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wdp" ContentType="image/vnd.ms-photo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7" r:id="rId3"/>
  </p:sldMasterIdLst>
  <p:sldIdLst>
    <p:sldId id="256" r:id="rId4"/>
    <p:sldId id="257" r:id="rId5"/>
    <p:sldId id="265" r:id="rId6"/>
    <p:sldId id="266" r:id="rId7"/>
    <p:sldId id="260" r:id="rId8"/>
    <p:sldId id="267" r:id="rId9"/>
    <p:sldId id="268" r:id="rId10"/>
    <p:sldId id="269" r:id="rId11"/>
    <p:sldId id="270" r:id="rId12"/>
    <p:sldId id="258" r:id="rId13"/>
    <p:sldId id="275" r:id="rId14"/>
    <p:sldId id="276" r:id="rId15"/>
    <p:sldId id="277" r:id="rId16"/>
    <p:sldId id="278" r:id="rId17"/>
    <p:sldId id="279" r:id="rId18"/>
    <p:sldId id="280" r:id="rId19"/>
    <p:sldId id="281" r:id="rId20"/>
    <p:sldId id="259" r:id="rId21"/>
    <p:sldId id="261" r:id="rId22"/>
    <p:sldId id="262" r:id="rId23"/>
    <p:sldId id="285" r:id="rId24"/>
  </p:sldIdLst>
  <p:sldSz cx="9144000" cy="5143500" type="screen16x9"/>
  <p:notesSz cx="6858000" cy="9144000"/>
  <p:custDataLst>
    <p:tags r:id="rId28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5988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>
        <p:scale>
          <a:sx n="100" d="100"/>
          <a:sy n="100" d="100"/>
        </p:scale>
        <p:origin x="2146" y="99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文本框 22"/>
          <p:cNvSpPr txBox="1"/>
          <p:nvPr userDrawn="1"/>
        </p:nvSpPr>
        <p:spPr>
          <a:xfrm>
            <a:off x="6913272" y="10352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6" name="直线连接符 4"/>
          <p:cNvCxnSpPr/>
          <p:nvPr userDrawn="1"/>
        </p:nvCxnSpPr>
        <p:spPr>
          <a:xfrm flipV="1">
            <a:off x="6717927" y="38336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矩形 36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gradFill flip="none" rotWithShape="1">
            <a:gsLst>
              <a:gs pos="51000">
                <a:srgbClr val="FFFFFF">
                  <a:alpha val="25000"/>
                </a:srgbClr>
              </a:gs>
              <a:gs pos="20000">
                <a:srgbClr val="FFFFFF">
                  <a:alpha val="50000"/>
                </a:srgbClr>
              </a:gs>
              <a:gs pos="66000">
                <a:schemeClr val="accent1">
                  <a:lumMod val="0"/>
                  <a:lumOff val="100000"/>
                  <a:alpha val="0"/>
                </a:schemeClr>
              </a:gs>
              <a:gs pos="0">
                <a:schemeClr val="bg1">
                  <a:lumMod val="100000"/>
                  <a:alpha val="7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blipFill dpi="0" rotWithShape="1">
          <a:blip r:embed="rId2">
            <a:alphaModFix amt="85000"/>
            <a:lum/>
          </a:blip>
          <a:srcRect/>
          <a:stretch>
            <a:fillRect l="-12000" r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: 圆角 14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-91440" y="-106992"/>
            <a:ext cx="2849881" cy="975360"/>
            <a:chOff x="-91440" y="-106992"/>
            <a:chExt cx="2849881" cy="975360"/>
          </a:xfrm>
        </p:grpSpPr>
        <p:sp>
          <p:nvSpPr>
            <p:cNvPr id="5" name="矩形: 圆角 4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3" name="图片 2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-91440" y="-106992"/>
              <a:ext cx="975360" cy="975360"/>
            </a:xfrm>
            <a:prstGeom prst="rect">
              <a:avLst/>
            </a:prstGeom>
          </p:spPr>
        </p:pic>
        <p:sp>
          <p:nvSpPr>
            <p:cNvPr id="4" name="矩形: 圆角 3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情境导入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8" name="椭圆 7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2" name="文本框 22"/>
          <p:cNvSpPr txBox="1"/>
          <p:nvPr userDrawn="1"/>
        </p:nvSpPr>
        <p:spPr>
          <a:xfrm>
            <a:off x="6771032" y="108274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13" name="直线连接符 4"/>
          <p:cNvCxnSpPr/>
          <p:nvPr userDrawn="1"/>
        </p:nvCxnSpPr>
        <p:spPr>
          <a:xfrm flipV="1">
            <a:off x="6575687" y="388114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bg>
      <p:bgPr>
        <a:blipFill dpi="0" rotWithShape="1">
          <a:blip r:embed="rId2">
            <a:alphaModFix amt="8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: 圆角 24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2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6" name="组合 25"/>
          <p:cNvGrpSpPr/>
          <p:nvPr userDrawn="1"/>
        </p:nvGrpSpPr>
        <p:grpSpPr>
          <a:xfrm>
            <a:off x="0" y="0"/>
            <a:ext cx="2758441" cy="720000"/>
            <a:chOff x="0" y="0"/>
            <a:chExt cx="2758441" cy="720000"/>
          </a:xfrm>
        </p:grpSpPr>
        <p:sp>
          <p:nvSpPr>
            <p:cNvPr id="27" name="矩形: 圆角 26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28" name="图片 27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720000" cy="720000"/>
            </a:xfrm>
            <a:prstGeom prst="rect">
              <a:avLst/>
            </a:prstGeom>
          </p:spPr>
        </p:pic>
        <p:sp>
          <p:nvSpPr>
            <p:cNvPr id="29" name="矩形: 圆角 28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探究新知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30" name="椭圆 29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bg>
      <p:bgPr>
        <a:blipFill dpi="0" rotWithShape="1">
          <a:blip r:embed="rId2">
            <a:alphaModFix amt="8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: 圆角 17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0" y="0"/>
            <a:ext cx="2758441" cy="720000"/>
            <a:chOff x="0" y="0"/>
            <a:chExt cx="2758441" cy="720000"/>
          </a:xfrm>
        </p:grpSpPr>
        <p:sp>
          <p:nvSpPr>
            <p:cNvPr id="8" name="矩形: 圆角 7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720000" cy="720000"/>
            </a:xfrm>
            <a:prstGeom prst="rect">
              <a:avLst/>
            </a:prstGeom>
          </p:spPr>
        </p:pic>
        <p:sp>
          <p:nvSpPr>
            <p:cNvPr id="11" name="矩形: 圆角 10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课堂练习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4" name="椭圆 13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和内容">
    <p:bg>
      <p:bgPr>
        <a:blipFill dpi="0" rotWithShape="1">
          <a:blip r:embed="rId2">
            <a:alphaModFix amt="85000"/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: 圆角 17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10" name="组合 9"/>
          <p:cNvGrpSpPr/>
          <p:nvPr userDrawn="1"/>
        </p:nvGrpSpPr>
        <p:grpSpPr>
          <a:xfrm>
            <a:off x="0" y="0"/>
            <a:ext cx="2758441" cy="720000"/>
            <a:chOff x="0" y="0"/>
            <a:chExt cx="2758441" cy="720000"/>
          </a:xfrm>
        </p:grpSpPr>
        <p:sp>
          <p:nvSpPr>
            <p:cNvPr id="11" name="矩形: 圆角 10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12" name="图片 11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720000" cy="720000"/>
            </a:xfrm>
            <a:prstGeom prst="rect">
              <a:avLst/>
            </a:prstGeom>
          </p:spPr>
        </p:pic>
        <p:sp>
          <p:nvSpPr>
            <p:cNvPr id="14" name="矩形: 圆角 13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课堂小结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5" name="椭圆 14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blipFill dpi="0" rotWithShape="1">
          <a:blip r:embed="rId2">
            <a:alphaModFix amt="8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: 圆角 17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11" name="组合 10"/>
          <p:cNvGrpSpPr/>
          <p:nvPr userDrawn="1"/>
        </p:nvGrpSpPr>
        <p:grpSpPr>
          <a:xfrm>
            <a:off x="0" y="0"/>
            <a:ext cx="2758441" cy="720000"/>
            <a:chOff x="0" y="0"/>
            <a:chExt cx="2758441" cy="720000"/>
          </a:xfrm>
        </p:grpSpPr>
        <p:sp>
          <p:nvSpPr>
            <p:cNvPr id="12" name="矩形: 圆角 11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13" name="图片 12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720000" cy="720000"/>
            </a:xfrm>
            <a:prstGeom prst="rect">
              <a:avLst/>
            </a:prstGeom>
          </p:spPr>
        </p:pic>
        <p:sp>
          <p:nvSpPr>
            <p:cNvPr id="14" name="矩形: 圆角 13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拓展延伸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5" name="椭圆 14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和内容">
    <p:bg>
      <p:bgPr>
        <a:blipFill dpi="0" rotWithShape="1">
          <a:blip r:embed="rId2">
            <a:alphaModFix amt="85000"/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: 圆角 19"/>
          <p:cNvSpPr/>
          <p:nvPr userDrawn="1"/>
        </p:nvSpPr>
        <p:spPr>
          <a:xfrm>
            <a:off x="44450" y="57744"/>
            <a:ext cx="9053830" cy="5021297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71120" y="64459"/>
            <a:ext cx="2687321" cy="594672"/>
            <a:chOff x="71120" y="64459"/>
            <a:chExt cx="2687321" cy="594672"/>
          </a:xfrm>
        </p:grpSpPr>
        <p:sp>
          <p:nvSpPr>
            <p:cNvPr id="8" name="矩形: 圆角 7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71120" y="91343"/>
              <a:ext cx="720000" cy="537313"/>
            </a:xfrm>
            <a:prstGeom prst="rect">
              <a:avLst/>
            </a:prstGeom>
          </p:spPr>
        </p:pic>
        <p:sp>
          <p:nvSpPr>
            <p:cNvPr id="12" name="矩形: 圆角 11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课后作业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3" name="椭圆 12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4" cstate="screen"/>
          <a:srcRect/>
          <a:stretch>
            <a:fillRect/>
          </a:stretch>
        </p:blipFill>
        <p:spPr>
          <a:xfrm>
            <a:off x="941639" y="-1089660"/>
            <a:ext cx="7141676" cy="7141676"/>
          </a:xfrm>
          <a:prstGeom prst="rect">
            <a:avLst/>
          </a:prstGeom>
          <a:effectLst>
            <a:outerShdw blurRad="25400" algn="ctr" rotWithShape="0">
              <a:prstClr val="black">
                <a:alpha val="69000"/>
              </a:prstClr>
            </a:outerShdw>
          </a:effectLst>
        </p:spPr>
      </p:pic>
      <p:sp>
        <p:nvSpPr>
          <p:cNvPr id="19" name="矩形 4"/>
          <p:cNvSpPr>
            <a:spLocks noChangeArrowheads="1"/>
          </p:cNvSpPr>
          <p:nvPr userDrawn="1"/>
        </p:nvSpPr>
        <p:spPr bwMode="auto">
          <a:xfrm>
            <a:off x="2350733" y="2266683"/>
            <a:ext cx="4442534" cy="6145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1.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从教材课后习题中选取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2"/>
          <p:cNvSpPr/>
          <p:nvPr userDrawn="1"/>
        </p:nvSpPr>
        <p:spPr>
          <a:xfrm>
            <a:off x="44450" y="57744"/>
            <a:ext cx="9053830" cy="5021297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8" name="图片 7" descr="千库网_卡通宇航员太空星球星星宇宙_GIF编号23805 (1)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088005" y="-42982"/>
            <a:ext cx="4966716" cy="4966716"/>
          </a:xfrm>
          <a:prstGeom prst="rect">
            <a:avLst/>
          </a:prstGeom>
        </p:spPr>
      </p:pic>
      <p:sp>
        <p:nvSpPr>
          <p:cNvPr id="7" name="矩形 6" descr="7b0a2020202022776f7264617274223a20227b5c2269645c223a32353030343830352c5c227469645c223a31333439337d220a7d0a"/>
          <p:cNvSpPr/>
          <p:nvPr userDrawn="1"/>
        </p:nvSpPr>
        <p:spPr>
          <a:xfrm>
            <a:off x="1076641" y="1681670"/>
            <a:ext cx="6989445" cy="193802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bliqueBottomRight"/>
              <a:lightRig rig="flat" dir="t">
                <a:rot lat="0" lon="0" rev="10200000"/>
              </a:lightRig>
            </a:scene3d>
            <a:sp3d extrusionH="381000" contourW="19050" prstMaterial="matte">
              <a:extrusionClr>
                <a:srgbClr val="BCE2F5"/>
              </a:extrusionClr>
              <a:contourClr>
                <a:srgbClr val="16468D"/>
              </a:contourClr>
            </a:sp3d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dir="2700000" algn="tl" rotWithShape="0">
                    <a:srgbClr val="FFFF00"/>
                  </a:outerShdw>
                  <a:reflection blurRad="6350" stA="10000" endA="300" endPos="35000" dist="63500" dir="5400000" sy="-100000" algn="bl" rotWithShape="0"/>
                </a:effectLst>
                <a:uLnTx/>
                <a:uFillTx/>
                <a:latin typeface="汉仪雅酷黑简" panose="00020600040101010101" charset="-122"/>
                <a:ea typeface="汉仪雅酷黑简" panose="00020600040101010101" charset="-122"/>
                <a:cs typeface="+mn-cs"/>
              </a:rPr>
              <a:t>下节课见</a:t>
            </a:r>
            <a:endParaRPr kumimoji="0" lang="zh-CN" altLang="en-US" sz="120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dir="2700000" algn="tl" rotWithShape="0">
                  <a:srgbClr val="FFFF00"/>
                </a:outerShdw>
                <a:reflection blurRad="6350" stA="10000" endA="300" endPos="35000" dist="63500" dir="5400000" sy="-100000" algn="bl" rotWithShape="0"/>
              </a:effectLst>
              <a:uLnTx/>
              <a:uFillTx/>
              <a:latin typeface="汉仪雅酷黑简" panose="00020600040101010101" charset="-122"/>
              <a:ea typeface="汉仪雅酷黑简" panose="00020600040101010101" charset="-122"/>
              <a:cs typeface="+mn-cs"/>
            </a:endParaRPr>
          </a:p>
        </p:txBody>
      </p:sp>
      <p:sp>
        <p:nvSpPr>
          <p:cNvPr id="9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10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23.jpeg"/><Relationship Id="rId5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2.xml"/><Relationship Id="rId3" Type="http://schemas.openxmlformats.org/officeDocument/2006/relationships/slideLayout" Target="../slideLayouts/slideLayout11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30.emf"/><Relationship Id="rId5" Type="http://schemas.openxmlformats.org/officeDocument/2006/relationships/image" Target="../media/image29.emf"/><Relationship Id="rId4" Type="http://schemas.openxmlformats.org/officeDocument/2006/relationships/image" Target="../media/image28.emf"/><Relationship Id="rId3" Type="http://schemas.microsoft.com/office/2007/relationships/hdphoto" Target="../media/image27.wdp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4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4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4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49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53.png"/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image" Target="../media/image5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5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54.png"/><Relationship Id="rId1" Type="http://schemas.openxmlformats.org/officeDocument/2006/relationships/image" Target="../media/image5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54.png"/><Relationship Id="rId1" Type="http://schemas.openxmlformats.org/officeDocument/2006/relationships/image" Target="../media/image56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57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34.jpeg"/><Relationship Id="rId3" Type="http://schemas.openxmlformats.org/officeDocument/2006/relationships/image" Target="../media/image33.jpeg"/><Relationship Id="rId2" Type="http://schemas.openxmlformats.org/officeDocument/2006/relationships/image" Target="../media/image32.GIF"/><Relationship Id="rId1" Type="http://schemas.openxmlformats.org/officeDocument/2006/relationships/image" Target="../media/image31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microsoft.com/office/2007/relationships/hdphoto" Target="../media/image44.wdp"/><Relationship Id="rId2" Type="http://schemas.openxmlformats.org/officeDocument/2006/relationships/image" Target="../media/image43.png"/><Relationship Id="rId1" Type="http://schemas.openxmlformats.org/officeDocument/2006/relationships/image" Target="../media/image4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705914" y="192286"/>
            <a:ext cx="859851" cy="500137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测量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15727" y="169203"/>
            <a:ext cx="516996" cy="523220"/>
            <a:chOff x="1395692" y="1566177"/>
            <a:chExt cx="516996" cy="523220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95692" y="1577786"/>
              <a:ext cx="516996" cy="511611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1468883" y="1566177"/>
              <a:ext cx="37061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2800" b="1" dirty="0">
                  <a:solidFill>
                    <a:srgbClr val="0050AA"/>
                  </a:solidFill>
                  <a:latin typeface="+mj-ea"/>
                  <a:ea typeface="+mj-ea"/>
                </a:rPr>
                <a:t>3</a:t>
              </a:r>
              <a:endParaRPr kumimoji="1" lang="zh-CN" altLang="en-US" sz="28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-40527" y="555511"/>
            <a:ext cx="4612527" cy="3044596"/>
            <a:chOff x="-40527" y="555511"/>
            <a:chExt cx="4612527" cy="3044596"/>
          </a:xfrm>
        </p:grpSpPr>
        <p:grpSp>
          <p:nvGrpSpPr>
            <p:cNvPr id="13" name="组合 12"/>
            <p:cNvGrpSpPr/>
            <p:nvPr userDrawn="1"/>
          </p:nvGrpSpPr>
          <p:grpSpPr>
            <a:xfrm>
              <a:off x="-40527" y="555511"/>
              <a:ext cx="4292487" cy="2720452"/>
              <a:chOff x="-40527" y="555511"/>
              <a:chExt cx="4292487" cy="2720452"/>
            </a:xfrm>
          </p:grpSpPr>
          <p:grpSp>
            <p:nvGrpSpPr>
              <p:cNvPr id="17" name="组合 16"/>
              <p:cNvGrpSpPr/>
              <p:nvPr userDrawn="1"/>
            </p:nvGrpSpPr>
            <p:grpSpPr>
              <a:xfrm>
                <a:off x="188918" y="1586863"/>
                <a:ext cx="4063042" cy="1689100"/>
                <a:chOff x="188918" y="1548763"/>
                <a:chExt cx="4063042" cy="1689100"/>
              </a:xfrm>
            </p:grpSpPr>
            <p:sp>
              <p:nvSpPr>
                <p:cNvPr id="19" name="矩形: 圆角 18"/>
                <p:cNvSpPr/>
                <p:nvPr userDrawn="1"/>
              </p:nvSpPr>
              <p:spPr>
                <a:xfrm>
                  <a:off x="188918" y="1548763"/>
                  <a:ext cx="4063042" cy="1689100"/>
                </a:xfrm>
                <a:prstGeom prst="roundRect">
                  <a:avLst/>
                </a:prstGeom>
                <a:solidFill>
                  <a:schemeClr val="bg1"/>
                </a:solidFill>
                <a:ln w="3175">
                  <a:solidFill>
                    <a:schemeClr val="tx1"/>
                  </a:solidFill>
                </a:ln>
                <a:effectLst>
                  <a:outerShdw blurRad="152400" dist="317500" dir="5400000" sx="90000" sy="-19000" rotWithShape="0">
                    <a:prstClr val="black">
                      <a:alpha val="15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5400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20" name="矩形: 圆角 19"/>
                <p:cNvSpPr/>
                <p:nvPr userDrawn="1"/>
              </p:nvSpPr>
              <p:spPr>
                <a:xfrm>
                  <a:off x="320885" y="1625405"/>
                  <a:ext cx="3799108" cy="1535816"/>
                </a:xfrm>
                <a:prstGeom prst="roundRect">
                  <a:avLst/>
                </a:prstGeom>
                <a:solidFill>
                  <a:schemeClr val="bg1"/>
                </a:solidFill>
                <a:ln w="3175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sz="3600" b="1" dirty="0">
                      <a:solidFill>
                        <a:schemeClr val="tx1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千米的认识</a:t>
                  </a:r>
                  <a:endParaRPr lang="en-US" altLang="zh-CN" sz="3600" b="1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  <a:p>
                  <a:pPr algn="ctr"/>
                  <a:r>
                    <a:rPr lang="zh-CN" altLang="en-US" sz="3600" b="1" dirty="0">
                      <a:solidFill>
                        <a:schemeClr val="tx1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千米和米的换算</a:t>
                  </a:r>
                  <a:endParaRPr lang="zh-CN" altLang="en-US" sz="3600" b="1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pic>
            <p:nvPicPr>
              <p:cNvPr id="18" name="图片 17"/>
              <p:cNvPicPr>
                <a:picLocks noChangeAspect="1"/>
              </p:cNvPicPr>
              <p:nvPr userDrawn="1"/>
            </p:nvPicPr>
            <p:blipFill rotWithShape="1">
              <a:blip r:embed="rId2" cstate="print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ackgroundRemoval t="10000" b="90000" l="10000" r="90000">
                            <a14:foregroundMark x1="48600" y1="21450" x2="48109" y2="29149"/>
                            <a14:foregroundMark x1="48400" y1="21350" x2="49850" y2="26100"/>
                            <a14:backgroundMark x1="37250" y1="24850" x2="46300" y2="58650"/>
                            <a14:backgroundMark x1="46300" y1="58650" x2="67300" y2="65600"/>
                            <a14:backgroundMark x1="67300" y1="65600" x2="67900" y2="64700"/>
                            <a14:backgroundMark x1="26450" y1="32300" x2="34700" y2="67600"/>
                            <a14:backgroundMark x1="34700" y1="67600" x2="33600" y2="66000"/>
                            <a14:backgroundMark x1="19450" y1="26900" x2="18950" y2="40450"/>
                            <a14:backgroundMark x1="18950" y1="40450" x2="42750" y2="65850"/>
                            <a14:backgroundMark x1="42750" y1="65850" x2="71950" y2="65900"/>
                            <a14:backgroundMark x1="71950" y1="65900" x2="71000" y2="65900"/>
                            <a14:backgroundMark x1="67050" y1="26350" x2="45650" y2="62650"/>
                            <a14:backgroundMark x1="45650" y1="62650" x2="44050" y2="62250"/>
                            <a14:backgroundMark x1="79350" y1="28250" x2="67050" y2="64700"/>
                            <a14:backgroundMark x1="67050" y1="64700" x2="67350" y2="63400"/>
                            <a14:backgroundMark x1="86550" y1="27050" x2="84400" y2="70650"/>
                            <a14:backgroundMark x1="84400" y1="70650" x2="79350" y2="70750"/>
                            <a14:backgroundMark x1="61500" y1="25900" x2="39950" y2="50050"/>
                            <a14:backgroundMark x1="45500" y1="29100" x2="56950" y2="49800"/>
                            <a14:backgroundMark x1="38200" y1="24600" x2="15500" y2="31750"/>
                            <a14:backgroundMark x1="20150" y1="26200" x2="13450" y2="59750"/>
                            <a14:backgroundMark x1="18400" y1="40100" x2="28250" y2="76450"/>
                            <a14:backgroundMark x1="28250" y1="76450" x2="27050" y2="75700"/>
                            <a14:backgroundMark x1="26600" y1="47600" x2="32050" y2="76300"/>
                            <a14:backgroundMark x1="32050" y1="76300" x2="31600" y2="76000"/>
                            <a14:backgroundMark x1="17950" y1="50350" x2="18250" y2="72350"/>
                            <a14:backgroundMark x1="16800" y1="79800" x2="50650" y2="80900"/>
                            <a14:backgroundMark x1="50650" y1="80900" x2="48450" y2="80400"/>
                            <a14:backgroundMark x1="14600" y1="75250" x2="20150" y2="81450"/>
                            <a14:backgroundMark x1="17550" y1="75400" x2="22650" y2="80700"/>
                            <a14:backgroundMark x1="20600" y1="75550" x2="39050" y2="78800"/>
                            <a14:backgroundMark x1="35400" y1="70300" x2="55350" y2="70550"/>
                            <a14:backgroundMark x1="55350" y1="70550" x2="69100" y2="69550"/>
                            <a14:backgroundMark x1="69100" y1="69550" x2="67650" y2="69550"/>
                            <a14:backgroundMark x1="38500" y1="65000" x2="56250" y2="76250"/>
                            <a14:backgroundMark x1="56250" y1="76250" x2="64000" y2="77050"/>
                            <a14:backgroundMark x1="42300" y1="78050" x2="77400" y2="76000"/>
                            <a14:backgroundMark x1="77400" y1="76000" x2="79650" y2="76000"/>
                            <a14:backgroundMark x1="66200" y1="78050" x2="80750" y2="61350"/>
                            <a14:backgroundMark x1="80750" y1="61350" x2="79800" y2="53600"/>
                            <a14:backgroundMark x1="77450" y1="51400" x2="77250" y2="74750"/>
                            <a14:backgroundMark x1="77250" y1="74750" x2="76450" y2="75250"/>
                            <a14:backgroundMark x1="70150" y1="38050" x2="61800" y2="54300"/>
                            <a14:backgroundMark x1="67950" y1="31750" x2="54000" y2="58000"/>
                            <a14:backgroundMark x1="27800" y1="41700" x2="48450" y2="38500"/>
                            <a14:backgroundMark x1="48450" y1="38500" x2="47000" y2="38950"/>
                            <a14:backgroundMark x1="57700" y1="43750" x2="84050" y2="57550"/>
                            <a14:backgroundMark x1="84050" y1="57550" x2="82600" y2="57550"/>
                            <a14:backgroundMark x1="67800" y1="44800" x2="84250" y2="43100"/>
                            <a14:backgroundMark x1="84250" y1="43100" x2="84800" y2="43350"/>
                            <a14:backgroundMark x1="78200" y1="27950" x2="70850" y2="38350"/>
                            <a14:backgroundMark x1="35850" y1="39500" x2="41400" y2="61050"/>
                            <a14:backgroundMark x1="41400" y1="61050" x2="40400" y2="60350"/>
                            <a14:backgroundMark x1="26450" y1="28850" x2="25450" y2="45550"/>
                            <a14:backgroundMark x1="39200" y1="26850" x2="45300" y2="26450"/>
                            <a14:backgroundMark x1="53050" y1="26200" x2="58900" y2="26200"/>
                            <a14:backgroundMark x1="47700" y1="29650" x2="48500" y2="32200"/>
                            <a14:backgroundMark x1="47850" y1="40200" x2="47950" y2="40700"/>
                            <a14:backgroundMark x1="47450" y1="40000" x2="47950" y2="40650"/>
                            <a14:backgroundMark x1="46900" y1="48800" x2="42850" y2="39850"/>
                            <a14:backgroundMark x1="70100" y1="77250" x2="90800" y2="74350"/>
                            <a14:backgroundMark x1="90800" y1="74350" x2="90600" y2="72600"/>
                            <a14:backgroundMark x1="83900" y1="27750" x2="77300" y2="45100"/>
                            <a14:backgroundMark x1="30800" y1="71700" x2="61200" y2="69700"/>
                            <a14:backgroundMark x1="61200" y1="69700" x2="61150" y2="69600"/>
                            <a14:backgroundMark x1="20350" y1="54800" x2="24350" y2="71850"/>
                            <a14:backgroundMark x1="24350" y1="71850" x2="24350" y2="71850"/>
                            <a14:backgroundMark x1="30350" y1="66900" x2="53850" y2="74250"/>
                            <a14:backgroundMark x1="20800" y1="32100" x2="32150" y2="48100"/>
                            <a14:backgroundMark x1="48000" y1="29250" x2="48000" y2="29250"/>
                            <a14:backgroundMark x1="47850" y1="29200" x2="47900" y2="29450"/>
                            <a14:backgroundMark x1="47850" y1="28950" x2="47850" y2="28950"/>
                            <a14:backgroundMark x1="48100" y1="29150" x2="47850" y2="29150"/>
                            <a14:backgroundMark x1="47850" y1="28950" x2="48050" y2="29350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67517"/>
              <a:stretch>
                <a:fillRect/>
              </a:stretch>
            </p:blipFill>
            <p:spPr>
              <a:xfrm>
                <a:off x="-40527" y="555511"/>
                <a:ext cx="4160520" cy="1351446"/>
              </a:xfrm>
              <a:prstGeom prst="rect">
                <a:avLst/>
              </a:prstGeom>
            </p:spPr>
          </p:pic>
        </p:grpSp>
        <p:pic>
          <p:nvPicPr>
            <p:cNvPr id="14" name="图片 13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40527" y="2362230"/>
              <a:ext cx="669105" cy="615269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67087" y="1131590"/>
              <a:ext cx="771906" cy="775367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99510" y="2727617"/>
              <a:ext cx="872490" cy="872490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740951" y="695458"/>
            <a:ext cx="1426588" cy="1426588"/>
          </a:xfrm>
          <a:prstGeom prst="rect">
            <a:avLst/>
          </a:prstGeom>
        </p:spPr>
      </p:pic>
      <p:sp>
        <p:nvSpPr>
          <p:cNvPr id="10" name="TextBox 1"/>
          <p:cNvSpPr txBox="1"/>
          <p:nvPr/>
        </p:nvSpPr>
        <p:spPr>
          <a:xfrm>
            <a:off x="483250" y="777162"/>
            <a:ext cx="237626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填一填。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1" name="直接箭头连接符 10"/>
          <p:cNvCxnSpPr/>
          <p:nvPr/>
        </p:nvCxnSpPr>
        <p:spPr>
          <a:xfrm>
            <a:off x="1038652" y="2931790"/>
            <a:ext cx="6732587" cy="0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6498064" y="2682553"/>
            <a:ext cx="0" cy="24923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4639052" y="2682552"/>
            <a:ext cx="0" cy="24923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2859514" y="2682553"/>
            <a:ext cx="0" cy="24923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1110660" y="2682553"/>
            <a:ext cx="0" cy="24923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14"/>
          <p:cNvSpPr txBox="1"/>
          <p:nvPr/>
        </p:nvSpPr>
        <p:spPr>
          <a:xfrm>
            <a:off x="994202" y="3057203"/>
            <a:ext cx="525462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15"/>
          <p:cNvSpPr txBox="1"/>
          <p:nvPr/>
        </p:nvSpPr>
        <p:spPr>
          <a:xfrm>
            <a:off x="2295083" y="3038302"/>
            <a:ext cx="1368425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千米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16"/>
          <p:cNvSpPr txBox="1"/>
          <p:nvPr/>
        </p:nvSpPr>
        <p:spPr>
          <a:xfrm>
            <a:off x="2022432" y="2223304"/>
            <a:ext cx="291358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    ）米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17"/>
          <p:cNvSpPr txBox="1"/>
          <p:nvPr/>
        </p:nvSpPr>
        <p:spPr>
          <a:xfrm>
            <a:off x="3351639" y="3090540"/>
            <a:ext cx="2359025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   ）千米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Box 18"/>
          <p:cNvSpPr txBox="1"/>
          <p:nvPr/>
        </p:nvSpPr>
        <p:spPr>
          <a:xfrm>
            <a:off x="5710664" y="3090540"/>
            <a:ext cx="2360613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   ）千米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19"/>
          <p:cNvSpPr txBox="1"/>
          <p:nvPr/>
        </p:nvSpPr>
        <p:spPr>
          <a:xfrm>
            <a:off x="5710664" y="2136453"/>
            <a:ext cx="2060575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    ）米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Box 20"/>
          <p:cNvSpPr txBox="1"/>
          <p:nvPr/>
        </p:nvSpPr>
        <p:spPr>
          <a:xfrm>
            <a:off x="4101734" y="2216602"/>
            <a:ext cx="1366838" cy="5222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2000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Box 21"/>
          <p:cNvSpPr txBox="1"/>
          <p:nvPr/>
        </p:nvSpPr>
        <p:spPr>
          <a:xfrm>
            <a:off x="2342859" y="2222650"/>
            <a:ext cx="1403350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Box 22"/>
          <p:cNvSpPr txBox="1"/>
          <p:nvPr/>
        </p:nvSpPr>
        <p:spPr>
          <a:xfrm>
            <a:off x="3929489" y="3052236"/>
            <a:ext cx="1401762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Box 23"/>
          <p:cNvSpPr txBox="1"/>
          <p:nvPr/>
        </p:nvSpPr>
        <p:spPr>
          <a:xfrm>
            <a:off x="6288514" y="3076253"/>
            <a:ext cx="942826" cy="5238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TextBox 24"/>
          <p:cNvSpPr txBox="1"/>
          <p:nvPr/>
        </p:nvSpPr>
        <p:spPr>
          <a:xfrm>
            <a:off x="6058327" y="2126928"/>
            <a:ext cx="1401762" cy="5222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3000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  <p:bldP spid="32" grpId="0"/>
      <p:bldP spid="3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206555" y="2569259"/>
            <a:ext cx="1549743" cy="1996279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99002" y="753113"/>
            <a:ext cx="451277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在括号里填上合适的单位。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59108" y="1649166"/>
            <a:ext cx="10287000" cy="25766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"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（</a:t>
            </a:r>
            <a:r>
              <a:rPr lang="en-US" altLang="zh-CN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1</a:t>
            </a:r>
            <a:r>
              <a:rPr lang="zh-CN" altLang="en-US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）马拉松长跑比赛全长约</a:t>
            </a:r>
            <a:r>
              <a:rPr lang="en-US" altLang="zh-CN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42</a:t>
            </a:r>
            <a:r>
              <a:rPr lang="zh-CN" altLang="en-US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（      ）。</a:t>
            </a:r>
            <a:endParaRPr lang="zh-CN" altLang="en-US" sz="2800" b="1" kern="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indent="228600"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（</a:t>
            </a:r>
            <a:r>
              <a:rPr lang="en-US" altLang="zh-CN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2</a:t>
            </a:r>
            <a:r>
              <a:rPr lang="zh-CN" altLang="en-US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）飞机每小时飞行</a:t>
            </a:r>
            <a:r>
              <a:rPr lang="en-US" altLang="zh-CN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900</a:t>
            </a:r>
            <a:r>
              <a:rPr lang="zh-CN" altLang="en-US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（       ）。</a:t>
            </a:r>
            <a:endParaRPr lang="zh-CN" altLang="en-US" sz="2800" b="1" kern="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indent="228600"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（</a:t>
            </a:r>
            <a:r>
              <a:rPr lang="en-US" altLang="zh-CN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3</a:t>
            </a:r>
            <a:r>
              <a:rPr lang="zh-CN" altLang="en-US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）南京长江大桥长</a:t>
            </a:r>
            <a:r>
              <a:rPr lang="en-US" altLang="zh-CN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6772</a:t>
            </a:r>
            <a:r>
              <a:rPr lang="zh-CN" altLang="en-US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（    ）。</a:t>
            </a:r>
            <a:endParaRPr lang="zh-CN" altLang="en-US" sz="2800" b="1" kern="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indent="228600"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（</a:t>
            </a:r>
            <a:r>
              <a:rPr lang="en-US" altLang="zh-CN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4</a:t>
            </a:r>
            <a:r>
              <a:rPr lang="zh-CN" altLang="en-US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）小芳的身高是</a:t>
            </a:r>
            <a:r>
              <a:rPr lang="en-US" altLang="zh-CN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135</a:t>
            </a:r>
            <a:r>
              <a:rPr lang="zh-CN" altLang="en-US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（      ）。</a:t>
            </a:r>
            <a:endParaRPr lang="zh-CN" altLang="en-US" sz="2800" b="1" kern="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134570" y="1775293"/>
            <a:ext cx="16303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千米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319374" y="2385745"/>
            <a:ext cx="16303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千米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455652" y="3044179"/>
            <a:ext cx="16303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911776" y="3675760"/>
            <a:ext cx="16303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7" grpId="0"/>
      <p:bldP spid="18" grpId="0"/>
      <p:bldP spid="1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77306" y="3146202"/>
            <a:ext cx="1931537" cy="1931537"/>
          </a:xfrm>
          <a:prstGeom prst="rect">
            <a:avLst/>
          </a:prstGeom>
        </p:spPr>
      </p:pic>
      <p:sp>
        <p:nvSpPr>
          <p:cNvPr id="10" name="TextBox 1"/>
          <p:cNvSpPr txBox="1"/>
          <p:nvPr/>
        </p:nvSpPr>
        <p:spPr>
          <a:xfrm>
            <a:off x="539552" y="682764"/>
            <a:ext cx="172819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填一填。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267744" y="1328149"/>
            <a:ext cx="5733181" cy="31947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千米 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        ）米</a:t>
            </a:r>
            <a:b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6000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米 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      ）千米</a:t>
            </a:r>
            <a:b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千米 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       ）米</a:t>
            </a:r>
            <a:b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7000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米 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      ）千米</a:t>
            </a:r>
            <a:b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千米 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      ）米</a:t>
            </a:r>
            <a:b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2000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米 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      ）千米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3"/>
          <p:cNvSpPr txBox="1"/>
          <p:nvPr/>
        </p:nvSpPr>
        <p:spPr>
          <a:xfrm>
            <a:off x="4247536" y="1328149"/>
            <a:ext cx="1389500" cy="5238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5000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4"/>
          <p:cNvSpPr txBox="1"/>
          <p:nvPr/>
        </p:nvSpPr>
        <p:spPr>
          <a:xfrm>
            <a:off x="4211960" y="2355726"/>
            <a:ext cx="1389500" cy="5222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3000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5"/>
          <p:cNvSpPr txBox="1"/>
          <p:nvPr/>
        </p:nvSpPr>
        <p:spPr>
          <a:xfrm>
            <a:off x="4067944" y="3417615"/>
            <a:ext cx="1391490" cy="5222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5000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6"/>
          <p:cNvSpPr txBox="1"/>
          <p:nvPr/>
        </p:nvSpPr>
        <p:spPr>
          <a:xfrm>
            <a:off x="4333567" y="1852024"/>
            <a:ext cx="1389500" cy="5222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7"/>
          <p:cNvSpPr txBox="1"/>
          <p:nvPr/>
        </p:nvSpPr>
        <p:spPr>
          <a:xfrm>
            <a:off x="4499992" y="2884265"/>
            <a:ext cx="1391490" cy="5238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8"/>
          <p:cNvSpPr txBox="1"/>
          <p:nvPr/>
        </p:nvSpPr>
        <p:spPr>
          <a:xfrm>
            <a:off x="4499992" y="3867894"/>
            <a:ext cx="1389500" cy="5222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20" grpId="0"/>
      <p:bldP spid="2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矩形 32"/>
          <p:cNvSpPr/>
          <p:nvPr/>
        </p:nvSpPr>
        <p:spPr>
          <a:xfrm>
            <a:off x="10349" y="2718373"/>
            <a:ext cx="10287000" cy="7992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" algn="just">
              <a:lnSpc>
                <a:spcPct val="200000"/>
              </a:lnSpc>
              <a:spcAft>
                <a:spcPts val="0"/>
              </a:spcAft>
            </a:pPr>
            <a:r>
              <a:rPr lang="zh-CN" altLang="en-US" sz="2800" b="1" kern="0" spc="-3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（     ）＜（     ）＜（     ）＜（     ）＜（     ）</a:t>
            </a:r>
            <a:endParaRPr lang="zh-CN" altLang="en-US" sz="2800" b="1" kern="0" spc="-3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97864" y="773845"/>
            <a:ext cx="19880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比较大小。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372707" y="3177197"/>
            <a:ext cx="1630391" cy="1633831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658421" y="1627205"/>
            <a:ext cx="102870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" algn="just">
              <a:lnSpc>
                <a:spcPct val="200000"/>
              </a:lnSpc>
              <a:spcAft>
                <a:spcPts val="0"/>
              </a:spcAft>
            </a:pPr>
            <a:r>
              <a:rPr lang="en-US" altLang="zh-CN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8</a:t>
            </a:r>
            <a:r>
              <a:rPr lang="zh-CN" altLang="en-US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毫米   </a:t>
            </a:r>
            <a:r>
              <a:rPr lang="en-US" altLang="zh-CN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8</a:t>
            </a:r>
            <a:r>
              <a:rPr lang="zh-CN" altLang="en-US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分米   </a:t>
            </a:r>
            <a:r>
              <a:rPr lang="en-US" altLang="zh-CN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8</a:t>
            </a:r>
            <a:r>
              <a:rPr lang="zh-CN" altLang="en-US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米   </a:t>
            </a:r>
            <a:r>
              <a:rPr lang="en-US" altLang="zh-CN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8</a:t>
            </a:r>
            <a:r>
              <a:rPr lang="zh-CN" altLang="en-US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千米   </a:t>
            </a:r>
            <a:r>
              <a:rPr lang="en-US" altLang="zh-CN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8</a:t>
            </a:r>
            <a:r>
              <a:rPr lang="zh-CN" altLang="en-US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厘米</a:t>
            </a:r>
            <a:endParaRPr lang="zh-CN" altLang="en-US" sz="2800" b="1" kern="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576691" y="3011069"/>
            <a:ext cx="16303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毫米 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3904509" y="3018301"/>
            <a:ext cx="16303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分米 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5742315" y="3015217"/>
            <a:ext cx="16303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2229356" y="3032215"/>
            <a:ext cx="16303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216208" y="3006325"/>
            <a:ext cx="16303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千米 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  <p:bldP spid="30" grpId="0"/>
      <p:bldP spid="31" grpId="0"/>
      <p:bldP spid="3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50520" y="1651635"/>
            <a:ext cx="7934325" cy="1771650"/>
            <a:chOff x="350520" y="1651635"/>
            <a:chExt cx="7934325" cy="1771650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50520" y="1651635"/>
              <a:ext cx="7934325" cy="1771650"/>
            </a:xfrm>
            <a:prstGeom prst="rect">
              <a:avLst/>
            </a:prstGeom>
          </p:spPr>
        </p:pic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238372" y="2214312"/>
              <a:ext cx="523810" cy="314286"/>
            </a:xfrm>
            <a:prstGeom prst="rect">
              <a:avLst/>
            </a:prstGeom>
          </p:spPr>
        </p:pic>
      </p:grpSp>
      <p:sp>
        <p:nvSpPr>
          <p:cNvPr id="9219" name="Text Box 6"/>
          <p:cNvSpPr txBox="1"/>
          <p:nvPr/>
        </p:nvSpPr>
        <p:spPr>
          <a:xfrm>
            <a:off x="621030" y="649605"/>
            <a:ext cx="8282305" cy="119571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0">
                <a:solidFill>
                  <a:srgbClr val="1C1C1C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rgbClr val="1C1C1C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C1C1C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C1C1C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小薇家到奶奶家的路程约是</a:t>
            </a:r>
            <a:r>
              <a:rPr lang="en-US" altLang="zh-CN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千米，小薇已经走了</a:t>
            </a:r>
            <a:r>
              <a:rPr lang="en-US" altLang="zh-CN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400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米，还要走多少米？</a:t>
            </a:r>
            <a:endParaRPr lang="zh-CN" altLang="en-US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877072" y="3378261"/>
            <a:ext cx="5645150" cy="681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0">
                <a:solidFill>
                  <a:srgbClr val="1C1C1C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rgbClr val="1C1C1C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C1C1C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C1C1C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千米＝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1000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米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877072" y="3964366"/>
            <a:ext cx="4088765" cy="681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0">
                <a:solidFill>
                  <a:srgbClr val="1C1C1C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rgbClr val="1C1C1C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C1C1C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C1C1C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1000</a:t>
            </a:r>
            <a:r>
              <a:rPr lang="zh-CN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－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400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＝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600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（米）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5099368" y="4009390"/>
            <a:ext cx="4056380" cy="60478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0">
                <a:solidFill>
                  <a:srgbClr val="1C1C1C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rgbClr val="1C1C1C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C1C1C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C1C1C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答：还要走</a:t>
            </a:r>
            <a:r>
              <a:rPr lang="en-US" altLang="zh-CN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600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米。</a:t>
            </a:r>
            <a:endParaRPr lang="zh-CN" altLang="en-US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grpSp>
        <p:nvGrpSpPr>
          <p:cNvPr id="10286" name="Group 46"/>
          <p:cNvGrpSpPr/>
          <p:nvPr/>
        </p:nvGrpSpPr>
        <p:grpSpPr>
          <a:xfrm>
            <a:off x="1096645" y="1887768"/>
            <a:ext cx="3419475" cy="1138638"/>
            <a:chOff x="884" y="1842"/>
            <a:chExt cx="2154" cy="717"/>
          </a:xfrm>
        </p:grpSpPr>
        <p:pic>
          <p:nvPicPr>
            <p:cNvPr id="9226" name="Picture 2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 flipH="1">
              <a:off x="2448" y="1842"/>
              <a:ext cx="590" cy="590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9227" name="Group 45"/>
            <p:cNvGrpSpPr/>
            <p:nvPr/>
          </p:nvGrpSpPr>
          <p:grpSpPr>
            <a:xfrm>
              <a:off x="884" y="2085"/>
              <a:ext cx="1591" cy="474"/>
              <a:chOff x="884" y="2085"/>
              <a:chExt cx="1591" cy="474"/>
            </a:xfrm>
          </p:grpSpPr>
          <p:sp>
            <p:nvSpPr>
              <p:cNvPr id="9228" name="TextBox 14"/>
              <p:cNvSpPr txBox="1"/>
              <p:nvPr/>
            </p:nvSpPr>
            <p:spPr>
              <a:xfrm>
                <a:off x="1483" y="2085"/>
                <a:ext cx="590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2800" b="0">
                    <a:solidFill>
                      <a:srgbClr val="1C1C1C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400">
                    <a:solidFill>
                      <a:srgbClr val="1C1C1C"/>
                    </a:solidFill>
                    <a:latin typeface="+mn-lt"/>
                    <a:ea typeface="+mn-ea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2000">
                    <a:solidFill>
                      <a:srgbClr val="1C1C1C"/>
                    </a:solidFill>
                    <a:latin typeface="+mn-lt"/>
                    <a:ea typeface="+mn-ea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000">
                    <a:solidFill>
                      <a:srgbClr val="1C1C1C"/>
                    </a:solidFill>
                    <a:latin typeface="+mn-lt"/>
                    <a:ea typeface="+mn-ea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+mn-lt"/>
                    <a:ea typeface="+mn-ea"/>
                  </a:defRPr>
                </a:lvl5pPr>
              </a:lstStyle>
              <a:p>
                <a:pPr marL="0" lvl="0" indent="0" algn="ctr" eaLnBrk="1" hangingPunct="1">
                  <a:lnSpc>
                    <a:spcPct val="120000"/>
                  </a:lnSpc>
                  <a:spcBef>
                    <a:spcPct val="0"/>
                  </a:spcBef>
                  <a:buNone/>
                </a:pPr>
                <a:r>
                  <a:rPr lang="en-US" altLang="zh-CN" sz="2000" b="1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400</a:t>
                </a:r>
                <a:r>
                  <a:rPr lang="zh-CN" altLang="en-US" sz="2000" b="1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米</a:t>
                </a:r>
                <a:endParaRPr lang="zh-CN" altLang="en-US" sz="20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sp>
            <p:nvSpPr>
              <p:cNvPr id="9229" name="左大括号 11"/>
              <p:cNvSpPr/>
              <p:nvPr/>
            </p:nvSpPr>
            <p:spPr>
              <a:xfrm rot="5400000">
                <a:off x="1584" y="1668"/>
                <a:ext cx="190" cy="1591"/>
              </a:xfrm>
              <a:prstGeom prst="leftBrace">
                <a:avLst>
                  <a:gd name="adj1" fmla="val 7443"/>
                  <a:gd name="adj2" fmla="val 50514"/>
                </a:avLst>
              </a:prstGeom>
              <a:noFill/>
              <a:ln w="19050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rot="10800000" vert="eaVert"/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2800" b="0">
                    <a:solidFill>
                      <a:srgbClr val="1C1C1C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400">
                    <a:solidFill>
                      <a:srgbClr val="1C1C1C"/>
                    </a:solidFill>
                    <a:latin typeface="+mn-lt"/>
                    <a:ea typeface="+mn-ea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2000">
                    <a:solidFill>
                      <a:srgbClr val="1C1C1C"/>
                    </a:solidFill>
                    <a:latin typeface="+mn-lt"/>
                    <a:ea typeface="+mn-ea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000">
                    <a:solidFill>
                      <a:srgbClr val="1C1C1C"/>
                    </a:solidFill>
                    <a:latin typeface="+mn-lt"/>
                    <a:ea typeface="+mn-ea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+mn-lt"/>
                    <a:ea typeface="+mn-ea"/>
                  </a:defRPr>
                </a:lvl5pPr>
              </a:lstStyle>
              <a:p>
                <a:pPr marL="0" lvl="0" indent="0" algn="ctr" eaLnBrk="1" hangingPunct="1">
                  <a:spcBef>
                    <a:spcPct val="0"/>
                  </a:spcBef>
                  <a:buNone/>
                </a:pPr>
                <a:endParaRPr lang="zh-CN" altLang="en-US" sz="3200" b="1" dirty="0">
                  <a:solidFill>
                    <a:srgbClr val="9933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4"/>
          <a:srcRect b="45616"/>
          <a:stretch>
            <a:fillRect/>
          </a:stretch>
        </p:blipFill>
        <p:spPr>
          <a:xfrm>
            <a:off x="1090295" y="2908300"/>
            <a:ext cx="6429375" cy="7562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3" grpId="0"/>
      <p:bldP spid="3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92" name="Text Box 6"/>
          <p:cNvSpPr txBox="1"/>
          <p:nvPr/>
        </p:nvSpPr>
        <p:spPr>
          <a:xfrm>
            <a:off x="248285" y="614250"/>
            <a:ext cx="8895715" cy="60478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0">
                <a:solidFill>
                  <a:srgbClr val="1C1C1C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rgbClr val="1C1C1C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C1C1C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C1C1C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把路程是</a:t>
            </a:r>
            <a:r>
              <a:rPr lang="en-US" altLang="zh-CN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千米的两地用彩笔沿线路画出来。</a:t>
            </a:r>
            <a:endParaRPr lang="zh-CN" altLang="en-US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543050" y="814070"/>
            <a:ext cx="6057900" cy="4543424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93" name="右箭头 1"/>
          <p:cNvSpPr/>
          <p:nvPr/>
        </p:nvSpPr>
        <p:spPr>
          <a:xfrm rot="21153294">
            <a:off x="1396365" y="2811145"/>
            <a:ext cx="1061085" cy="220980"/>
          </a:xfrm>
          <a:prstGeom prst="rightArrow">
            <a:avLst>
              <a:gd name="adj1" fmla="val 50000"/>
              <a:gd name="adj2" fmla="val 50921"/>
            </a:avLst>
          </a:prstGeom>
          <a:solidFill>
            <a:srgbClr val="FF0000"/>
          </a:solidFill>
          <a:ln w="12700">
            <a:noFill/>
          </a:ln>
        </p:spPr>
        <p:txBody>
          <a:bodyPr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0">
                <a:solidFill>
                  <a:srgbClr val="1C1C1C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rgbClr val="1C1C1C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C1C1C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C1C1C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ct val="0"/>
              </a:spcBef>
              <a:buNone/>
            </a:pPr>
            <a:endParaRPr lang="zh-CN" altLang="en-US" sz="2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111365" y="2815291"/>
            <a:ext cx="1504950" cy="1504950"/>
          </a:xfrm>
          <a:prstGeom prst="rect">
            <a:avLst/>
          </a:prstGeom>
        </p:spPr>
      </p:pic>
      <p:sp>
        <p:nvSpPr>
          <p:cNvPr id="16398" name="AutoShape 27"/>
          <p:cNvSpPr/>
          <p:nvPr/>
        </p:nvSpPr>
        <p:spPr>
          <a:xfrm>
            <a:off x="5334635" y="679450"/>
            <a:ext cx="3281680" cy="2064550"/>
          </a:xfrm>
          <a:prstGeom prst="wedgeRoundRectCallout">
            <a:avLst>
              <a:gd name="adj1" fmla="val 25243"/>
              <a:gd name="adj2" fmla="val 54282"/>
              <a:gd name="adj3" fmla="val 16667"/>
            </a:avLst>
          </a:prstGeom>
          <a:solidFill>
            <a:schemeClr val="bg1"/>
          </a:solidFill>
          <a:ln w="19050" cap="flat" cmpd="sng">
            <a:solidFill>
              <a:srgbClr val="45988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0">
                <a:solidFill>
                  <a:srgbClr val="1C1C1C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rgbClr val="1C1C1C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C1C1C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C1C1C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书店至图书馆的路程是</a:t>
            </a:r>
            <a:r>
              <a:rPr lang="en-US" altLang="zh-CN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1000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米，</a:t>
            </a:r>
            <a:r>
              <a:rPr lang="en-US" altLang="zh-CN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1000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米＝</a:t>
            </a:r>
            <a:r>
              <a:rPr lang="en-US" altLang="zh-CN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千米。</a:t>
            </a:r>
            <a:endParaRPr lang="en-US" altLang="zh-CN" sz="32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42645" y="643258"/>
            <a:ext cx="237172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第一种路线：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52095" y="903526"/>
            <a:ext cx="5381625" cy="40362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3" grpId="0" bldLvl="0" animBg="1"/>
      <p:bldP spid="16398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784848" y="3468397"/>
            <a:ext cx="1271674" cy="1398053"/>
          </a:xfrm>
          <a:prstGeom prst="rect">
            <a:avLst/>
          </a:prstGeom>
        </p:spPr>
      </p:pic>
      <p:sp>
        <p:nvSpPr>
          <p:cNvPr id="5" name="AutoShape 27"/>
          <p:cNvSpPr/>
          <p:nvPr/>
        </p:nvSpPr>
        <p:spPr>
          <a:xfrm>
            <a:off x="5281930" y="586740"/>
            <a:ext cx="3751580" cy="2829573"/>
          </a:xfrm>
          <a:prstGeom prst="wedgeRoundRectCallout">
            <a:avLst>
              <a:gd name="adj1" fmla="val 13833"/>
              <a:gd name="adj2" fmla="val 53548"/>
              <a:gd name="adj3" fmla="val 16667"/>
            </a:avLst>
          </a:prstGeom>
          <a:solidFill>
            <a:schemeClr val="bg1"/>
          </a:solidFill>
          <a:ln w="19050" cap="flat" cmpd="sng">
            <a:solidFill>
              <a:srgbClr val="45988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0">
                <a:solidFill>
                  <a:srgbClr val="1C1C1C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rgbClr val="1C1C1C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C1C1C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C1C1C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从博物馆出发先到图书馆再到天文馆的路程是</a:t>
            </a:r>
            <a:r>
              <a:rPr lang="en-US" altLang="zh-CN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530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＋</a:t>
            </a:r>
            <a:r>
              <a:rPr lang="en-US" altLang="zh-CN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470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＝</a:t>
            </a:r>
            <a:r>
              <a:rPr lang="en-US" altLang="zh-CN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1000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（米），</a:t>
            </a:r>
            <a:r>
              <a:rPr lang="en-US" altLang="zh-CN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1000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米＝</a:t>
            </a:r>
            <a:r>
              <a:rPr lang="en-US" altLang="zh-CN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千米。</a:t>
            </a:r>
            <a:endParaRPr lang="en-US" altLang="zh-CN" sz="32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2" name="右箭头 11"/>
          <p:cNvSpPr/>
          <p:nvPr/>
        </p:nvSpPr>
        <p:spPr>
          <a:xfrm rot="8351823">
            <a:off x="3207385" y="2618105"/>
            <a:ext cx="580390" cy="241300"/>
          </a:xfrm>
          <a:prstGeom prst="rightArrow">
            <a:avLst>
              <a:gd name="adj1" fmla="val 50000"/>
              <a:gd name="adj2" fmla="val 43068"/>
            </a:avLst>
          </a:prstGeom>
          <a:solidFill>
            <a:srgbClr val="0066FF"/>
          </a:solidFill>
          <a:ln w="12700">
            <a:noFill/>
          </a:ln>
        </p:spPr>
        <p:txBody>
          <a:bodyPr rot="10800000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0">
                <a:solidFill>
                  <a:srgbClr val="1C1C1C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rgbClr val="1C1C1C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C1C1C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C1C1C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ct val="0"/>
              </a:spcBef>
              <a:buNone/>
            </a:pPr>
            <a:endParaRPr lang="zh-CN" altLang="en-US" sz="2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33755" y="690245"/>
            <a:ext cx="237172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第二种路线：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43205" y="1036241"/>
            <a:ext cx="5381625" cy="4036218"/>
            <a:chOff x="243205" y="1036241"/>
            <a:chExt cx="5381625" cy="403621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243205" y="1036241"/>
              <a:ext cx="5381625" cy="4036218"/>
            </a:xfrm>
            <a:prstGeom prst="rect">
              <a:avLst/>
            </a:prstGeom>
          </p:spPr>
        </p:pic>
        <p:sp>
          <p:nvSpPr>
            <p:cNvPr id="9" name="右箭头 12"/>
            <p:cNvSpPr/>
            <p:nvPr/>
          </p:nvSpPr>
          <p:spPr>
            <a:xfrm rot="21240000">
              <a:off x="3485515" y="2990850"/>
              <a:ext cx="615315" cy="191135"/>
            </a:xfrm>
            <a:prstGeom prst="rightArrow">
              <a:avLst>
                <a:gd name="adj1" fmla="val 50000"/>
                <a:gd name="adj2" fmla="val 120955"/>
              </a:avLst>
            </a:prstGeom>
            <a:solidFill>
              <a:srgbClr val="0066FF"/>
            </a:solidFill>
            <a:ln w="12700">
              <a:noFill/>
            </a:ln>
          </p:spPr>
          <p:txBody>
            <a:bodyPr anchor="ctr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800" b="0">
                  <a:solidFill>
                    <a:srgbClr val="1C1C1C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400">
                  <a:solidFill>
                    <a:srgbClr val="1C1C1C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000">
                  <a:solidFill>
                    <a:srgbClr val="1C1C1C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rgbClr val="1C1C1C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endPara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2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5"/>
          <p:cNvSpPr>
            <a:spLocks noChangeArrowheads="1"/>
          </p:cNvSpPr>
          <p:nvPr/>
        </p:nvSpPr>
        <p:spPr bwMode="auto">
          <a:xfrm>
            <a:off x="810483" y="83860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6269" y="2376679"/>
            <a:ext cx="1308777" cy="16076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矩形 4"/>
          <p:cNvSpPr>
            <a:spLocks noChangeArrowheads="1"/>
          </p:cNvSpPr>
          <p:nvPr/>
        </p:nvSpPr>
        <p:spPr bwMode="auto">
          <a:xfrm flipH="1">
            <a:off x="1523342" y="1767992"/>
            <a:ext cx="5364018" cy="2145780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lvl="0" algn="ctr">
              <a:lnSpc>
                <a:spcPct val="150000"/>
              </a:lnSpc>
              <a:spcBef>
                <a:spcPct val="50000"/>
              </a:spcBef>
              <a:buNone/>
            </a:pPr>
            <a:r>
              <a:rPr lang="zh-CN" altLang="en-US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长度单位</a:t>
            </a:r>
            <a:r>
              <a:rPr lang="en-US" altLang="zh-CN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千米</a:t>
            </a:r>
            <a:endParaRPr lang="en-US" altLang="zh-CN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>
              <a:lnSpc>
                <a:spcPct val="150000"/>
              </a:lnSpc>
              <a:spcBef>
                <a:spcPct val="50000"/>
              </a:spcBef>
              <a:buNone/>
            </a:pP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千米＝</a:t>
            </a: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1000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r>
              <a:rPr lang="zh-CN" altLang="en-US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。计算比较长的路程，通常用千米（</a:t>
            </a:r>
            <a:r>
              <a:rPr lang="en-US" altLang="zh-CN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km</a:t>
            </a:r>
            <a:r>
              <a:rPr lang="zh-CN" altLang="en-US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）作单位。</a:t>
            </a:r>
            <a:endParaRPr lang="zh-CN" altLang="en-US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 animBg="1"/>
      <p:bldP spid="1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TextBox 5"/>
          <p:cNvSpPr txBox="1"/>
          <p:nvPr/>
        </p:nvSpPr>
        <p:spPr>
          <a:xfrm>
            <a:off x="591637" y="801894"/>
            <a:ext cx="6335712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在下面的（ ）里填上适当的长度单位。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91637" y="1394984"/>
            <a:ext cx="6335712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1.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一块橡皮长约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4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          ）。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91637" y="2042684"/>
            <a:ext cx="6335712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2.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一元硬币的厚度约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（         ）。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91637" y="2709434"/>
            <a:ext cx="6335712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3.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我们学校的旗杆高约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        ）。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91637" y="3357134"/>
            <a:ext cx="8064500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4.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学校运动会有一项田径比赛是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200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（       ）赛跑。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91637" y="4006422"/>
            <a:ext cx="8064500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5.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单人书桌的长度是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6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        ）。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" name="TextBox 6"/>
          <p:cNvSpPr txBox="1"/>
          <p:nvPr/>
        </p:nvSpPr>
        <p:spPr>
          <a:xfrm>
            <a:off x="3615824" y="1414034"/>
            <a:ext cx="936625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336549" y="2042684"/>
            <a:ext cx="935038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毫米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14"/>
          <p:cNvSpPr txBox="1"/>
          <p:nvPr/>
        </p:nvSpPr>
        <p:spPr>
          <a:xfrm>
            <a:off x="4768349" y="2690384"/>
            <a:ext cx="935038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136774" y="3338084"/>
            <a:ext cx="936625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6"/>
          <p:cNvSpPr txBox="1"/>
          <p:nvPr/>
        </p:nvSpPr>
        <p:spPr>
          <a:xfrm>
            <a:off x="4047624" y="3987372"/>
            <a:ext cx="936625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分米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2" grpId="0"/>
      <p:bldP spid="14" grpId="0"/>
      <p:bldP spid="4" grpId="0"/>
      <p:bldP spid="16" grpId="0"/>
      <p:bldP spid="1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3067638" y="447726"/>
            <a:ext cx="27076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马拉松长跑比赛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6544090" y="1042390"/>
            <a:ext cx="1040560" cy="328295"/>
          </a:xfrm>
          <a:prstGeom prst="ellipse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648349" y="969696"/>
            <a:ext cx="7546218" cy="378565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马拉松赛是一项长跑比赛项目，其距离约为42千米。这个比赛项目距离的确定要从公元前490年9月12日发生的一场战役讲起。这场战役是波斯人和雅典人在离雅典不远的马拉松海边发生的，为了让故乡人民尽快知道胜利的喜讯，统帅米勒狄派一个叫裴里庇第斯的士兵回去报信。为了让故乡人早知道好消息，他一个劲地快跑，当他跑到雅典时，已上气不接下气，激动的喊道“欢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……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乐吧，雅典人，我们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……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胜利了”说完，就倒在地上死了。为了纪念这一事件，在1896年举行的现代第一届奥林匹克运动会上，设立了马拉松赛跑这个项目。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 animBg="1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12725" y="3266586"/>
            <a:ext cx="1057203" cy="1298611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1216572" y="3205198"/>
            <a:ext cx="3238935" cy="1393452"/>
            <a:chOff x="9080778" y="2259949"/>
            <a:chExt cx="2682086" cy="640295"/>
          </a:xfrm>
        </p:grpSpPr>
        <p:sp>
          <p:nvSpPr>
            <p:cNvPr id="4" name="椭圆形标注 3"/>
            <p:cNvSpPr/>
            <p:nvPr/>
          </p:nvSpPr>
          <p:spPr>
            <a:xfrm rot="5755589">
              <a:off x="10101673" y="1239054"/>
              <a:ext cx="640295" cy="2682086"/>
            </a:xfrm>
            <a:prstGeom prst="wedgeEllipseCallout">
              <a:avLst>
                <a:gd name="adj1" fmla="val 20877"/>
                <a:gd name="adj2" fmla="val 51797"/>
              </a:avLst>
            </a:prstGeom>
            <a:solidFill>
              <a:schemeClr val="bg1"/>
            </a:solidFill>
            <a:ln>
              <a:solidFill>
                <a:srgbClr val="45988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0" name="Rectangle 7"/>
            <p:cNvSpPr>
              <a:spLocks noChangeArrowheads="1"/>
            </p:cNvSpPr>
            <p:nvPr/>
          </p:nvSpPr>
          <p:spPr bwMode="auto">
            <a:xfrm>
              <a:off x="9434155" y="2304320"/>
              <a:ext cx="1975332" cy="551554"/>
            </a:xfrm>
            <a:prstGeom prst="rect">
              <a:avLst/>
            </a:prstGeom>
            <a:noFill/>
            <a:ln w="9525">
              <a:noFill/>
              <a:prstDash val="lgDashDot"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ctr" anchorCtr="0" compatLnSpc="1">
              <a:spAutoFit/>
            </a:bodyPr>
            <a:lstStyle>
              <a:lvl1pPr indent="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lvl="0" indent="0"/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宋体" panose="02010600030101010101" pitchFamily="2" charset="-122"/>
                </a:rPr>
                <a:t>在日常生活中我们在哪见过“千米”？</a:t>
              </a:r>
              <a:endParaRPr kumimoji="0" lang="en-US" altLang="zh-CN" sz="2400" b="1" i="0" u="none" strike="noStrike" cap="none" normalizeH="0" baseline="0" dirty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endParaRPr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802" y="902608"/>
            <a:ext cx="2174864" cy="1631148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638" y="769181"/>
            <a:ext cx="1460034" cy="2044048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2796" y="875615"/>
            <a:ext cx="2444500" cy="1631148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5223510" y="2898140"/>
            <a:ext cx="370776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用自己的话说一说，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千米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可能是一个什么样的单位？在什么情况下会用到它？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8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2" name="TextBox 1"/>
          <p:cNvSpPr txBox="1"/>
          <p:nvPr/>
        </p:nvSpPr>
        <p:spPr>
          <a:xfrm>
            <a:off x="521970" y="650240"/>
            <a:ext cx="8100060" cy="122618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>
              <a:lnSpc>
                <a:spcPct val="120000"/>
              </a:lnSpc>
            </a:pPr>
            <a:r>
              <a:rPr lang="en-US" altLang="zh-CN" sz="32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计量比较长的路程，通常用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千米（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km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作单位，千米也叫公里。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23" name="Picture 44" descr="3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33495" y="2383790"/>
            <a:ext cx="4422140" cy="216916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" name="Freeform 64"/>
          <p:cNvSpPr/>
          <p:nvPr/>
        </p:nvSpPr>
        <p:spPr>
          <a:xfrm>
            <a:off x="4293235" y="3354388"/>
            <a:ext cx="2871788" cy="371475"/>
          </a:xfrm>
          <a:custGeom>
            <a:avLst/>
            <a:gdLst/>
            <a:ahLst/>
            <a:cxnLst>
              <a:cxn ang="0">
                <a:pos x="2871788" y="371475"/>
              </a:cxn>
              <a:cxn ang="0">
                <a:pos x="1809750" y="180975"/>
              </a:cxn>
              <a:cxn ang="0">
                <a:pos x="1306513" y="87313"/>
              </a:cxn>
              <a:cxn ang="0">
                <a:pos x="696913" y="11113"/>
              </a:cxn>
              <a:cxn ang="0">
                <a:pos x="285750" y="23813"/>
              </a:cxn>
              <a:cxn ang="0">
                <a:pos x="44450" y="80963"/>
              </a:cxn>
              <a:cxn ang="0">
                <a:pos x="14288" y="157163"/>
              </a:cxn>
              <a:cxn ang="0">
                <a:pos x="120650" y="200025"/>
              </a:cxn>
            </a:cxnLst>
            <a:rect l="0" t="0" r="0" b="0"/>
            <a:pathLst>
              <a:path w="1809" h="234">
                <a:moveTo>
                  <a:pt x="1809" y="234"/>
                </a:moveTo>
                <a:cubicBezTo>
                  <a:pt x="1698" y="214"/>
                  <a:pt x="1304" y="144"/>
                  <a:pt x="1140" y="114"/>
                </a:cubicBezTo>
                <a:cubicBezTo>
                  <a:pt x="976" y="84"/>
                  <a:pt x="940" y="73"/>
                  <a:pt x="823" y="55"/>
                </a:cubicBezTo>
                <a:cubicBezTo>
                  <a:pt x="706" y="37"/>
                  <a:pt x="546" y="14"/>
                  <a:pt x="439" y="7"/>
                </a:cubicBezTo>
                <a:cubicBezTo>
                  <a:pt x="332" y="0"/>
                  <a:pt x="248" y="8"/>
                  <a:pt x="180" y="15"/>
                </a:cubicBezTo>
                <a:cubicBezTo>
                  <a:pt x="112" y="22"/>
                  <a:pt x="56" y="37"/>
                  <a:pt x="28" y="51"/>
                </a:cubicBezTo>
                <a:cubicBezTo>
                  <a:pt x="0" y="65"/>
                  <a:pt x="1" y="87"/>
                  <a:pt x="9" y="99"/>
                </a:cubicBezTo>
                <a:cubicBezTo>
                  <a:pt x="17" y="111"/>
                  <a:pt x="62" y="121"/>
                  <a:pt x="76" y="126"/>
                </a:cubicBezTo>
              </a:path>
            </a:pathLst>
          </a:custGeom>
          <a:noFill/>
          <a:ln w="25400" cap="flat" cmpd="sng">
            <a:solidFill>
              <a:srgbClr val="FFFF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453390" y="1969135"/>
            <a:ext cx="7954010" cy="1373505"/>
            <a:chOff x="714" y="3357"/>
            <a:chExt cx="12526" cy="2163"/>
          </a:xfrm>
        </p:grpSpPr>
        <p:sp>
          <p:nvSpPr>
            <p:cNvPr id="27" name="AutoShape 27"/>
            <p:cNvSpPr/>
            <p:nvPr/>
          </p:nvSpPr>
          <p:spPr>
            <a:xfrm>
              <a:off x="2877" y="3357"/>
              <a:ext cx="10363" cy="925"/>
            </a:xfrm>
            <a:prstGeom prst="wedgeRoundRectCallout">
              <a:avLst>
                <a:gd name="adj1" fmla="val -53097"/>
                <a:gd name="adj2" fmla="val 47296"/>
                <a:gd name="adj3" fmla="val 16667"/>
              </a:avLst>
            </a:prstGeom>
            <a:solidFill>
              <a:srgbClr val="FFFFFF"/>
            </a:solidFill>
            <a:ln w="19050" cap="flat" cmpd="sng">
              <a:solidFill>
                <a:srgbClr val="45988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800" b="0">
                  <a:solidFill>
                    <a:srgbClr val="1C1C1C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400">
                  <a:solidFill>
                    <a:srgbClr val="1C1C1C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000">
                  <a:solidFill>
                    <a:srgbClr val="1C1C1C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rgbClr val="1C1C1C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32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运动场的跑道，通常</a:t>
              </a:r>
              <a:r>
                <a:rPr lang="en-US" altLang="zh-CN" sz="32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1</a:t>
              </a:r>
              <a:r>
                <a:rPr lang="zh-CN" altLang="en-US" sz="32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圈是</a:t>
              </a:r>
              <a:r>
                <a:rPr lang="en-US" altLang="zh-CN" sz="32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400</a:t>
              </a:r>
              <a:r>
                <a:rPr lang="zh-CN" altLang="en-US" sz="32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米。</a:t>
              </a:r>
              <a:endParaRPr lang="en-US" altLang="zh-CN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714" y="3357"/>
              <a:ext cx="2163" cy="2163"/>
            </a:xfrm>
            <a:prstGeom prst="rect">
              <a:avLst/>
            </a:prstGeom>
          </p:spPr>
        </p:pic>
      </p:grpSp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99280" y="3543300"/>
            <a:ext cx="3038475" cy="1009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2" name="TextBox 1"/>
          <p:cNvSpPr txBox="1"/>
          <p:nvPr/>
        </p:nvSpPr>
        <p:spPr>
          <a:xfrm>
            <a:off x="833755" y="643890"/>
            <a:ext cx="8100060" cy="48196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>
              <a:lnSpc>
                <a:spcPct val="150000"/>
              </a:lnSpc>
            </a:pP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493" name="TextBox 5"/>
          <p:cNvSpPr txBox="1"/>
          <p:nvPr/>
        </p:nvSpPr>
        <p:spPr>
          <a:xfrm>
            <a:off x="627379" y="2167890"/>
            <a:ext cx="5252085" cy="200088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>
              <a:lnSpc>
                <a:spcPct val="140000"/>
              </a:lnSpc>
            </a:pPr>
            <a:r>
              <a:rPr lang="zh-CN" altLang="en-US" sz="1875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运动场的跑道，通常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圈是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400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米，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圈半是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1000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米。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40000"/>
              </a:lnSpc>
            </a:pP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1000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米用较大的单位表示是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40000"/>
              </a:lnSpc>
            </a:pP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千米。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5" name="AutoShape 27"/>
          <p:cNvSpPr>
            <a:spLocks noChangeArrowheads="1"/>
          </p:cNvSpPr>
          <p:nvPr/>
        </p:nvSpPr>
        <p:spPr bwMode="auto">
          <a:xfrm>
            <a:off x="1686560" y="1054735"/>
            <a:ext cx="3144520" cy="483235"/>
          </a:xfrm>
          <a:prstGeom prst="wedgeRoundRectCallout">
            <a:avLst>
              <a:gd name="adj1" fmla="val -53802"/>
              <a:gd name="adj2" fmla="val -24913"/>
              <a:gd name="adj3" fmla="val 16667"/>
            </a:avLst>
          </a:prstGeom>
          <a:solidFill>
            <a:schemeClr val="bg1"/>
          </a:solidFill>
          <a:ln w="19050">
            <a:solidFill>
              <a:srgbClr val="459881"/>
            </a:solidFill>
            <a:miter lim="800000"/>
          </a:ln>
        </p:spPr>
        <p:txBody>
          <a:bodyPr anchor="ctr" anchorCtr="0"/>
          <a:lstStyle/>
          <a:p>
            <a:pPr marL="0" marR="0" lvl="0" indent="0" algn="l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千米有多长呢？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5342721" y="3896546"/>
            <a:ext cx="3067050" cy="603250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rgbClr val="45988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b" anchorCtr="0"/>
          <a:lstStyle/>
          <a:p>
            <a:pPr algn="ctr">
              <a:lnSpc>
                <a:spcPct val="150000"/>
              </a:lnSpc>
            </a:pPr>
            <a:r>
              <a:rPr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</a:t>
            </a:r>
            <a:r>
              <a:rPr 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千</a:t>
            </a:r>
            <a:r>
              <a:rPr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米=10</a:t>
            </a:r>
            <a:r>
              <a:rPr 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00</a:t>
            </a:r>
            <a:r>
              <a:rPr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米</a:t>
            </a:r>
            <a:endParaRPr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41717" y="643890"/>
            <a:ext cx="890196" cy="109347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30570" y="1125855"/>
            <a:ext cx="2686050" cy="2314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93" grpId="0"/>
      <p:bldP spid="5" grpId="0" bldLvl="0" animBg="1"/>
      <p:bldP spid="4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0" name="图片 199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794211" y="3102256"/>
            <a:ext cx="1377815" cy="1377815"/>
          </a:xfrm>
          <a:prstGeom prst="rect">
            <a:avLst/>
          </a:prstGeom>
        </p:spPr>
      </p:pic>
      <p:grpSp>
        <p:nvGrpSpPr>
          <p:cNvPr id="201" name="组合 200"/>
          <p:cNvGrpSpPr/>
          <p:nvPr/>
        </p:nvGrpSpPr>
        <p:grpSpPr>
          <a:xfrm>
            <a:off x="5410898" y="1284248"/>
            <a:ext cx="3269491" cy="1734425"/>
            <a:chOff x="2729431" y="3595946"/>
            <a:chExt cx="3138711" cy="1208051"/>
          </a:xfrm>
        </p:grpSpPr>
        <p:sp>
          <p:nvSpPr>
            <p:cNvPr id="202" name="云形标注 201"/>
            <p:cNvSpPr/>
            <p:nvPr/>
          </p:nvSpPr>
          <p:spPr>
            <a:xfrm>
              <a:off x="2729431" y="3595946"/>
              <a:ext cx="3138711" cy="1208051"/>
            </a:xfrm>
            <a:prstGeom prst="wedgeRoundRectCallout">
              <a:avLst>
                <a:gd name="adj1" fmla="val 17640"/>
                <a:gd name="adj2" fmla="val 54684"/>
                <a:gd name="adj3" fmla="val 16667"/>
              </a:avLst>
            </a:prstGeom>
            <a:solidFill>
              <a:schemeClr val="bg1"/>
            </a:solidFill>
            <a:ln>
              <a:solidFill>
                <a:srgbClr val="459881"/>
              </a:solidFill>
            </a:ln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3" name="文本框 202"/>
            <p:cNvSpPr txBox="1"/>
            <p:nvPr/>
          </p:nvSpPr>
          <p:spPr>
            <a:xfrm>
              <a:off x="2857543" y="3637178"/>
              <a:ext cx="2882488" cy="11255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到操场上量出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100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米的距离，走一走，看看有多远。几个这样的长度是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千米？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397382" y="1114499"/>
            <a:ext cx="3584589" cy="2609850"/>
            <a:chOff x="2780778" y="1995686"/>
            <a:chExt cx="3584589" cy="2609850"/>
          </a:xfrm>
        </p:grpSpPr>
        <p:pic>
          <p:nvPicPr>
            <p:cNvPr id="8" name="Picture 1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80778" y="1995686"/>
              <a:ext cx="3027018" cy="26098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" name="圆角矩形标注 1"/>
            <p:cNvSpPr/>
            <p:nvPr/>
          </p:nvSpPr>
          <p:spPr>
            <a:xfrm>
              <a:off x="3484260" y="1995686"/>
              <a:ext cx="2881107" cy="432048"/>
            </a:xfrm>
            <a:prstGeom prst="wedgeRoundRectCallout">
              <a:avLst>
                <a:gd name="adj1" fmla="val -2760"/>
                <a:gd name="adj2" fmla="val 115411"/>
                <a:gd name="adj3" fmla="val 16667"/>
              </a:avLst>
            </a:prstGeom>
            <a:solidFill>
              <a:schemeClr val="bg1"/>
            </a:solidFill>
            <a:ln>
              <a:solidFill>
                <a:srgbClr val="459881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10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个</a:t>
              </a: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100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米就是</a:t>
              </a: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千米。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2487877" y="1168837"/>
            <a:ext cx="5748020" cy="1173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走一走，通常小学生走完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千米大约需要走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2000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步。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149292" y="3073942"/>
            <a:ext cx="5194253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用米尺量一量，教室一块地砖的长约是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米，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千米长度大约是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1000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块砖的边长。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08103" y="863602"/>
            <a:ext cx="1937582" cy="193758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6957" b="100000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176062" y="2612956"/>
            <a:ext cx="2564655" cy="188256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2"/>
          <p:cNvSpPr txBox="1"/>
          <p:nvPr/>
        </p:nvSpPr>
        <p:spPr>
          <a:xfrm>
            <a:off x="1107487" y="953108"/>
            <a:ext cx="361446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千米＝（     ）米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2" name="TextBox 2"/>
          <p:cNvSpPr txBox="1"/>
          <p:nvPr/>
        </p:nvSpPr>
        <p:spPr>
          <a:xfrm>
            <a:off x="4628744" y="2043268"/>
            <a:ext cx="361446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5000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米＝（   ）千米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437665" y="2084253"/>
            <a:ext cx="3700685" cy="1200329"/>
            <a:chOff x="725467" y="3250236"/>
            <a:chExt cx="4039793" cy="1200329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725467" y="3250236"/>
              <a:ext cx="727680" cy="666597"/>
            </a:xfrm>
            <a:prstGeom prst="rect">
              <a:avLst/>
            </a:prstGeom>
          </p:spPr>
        </p:pic>
        <p:sp>
          <p:nvSpPr>
            <p:cNvPr id="74" name="TextBox 3"/>
            <p:cNvSpPr txBox="1"/>
            <p:nvPr/>
          </p:nvSpPr>
          <p:spPr>
            <a:xfrm>
              <a:off x="1526812" y="3250236"/>
              <a:ext cx="3238448" cy="120032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想：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千米是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1000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米，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千米是（    ）个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1000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米。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75" name="TextBox 7"/>
          <p:cNvSpPr txBox="1"/>
          <p:nvPr/>
        </p:nvSpPr>
        <p:spPr>
          <a:xfrm>
            <a:off x="2826730" y="2454068"/>
            <a:ext cx="665163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6" name="TextBox 7"/>
          <p:cNvSpPr txBox="1"/>
          <p:nvPr/>
        </p:nvSpPr>
        <p:spPr>
          <a:xfrm>
            <a:off x="2782180" y="929661"/>
            <a:ext cx="95444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3000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7" name="组合 76"/>
          <p:cNvGrpSpPr/>
          <p:nvPr/>
        </p:nvGrpSpPr>
        <p:grpSpPr>
          <a:xfrm>
            <a:off x="4247216" y="3174413"/>
            <a:ext cx="4009252" cy="1200329"/>
            <a:chOff x="756008" y="3250236"/>
            <a:chExt cx="4009252" cy="1200329"/>
          </a:xfrm>
        </p:grpSpPr>
        <p:pic>
          <p:nvPicPr>
            <p:cNvPr id="78" name="图片 7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756008" y="3250236"/>
              <a:ext cx="666597" cy="666597"/>
            </a:xfrm>
            <a:prstGeom prst="rect">
              <a:avLst/>
            </a:prstGeom>
          </p:spPr>
        </p:pic>
        <p:sp>
          <p:nvSpPr>
            <p:cNvPr id="79" name="TextBox 3"/>
            <p:cNvSpPr txBox="1"/>
            <p:nvPr/>
          </p:nvSpPr>
          <p:spPr>
            <a:xfrm>
              <a:off x="1526812" y="3250236"/>
              <a:ext cx="3238448" cy="120032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想：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1000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米是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千米，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5000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米里面有（   ）个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1000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米。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80" name="TextBox 7"/>
          <p:cNvSpPr txBox="1"/>
          <p:nvPr/>
        </p:nvSpPr>
        <p:spPr>
          <a:xfrm>
            <a:off x="7336811" y="3543744"/>
            <a:ext cx="665163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1" name="TextBox 7"/>
          <p:cNvSpPr txBox="1"/>
          <p:nvPr/>
        </p:nvSpPr>
        <p:spPr>
          <a:xfrm>
            <a:off x="6579032" y="2048530"/>
            <a:ext cx="665163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72" grpId="0"/>
      <p:bldP spid="75" grpId="0"/>
      <p:bldP spid="80" grpId="0"/>
    </p:bld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1_Office 主题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1423</Words>
  <Application>WPS 演示</Application>
  <PresentationFormat>全屏显示(16:9)</PresentationFormat>
  <Paragraphs>173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21</vt:i4>
      </vt:variant>
    </vt:vector>
  </HeadingPairs>
  <TitlesOfParts>
    <vt:vector size="36" baseType="lpstr">
      <vt:lpstr>Arial</vt:lpstr>
      <vt:lpstr>宋体</vt:lpstr>
      <vt:lpstr>Wingdings</vt:lpstr>
      <vt:lpstr>黑体</vt:lpstr>
      <vt:lpstr>Calibri</vt:lpstr>
      <vt:lpstr>等线</vt:lpstr>
      <vt:lpstr>楷体</vt:lpstr>
      <vt:lpstr>汉仪雅酷黑简</vt:lpstr>
      <vt:lpstr>等线 Light</vt:lpstr>
      <vt:lpstr>微软雅黑</vt:lpstr>
      <vt:lpstr>Arial Unicode MS</vt:lpstr>
      <vt:lpstr>Cambria</vt:lpstr>
      <vt:lpstr>Arial</vt:lpstr>
      <vt:lpstr>1_Office 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Lenovo</dc:creator>
  <cp:lastModifiedBy>上帝掷骰子吗</cp:lastModifiedBy>
  <cp:revision>67</cp:revision>
  <dcterms:created xsi:type="dcterms:W3CDTF">2019-09-02T08:53:00Z</dcterms:created>
  <dcterms:modified xsi:type="dcterms:W3CDTF">2023-09-28T13:41:01Z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ICV">
    <vt:lpwstr>13527508224D488EAC67FBD53B7FCB6D_12</vt:lpwstr>
  </property>
</Properties>
</file>