
<file path=[Content_Types].xml><?xml version="1.0" encoding="utf-8"?>
<Types xmlns="http://schemas.openxmlformats.org/package/2006/content-types">
  <Default Extension="png" ContentType="image/png"/>
  <Default Extension="jpeg" ContentType="image/jpeg"/>
  <Default Extension="JPG" ContentType="image/.jp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5" r:id="rId3"/>
  </p:sldMasterIdLst>
  <p:notesMasterIdLst>
    <p:notesMasterId r:id="rId18"/>
  </p:notesMasterIdLst>
  <p:sldIdLst>
    <p:sldId id="256" r:id="rId4"/>
    <p:sldId id="257" r:id="rId5"/>
    <p:sldId id="273" r:id="rId6"/>
    <p:sldId id="266" r:id="rId7"/>
    <p:sldId id="274" r:id="rId8"/>
    <p:sldId id="276" r:id="rId9"/>
    <p:sldId id="277" r:id="rId10"/>
    <p:sldId id="279" r:id="rId11"/>
    <p:sldId id="280" r:id="rId12"/>
    <p:sldId id="283" r:id="rId13"/>
    <p:sldId id="284" r:id="rId14"/>
    <p:sldId id="285" r:id="rId15"/>
    <p:sldId id="286" r:id="rId16"/>
    <p:sldId id="287" r:id="rId17"/>
    <p:sldId id="268" r:id="rId19"/>
    <p:sldId id="293" r:id="rId20"/>
    <p:sldId id="294" r:id="rId21"/>
    <p:sldId id="263" r:id="rId22"/>
    <p:sldId id="298" r:id="rId23"/>
  </p:sldIdLst>
  <p:sldSz cx="12192000" cy="6858000"/>
  <p:notesSz cx="6858000" cy="9144000"/>
  <p:custDataLst>
    <p:tags r:id="rId27"/>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8" userDrawn="1">
          <p15:clr>
            <a:srgbClr val="A4A3A4"/>
          </p15:clr>
        </p15:guide>
        <p15:guide id="2" pos="3868"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51F3F"/>
    <a:srgbClr val="D87F00"/>
    <a:srgbClr val="DF18E6"/>
    <a:srgbClr val="9FFAAE"/>
    <a:srgbClr val="A0F3AF"/>
    <a:srgbClr val="61D628"/>
    <a:srgbClr val="2AD42A"/>
    <a:srgbClr val="E971E8"/>
    <a:srgbClr val="E13FDF"/>
    <a:srgbClr val="63B4D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0381" autoAdjust="0"/>
    <p:restoredTop sz="90432"/>
  </p:normalViewPr>
  <p:slideViewPr>
    <p:cSldViewPr snapToGrid="0">
      <p:cViewPr varScale="1">
        <p:scale>
          <a:sx n="67" d="100"/>
          <a:sy n="67" d="100"/>
        </p:scale>
        <p:origin x="60" y="129"/>
      </p:cViewPr>
      <p:guideLst>
        <p:guide orient="horz" pos="2168"/>
        <p:guide pos="3868"/>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slide" Target="slides/slide1.xml"/><Relationship Id="rId3" Type="http://schemas.openxmlformats.org/officeDocument/2006/relationships/slideMaster" Target="slideMasters/slideMaster2.xml"/><Relationship Id="rId27" Type="http://schemas.openxmlformats.org/officeDocument/2006/relationships/tags" Target="tags/tag1.xml"/><Relationship Id="rId26" Type="http://schemas.openxmlformats.org/officeDocument/2006/relationships/tableStyles" Target="tableStyles.xml"/><Relationship Id="rId25" Type="http://schemas.openxmlformats.org/officeDocument/2006/relationships/viewProps" Target="viewProps.xml"/><Relationship Id="rId24" Type="http://schemas.openxmlformats.org/officeDocument/2006/relationships/presProps" Target="presProps.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notesMaster" Target="notesMasters/notesMaster1.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BC7092B-72FA-E04E-9FB1-A63098BC56C3}" type="datetimeFigureOut">
              <a:rPr kumimoji="1" lang="zh-CN" altLang="en-US" smtClean="0"/>
            </a:fld>
            <a:endParaRPr kumimoji="1"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kumimoji="1" lang="zh-CN" altLang="en-US"/>
              <a:t>单击此处编辑母版文本样式</a:t>
            </a:r>
            <a:endParaRPr kumimoji="1" lang="zh-CN" altLang="en-US"/>
          </a:p>
          <a:p>
            <a:pPr lvl="1"/>
            <a:r>
              <a:rPr kumimoji="1" lang="zh-CN" altLang="en-US"/>
              <a:t>二级</a:t>
            </a:r>
            <a:endParaRPr kumimoji="1" lang="zh-CN" altLang="en-US"/>
          </a:p>
          <a:p>
            <a:pPr lvl="2"/>
            <a:r>
              <a:rPr kumimoji="1" lang="zh-CN" altLang="en-US"/>
              <a:t>三级</a:t>
            </a:r>
            <a:endParaRPr kumimoji="1" lang="zh-CN" altLang="en-US"/>
          </a:p>
          <a:p>
            <a:pPr lvl="3"/>
            <a:r>
              <a:rPr kumimoji="1" lang="zh-CN" altLang="en-US"/>
              <a:t>四级</a:t>
            </a:r>
            <a:endParaRPr kumimoji="1" lang="zh-CN" altLang="en-US"/>
          </a:p>
          <a:p>
            <a:pPr lvl="4"/>
            <a:r>
              <a:rPr kumimoji="1" lang="zh-CN" altLang="en-US"/>
              <a:t>五级</a:t>
            </a:r>
            <a:endParaRPr kumimoji="1"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E3DC962-D303-2747-93F1-3E83F50B8699}" type="slidenum">
              <a:rPr kumimoji="1" lang="zh-CN" altLang="en-US" smtClean="0"/>
            </a:fld>
            <a:endParaRPr kumimoji="1"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jpe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hyperlink" Target="https://www.51jiaoxi.com/" TargetMode="External"/><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4" Type="http://schemas.openxmlformats.org/officeDocument/2006/relationships/hyperlink" Target="https://www.51jiaoxi.com/" TargetMode="External"/><Relationship Id="rId3" Type="http://schemas.openxmlformats.org/officeDocument/2006/relationships/hyperlink" Target="https://www.51jiaoxi.com/article-1323.html" TargetMode="External"/><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image" Target="../media/image8.png"/><Relationship Id="rId3" Type="http://schemas.openxmlformats.org/officeDocument/2006/relationships/image" Target="../media/image7.png"/><Relationship Id="rId2" Type="http://schemas.openxmlformats.org/officeDocument/2006/relationships/image" Target="../media/image6.jpe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5" Type="http://schemas.openxmlformats.org/officeDocument/2006/relationships/image" Target="../media/image12.png"/><Relationship Id="rId4" Type="http://schemas.openxmlformats.org/officeDocument/2006/relationships/image" Target="../media/image11.png"/><Relationship Id="rId3" Type="http://schemas.openxmlformats.org/officeDocument/2006/relationships/image" Target="../media/image10.png"/><Relationship Id="rId2" Type="http://schemas.openxmlformats.org/officeDocument/2006/relationships/image" Target="../media/image9.jpeg"/><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5" Type="http://schemas.openxmlformats.org/officeDocument/2006/relationships/image" Target="../media/image12.png"/><Relationship Id="rId4" Type="http://schemas.openxmlformats.org/officeDocument/2006/relationships/image" Target="../media/image11.png"/><Relationship Id="rId3" Type="http://schemas.openxmlformats.org/officeDocument/2006/relationships/image" Target="../media/image10.png"/><Relationship Id="rId2" Type="http://schemas.openxmlformats.org/officeDocument/2006/relationships/image" Target="../media/image9.jpe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首页">
    <p:bg>
      <p:bgPr>
        <a:blipFill dpi="0" rotWithShape="1">
          <a:blip r:embed="rId2"/>
          <a:srcRect/>
          <a:stretch>
            <a:fillRect/>
          </a:stretch>
        </a:blipFill>
        <a:effectLst/>
      </p:bgPr>
    </p:bg>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自定义版式">
    <p:bg>
      <p:bgPr>
        <a:blipFill rotWithShape="0">
          <a:blip r:embed="rId2" cstate="print"/>
          <a:stretch>
            <a:fillRect/>
          </a:stretch>
        </a:blipFill>
        <a:effectLst/>
      </p:bgPr>
    </p:bg>
    <p:spTree>
      <p:nvGrpSpPr>
        <p:cNvPr id="1" name=""/>
        <p:cNvGrpSpPr/>
        <p:nvPr/>
      </p:nvGrpSpPr>
      <p:grpSpPr>
        <a:xfrm>
          <a:off x="0" y="0"/>
          <a:ext cx="0" cy="0"/>
          <a:chOff x="0" y="0"/>
          <a:chExt cx="0" cy="0"/>
        </a:xfrm>
      </p:grpSpPr>
      <p:pic>
        <p:nvPicPr>
          <p:cNvPr id="5123" name="图片 11"/>
          <p:cNvPicPr>
            <a:picLocks noChangeAspect="1"/>
          </p:cNvPicPr>
          <p:nvPr userDrawn="1"/>
        </p:nvPicPr>
        <p:blipFill>
          <a:blip r:embed="rId3" cstate="print"/>
          <a:stretch>
            <a:fillRect/>
          </a:stretch>
        </p:blipFill>
        <p:spPr>
          <a:xfrm>
            <a:off x="0" y="0"/>
            <a:ext cx="12192000" cy="6858000"/>
          </a:xfrm>
          <a:prstGeom prst="rect">
            <a:avLst/>
          </a:prstGeom>
          <a:noFill/>
          <a:ln w="9525">
            <a:noFill/>
          </a:ln>
        </p:spPr>
      </p:pic>
    </p:spTree>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内容页">
    <p:bg>
      <p:bgPr>
        <a:blipFill dpi="0" rotWithShape="1">
          <a:blip r:embed="rId2" cstate="screen"/>
          <a:srcRect/>
          <a:stretch>
            <a:fillRect/>
          </a:stretch>
        </a:blipFill>
        <a:effectLst/>
      </p:bgPr>
    </p:bg>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内容页_带标题">
    <p:bg>
      <p:bgPr>
        <a:blipFill dpi="0" rotWithShape="1">
          <a:blip r:embed="rId2" cstate="screen"/>
          <a:srcRect/>
          <a:stretch>
            <a:fillRect/>
          </a:stretch>
        </a:blipFill>
        <a:effectLst/>
      </p:bgPr>
    </p:bg>
    <p:spTree>
      <p:nvGrpSpPr>
        <p:cNvPr id="1" name=""/>
        <p:cNvGrpSpPr/>
        <p:nvPr/>
      </p:nvGrpSpPr>
      <p:grpSpPr>
        <a:xfrm>
          <a:off x="0" y="0"/>
          <a:ext cx="0" cy="0"/>
          <a:chOff x="0" y="0"/>
          <a:chExt cx="0" cy="0"/>
        </a:xfrm>
      </p:grpSpPr>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谢谢观看">
    <p:bg>
      <p:bgPr>
        <a:blipFill rotWithShape="1">
          <a:blip r:embed="rId2"/>
          <a:stretch>
            <a:fillRect/>
          </a:stretch>
        </a:blipFill>
        <a:effectLst/>
      </p:bgPr>
    </p:bg>
    <p:spTree>
      <p:nvGrpSpPr>
        <p:cNvPr id="1" name=""/>
        <p:cNvGrpSpPr/>
        <p:nvPr/>
      </p:nvGrpSpPr>
      <p:grpSpPr>
        <a:xfrm>
          <a:off x="0" y="0"/>
          <a:ext cx="0" cy="0"/>
          <a:chOff x="0" y="0"/>
          <a:chExt cx="0" cy="0"/>
        </a:xfrm>
      </p:grpSpPr>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教习网-版权声明">
    <p:bg>
      <p:bgPr>
        <a:blipFill dpi="0" rotWithShape="1">
          <a:blip r:embed="rId2" cstate="screen"/>
          <a:srcRect/>
          <a:stretch>
            <a:fillRect/>
          </a:stretch>
        </a:blipFill>
        <a:effectLst/>
      </p:bgPr>
    </p:bg>
    <p:spTree>
      <p:nvGrpSpPr>
        <p:cNvPr id="1" name=""/>
        <p:cNvGrpSpPr/>
        <p:nvPr/>
      </p:nvGrpSpPr>
      <p:grpSpPr>
        <a:xfrm>
          <a:off x="0" y="0"/>
          <a:ext cx="0" cy="0"/>
          <a:chOff x="0" y="0"/>
          <a:chExt cx="0" cy="0"/>
        </a:xfrm>
      </p:grpSpPr>
      <p:sp>
        <p:nvSpPr>
          <p:cNvPr id="3" name="文本框 2"/>
          <p:cNvSpPr txBox="1"/>
          <p:nvPr userDrawn="1"/>
        </p:nvSpPr>
        <p:spPr>
          <a:xfrm>
            <a:off x="3980180" y="1095375"/>
            <a:ext cx="4231640" cy="706755"/>
          </a:xfrm>
          <a:prstGeom prst="rect">
            <a:avLst/>
          </a:prstGeom>
          <a:noFill/>
        </p:spPr>
        <p:txBody>
          <a:bodyPr wrap="square" rtlCol="0">
            <a:spAutoFit/>
          </a:bodyPr>
          <a:lstStyle/>
          <a:p>
            <a:pPr algn="dist"/>
            <a:r>
              <a:rPr lang="zh-CN" altLang="en-US" sz="4000" b="1" kern="100" dirty="0">
                <a:effectLst/>
                <a:latin typeface="宋体" panose="02010600030101010101" pitchFamily="2" charset="-122"/>
                <a:ea typeface="宋体" panose="02010600030101010101" pitchFamily="2" charset="-122"/>
                <a:cs typeface="Times New Roman" panose="02020603050405020304" pitchFamily="18" charset="0"/>
                <a:sym typeface="+mn-ea"/>
              </a:rPr>
              <a:t>版权声明</a:t>
            </a:r>
            <a:endParaRPr lang="zh-CN" altLang="en-US" sz="4000" b="1" dirty="0"/>
          </a:p>
        </p:txBody>
      </p:sp>
      <p:sp>
        <p:nvSpPr>
          <p:cNvPr id="4" name="矩形 3"/>
          <p:cNvSpPr/>
          <p:nvPr userDrawn="1"/>
        </p:nvSpPr>
        <p:spPr>
          <a:xfrm>
            <a:off x="1284605" y="1946275"/>
            <a:ext cx="9748520" cy="3415030"/>
          </a:xfrm>
          <a:prstGeom prst="rect">
            <a:avLst/>
          </a:prstGeom>
        </p:spPr>
        <p:txBody>
          <a:bodyPr wrap="square">
            <a:spAutoFit/>
          </a:bodyPr>
          <a:lstStyle/>
          <a:p>
            <a:pPr marL="0" marR="0" indent="539750" algn="just">
              <a:lnSpc>
                <a:spcPct val="150000"/>
              </a:lnSpc>
              <a:spcBef>
                <a:spcPts val="0"/>
              </a:spcBef>
              <a:spcAft>
                <a:spcPts val="0"/>
              </a:spcAft>
            </a:pPr>
            <a:r>
              <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教习网</a:t>
            </a:r>
            <a:r>
              <a:rPr lang="en-US" altLang="zh-CN" sz="1600" b="1" kern="100" dirty="0">
                <a:effectLst/>
                <a:latin typeface="宋体" panose="02010600030101010101" pitchFamily="2" charset="-122"/>
                <a:ea typeface="宋体" panose="02010600030101010101" pitchFamily="2" charset="-122"/>
                <a:cs typeface="Times New Roman" panose="02020603050405020304" pitchFamily="18" charset="0"/>
                <a:sym typeface="+mn-ea"/>
                <a:hlinkClick r:id="rId3" action="ppaction://hlinkfile"/>
              </a:rPr>
              <a:t>https://www.51jiaoxi.com/</a:t>
            </a:r>
            <a:r>
              <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（以下简称“本网站”）系属深圳市智学帮科技有限公司（以下简称“本公司”）旗下网站，为维护本公司合法权益，现依据相关法律法规作出如下郑重声明：</a:t>
            </a:r>
            <a:endPar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endParaRPr>
          </a:p>
          <a:p>
            <a:pPr marL="0" marR="0" indent="539750" algn="just">
              <a:lnSpc>
                <a:spcPct val="150000"/>
              </a:lnSpc>
              <a:spcBef>
                <a:spcPts val="0"/>
              </a:spcBef>
              <a:spcAft>
                <a:spcPts val="0"/>
              </a:spcAft>
            </a:pPr>
            <a:r>
              <a:rPr lang="en-US" altLang="zh-CN"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1.</a:t>
            </a:r>
            <a:r>
              <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本文件仅用于个人学习、研究，不得用于商业性或盈利性用途，不得侵犯本司及相关权利人的合法权利。一旦发现侵权，本公司将联合司法机关获取相关用户信息并要求侵权者承担相关法律责任。</a:t>
            </a:r>
            <a:endPar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endParaRPr>
          </a:p>
          <a:p>
            <a:pPr marL="0" marR="0" indent="539750" algn="just">
              <a:lnSpc>
                <a:spcPct val="150000"/>
              </a:lnSpc>
              <a:spcBef>
                <a:spcPts val="0"/>
              </a:spcBef>
              <a:spcAft>
                <a:spcPts val="0"/>
              </a:spcAft>
            </a:pPr>
            <a:r>
              <a:rPr lang="en-US" altLang="zh-CN"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2.</a:t>
            </a:r>
            <a:r>
              <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本网站上所有原创内容，是本公司依据相关法律法规，安排专项经费运营规划，组织老师创作完成，著作权归属本公司所有。</a:t>
            </a:r>
            <a:endPar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endParaRPr>
          </a:p>
          <a:p>
            <a:pPr marL="0" marR="0" indent="539750" algn="just">
              <a:lnSpc>
                <a:spcPct val="150000"/>
              </a:lnSpc>
              <a:spcBef>
                <a:spcPts val="0"/>
              </a:spcBef>
              <a:spcAft>
                <a:spcPts val="0"/>
              </a:spcAft>
            </a:pPr>
            <a:r>
              <a:rPr lang="en-US" altLang="zh-CN"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3.</a:t>
            </a:r>
            <a:r>
              <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经由网站用户上传至本网站的课件、教案、学案、试卷等内容，其作品仅代表作者本人观点，本网站不保证其内容的有效性，凡因本作品引发的任何法律纠纷，均由上传用户承担法律责任，本网站仅有义务协助司法机关了解事实情况。</a:t>
            </a:r>
            <a:r>
              <a:rPr lang="en-US" altLang="zh-CN" sz="1600" b="1" kern="100" dirty="0">
                <a:effectLst/>
                <a:latin typeface="宋体" panose="02010600030101010101" pitchFamily="2" charset="-122"/>
                <a:ea typeface="宋体" panose="02010600030101010101" pitchFamily="2" charset="-122"/>
                <a:cs typeface="Times New Roman" panose="02020603050405020304" pitchFamily="18" charset="0"/>
              </a:rPr>
              <a:t>  </a:t>
            </a:r>
            <a:endParaRPr lang="en-US" altLang="zh-CN" sz="1600" b="1" kern="100" dirty="0">
              <a:effectLst/>
              <a:latin typeface="宋体" panose="02010600030101010101" pitchFamily="2" charset="-122"/>
              <a:ea typeface="宋体" panose="02010600030101010101" pitchFamily="2" charset="-122"/>
              <a:cs typeface="Times New Roman" panose="02020603050405020304" pitchFamily="18"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教习网_兼职招聘">
    <p:bg>
      <p:bgPr>
        <a:blipFill dpi="0" rotWithShape="1">
          <a:blip r:embed="rId2" cstate="screen"/>
          <a:srcRect/>
          <a:stretch>
            <a:fillRect/>
          </a:stretch>
        </a:blipFill>
        <a:effectLst/>
      </p:bgPr>
    </p:bg>
    <p:spTree>
      <p:nvGrpSpPr>
        <p:cNvPr id="1" name=""/>
        <p:cNvGrpSpPr/>
        <p:nvPr/>
      </p:nvGrpSpPr>
      <p:grpSpPr>
        <a:xfrm>
          <a:off x="0" y="0"/>
          <a:ext cx="0" cy="0"/>
          <a:chOff x="0" y="0"/>
          <a:chExt cx="0" cy="0"/>
        </a:xfrm>
      </p:grpSpPr>
      <p:sp>
        <p:nvSpPr>
          <p:cNvPr id="8" name="文本框 7">
            <a:hlinkClick r:id="rId3" action="ppaction://hlinkfile"/>
          </p:cNvPr>
          <p:cNvSpPr txBox="1"/>
          <p:nvPr userDrawn="1"/>
        </p:nvSpPr>
        <p:spPr>
          <a:xfrm>
            <a:off x="3411390" y="4080992"/>
            <a:ext cx="5370490" cy="369332"/>
          </a:xfrm>
          <a:prstGeom prst="rect">
            <a:avLst/>
          </a:prstGeom>
          <a:noFill/>
        </p:spPr>
        <p:txBody>
          <a:bodyPr wrap="square" rtlCol="0">
            <a:spAutoFit/>
          </a:bodyPr>
          <a:lstStyle/>
          <a:p>
            <a:pPr algn="ctr"/>
            <a:r>
              <a:rPr lang="en-US" altLang="zh-CN" sz="1800" b="1" kern="100" dirty="0">
                <a:effectLst/>
                <a:latin typeface="宋体" panose="02010600030101010101" pitchFamily="2" charset="-122"/>
                <a:ea typeface="宋体" panose="02010600030101010101" pitchFamily="2" charset="-122"/>
                <a:cs typeface="Times New Roman" panose="02020603050405020304" pitchFamily="18" charset="0"/>
                <a:hlinkClick r:id="rId3"/>
              </a:rPr>
              <a:t>https://www.51jiaoxi.com/article-1323.html</a:t>
            </a:r>
            <a:endParaRPr lang="zh-CN" altLang="en-US" dirty="0"/>
          </a:p>
        </p:txBody>
      </p:sp>
      <p:sp>
        <p:nvSpPr>
          <p:cNvPr id="9" name="文本框 8"/>
          <p:cNvSpPr txBox="1"/>
          <p:nvPr userDrawn="1"/>
        </p:nvSpPr>
        <p:spPr>
          <a:xfrm>
            <a:off x="4085590" y="1104265"/>
            <a:ext cx="4231640" cy="706755"/>
          </a:xfrm>
          <a:prstGeom prst="rect">
            <a:avLst/>
          </a:prstGeom>
          <a:noFill/>
        </p:spPr>
        <p:txBody>
          <a:bodyPr wrap="square" rtlCol="0">
            <a:spAutoFit/>
          </a:bodyPr>
          <a:lstStyle/>
          <a:p>
            <a:pPr algn="dist"/>
            <a:r>
              <a:rPr lang="zh-CN" altLang="en-US" sz="4000" b="1" dirty="0">
                <a:latin typeface="宋体" panose="02010600030101010101" pitchFamily="2" charset="-122"/>
                <a:ea typeface="宋体" panose="02010600030101010101" pitchFamily="2" charset="-122"/>
                <a:cs typeface="宋体" panose="02010600030101010101" pitchFamily="2" charset="-122"/>
              </a:rPr>
              <a:t>兼职老师招募</a:t>
            </a:r>
            <a:endParaRPr lang="zh-CN" altLang="en-US" sz="4000" b="1" dirty="0">
              <a:latin typeface="宋体" panose="02010600030101010101" pitchFamily="2" charset="-122"/>
              <a:ea typeface="宋体" panose="02010600030101010101" pitchFamily="2" charset="-122"/>
              <a:cs typeface="宋体" panose="02010600030101010101" pitchFamily="2" charset="-122"/>
            </a:endParaRPr>
          </a:p>
        </p:txBody>
      </p:sp>
      <p:sp>
        <p:nvSpPr>
          <p:cNvPr id="10" name="矩形 9"/>
          <p:cNvSpPr/>
          <p:nvPr userDrawn="1"/>
        </p:nvSpPr>
        <p:spPr>
          <a:xfrm>
            <a:off x="1940560" y="2051050"/>
            <a:ext cx="8310880" cy="2030095"/>
          </a:xfrm>
          <a:prstGeom prst="rect">
            <a:avLst/>
          </a:prstGeom>
        </p:spPr>
        <p:txBody>
          <a:bodyPr wrap="square">
            <a:spAutoFit/>
          </a:bodyPr>
          <a:lstStyle/>
          <a:p>
            <a:pPr marL="0" marR="0" indent="467995">
              <a:lnSpc>
                <a:spcPct val="150000"/>
              </a:lnSpc>
              <a:spcBef>
                <a:spcPts val="0"/>
              </a:spcBef>
              <a:spcAft>
                <a:spcPts val="0"/>
              </a:spcAft>
            </a:pPr>
            <a:r>
              <a:rPr lang="zh-CN" altLang="en-US" sz="1800" b="1" kern="100" dirty="0">
                <a:effectLst/>
                <a:latin typeface="宋体" panose="02010600030101010101" pitchFamily="2" charset="-122"/>
                <a:ea typeface="宋体" panose="02010600030101010101" pitchFamily="2" charset="-122"/>
                <a:cs typeface="Times New Roman" panose="02020603050405020304" pitchFamily="18" charset="0"/>
              </a:rPr>
              <a:t>教习网（</a:t>
            </a:r>
            <a:r>
              <a:rPr lang="en-US" altLang="zh-CN" sz="1800" b="1" kern="100" dirty="0">
                <a:effectLst/>
                <a:latin typeface="宋体" panose="02010600030101010101" pitchFamily="2" charset="-122"/>
                <a:ea typeface="宋体" panose="02010600030101010101" pitchFamily="2" charset="-122"/>
                <a:cs typeface="Times New Roman" panose="02020603050405020304" pitchFamily="18" charset="0"/>
                <a:hlinkClick r:id="rId4" action="ppaction://hlinkfile"/>
              </a:rPr>
              <a:t>www.51jiaoxi.com</a:t>
            </a:r>
            <a:r>
              <a:rPr lang="zh-CN" altLang="en-US" sz="1800" b="1" kern="100" dirty="0">
                <a:effectLst/>
                <a:latin typeface="宋体" panose="02010600030101010101" pitchFamily="2" charset="-122"/>
                <a:ea typeface="宋体" panose="02010600030101010101" pitchFamily="2" charset="-122"/>
                <a:cs typeface="Times New Roman" panose="02020603050405020304" pitchFamily="18" charset="0"/>
              </a:rPr>
              <a:t>）专为 </a:t>
            </a:r>
            <a:r>
              <a:rPr lang="en-US" altLang="zh-CN" sz="1800" b="1" kern="100" dirty="0">
                <a:effectLst/>
                <a:latin typeface="宋体" panose="02010600030101010101" pitchFamily="2" charset="-122"/>
                <a:ea typeface="宋体" panose="02010600030101010101" pitchFamily="2" charset="-122"/>
                <a:cs typeface="Times New Roman" panose="02020603050405020304" pitchFamily="18" charset="0"/>
              </a:rPr>
              <a:t>K12</a:t>
            </a:r>
            <a:r>
              <a:rPr lang="zh-CN" altLang="en-US" sz="1800" b="1" kern="100" dirty="0">
                <a:effectLst/>
                <a:latin typeface="宋体" panose="02010600030101010101" pitchFamily="2" charset="-122"/>
                <a:ea typeface="宋体" panose="02010600030101010101" pitchFamily="2" charset="-122"/>
                <a:cs typeface="Times New Roman" panose="02020603050405020304" pitchFamily="18" charset="0"/>
              </a:rPr>
              <a:t>教育老师提供备课资料下载、在线组卷、教学经验学习等服务的互联网教育平台。</a:t>
            </a:r>
            <a:endParaRPr lang="en-US" altLang="zh-CN" b="1" kern="100" dirty="0">
              <a:latin typeface="宋体" panose="02010600030101010101" pitchFamily="2" charset="-122"/>
              <a:ea typeface="宋体" panose="02010600030101010101" pitchFamily="2" charset="-122"/>
              <a:cs typeface="Times New Roman" panose="02020603050405020304" pitchFamily="18" charset="0"/>
            </a:endParaRPr>
          </a:p>
          <a:p>
            <a:pPr marL="0" marR="0" indent="467995">
              <a:lnSpc>
                <a:spcPct val="150000"/>
              </a:lnSpc>
              <a:spcBef>
                <a:spcPts val="0"/>
              </a:spcBef>
              <a:spcAft>
                <a:spcPts val="0"/>
              </a:spcAft>
            </a:pPr>
            <a:r>
              <a:rPr lang="zh-CN" altLang="en-US" b="1" i="0" dirty="0">
                <a:solidFill>
                  <a:srgbClr val="333333"/>
                </a:solidFill>
                <a:effectLst/>
                <a:latin typeface="宋体" panose="02010600030101010101" pitchFamily="2" charset="-122"/>
                <a:ea typeface="宋体" panose="02010600030101010101" pitchFamily="2" charset="-122"/>
              </a:rPr>
              <a:t>为了进一步完善网站的资料体系，更多更好满足用户的资源需求，现诚邀全国各地的一线老师加入教习网，参与资源建设，获取高额现金收益。</a:t>
            </a:r>
            <a:r>
              <a:rPr lang="zh-CN" altLang="en-US" sz="1800" b="1" kern="100" dirty="0">
                <a:effectLst/>
                <a:latin typeface="宋体" panose="02010600030101010101" pitchFamily="2" charset="-122"/>
                <a:ea typeface="宋体" panose="02010600030101010101" pitchFamily="2" charset="-122"/>
                <a:cs typeface="Times New Roman" panose="02020603050405020304" pitchFamily="18" charset="0"/>
              </a:rPr>
              <a:t>详情请看：</a:t>
            </a:r>
            <a:endParaRPr lang="en-US" altLang="zh-CN" sz="1800" b="1" kern="100" dirty="0">
              <a:effectLst/>
              <a:latin typeface="宋体" panose="02010600030101010101" pitchFamily="2" charset="-122"/>
              <a:ea typeface="宋体" panose="02010600030101010101" pitchFamily="2" charset="-122"/>
              <a:cs typeface="Times New Roman" panose="02020603050405020304" pitchFamily="18" charset="0"/>
            </a:endParaRPr>
          </a:p>
          <a:p>
            <a:pPr marL="0" marR="0" indent="266700" algn="just">
              <a:spcBef>
                <a:spcPts val="0"/>
              </a:spcBef>
              <a:spcAft>
                <a:spcPts val="0"/>
              </a:spcAft>
            </a:pPr>
            <a:r>
              <a:rPr lang="en-US" altLang="zh-CN" sz="1800" b="1" kern="100" dirty="0">
                <a:effectLst/>
                <a:latin typeface="宋体" panose="02010600030101010101" pitchFamily="2" charset="-122"/>
                <a:ea typeface="宋体" panose="02010600030101010101" pitchFamily="2" charset="-122"/>
                <a:cs typeface="Times New Roman" panose="02020603050405020304" pitchFamily="18" charset="0"/>
              </a:rPr>
              <a:t>  </a:t>
            </a:r>
            <a:endParaRPr lang="en-US" altLang="zh-CN" sz="1800" b="1" kern="100" dirty="0">
              <a:effectLst/>
              <a:latin typeface="宋体" panose="02010600030101010101" pitchFamily="2" charset="-122"/>
              <a:ea typeface="宋体" panose="02010600030101010101" pitchFamily="2" charset="-122"/>
              <a:cs typeface="Times New Roman" panose="02020603050405020304" pitchFamily="18"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竖排标题与文本">
    <p:bg>
      <p:bgPr>
        <a:blipFill rotWithShape="0">
          <a:blip r:embed="rId2" cstate="print"/>
          <a:stretch>
            <a:fillRect/>
          </a:stretch>
        </a:blipFill>
        <a:effectLst/>
      </p:bgPr>
    </p:bg>
    <p:spTree>
      <p:nvGrpSpPr>
        <p:cNvPr id="1" name=""/>
        <p:cNvGrpSpPr/>
        <p:nvPr/>
      </p:nvGrpSpPr>
      <p:grpSpPr>
        <a:xfrm>
          <a:off x="0" y="0"/>
          <a:ext cx="0" cy="0"/>
          <a:chOff x="0" y="0"/>
          <a:chExt cx="0" cy="0"/>
        </a:xfrm>
      </p:grpSpPr>
      <p:pic>
        <p:nvPicPr>
          <p:cNvPr id="2051" name="图片 3" descr="fw"/>
          <p:cNvPicPr>
            <a:picLocks noChangeAspect="1"/>
          </p:cNvPicPr>
          <p:nvPr userDrawn="1"/>
        </p:nvPicPr>
        <p:blipFill>
          <a:blip r:embed="rId3" cstate="print"/>
          <a:stretch>
            <a:fillRect/>
          </a:stretch>
        </p:blipFill>
        <p:spPr>
          <a:xfrm>
            <a:off x="0" y="0"/>
            <a:ext cx="12208933" cy="6858000"/>
          </a:xfrm>
          <a:prstGeom prst="rect">
            <a:avLst/>
          </a:prstGeom>
          <a:noFill/>
          <a:ln w="9525">
            <a:noFill/>
          </a:ln>
        </p:spPr>
      </p:pic>
      <p:pic>
        <p:nvPicPr>
          <p:cNvPr id="2052" name="图片 4" descr="新建组"/>
          <p:cNvPicPr>
            <a:picLocks noChangeAspect="1"/>
          </p:cNvPicPr>
          <p:nvPr userDrawn="1"/>
        </p:nvPicPr>
        <p:blipFill>
          <a:blip r:embed="rId4" cstate="print"/>
          <a:stretch>
            <a:fillRect/>
          </a:stretch>
        </p:blipFill>
        <p:spPr>
          <a:xfrm>
            <a:off x="0" y="4531784"/>
            <a:ext cx="12208933" cy="2326216"/>
          </a:xfrm>
          <a:prstGeom prst="rect">
            <a:avLst/>
          </a:prstGeom>
          <a:noFill/>
          <a:ln w="9525">
            <a:noFill/>
          </a:ln>
        </p:spPr>
      </p:pic>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5_竖排标题与文本">
    <p:bg>
      <p:bgPr>
        <a:blipFill rotWithShape="0">
          <a:blip r:embed="rId2" cstate="print"/>
          <a:stretch>
            <a:fillRect/>
          </a:stretch>
        </a:blipFill>
        <a:effectLst/>
      </p:bgPr>
    </p:bg>
    <p:spTree>
      <p:nvGrpSpPr>
        <p:cNvPr id="1" name=""/>
        <p:cNvGrpSpPr/>
        <p:nvPr/>
      </p:nvGrpSpPr>
      <p:grpSpPr>
        <a:xfrm>
          <a:off x="0" y="0"/>
          <a:ext cx="0" cy="0"/>
          <a:chOff x="0" y="0"/>
          <a:chExt cx="0" cy="0"/>
        </a:xfrm>
      </p:grpSpPr>
      <p:pic>
        <p:nvPicPr>
          <p:cNvPr id="3075" name="图片 3" descr="KK20"/>
          <p:cNvPicPr>
            <a:picLocks noChangeAspect="1"/>
          </p:cNvPicPr>
          <p:nvPr userDrawn="1"/>
        </p:nvPicPr>
        <p:blipFill>
          <a:blip r:embed="rId3" cstate="print"/>
          <a:srcRect l="1160"/>
          <a:stretch>
            <a:fillRect/>
          </a:stretch>
        </p:blipFill>
        <p:spPr>
          <a:xfrm>
            <a:off x="0" y="0"/>
            <a:ext cx="12192000" cy="6858000"/>
          </a:xfrm>
          <a:prstGeom prst="rect">
            <a:avLst/>
          </a:prstGeom>
          <a:noFill/>
          <a:ln w="9525">
            <a:noFill/>
          </a:ln>
        </p:spPr>
      </p:pic>
      <p:pic>
        <p:nvPicPr>
          <p:cNvPr id="3076" name="图片 4" descr="图层 5"/>
          <p:cNvPicPr>
            <a:picLocks noChangeAspect="1"/>
          </p:cNvPicPr>
          <p:nvPr userDrawn="1"/>
        </p:nvPicPr>
        <p:blipFill>
          <a:blip r:embed="rId4" cstate="print"/>
          <a:stretch>
            <a:fillRect/>
          </a:stretch>
        </p:blipFill>
        <p:spPr>
          <a:xfrm>
            <a:off x="0" y="0"/>
            <a:ext cx="12192000" cy="2044700"/>
          </a:xfrm>
          <a:prstGeom prst="rect">
            <a:avLst/>
          </a:prstGeom>
          <a:noFill/>
          <a:ln w="9525">
            <a:noFill/>
          </a:ln>
        </p:spPr>
      </p:pic>
      <p:pic>
        <p:nvPicPr>
          <p:cNvPr id="3077" name="图片 5" descr="千库网_手绘美丽植物绿草_元素编号11824163"/>
          <p:cNvPicPr>
            <a:picLocks noChangeAspect="1"/>
          </p:cNvPicPr>
          <p:nvPr userDrawn="1"/>
        </p:nvPicPr>
        <p:blipFill>
          <a:blip r:embed="rId5" cstate="print"/>
          <a:srcRect t="58981" r="46638"/>
          <a:stretch>
            <a:fillRect/>
          </a:stretch>
        </p:blipFill>
        <p:spPr>
          <a:xfrm>
            <a:off x="0" y="5952067"/>
            <a:ext cx="1176867" cy="905933"/>
          </a:xfrm>
          <a:prstGeom prst="rect">
            <a:avLst/>
          </a:prstGeom>
          <a:noFill/>
          <a:ln w="9525">
            <a:noFill/>
          </a:ln>
        </p:spPr>
      </p:pic>
    </p:spTree>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6_竖排标题与文本">
    <p:bg>
      <p:bgPr>
        <a:blipFill rotWithShape="0">
          <a:blip r:embed="rId2" cstate="print"/>
          <a:stretch>
            <a:fillRect/>
          </a:stretch>
        </a:blipFill>
        <a:effectLst/>
      </p:bgPr>
    </p:bg>
    <p:spTree>
      <p:nvGrpSpPr>
        <p:cNvPr id="1" name=""/>
        <p:cNvGrpSpPr/>
        <p:nvPr/>
      </p:nvGrpSpPr>
      <p:grpSpPr>
        <a:xfrm>
          <a:off x="0" y="0"/>
          <a:ext cx="0" cy="0"/>
          <a:chOff x="0" y="0"/>
          <a:chExt cx="0" cy="0"/>
        </a:xfrm>
      </p:grpSpPr>
      <p:pic>
        <p:nvPicPr>
          <p:cNvPr id="4099" name="图片 3" descr="KK20"/>
          <p:cNvPicPr>
            <a:picLocks noChangeAspect="1"/>
          </p:cNvPicPr>
          <p:nvPr userDrawn="1"/>
        </p:nvPicPr>
        <p:blipFill>
          <a:blip r:embed="rId3" cstate="print"/>
          <a:srcRect l="1160"/>
          <a:stretch>
            <a:fillRect/>
          </a:stretch>
        </p:blipFill>
        <p:spPr>
          <a:xfrm>
            <a:off x="0" y="0"/>
            <a:ext cx="12192000" cy="6858000"/>
          </a:xfrm>
          <a:prstGeom prst="rect">
            <a:avLst/>
          </a:prstGeom>
          <a:noFill/>
          <a:ln w="9525">
            <a:noFill/>
          </a:ln>
        </p:spPr>
      </p:pic>
      <p:pic>
        <p:nvPicPr>
          <p:cNvPr id="4100" name="图片 4" descr="图层 5"/>
          <p:cNvPicPr>
            <a:picLocks noChangeAspect="1"/>
          </p:cNvPicPr>
          <p:nvPr userDrawn="1"/>
        </p:nvPicPr>
        <p:blipFill>
          <a:blip r:embed="rId4" cstate="print"/>
          <a:stretch>
            <a:fillRect/>
          </a:stretch>
        </p:blipFill>
        <p:spPr>
          <a:xfrm>
            <a:off x="0" y="0"/>
            <a:ext cx="12192000" cy="2044700"/>
          </a:xfrm>
          <a:prstGeom prst="rect">
            <a:avLst/>
          </a:prstGeom>
          <a:noFill/>
          <a:ln w="9525">
            <a:noFill/>
          </a:ln>
        </p:spPr>
      </p:pic>
      <p:pic>
        <p:nvPicPr>
          <p:cNvPr id="4101" name="图片 5" descr="千库网_手绘美丽植物绿草_元素编号11824163"/>
          <p:cNvPicPr>
            <a:picLocks noChangeAspect="1"/>
          </p:cNvPicPr>
          <p:nvPr userDrawn="1"/>
        </p:nvPicPr>
        <p:blipFill>
          <a:blip r:embed="rId5" cstate="print"/>
          <a:srcRect t="58981" r="46638"/>
          <a:stretch>
            <a:fillRect/>
          </a:stretch>
        </p:blipFill>
        <p:spPr>
          <a:xfrm>
            <a:off x="0" y="5952067"/>
            <a:ext cx="1176867" cy="905933"/>
          </a:xfrm>
          <a:prstGeom prst="rect">
            <a:avLst/>
          </a:prstGeom>
          <a:noFill/>
          <a:ln w="9525">
            <a:noFill/>
          </a:ln>
        </p:spPr>
      </p:pic>
      <p:sp>
        <p:nvSpPr>
          <p:cNvPr id="7" name="同侧圆角矩形 7"/>
          <p:cNvSpPr/>
          <p:nvPr/>
        </p:nvSpPr>
        <p:spPr>
          <a:xfrm flipV="1">
            <a:off x="4705351" y="0"/>
            <a:ext cx="3054351" cy="774700"/>
          </a:xfrm>
          <a:prstGeom prst="round2SameRect">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lt1"/>
              </a:solidFill>
              <a:effectLst/>
              <a:uLnTx/>
              <a:uFillTx/>
              <a:latin typeface="+mn-lt"/>
              <a:ea typeface="+mn-ea"/>
              <a:cs typeface="+mn-cs"/>
            </a:endParaRPr>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7" Type="http://schemas.openxmlformats.org/officeDocument/2006/relationships/theme" Target="../theme/theme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7" Type="http://schemas.openxmlformats.org/officeDocument/2006/relationships/theme" Target="../theme/theme2.xml"/><Relationship Id="rId6" Type="http://schemas.openxmlformats.org/officeDocument/2006/relationships/image" Target="../media/image13.jpeg"/><Relationship Id="rId5" Type="http://schemas.openxmlformats.org/officeDocument/2006/relationships/slideLayout" Target="../slideLayouts/slideLayout11.xml"/><Relationship Id="rId4" Type="http://schemas.openxmlformats.org/officeDocument/2006/relationships/slideLayout" Target="../slideLayouts/slideLayout10.xml"/><Relationship Id="rId3" Type="http://schemas.openxmlformats.org/officeDocument/2006/relationships/slideLayout" Target="../slideLayouts/slideLayout9.xml"/><Relationship Id="rId2" Type="http://schemas.openxmlformats.org/officeDocument/2006/relationships/slideLayout" Target="../slideLayouts/slideLayout8.xml"/><Relationship Id="rId1" Type="http://schemas.openxmlformats.org/officeDocument/2006/relationships/slideLayout" Target="../slideLayouts/slideLayout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6" name="文本框 15"/>
          <p:cNvSpPr txBox="1"/>
          <p:nvPr userDrawn="1"/>
        </p:nvSpPr>
        <p:spPr>
          <a:xfrm rot="900000">
            <a:off x="-10072498" y="8668512"/>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17" name="文本框 16"/>
          <p:cNvSpPr txBox="1"/>
          <p:nvPr userDrawn="1"/>
        </p:nvSpPr>
        <p:spPr>
          <a:xfrm rot="900000">
            <a:off x="-10072497" y="4668012"/>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18" name="文本框 17"/>
          <p:cNvSpPr txBox="1"/>
          <p:nvPr userDrawn="1"/>
        </p:nvSpPr>
        <p:spPr>
          <a:xfrm rot="900000">
            <a:off x="-10072497" y="667512"/>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19" name="文本框 18"/>
          <p:cNvSpPr txBox="1"/>
          <p:nvPr userDrawn="1"/>
        </p:nvSpPr>
        <p:spPr>
          <a:xfrm rot="900000">
            <a:off x="-10072497" y="-3332988"/>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25" name="文本框 24"/>
          <p:cNvSpPr txBox="1"/>
          <p:nvPr userDrawn="1"/>
        </p:nvSpPr>
        <p:spPr>
          <a:xfrm rot="900000">
            <a:off x="-7843648" y="10440162"/>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26" name="文本框 25"/>
          <p:cNvSpPr txBox="1"/>
          <p:nvPr userDrawn="1"/>
        </p:nvSpPr>
        <p:spPr>
          <a:xfrm rot="900000">
            <a:off x="-7843647" y="6439662"/>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27" name="文本框 26"/>
          <p:cNvSpPr txBox="1"/>
          <p:nvPr userDrawn="1"/>
        </p:nvSpPr>
        <p:spPr>
          <a:xfrm rot="900000">
            <a:off x="-7843647" y="2439162"/>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28" name="文本框 27"/>
          <p:cNvSpPr txBox="1"/>
          <p:nvPr userDrawn="1"/>
        </p:nvSpPr>
        <p:spPr>
          <a:xfrm rot="900000">
            <a:off x="-7843647" y="-1561338"/>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29" name="文本框 28"/>
          <p:cNvSpPr txBox="1"/>
          <p:nvPr userDrawn="1"/>
        </p:nvSpPr>
        <p:spPr>
          <a:xfrm rot="900000">
            <a:off x="18588225" y="8668513"/>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0" name="文本框 29"/>
          <p:cNvSpPr txBox="1"/>
          <p:nvPr userDrawn="1"/>
        </p:nvSpPr>
        <p:spPr>
          <a:xfrm rot="900000">
            <a:off x="18588226" y="4668013"/>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1" name="文本框 30"/>
          <p:cNvSpPr txBox="1"/>
          <p:nvPr userDrawn="1"/>
        </p:nvSpPr>
        <p:spPr>
          <a:xfrm rot="900000">
            <a:off x="18588226" y="667513"/>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2" name="文本框 31"/>
          <p:cNvSpPr txBox="1"/>
          <p:nvPr userDrawn="1"/>
        </p:nvSpPr>
        <p:spPr>
          <a:xfrm rot="900000">
            <a:off x="18588226" y="-3332987"/>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3" name="文本框 32"/>
          <p:cNvSpPr txBox="1"/>
          <p:nvPr userDrawn="1"/>
        </p:nvSpPr>
        <p:spPr>
          <a:xfrm rot="900000">
            <a:off x="20817075" y="10440163"/>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4" name="文本框 33"/>
          <p:cNvSpPr txBox="1"/>
          <p:nvPr userDrawn="1"/>
        </p:nvSpPr>
        <p:spPr>
          <a:xfrm rot="900000">
            <a:off x="20817076" y="6439663"/>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5" name="文本框 34"/>
          <p:cNvSpPr txBox="1"/>
          <p:nvPr userDrawn="1"/>
        </p:nvSpPr>
        <p:spPr>
          <a:xfrm rot="900000">
            <a:off x="20817076" y="2439163"/>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6" name="文本框 35"/>
          <p:cNvSpPr txBox="1"/>
          <p:nvPr userDrawn="1"/>
        </p:nvSpPr>
        <p:spPr>
          <a:xfrm rot="900000">
            <a:off x="20817076" y="-1561337"/>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Ls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rotWithShape="0">
          <a:blip r:embed="rId6" cstate="print"/>
          <a:stretch>
            <a:fillRect/>
          </a:stretch>
        </a:blipFill>
        <a:effectLst/>
      </p:bgPr>
    </p:bg>
    <p:spTree>
      <p:nvGrpSpPr>
        <p:cNvPr id="1" name=""/>
        <p:cNvGrpSpPr/>
        <p:nvPr/>
      </p:nvGrpSpPr>
      <p:grpSpPr>
        <a:xfrm>
          <a:off x="0" y="0"/>
          <a:ext cx="0" cy="0"/>
          <a:chOff x="0" y="0"/>
          <a:chExt cx="0" cy="0"/>
        </a:xfrm>
      </p:grpSpPr>
      <p:sp>
        <p:nvSpPr>
          <p:cNvPr id="3" name="矩形 2"/>
          <p:cNvSpPr/>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lt1"/>
              </a:solidFill>
              <a:effectLst/>
              <a:uLnTx/>
              <a:uFillTx/>
              <a:latin typeface="+mn-lt"/>
              <a:ea typeface="+mn-ea"/>
              <a:cs typeface="+mn-cs"/>
            </a:endParaRPr>
          </a:p>
        </p:txBody>
      </p:sp>
    </p:spTree>
  </p:cSld>
  <p:clrMap bg1="lt1" tx1="dk1" bg2="lt2" tx2="dk2" accent1="accent1" accent2="accent2" accent3="accent3" accent4="accent4" accent5="accent5" accent6="accent6" hlink="hlink" folHlink="folHlink"/>
  <p:sldLayoutIdLst>
    <p:sldLayoutId id="2147483656" r:id="rId1"/>
    <p:sldLayoutId id="2147483657" r:id="rId2"/>
    <p:sldLayoutId id="2147483658" r:id="rId3"/>
    <p:sldLayoutId id="2147483659" r:id="rId4"/>
    <p:sldLayoutId id="2147483660" r:id="rId5"/>
  </p:sldLayoutIdLst>
  <p:timing>
    <p:tnLst>
      <p:par>
        <p:cTn id="1" dur="indefinite" restart="never" nodeType="tmRoot"/>
      </p:par>
    </p:tnLst>
  </p:timing>
  <p:hf sldNum="0" hdr="0" ftr="0" dt="0"/>
  <p:txStyles>
    <p:titleStyle>
      <a:lvl1pPr algn="l" rtl="0" eaLnBrk="0" fontAlgn="base" hangingPunct="0">
        <a:lnSpc>
          <a:spcPct val="90000"/>
        </a:lnSpc>
        <a:spcBef>
          <a:spcPct val="0"/>
        </a:spcBef>
        <a:spcAft>
          <a:spcPct val="0"/>
        </a:spcAft>
        <a:defRPr sz="5865"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2pPr>
      <a:lvl3pPr algn="l" rtl="0" eaLnBrk="0" fontAlgn="base" hangingPunct="0">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3pPr>
      <a:lvl4pPr algn="l" rtl="0" eaLnBrk="0" fontAlgn="base" hangingPunct="0">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4pPr>
      <a:lvl5pPr algn="l" rtl="0" eaLnBrk="0" fontAlgn="base" hangingPunct="0">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5pPr>
      <a:lvl6pPr marL="457200" algn="l" rtl="0" fontAlgn="base">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6pPr>
      <a:lvl7pPr marL="914400" algn="l" rtl="0" fontAlgn="base">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7pPr>
      <a:lvl8pPr marL="1371600" algn="l" rtl="0" fontAlgn="base">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8pPr>
      <a:lvl9pPr marL="1828800" algn="l" rtl="0" fontAlgn="base">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9pPr>
    </p:titleStyle>
    <p:bodyStyle>
      <a:lvl1pPr marL="304800" indent="-304800" algn="l" rtl="0" eaLnBrk="0" fontAlgn="base" hangingPunct="0">
        <a:lnSpc>
          <a:spcPct val="90000"/>
        </a:lnSpc>
        <a:spcBef>
          <a:spcPct val="267000"/>
        </a:spcBef>
        <a:spcAft>
          <a:spcPct val="0"/>
        </a:spcAft>
        <a:buFont typeface="Arial" panose="020B0604020202020204" pitchFamily="34" charset="0"/>
        <a:buChar char="•"/>
        <a:defRPr sz="3735" kern="1200">
          <a:solidFill>
            <a:schemeClr val="tx1"/>
          </a:solidFill>
          <a:latin typeface="+mn-lt"/>
          <a:ea typeface="+mn-ea"/>
          <a:cs typeface="+mn-cs"/>
        </a:defRPr>
      </a:lvl1pPr>
      <a:lvl2pPr marL="914400" indent="-304800" algn="l" rtl="0" eaLnBrk="0" fontAlgn="base" hangingPunct="0">
        <a:lnSpc>
          <a:spcPct val="90000"/>
        </a:lnSpc>
        <a:spcBef>
          <a:spcPct val="134000"/>
        </a:spcBef>
        <a:spcAft>
          <a:spcPct val="0"/>
        </a:spcAft>
        <a:buFont typeface="Arial" panose="020B0604020202020204" pitchFamily="34" charset="0"/>
        <a:buChar char="•"/>
        <a:defRPr sz="3200" kern="1200">
          <a:solidFill>
            <a:schemeClr val="tx1"/>
          </a:solidFill>
          <a:latin typeface="+mn-lt"/>
          <a:ea typeface="+mn-ea"/>
          <a:cs typeface="+mn-cs"/>
        </a:defRPr>
      </a:lvl2pPr>
      <a:lvl3pPr marL="1524000" indent="-304800" algn="l" rtl="0" eaLnBrk="0" fontAlgn="base" hangingPunct="0">
        <a:lnSpc>
          <a:spcPct val="90000"/>
        </a:lnSpc>
        <a:spcBef>
          <a:spcPct val="134000"/>
        </a:spcBef>
        <a:spcAft>
          <a:spcPct val="0"/>
        </a:spcAft>
        <a:buFont typeface="Arial" panose="020B0604020202020204" pitchFamily="34" charset="0"/>
        <a:buChar char="•"/>
        <a:defRPr sz="2665" kern="1200">
          <a:solidFill>
            <a:schemeClr val="tx1"/>
          </a:solidFill>
          <a:latin typeface="+mn-lt"/>
          <a:ea typeface="+mn-ea"/>
          <a:cs typeface="+mn-cs"/>
        </a:defRPr>
      </a:lvl3pPr>
      <a:lvl4pPr marL="2133600" indent="-304800" algn="l" rtl="0" eaLnBrk="0" fontAlgn="base" hangingPunct="0">
        <a:lnSpc>
          <a:spcPct val="90000"/>
        </a:lnSpc>
        <a:spcBef>
          <a:spcPct val="134000"/>
        </a:spcBef>
        <a:spcAft>
          <a:spcPct val="0"/>
        </a:spcAft>
        <a:buFont typeface="Arial" panose="020B0604020202020204" pitchFamily="34" charset="0"/>
        <a:buChar char="•"/>
        <a:defRPr kern="1200">
          <a:solidFill>
            <a:schemeClr val="tx1"/>
          </a:solidFill>
          <a:latin typeface="+mn-lt"/>
          <a:ea typeface="+mn-ea"/>
          <a:cs typeface="+mn-cs"/>
        </a:defRPr>
      </a:lvl4pPr>
      <a:lvl5pPr marL="2743200" indent="-304800" algn="l" rtl="0" eaLnBrk="0" fontAlgn="base" hangingPunct="0">
        <a:lnSpc>
          <a:spcPct val="90000"/>
        </a:lnSpc>
        <a:spcBef>
          <a:spcPct val="134000"/>
        </a:spcBef>
        <a:spcAft>
          <a:spcPct val="0"/>
        </a:spcAft>
        <a:buFont typeface="Arial" panose="020B0604020202020204" pitchFamily="34" charset="0"/>
        <a:buChar char="•"/>
        <a:defRPr kern="1200">
          <a:solidFill>
            <a:schemeClr val="tx1"/>
          </a:solidFill>
          <a:latin typeface="+mn-lt"/>
          <a:ea typeface="+mn-ea"/>
          <a:cs typeface="+mn-cs"/>
        </a:defRPr>
      </a:lvl5pPr>
      <a:lvl6pPr marL="3352800" indent="-304800" algn="l" defTabSz="1219200" rtl="0" eaLnBrk="1" latinLnBrk="0" hangingPunct="1">
        <a:lnSpc>
          <a:spcPct val="90000"/>
        </a:lnSpc>
        <a:spcBef>
          <a:spcPct val="134000"/>
        </a:spcBef>
        <a:buFont typeface="Arial" panose="020B0604020202020204" pitchFamily="34" charset="0"/>
        <a:buChar char="•"/>
        <a:defRPr sz="2400" kern="1200">
          <a:solidFill>
            <a:schemeClr val="tx1"/>
          </a:solidFill>
          <a:latin typeface="+mn-lt"/>
          <a:ea typeface="+mn-ea"/>
          <a:cs typeface="+mn-cs"/>
        </a:defRPr>
      </a:lvl6pPr>
      <a:lvl7pPr marL="3962400" indent="-304800" algn="l" defTabSz="1219200" rtl="0" eaLnBrk="1" latinLnBrk="0" hangingPunct="1">
        <a:lnSpc>
          <a:spcPct val="90000"/>
        </a:lnSpc>
        <a:spcBef>
          <a:spcPct val="134000"/>
        </a:spcBef>
        <a:buFont typeface="Arial" panose="020B0604020202020204" pitchFamily="34" charset="0"/>
        <a:buChar char="•"/>
        <a:defRPr sz="2400" kern="1200">
          <a:solidFill>
            <a:schemeClr val="tx1"/>
          </a:solidFill>
          <a:latin typeface="+mn-lt"/>
          <a:ea typeface="+mn-ea"/>
          <a:cs typeface="+mn-cs"/>
        </a:defRPr>
      </a:lvl7pPr>
      <a:lvl8pPr marL="4572000" indent="-304800" algn="l" defTabSz="1219200" rtl="0" eaLnBrk="1" latinLnBrk="0" hangingPunct="1">
        <a:lnSpc>
          <a:spcPct val="90000"/>
        </a:lnSpc>
        <a:spcBef>
          <a:spcPct val="134000"/>
        </a:spcBef>
        <a:buFont typeface="Arial" panose="020B0604020202020204" pitchFamily="34" charset="0"/>
        <a:buChar char="•"/>
        <a:defRPr sz="2400" kern="1200">
          <a:solidFill>
            <a:schemeClr val="tx1"/>
          </a:solidFill>
          <a:latin typeface="+mn-lt"/>
          <a:ea typeface="+mn-ea"/>
          <a:cs typeface="+mn-cs"/>
        </a:defRPr>
      </a:lvl8pPr>
      <a:lvl9pPr marL="5181600" indent="-304800" algn="l" defTabSz="1219200" rtl="0" eaLnBrk="1" latinLnBrk="0" hangingPunct="1">
        <a:lnSpc>
          <a:spcPct val="90000"/>
        </a:lnSpc>
        <a:spcBef>
          <a:spcPct val="134000"/>
        </a:spcBef>
        <a:buFont typeface="Arial" panose="020B0604020202020204" pitchFamily="34" charset="0"/>
        <a:buChar char="•"/>
        <a:defRPr sz="2400" kern="1200">
          <a:solidFill>
            <a:schemeClr val="tx1"/>
          </a:solidFill>
          <a:latin typeface="+mn-lt"/>
          <a:ea typeface="+mn-ea"/>
          <a:cs typeface="+mn-cs"/>
        </a:defRPr>
      </a:lvl9pPr>
    </p:bodyStyle>
    <p:otherStyle>
      <a:defPPr>
        <a:defRPr lang="zh-CN"/>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800" algn="l" defTabSz="1219200" rtl="0" eaLnBrk="1" latinLnBrk="0" hangingPunct="1">
        <a:defRPr sz="2400" kern="1200">
          <a:solidFill>
            <a:schemeClr val="tx1"/>
          </a:solidFill>
          <a:latin typeface="+mn-lt"/>
          <a:ea typeface="+mn-ea"/>
          <a:cs typeface="+mn-cs"/>
        </a:defRPr>
      </a:lvl4pPr>
      <a:lvl5pPr marL="2438400" algn="l" defTabSz="1219200" rtl="0" eaLnBrk="1" latinLnBrk="0" hangingPunct="1">
        <a:defRPr sz="2400" kern="1200">
          <a:solidFill>
            <a:schemeClr val="tx1"/>
          </a:solidFill>
          <a:latin typeface="+mn-lt"/>
          <a:ea typeface="+mn-ea"/>
          <a:cs typeface="+mn-cs"/>
        </a:defRPr>
      </a:lvl5pPr>
      <a:lvl6pPr marL="3048000" algn="l" defTabSz="1219200" rtl="0" eaLnBrk="1" latinLnBrk="0" hangingPunct="1">
        <a:defRPr sz="2400" kern="1200">
          <a:solidFill>
            <a:schemeClr val="tx1"/>
          </a:solidFill>
          <a:latin typeface="+mn-lt"/>
          <a:ea typeface="+mn-ea"/>
          <a:cs typeface="+mn-cs"/>
        </a:defRPr>
      </a:lvl6pPr>
      <a:lvl7pPr marL="3657600" algn="l" defTabSz="1219200" rtl="0" eaLnBrk="1" latinLnBrk="0" hangingPunct="1">
        <a:defRPr sz="2400" kern="1200">
          <a:solidFill>
            <a:schemeClr val="tx1"/>
          </a:solidFill>
          <a:latin typeface="+mn-lt"/>
          <a:ea typeface="+mn-ea"/>
          <a:cs typeface="+mn-cs"/>
        </a:defRPr>
      </a:lvl7pPr>
      <a:lvl8pPr marL="4267200" algn="l" defTabSz="1219200" rtl="0" eaLnBrk="1" latinLnBrk="0" hangingPunct="1">
        <a:defRPr sz="2400" kern="1200">
          <a:solidFill>
            <a:schemeClr val="tx1"/>
          </a:solidFill>
          <a:latin typeface="+mn-lt"/>
          <a:ea typeface="+mn-ea"/>
          <a:cs typeface="+mn-cs"/>
        </a:defRPr>
      </a:lvl8pPr>
      <a:lvl9pPr marL="4876800" algn="l" defTabSz="121920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image" Target="../media/image27.png"/><Relationship Id="rId3" Type="http://schemas.openxmlformats.org/officeDocument/2006/relationships/image" Target="../media/image26.jpeg"/><Relationship Id="rId2" Type="http://schemas.openxmlformats.org/officeDocument/2006/relationships/image" Target="../media/image25.jpeg"/><Relationship Id="rId1" Type="http://schemas.openxmlformats.org/officeDocument/2006/relationships/image" Target="../media/image2.png"/></Relationships>
</file>

<file path=ppt/slides/_rels/slide11.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image" Target="../media/image28.png"/><Relationship Id="rId3" Type="http://schemas.openxmlformats.org/officeDocument/2006/relationships/image" Target="../media/image26.jpeg"/><Relationship Id="rId2" Type="http://schemas.openxmlformats.org/officeDocument/2006/relationships/image" Target="../media/image25.jpeg"/><Relationship Id="rId1" Type="http://schemas.openxmlformats.org/officeDocument/2006/relationships/image" Target="../media/image2.png"/></Relationships>
</file>

<file path=ppt/slides/_rels/slide12.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image" Target="../media/image29.png"/><Relationship Id="rId3" Type="http://schemas.openxmlformats.org/officeDocument/2006/relationships/image" Target="../media/image26.jpeg"/><Relationship Id="rId2" Type="http://schemas.openxmlformats.org/officeDocument/2006/relationships/image" Target="../media/image25.jpeg"/><Relationship Id="rId1" Type="http://schemas.openxmlformats.org/officeDocument/2006/relationships/image" Target="../media/image2.pn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30.png"/><Relationship Id="rId1" Type="http://schemas.openxmlformats.org/officeDocument/2006/relationships/image" Target="../media/image2.png"/></Relationships>
</file>

<file path=ppt/slides/_rels/slide14.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3.xml"/><Relationship Id="rId2" Type="http://schemas.openxmlformats.org/officeDocument/2006/relationships/image" Target="../media/image31.png"/><Relationship Id="rId1" Type="http://schemas.openxmlformats.org/officeDocument/2006/relationships/image" Target="../media/image2.png"/></Relationships>
</file>

<file path=ppt/slides/_rels/slide15.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image" Target="../media/image2.pn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34.png"/><Relationship Id="rId1" Type="http://schemas.openxmlformats.org/officeDocument/2006/relationships/image" Target="../media/image2.pn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35.png"/><Relationship Id="rId1" Type="http://schemas.openxmlformats.org/officeDocument/2006/relationships/image" Target="../media/image2.png"/></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xml.rels><?xml version="1.0" encoding="UTF-8" standalone="yes"?>
<Relationships xmlns="http://schemas.openxmlformats.org/package/2006/relationships"><Relationship Id="rId6" Type="http://schemas.openxmlformats.org/officeDocument/2006/relationships/slideLayout" Target="../slideLayouts/slideLayout3.xml"/><Relationship Id="rId5" Type="http://schemas.openxmlformats.org/officeDocument/2006/relationships/image" Target="../media/image18.png"/><Relationship Id="rId4" Type="http://schemas.openxmlformats.org/officeDocument/2006/relationships/image" Target="../media/image17.png"/><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19.png"/><Relationship Id="rId1" Type="http://schemas.openxmlformats.org/officeDocument/2006/relationships/image" Target="../media/image2.png"/></Relationships>
</file>

<file path=ppt/slides/_rels/slide4.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image" Target="../media/image19.png"/><Relationship Id="rId2" Type="http://schemas.openxmlformats.org/officeDocument/2006/relationships/image" Target="../media/image20.png"/><Relationship Id="rId1" Type="http://schemas.openxmlformats.org/officeDocument/2006/relationships/image" Target="../media/image2.pn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png"/></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png"/></Relationships>
</file>

<file path=ppt/slides/_rels/slide7.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image" Target="../media/image22.jpeg"/><Relationship Id="rId2" Type="http://schemas.openxmlformats.org/officeDocument/2006/relationships/image" Target="../media/image21.jpeg"/><Relationship Id="rId1" Type="http://schemas.openxmlformats.org/officeDocument/2006/relationships/image" Target="../media/image2.png"/></Relationships>
</file>

<file path=ppt/slides/_rels/slide8.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image" Target="../media/image24.png"/><Relationship Id="rId3" Type="http://schemas.openxmlformats.org/officeDocument/2006/relationships/image" Target="../media/image23.png"/><Relationship Id="rId2" Type="http://schemas.openxmlformats.org/officeDocument/2006/relationships/image" Target="../media/image22.jpeg"/><Relationship Id="rId1" Type="http://schemas.openxmlformats.org/officeDocument/2006/relationships/image" Target="../media/image2.pn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1"/>
          <a:srcRect/>
          <a:stretch>
            <a:fillRect/>
          </a:stretch>
        </a:blipFill>
        <a:effectLst/>
      </p:bgPr>
    </p:bg>
    <p:spTree>
      <p:nvGrpSpPr>
        <p:cNvPr id="1" name=""/>
        <p:cNvGrpSpPr/>
        <p:nvPr/>
      </p:nvGrpSpPr>
      <p:grpSpPr>
        <a:xfrm>
          <a:off x="0" y="0"/>
          <a:ext cx="0" cy="0"/>
          <a:chOff x="0" y="0"/>
          <a:chExt cx="0" cy="0"/>
        </a:xfrm>
      </p:grpSpPr>
      <p:sp>
        <p:nvSpPr>
          <p:cNvPr id="3" name="文本框 2"/>
          <p:cNvSpPr txBox="1"/>
          <p:nvPr/>
        </p:nvSpPr>
        <p:spPr>
          <a:xfrm>
            <a:off x="3884727" y="2169041"/>
            <a:ext cx="4297680" cy="922020"/>
          </a:xfrm>
          <a:prstGeom prst="rect">
            <a:avLst/>
          </a:prstGeom>
          <a:noFill/>
        </p:spPr>
        <p:txBody>
          <a:bodyPr wrap="none" rtlCol="0">
            <a:spAutoFit/>
          </a:bodyPr>
          <a:lstStyle/>
          <a:p>
            <a:r>
              <a:rPr kumimoji="1" lang="zh-CN" altLang="en-US" sz="5400" b="1" dirty="0">
                <a:solidFill>
                  <a:srgbClr val="00B4FF"/>
                </a:solidFill>
              </a:rPr>
              <a:t>比的基本性质</a:t>
            </a:r>
            <a:endParaRPr kumimoji="1" lang="zh-CN" altLang="en-US" sz="5400" b="1" dirty="0">
              <a:solidFill>
                <a:srgbClr val="00B4FF"/>
              </a:solidFill>
            </a:endParaRPr>
          </a:p>
        </p:txBody>
      </p:sp>
      <p:sp>
        <p:nvSpPr>
          <p:cNvPr id="4" name="文本框 3"/>
          <p:cNvSpPr txBox="1"/>
          <p:nvPr/>
        </p:nvSpPr>
        <p:spPr>
          <a:xfrm>
            <a:off x="4248379" y="3471277"/>
            <a:ext cx="3627120" cy="368300"/>
          </a:xfrm>
          <a:prstGeom prst="rect">
            <a:avLst/>
          </a:prstGeom>
          <a:noFill/>
        </p:spPr>
        <p:txBody>
          <a:bodyPr wrap="none" rtlCol="0">
            <a:spAutoFit/>
          </a:bodyPr>
          <a:lstStyle/>
          <a:p>
            <a:r>
              <a:rPr kumimoji="1" lang="zh-CN" altLang="en-US" dirty="0">
                <a:solidFill>
                  <a:srgbClr val="00B4FF"/>
                </a:solidFill>
                <a:latin typeface="+mj-ea"/>
                <a:ea typeface="+mj-ea"/>
              </a:rPr>
              <a:t>小学 </a:t>
            </a:r>
            <a:r>
              <a:rPr kumimoji="1" lang="en-US" altLang="zh-CN" dirty="0">
                <a:solidFill>
                  <a:srgbClr val="00B4FF"/>
                </a:solidFill>
                <a:latin typeface="+mj-ea"/>
                <a:ea typeface="+mj-ea"/>
              </a:rPr>
              <a:t>/</a:t>
            </a:r>
            <a:r>
              <a:rPr kumimoji="1" lang="zh-CN" altLang="en-US" dirty="0">
                <a:solidFill>
                  <a:srgbClr val="00B4FF"/>
                </a:solidFill>
                <a:latin typeface="+mj-ea"/>
                <a:ea typeface="+mj-ea"/>
              </a:rPr>
              <a:t> 数学 </a:t>
            </a:r>
            <a:r>
              <a:rPr kumimoji="1" lang="en-US" altLang="zh-CN" dirty="0">
                <a:solidFill>
                  <a:srgbClr val="00B4FF"/>
                </a:solidFill>
                <a:latin typeface="+mj-ea"/>
                <a:ea typeface="+mj-ea"/>
              </a:rPr>
              <a:t>/</a:t>
            </a:r>
            <a:r>
              <a:rPr kumimoji="1" lang="zh-CN" altLang="en-US" dirty="0">
                <a:solidFill>
                  <a:srgbClr val="00B4FF"/>
                </a:solidFill>
                <a:latin typeface="+mj-ea"/>
                <a:ea typeface="+mj-ea"/>
              </a:rPr>
              <a:t> 人教版 </a:t>
            </a:r>
            <a:r>
              <a:rPr kumimoji="1" lang="en-US" altLang="zh-CN" dirty="0">
                <a:solidFill>
                  <a:srgbClr val="00B4FF"/>
                </a:solidFill>
                <a:latin typeface="+mj-ea"/>
                <a:ea typeface="+mj-ea"/>
              </a:rPr>
              <a:t>/</a:t>
            </a:r>
            <a:r>
              <a:rPr kumimoji="1" lang="zh-CN" altLang="en-US" dirty="0">
                <a:solidFill>
                  <a:srgbClr val="00B4FF"/>
                </a:solidFill>
                <a:latin typeface="+mj-ea"/>
                <a:ea typeface="+mj-ea"/>
              </a:rPr>
              <a:t> 六年级上册</a:t>
            </a:r>
            <a:endParaRPr kumimoji="1" lang="zh-CN" altLang="en-US" dirty="0">
              <a:solidFill>
                <a:srgbClr val="00B4FF"/>
              </a:solidFill>
              <a:latin typeface="+mj-ea"/>
              <a:ea typeface="+mj-ea"/>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grpSp>
        <p:nvGrpSpPr>
          <p:cNvPr id="27" name="组合 26"/>
          <p:cNvGrpSpPr/>
          <p:nvPr/>
        </p:nvGrpSpPr>
        <p:grpSpPr>
          <a:xfrm>
            <a:off x="1057275" y="1510665"/>
            <a:ext cx="2955290" cy="814070"/>
            <a:chOff x="2096" y="3783"/>
            <a:chExt cx="4654" cy="1282"/>
          </a:xfrm>
        </p:grpSpPr>
        <p:grpSp>
          <p:nvGrpSpPr>
            <p:cNvPr id="6" name="组合 5"/>
            <p:cNvGrpSpPr/>
            <p:nvPr/>
          </p:nvGrpSpPr>
          <p:grpSpPr>
            <a:xfrm>
              <a:off x="2842" y="3783"/>
              <a:ext cx="3908" cy="1282"/>
              <a:chOff x="2842" y="3783"/>
              <a:chExt cx="3908" cy="1282"/>
            </a:xfrm>
          </p:grpSpPr>
          <p:pic>
            <p:nvPicPr>
              <p:cNvPr id="38" name="图片 37" descr="300 (3)"/>
              <p:cNvPicPr>
                <a:picLocks noChangeAspect="1"/>
              </p:cNvPicPr>
              <p:nvPr/>
            </p:nvPicPr>
            <p:blipFill>
              <a:blip r:embed="rId2">
                <a:clrChange>
                  <a:clrFrom>
                    <a:srgbClr val="FFFFFF">
                      <a:alpha val="100000"/>
                    </a:srgbClr>
                  </a:clrFrom>
                  <a:clrTo>
                    <a:srgbClr val="FFFFFF">
                      <a:alpha val="100000"/>
                      <a:alpha val="0"/>
                    </a:srgbClr>
                  </a:clrTo>
                </a:clrChange>
              </a:blip>
              <a:srcRect l="20926" r="20046" b="81505"/>
              <a:stretch>
                <a:fillRect/>
              </a:stretch>
            </p:blipFill>
            <p:spPr>
              <a:xfrm>
                <a:off x="2842" y="3783"/>
                <a:ext cx="3908" cy="1283"/>
              </a:xfrm>
              <a:prstGeom prst="rect">
                <a:avLst/>
              </a:prstGeom>
            </p:spPr>
          </p:pic>
          <p:sp>
            <p:nvSpPr>
              <p:cNvPr id="4" name="文本框 3"/>
              <p:cNvSpPr txBox="1"/>
              <p:nvPr/>
            </p:nvSpPr>
            <p:spPr>
              <a:xfrm>
                <a:off x="3346" y="4176"/>
                <a:ext cx="2688" cy="725"/>
              </a:xfrm>
              <a:prstGeom prst="rect">
                <a:avLst/>
              </a:prstGeom>
              <a:noFill/>
            </p:spPr>
            <p:txBody>
              <a:bodyPr wrap="none" rtlCol="0">
                <a:spAutoFit/>
              </a:bodyPr>
              <a:p>
                <a:r>
                  <a:rPr lang="zh-CN" altLang="en-US" sz="2400"/>
                  <a:t>化简整数比</a:t>
                </a:r>
                <a:endParaRPr lang="zh-CN" altLang="en-US" sz="2400"/>
              </a:p>
            </p:txBody>
          </p:sp>
        </p:grpSp>
        <p:grpSp>
          <p:nvGrpSpPr>
            <p:cNvPr id="12" name="组合 11"/>
            <p:cNvGrpSpPr/>
            <p:nvPr/>
          </p:nvGrpSpPr>
          <p:grpSpPr>
            <a:xfrm>
              <a:off x="2096" y="4155"/>
              <a:ext cx="794" cy="794"/>
              <a:chOff x="1635" y="3842"/>
              <a:chExt cx="794" cy="794"/>
            </a:xfrm>
          </p:grpSpPr>
          <p:sp>
            <p:nvSpPr>
              <p:cNvPr id="11" name="椭圆 10"/>
              <p:cNvSpPr/>
              <p:nvPr/>
            </p:nvSpPr>
            <p:spPr>
              <a:xfrm>
                <a:off x="1635" y="3842"/>
                <a:ext cx="794" cy="794"/>
              </a:xfrm>
              <a:prstGeom prst="ellipse">
                <a:avLst/>
              </a:prstGeom>
              <a:solidFill>
                <a:schemeClr val="bg1"/>
              </a:solid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9" name="图片 8" descr="IMG_20220113_004726"/>
              <p:cNvPicPr>
                <a:picLocks noChangeAspect="1"/>
              </p:cNvPicPr>
              <p:nvPr/>
            </p:nvPicPr>
            <p:blipFill>
              <a:blip r:embed="rId3">
                <a:clrChange>
                  <a:clrFrom>
                    <a:srgbClr val="FFFFFF">
                      <a:alpha val="100000"/>
                    </a:srgbClr>
                  </a:clrFrom>
                  <a:clrTo>
                    <a:srgbClr val="FFFFFF">
                      <a:alpha val="100000"/>
                      <a:alpha val="0"/>
                    </a:srgbClr>
                  </a:clrTo>
                </a:clrChange>
              </a:blip>
              <a:srcRect r="81109" b="50336"/>
              <a:stretch>
                <a:fillRect/>
              </a:stretch>
            </p:blipFill>
            <p:spPr>
              <a:xfrm>
                <a:off x="1753" y="3896"/>
                <a:ext cx="579" cy="740"/>
              </a:xfrm>
              <a:prstGeom prst="rect">
                <a:avLst/>
              </a:prstGeom>
            </p:spPr>
          </p:pic>
        </p:grpSp>
      </p:grpSp>
      <p:pic>
        <p:nvPicPr>
          <p:cNvPr id="3" name="图片 2" descr="图片10"/>
          <p:cNvPicPr>
            <a:picLocks noChangeAspect="1"/>
          </p:cNvPicPr>
          <p:nvPr/>
        </p:nvPicPr>
        <p:blipFill>
          <a:blip r:embed="rId4"/>
          <a:stretch>
            <a:fillRect/>
          </a:stretch>
        </p:blipFill>
        <p:spPr>
          <a:xfrm>
            <a:off x="3703320" y="2828290"/>
            <a:ext cx="4785360" cy="1200785"/>
          </a:xfrm>
          <a:prstGeom prst="rect">
            <a:avLst/>
          </a:prstGeom>
        </p:spPr>
      </p:pic>
      <p:grpSp>
        <p:nvGrpSpPr>
          <p:cNvPr id="28" name="组合 27"/>
          <p:cNvGrpSpPr/>
          <p:nvPr/>
        </p:nvGrpSpPr>
        <p:grpSpPr>
          <a:xfrm>
            <a:off x="3535680" y="4793615"/>
            <a:ext cx="5454650" cy="546100"/>
            <a:chOff x="6856" y="4103"/>
            <a:chExt cx="8590" cy="860"/>
          </a:xfrm>
        </p:grpSpPr>
        <p:sp>
          <p:nvSpPr>
            <p:cNvPr id="5" name="文本框 4"/>
            <p:cNvSpPr txBox="1"/>
            <p:nvPr/>
          </p:nvSpPr>
          <p:spPr>
            <a:xfrm>
              <a:off x="6856" y="4176"/>
              <a:ext cx="8590" cy="725"/>
            </a:xfrm>
            <a:prstGeom prst="rect">
              <a:avLst/>
            </a:prstGeom>
            <a:noFill/>
          </p:spPr>
          <p:txBody>
            <a:bodyPr wrap="none" rtlCol="0" anchor="t">
              <a:spAutoFit/>
            </a:bodyPr>
            <a:p>
              <a:r>
                <a:rPr lang="zh-CN" altLang="en-US" sz="2400" dirty="0">
                  <a:solidFill>
                    <a:schemeClr val="tx1"/>
                  </a:solidFill>
                  <a:latin typeface="+mn-ea"/>
                  <a:cs typeface="+mn-ea"/>
                  <a:sym typeface="+mn-ea"/>
                </a:rPr>
                <a:t>比的前、后项都除以它们的最大公约数</a:t>
              </a:r>
              <a:r>
                <a:rPr lang="en-US" altLang="zh-CN" sz="2400" dirty="0">
                  <a:solidFill>
                    <a:schemeClr val="tx1"/>
                  </a:solidFill>
                  <a:latin typeface="+mn-ea"/>
                  <a:cs typeface="+mn-ea"/>
                  <a:sym typeface="+mn-ea"/>
                </a:rPr>
                <a:t> </a:t>
              </a:r>
              <a:endParaRPr lang="zh-CN" altLang="en-US" sz="2400" dirty="0">
                <a:solidFill>
                  <a:schemeClr val="tx1"/>
                </a:solidFill>
                <a:latin typeface="+mn-ea"/>
                <a:cs typeface="+mn-ea"/>
                <a:sym typeface="+mn-ea"/>
              </a:endParaRPr>
            </a:p>
          </p:txBody>
        </p:sp>
        <p:sp>
          <p:nvSpPr>
            <p:cNvPr id="23" name="圆角矩形 22"/>
            <p:cNvSpPr/>
            <p:nvPr/>
          </p:nvSpPr>
          <p:spPr>
            <a:xfrm>
              <a:off x="6891" y="4103"/>
              <a:ext cx="8493" cy="861"/>
            </a:xfrm>
            <a:prstGeom prst="roundRect">
              <a:avLst/>
            </a:prstGeom>
            <a:noFill/>
            <a:ln w="34925">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46" name="文本框 45"/>
          <p:cNvSpPr txBox="1"/>
          <p:nvPr/>
        </p:nvSpPr>
        <p:spPr>
          <a:xfrm>
            <a:off x="858183" y="350873"/>
            <a:ext cx="1402080" cy="460375"/>
          </a:xfrm>
          <a:prstGeom prst="rect">
            <a:avLst/>
          </a:prstGeom>
          <a:noFill/>
        </p:spPr>
        <p:txBody>
          <a:bodyPr wrap="none" rtlCol="0">
            <a:spAutoFit/>
          </a:bodyPr>
          <a:p>
            <a:r>
              <a:rPr kumimoji="1" lang="zh-CN" altLang="en-US" sz="2400" b="1" dirty="0"/>
              <a:t>新课讲解</a:t>
            </a:r>
            <a:endParaRPr kumimoji="1" lang="zh-CN" altLang="en-US" sz="24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cBhvr additive="base">
                                        <p:cTn id="7" dur="500"/>
                                        <p:tgtEl>
                                          <p:spTgt spid="28"/>
                                        </p:tgtEl>
                                        <p:attrNameLst>
                                          <p:attrName>ppt_y</p:attrName>
                                        </p:attrNameLst>
                                      </p:cBhvr>
                                      <p:tavLst>
                                        <p:tav tm="0">
                                          <p:val>
                                            <p:strVal val="#ppt_y+#ppt_h*1.125000"/>
                                          </p:val>
                                        </p:tav>
                                        <p:tav tm="100000">
                                          <p:val>
                                            <p:strVal val="#ppt_y"/>
                                          </p:val>
                                        </p:tav>
                                      </p:tavLst>
                                    </p:anim>
                                    <p:animEffect transition="in" filter="wipe(up)">
                                      <p:cBhvr>
                                        <p:cTn id="8"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grpSp>
        <p:nvGrpSpPr>
          <p:cNvPr id="29" name="组合 28"/>
          <p:cNvGrpSpPr/>
          <p:nvPr/>
        </p:nvGrpSpPr>
        <p:grpSpPr>
          <a:xfrm>
            <a:off x="1119505" y="1444625"/>
            <a:ext cx="2967990" cy="665480"/>
            <a:chOff x="2182" y="6157"/>
            <a:chExt cx="4674" cy="1048"/>
          </a:xfrm>
        </p:grpSpPr>
        <p:grpSp>
          <p:nvGrpSpPr>
            <p:cNvPr id="8" name="组合 7"/>
            <p:cNvGrpSpPr/>
            <p:nvPr/>
          </p:nvGrpSpPr>
          <p:grpSpPr>
            <a:xfrm>
              <a:off x="2954" y="6157"/>
              <a:ext cx="3902" cy="1048"/>
              <a:chOff x="3966" y="6305"/>
              <a:chExt cx="3902" cy="1048"/>
            </a:xfrm>
          </p:grpSpPr>
          <p:pic>
            <p:nvPicPr>
              <p:cNvPr id="36" name="图片 35" descr="300 (3)"/>
              <p:cNvPicPr>
                <a:picLocks noChangeAspect="1"/>
              </p:cNvPicPr>
              <p:nvPr/>
            </p:nvPicPr>
            <p:blipFill>
              <a:blip r:embed="rId2">
                <a:clrChange>
                  <a:clrFrom>
                    <a:srgbClr val="FFFFFF">
                      <a:alpha val="100000"/>
                    </a:srgbClr>
                  </a:clrFrom>
                  <a:clrTo>
                    <a:srgbClr val="FFFFFF">
                      <a:alpha val="100000"/>
                      <a:alpha val="0"/>
                    </a:srgbClr>
                  </a:clrTo>
                </a:clrChange>
              </a:blip>
              <a:srcRect l="22315" t="49190" r="19120" b="35069"/>
              <a:stretch>
                <a:fillRect/>
              </a:stretch>
            </p:blipFill>
            <p:spPr>
              <a:xfrm>
                <a:off x="3966" y="6305"/>
                <a:ext cx="3902" cy="1049"/>
              </a:xfrm>
              <a:prstGeom prst="rect">
                <a:avLst/>
              </a:prstGeom>
            </p:spPr>
          </p:pic>
          <p:sp>
            <p:nvSpPr>
              <p:cNvPr id="7" name="文本框 6"/>
              <p:cNvSpPr txBox="1"/>
              <p:nvPr/>
            </p:nvSpPr>
            <p:spPr>
              <a:xfrm>
                <a:off x="4453" y="6491"/>
                <a:ext cx="2688" cy="725"/>
              </a:xfrm>
              <a:prstGeom prst="rect">
                <a:avLst/>
              </a:prstGeom>
              <a:noFill/>
            </p:spPr>
            <p:txBody>
              <a:bodyPr wrap="none" rtlCol="0">
                <a:spAutoFit/>
              </a:bodyPr>
              <a:p>
                <a:r>
                  <a:rPr lang="zh-CN" altLang="en-US" sz="2400"/>
                  <a:t>化简分数比</a:t>
                </a:r>
                <a:endParaRPr lang="zh-CN" altLang="en-US" sz="2400"/>
              </a:p>
            </p:txBody>
          </p:sp>
        </p:grpSp>
        <p:grpSp>
          <p:nvGrpSpPr>
            <p:cNvPr id="15" name="组合 14"/>
            <p:cNvGrpSpPr/>
            <p:nvPr/>
          </p:nvGrpSpPr>
          <p:grpSpPr>
            <a:xfrm>
              <a:off x="2182" y="6260"/>
              <a:ext cx="794" cy="794"/>
              <a:chOff x="1559" y="1842"/>
              <a:chExt cx="794" cy="794"/>
            </a:xfrm>
          </p:grpSpPr>
          <p:sp>
            <p:nvSpPr>
              <p:cNvPr id="16" name="椭圆 15"/>
              <p:cNvSpPr/>
              <p:nvPr/>
            </p:nvSpPr>
            <p:spPr>
              <a:xfrm>
                <a:off x="1559" y="1842"/>
                <a:ext cx="794" cy="794"/>
              </a:xfrm>
              <a:prstGeom prst="ellipse">
                <a:avLst/>
              </a:prstGeom>
              <a:solidFill>
                <a:schemeClr val="bg1"/>
              </a:solid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17" name="图片 16" descr="IMG_20220113_004726"/>
              <p:cNvPicPr>
                <a:picLocks noChangeAspect="1"/>
              </p:cNvPicPr>
              <p:nvPr/>
            </p:nvPicPr>
            <p:blipFill>
              <a:blip r:embed="rId3">
                <a:clrChange>
                  <a:clrFrom>
                    <a:srgbClr val="FFFFFF">
                      <a:alpha val="100000"/>
                    </a:srgbClr>
                  </a:clrFrom>
                  <a:clrTo>
                    <a:srgbClr val="FFFFFF">
                      <a:alpha val="100000"/>
                      <a:alpha val="0"/>
                    </a:srgbClr>
                  </a:clrTo>
                </a:clrChange>
              </a:blip>
              <a:srcRect l="18173" r="60131" b="50336"/>
              <a:stretch>
                <a:fillRect/>
              </a:stretch>
            </p:blipFill>
            <p:spPr>
              <a:xfrm>
                <a:off x="1635" y="1893"/>
                <a:ext cx="665" cy="740"/>
              </a:xfrm>
              <a:prstGeom prst="rect">
                <a:avLst/>
              </a:prstGeom>
            </p:spPr>
          </p:pic>
        </p:grpSp>
      </p:grpSp>
      <p:grpSp>
        <p:nvGrpSpPr>
          <p:cNvPr id="30" name="组合 29"/>
          <p:cNvGrpSpPr/>
          <p:nvPr/>
        </p:nvGrpSpPr>
        <p:grpSpPr>
          <a:xfrm>
            <a:off x="3211830" y="4834890"/>
            <a:ext cx="5784215" cy="546100"/>
            <a:chOff x="6992" y="6393"/>
            <a:chExt cx="9109" cy="860"/>
          </a:xfrm>
        </p:grpSpPr>
        <p:sp>
          <p:nvSpPr>
            <p:cNvPr id="10" name="文本框 9"/>
            <p:cNvSpPr txBox="1"/>
            <p:nvPr/>
          </p:nvSpPr>
          <p:spPr>
            <a:xfrm>
              <a:off x="7031" y="6481"/>
              <a:ext cx="9070" cy="725"/>
            </a:xfrm>
            <a:prstGeom prst="rect">
              <a:avLst/>
            </a:prstGeom>
            <a:noFill/>
          </p:spPr>
          <p:txBody>
            <a:bodyPr wrap="none" rtlCol="0" anchor="t">
              <a:spAutoFit/>
            </a:bodyPr>
            <a:p>
              <a:r>
                <a:rPr lang="zh-CN" altLang="en-US" sz="2400" dirty="0">
                  <a:solidFill>
                    <a:schemeClr val="tx1"/>
                  </a:solidFill>
                  <a:latin typeface="+mn-ea"/>
                  <a:cs typeface="+mn-ea"/>
                  <a:sym typeface="+mn-ea"/>
                </a:rPr>
                <a:t>比的前、后项都乘它们分母的最小公倍数</a:t>
              </a:r>
              <a:r>
                <a:rPr lang="en-US" altLang="zh-CN" sz="2400" dirty="0">
                  <a:solidFill>
                    <a:schemeClr val="tx1"/>
                  </a:solidFill>
                  <a:latin typeface="+mn-ea"/>
                  <a:cs typeface="+mn-ea"/>
                  <a:sym typeface="+mn-ea"/>
                </a:rPr>
                <a:t> </a:t>
              </a:r>
              <a:endParaRPr lang="zh-CN" altLang="en-US" sz="2400" dirty="0">
                <a:solidFill>
                  <a:schemeClr val="tx1"/>
                </a:solidFill>
                <a:latin typeface="+mn-ea"/>
                <a:cs typeface="+mn-ea"/>
                <a:sym typeface="+mn-ea"/>
              </a:endParaRPr>
            </a:p>
          </p:txBody>
        </p:sp>
        <p:sp>
          <p:nvSpPr>
            <p:cNvPr id="24" name="圆角矩形 23"/>
            <p:cNvSpPr/>
            <p:nvPr/>
          </p:nvSpPr>
          <p:spPr>
            <a:xfrm>
              <a:off x="6992" y="6393"/>
              <a:ext cx="9083" cy="861"/>
            </a:xfrm>
            <a:prstGeom prst="roundRect">
              <a:avLst/>
            </a:prstGeom>
            <a:noFill/>
            <a:ln w="34925">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pic>
        <p:nvPicPr>
          <p:cNvPr id="3" name="图片 2" descr="图片11"/>
          <p:cNvPicPr>
            <a:picLocks noChangeAspect="1"/>
          </p:cNvPicPr>
          <p:nvPr/>
        </p:nvPicPr>
        <p:blipFill>
          <a:blip r:embed="rId4"/>
          <a:stretch>
            <a:fillRect/>
          </a:stretch>
        </p:blipFill>
        <p:spPr>
          <a:xfrm>
            <a:off x="3498850" y="2773680"/>
            <a:ext cx="5193665" cy="1310640"/>
          </a:xfrm>
          <a:prstGeom prst="rect">
            <a:avLst/>
          </a:prstGeom>
        </p:spPr>
      </p:pic>
      <p:sp>
        <p:nvSpPr>
          <p:cNvPr id="46" name="文本框 45"/>
          <p:cNvSpPr txBox="1"/>
          <p:nvPr/>
        </p:nvSpPr>
        <p:spPr>
          <a:xfrm>
            <a:off x="858183" y="350873"/>
            <a:ext cx="1402080" cy="460375"/>
          </a:xfrm>
          <a:prstGeom prst="rect">
            <a:avLst/>
          </a:prstGeom>
          <a:noFill/>
        </p:spPr>
        <p:txBody>
          <a:bodyPr wrap="none" rtlCol="0">
            <a:spAutoFit/>
          </a:bodyPr>
          <a:p>
            <a:r>
              <a:rPr kumimoji="1" lang="zh-CN" altLang="en-US" sz="2400" b="1" dirty="0"/>
              <a:t>新课讲解</a:t>
            </a:r>
            <a:endParaRPr kumimoji="1" lang="zh-CN" altLang="en-US" sz="24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cBhvr additive="base">
                                        <p:cTn id="7" dur="500"/>
                                        <p:tgtEl>
                                          <p:spTgt spid="30"/>
                                        </p:tgtEl>
                                        <p:attrNameLst>
                                          <p:attrName>ppt_y</p:attrName>
                                        </p:attrNameLst>
                                      </p:cBhvr>
                                      <p:tavLst>
                                        <p:tav tm="0">
                                          <p:val>
                                            <p:strVal val="#ppt_y+#ppt_h*1.125000"/>
                                          </p:val>
                                        </p:tav>
                                        <p:tav tm="100000">
                                          <p:val>
                                            <p:strVal val="#ppt_y"/>
                                          </p:val>
                                        </p:tav>
                                      </p:tavLst>
                                    </p:anim>
                                    <p:animEffect transition="in" filter="wipe(up)">
                                      <p:cBhvr>
                                        <p:cTn id="8"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grpSp>
        <p:nvGrpSpPr>
          <p:cNvPr id="31" name="组合 30"/>
          <p:cNvGrpSpPr/>
          <p:nvPr/>
        </p:nvGrpSpPr>
        <p:grpSpPr>
          <a:xfrm>
            <a:off x="1182370" y="1551305"/>
            <a:ext cx="2803525" cy="739140"/>
            <a:chOff x="2224" y="8100"/>
            <a:chExt cx="4415" cy="1164"/>
          </a:xfrm>
        </p:grpSpPr>
        <p:grpSp>
          <p:nvGrpSpPr>
            <p:cNvPr id="14" name="组合 13"/>
            <p:cNvGrpSpPr/>
            <p:nvPr/>
          </p:nvGrpSpPr>
          <p:grpSpPr>
            <a:xfrm>
              <a:off x="3067" y="8100"/>
              <a:ext cx="3572" cy="1164"/>
              <a:chOff x="3067" y="8100"/>
              <a:chExt cx="3572" cy="1164"/>
            </a:xfrm>
          </p:grpSpPr>
          <p:pic>
            <p:nvPicPr>
              <p:cNvPr id="40" name="图片 39" descr="300 (3)"/>
              <p:cNvPicPr>
                <a:picLocks noChangeAspect="1"/>
              </p:cNvPicPr>
              <p:nvPr/>
            </p:nvPicPr>
            <p:blipFill>
              <a:blip r:embed="rId2">
                <a:clrChange>
                  <a:clrFrom>
                    <a:srgbClr val="FFFFFF">
                      <a:alpha val="100000"/>
                    </a:srgbClr>
                  </a:clrFrom>
                  <a:clrTo>
                    <a:srgbClr val="FFFFFF">
                      <a:alpha val="100000"/>
                      <a:alpha val="0"/>
                    </a:srgbClr>
                  </a:clrTo>
                </a:clrChange>
              </a:blip>
              <a:srcRect l="23681" t="33264" r="21852" b="49653"/>
              <a:stretch>
                <a:fillRect/>
              </a:stretch>
            </p:blipFill>
            <p:spPr>
              <a:xfrm>
                <a:off x="3067" y="8100"/>
                <a:ext cx="3572" cy="1164"/>
              </a:xfrm>
              <a:prstGeom prst="rect">
                <a:avLst/>
              </a:prstGeom>
            </p:spPr>
          </p:pic>
          <p:sp>
            <p:nvSpPr>
              <p:cNvPr id="13" name="文本框 12"/>
              <p:cNvSpPr txBox="1"/>
              <p:nvPr/>
            </p:nvSpPr>
            <p:spPr>
              <a:xfrm>
                <a:off x="3465" y="8345"/>
                <a:ext cx="2688" cy="725"/>
              </a:xfrm>
              <a:prstGeom prst="rect">
                <a:avLst/>
              </a:prstGeom>
              <a:noFill/>
            </p:spPr>
            <p:txBody>
              <a:bodyPr wrap="none" rtlCol="0">
                <a:spAutoFit/>
              </a:bodyPr>
              <a:p>
                <a:r>
                  <a:rPr lang="zh-CN" altLang="en-US" sz="2400"/>
                  <a:t>化简小数比</a:t>
                </a:r>
                <a:endParaRPr lang="zh-CN" altLang="en-US" sz="2400"/>
              </a:p>
            </p:txBody>
          </p:sp>
        </p:grpSp>
        <p:grpSp>
          <p:nvGrpSpPr>
            <p:cNvPr id="21" name="组合 20"/>
            <p:cNvGrpSpPr/>
            <p:nvPr/>
          </p:nvGrpSpPr>
          <p:grpSpPr>
            <a:xfrm>
              <a:off x="2224" y="8285"/>
              <a:ext cx="794" cy="794"/>
              <a:chOff x="3744" y="7372"/>
              <a:chExt cx="794" cy="794"/>
            </a:xfrm>
          </p:grpSpPr>
          <p:sp>
            <p:nvSpPr>
              <p:cNvPr id="19" name="椭圆 18"/>
              <p:cNvSpPr/>
              <p:nvPr/>
            </p:nvSpPr>
            <p:spPr>
              <a:xfrm>
                <a:off x="3744" y="7372"/>
                <a:ext cx="794" cy="794"/>
              </a:xfrm>
              <a:prstGeom prst="ellipse">
                <a:avLst/>
              </a:prstGeom>
              <a:solidFill>
                <a:schemeClr val="bg1"/>
              </a:solid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18" name="图片 17" descr="IMG_20220113_004726"/>
              <p:cNvPicPr>
                <a:picLocks noChangeAspect="1"/>
              </p:cNvPicPr>
              <p:nvPr/>
            </p:nvPicPr>
            <p:blipFill>
              <a:blip r:embed="rId3">
                <a:clrChange>
                  <a:clrFrom>
                    <a:srgbClr val="FFFFFF">
                      <a:alpha val="100000"/>
                    </a:srgbClr>
                  </a:clrFrom>
                  <a:clrTo>
                    <a:srgbClr val="FFFFFF">
                      <a:alpha val="100000"/>
                      <a:alpha val="0"/>
                    </a:srgbClr>
                  </a:clrTo>
                </a:clrChange>
              </a:blip>
              <a:srcRect l="40420" r="41179" b="54083"/>
              <a:stretch>
                <a:fillRect/>
              </a:stretch>
            </p:blipFill>
            <p:spPr>
              <a:xfrm>
                <a:off x="3863" y="7428"/>
                <a:ext cx="567" cy="688"/>
              </a:xfrm>
              <a:prstGeom prst="rect">
                <a:avLst/>
              </a:prstGeom>
            </p:spPr>
          </p:pic>
        </p:grpSp>
      </p:grpSp>
      <p:grpSp>
        <p:nvGrpSpPr>
          <p:cNvPr id="32" name="组合 31"/>
          <p:cNvGrpSpPr/>
          <p:nvPr/>
        </p:nvGrpSpPr>
        <p:grpSpPr>
          <a:xfrm>
            <a:off x="3985895" y="5041265"/>
            <a:ext cx="4564380" cy="546100"/>
            <a:chOff x="7031" y="8317"/>
            <a:chExt cx="7188" cy="860"/>
          </a:xfrm>
        </p:grpSpPr>
        <p:sp>
          <p:nvSpPr>
            <p:cNvPr id="22" name="文本框 21"/>
            <p:cNvSpPr txBox="1"/>
            <p:nvPr/>
          </p:nvSpPr>
          <p:spPr>
            <a:xfrm>
              <a:off x="7031" y="8354"/>
              <a:ext cx="7008" cy="725"/>
            </a:xfrm>
            <a:prstGeom prst="rect">
              <a:avLst/>
            </a:prstGeom>
            <a:noFill/>
          </p:spPr>
          <p:txBody>
            <a:bodyPr wrap="none" rtlCol="0" anchor="t">
              <a:spAutoFit/>
            </a:bodyPr>
            <a:p>
              <a:r>
                <a:rPr lang="zh-CN" altLang="en-US" sz="2400" dirty="0">
                  <a:solidFill>
                    <a:schemeClr val="tx1"/>
                  </a:solidFill>
                  <a:latin typeface="+mn-ea"/>
                  <a:cs typeface="+mn-ea"/>
                  <a:sym typeface="+mn-ea"/>
                </a:rPr>
                <a:t>比的前、后项都扩大相同的倍数</a:t>
              </a:r>
              <a:endParaRPr lang="zh-CN" altLang="en-US" sz="2400" dirty="0">
                <a:solidFill>
                  <a:schemeClr val="tx1"/>
                </a:solidFill>
                <a:latin typeface="+mn-ea"/>
                <a:cs typeface="+mn-ea"/>
                <a:sym typeface="+mn-ea"/>
              </a:endParaRPr>
            </a:p>
          </p:txBody>
        </p:sp>
        <p:sp>
          <p:nvSpPr>
            <p:cNvPr id="25" name="圆角矩形 24"/>
            <p:cNvSpPr/>
            <p:nvPr/>
          </p:nvSpPr>
          <p:spPr>
            <a:xfrm>
              <a:off x="7031" y="8317"/>
              <a:ext cx="7189" cy="861"/>
            </a:xfrm>
            <a:prstGeom prst="roundRect">
              <a:avLst/>
            </a:prstGeom>
            <a:noFill/>
            <a:ln w="34925">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pic>
        <p:nvPicPr>
          <p:cNvPr id="3" name="图片 2" descr="图片12"/>
          <p:cNvPicPr>
            <a:picLocks noChangeAspect="1"/>
          </p:cNvPicPr>
          <p:nvPr/>
        </p:nvPicPr>
        <p:blipFill>
          <a:blip r:embed="rId4"/>
          <a:stretch>
            <a:fillRect/>
          </a:stretch>
        </p:blipFill>
        <p:spPr>
          <a:xfrm>
            <a:off x="3203575" y="2484120"/>
            <a:ext cx="5784850" cy="2133600"/>
          </a:xfrm>
          <a:prstGeom prst="rect">
            <a:avLst/>
          </a:prstGeom>
        </p:spPr>
      </p:pic>
      <p:sp>
        <p:nvSpPr>
          <p:cNvPr id="46" name="文本框 45"/>
          <p:cNvSpPr txBox="1"/>
          <p:nvPr/>
        </p:nvSpPr>
        <p:spPr>
          <a:xfrm>
            <a:off x="858183" y="350873"/>
            <a:ext cx="1402080" cy="460375"/>
          </a:xfrm>
          <a:prstGeom prst="rect">
            <a:avLst/>
          </a:prstGeom>
          <a:noFill/>
        </p:spPr>
        <p:txBody>
          <a:bodyPr wrap="none" rtlCol="0">
            <a:spAutoFit/>
          </a:bodyPr>
          <a:p>
            <a:r>
              <a:rPr kumimoji="1" lang="zh-CN" altLang="en-US" sz="2400" b="1" dirty="0"/>
              <a:t>新课讲解</a:t>
            </a:r>
            <a:endParaRPr kumimoji="1" lang="zh-CN" altLang="en-US" sz="24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additive="base">
                                        <p:cTn id="7" dur="500"/>
                                        <p:tgtEl>
                                          <p:spTgt spid="32"/>
                                        </p:tgtEl>
                                        <p:attrNameLst>
                                          <p:attrName>ppt_y</p:attrName>
                                        </p:attrNameLst>
                                      </p:cBhvr>
                                      <p:tavLst>
                                        <p:tav tm="0">
                                          <p:val>
                                            <p:strVal val="#ppt_y+#ppt_h*1.125000"/>
                                          </p:val>
                                        </p:tav>
                                        <p:tav tm="100000">
                                          <p:val>
                                            <p:strVal val="#ppt_y"/>
                                          </p:val>
                                        </p:tav>
                                      </p:tavLst>
                                    </p:anim>
                                    <p:animEffect transition="in" filter="wipe(up)">
                                      <p:cBhvr>
                                        <p:cTn id="8"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grpSp>
        <p:nvGrpSpPr>
          <p:cNvPr id="20" name="组合 19"/>
          <p:cNvGrpSpPr/>
          <p:nvPr/>
        </p:nvGrpSpPr>
        <p:grpSpPr>
          <a:xfrm>
            <a:off x="5671820" y="2752725"/>
            <a:ext cx="5629275" cy="1475740"/>
            <a:chOff x="9796" y="5175"/>
            <a:chExt cx="8865" cy="2324"/>
          </a:xfrm>
        </p:grpSpPr>
        <p:sp>
          <p:nvSpPr>
            <p:cNvPr id="7" name="文本框 6"/>
            <p:cNvSpPr txBox="1"/>
            <p:nvPr/>
          </p:nvSpPr>
          <p:spPr>
            <a:xfrm>
              <a:off x="10287" y="5481"/>
              <a:ext cx="5714" cy="725"/>
            </a:xfrm>
            <a:prstGeom prst="rect">
              <a:avLst/>
            </a:prstGeom>
            <a:noFill/>
          </p:spPr>
          <p:txBody>
            <a:bodyPr wrap="none" rtlCol="0">
              <a:spAutoFit/>
            </a:bodyPr>
            <a:p>
              <a:pPr algn="l">
                <a:buClr>
                  <a:schemeClr val="bg1"/>
                </a:buClr>
              </a:pP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9:0.03</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的最简比是（     ）</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16" name="组合 15"/>
            <p:cNvGrpSpPr/>
            <p:nvPr/>
          </p:nvGrpSpPr>
          <p:grpSpPr>
            <a:xfrm rot="0">
              <a:off x="9796" y="5175"/>
              <a:ext cx="8865" cy="2324"/>
              <a:chOff x="1895" y="4083"/>
              <a:chExt cx="7143" cy="2324"/>
            </a:xfrm>
          </p:grpSpPr>
          <p:sp>
            <p:nvSpPr>
              <p:cNvPr id="17" name="圆角矩形 16"/>
              <p:cNvSpPr/>
              <p:nvPr/>
            </p:nvSpPr>
            <p:spPr>
              <a:xfrm>
                <a:off x="1967" y="4182"/>
                <a:ext cx="6983" cy="2145"/>
              </a:xfrm>
              <a:prstGeom prst="roundRect">
                <a:avLst/>
              </a:prstGeom>
              <a:noFill/>
              <a:ln w="41275" cmpd="dbl">
                <a:solidFill>
                  <a:schemeClr val="accent1">
                    <a:lumMod val="7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9" name="圆角矩形 18"/>
              <p:cNvSpPr/>
              <p:nvPr/>
            </p:nvSpPr>
            <p:spPr>
              <a:xfrm>
                <a:off x="1895" y="4083"/>
                <a:ext cx="7143" cy="2324"/>
              </a:xfrm>
              <a:prstGeom prst="roundRect">
                <a:avLst/>
              </a:prstGeom>
              <a:noFill/>
              <a:ln w="28575" cmpd="dbl">
                <a:solidFill>
                  <a:srgbClr val="FF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8" name="文本框 7"/>
            <p:cNvSpPr txBox="1"/>
            <p:nvPr/>
          </p:nvSpPr>
          <p:spPr>
            <a:xfrm>
              <a:off x="10167" y="6490"/>
              <a:ext cx="8203" cy="725"/>
            </a:xfrm>
            <a:prstGeom prst="rect">
              <a:avLst/>
            </a:prstGeom>
            <a:noFill/>
          </p:spPr>
          <p:txBody>
            <a:bodyPr wrap="none" rtlCol="0">
              <a:spAutoFit/>
            </a:bodyPr>
            <a:p>
              <a:pPr algn="l">
                <a:buClr>
                  <a:schemeClr val="bg1"/>
                </a:buClr>
              </a:pPr>
              <a:r>
                <a:rPr lang="en-US" altLang="zh-CN" sz="2400">
                  <a:latin typeface="微软雅黑" panose="020B0503020204020204" pitchFamily="34" charset="-122"/>
                  <a:ea typeface="微软雅黑" panose="020B0503020204020204" pitchFamily="34" charset="-122"/>
                  <a:cs typeface="微软雅黑" panose="020B0503020204020204" pitchFamily="34" charset="-122"/>
                  <a:sym typeface="+mn-ea"/>
                </a:rPr>
                <a:t>A.300</a:t>
              </a:r>
              <a:r>
                <a:rPr lang="zh-CN" altLang="en-US" sz="240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2400">
                  <a:latin typeface="微软雅黑" panose="020B0503020204020204" pitchFamily="34" charset="-122"/>
                  <a:ea typeface="微软雅黑" panose="020B0503020204020204" pitchFamily="34" charset="-122"/>
                  <a:cs typeface="微软雅黑" panose="020B0503020204020204" pitchFamily="34" charset="-122"/>
                  <a:sym typeface="+mn-ea"/>
                </a:rPr>
                <a:t>1         B.300        C.</a:t>
              </a:r>
              <a:r>
                <a:rPr lang="zh-CN" altLang="en-US" sz="240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2400">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240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2400">
                  <a:latin typeface="微软雅黑" panose="020B0503020204020204" pitchFamily="34" charset="-122"/>
                  <a:ea typeface="微软雅黑" panose="020B0503020204020204" pitchFamily="34" charset="-122"/>
                  <a:cs typeface="微软雅黑" panose="020B0503020204020204" pitchFamily="34" charset="-122"/>
                  <a:sym typeface="+mn-ea"/>
                </a:rPr>
                <a:t>300</a:t>
              </a:r>
              <a:endParaRPr lang="en-US" altLang="zh-CN"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sp>
        <p:nvSpPr>
          <p:cNvPr id="34827" name="文本框 34826"/>
          <p:cNvSpPr txBox="1"/>
          <p:nvPr/>
        </p:nvSpPr>
        <p:spPr>
          <a:xfrm>
            <a:off x="5644515" y="1190625"/>
            <a:ext cx="374015" cy="460375"/>
          </a:xfrm>
          <a:prstGeom prst="rect">
            <a:avLst/>
          </a:prstGeom>
          <a:noFill/>
          <a:ln w="9525">
            <a:noFill/>
          </a:ln>
        </p:spPr>
        <p:txBody>
          <a:bodyPr wrap="none" anchor="t">
            <a:spAutoFit/>
          </a:bodyPr>
          <a:p>
            <a:pPr>
              <a:buClr>
                <a:schemeClr val="bg1"/>
              </a:buClr>
            </a:pPr>
            <a:r>
              <a:rPr lang="en-US" altLang="zh-CN" sz="2400">
                <a:solidFill>
                  <a:schemeClr val="tx1"/>
                </a:solidFill>
                <a:latin typeface="微软雅黑" panose="020B0503020204020204" pitchFamily="34" charset="-122"/>
                <a:ea typeface="微软雅黑" panose="020B0503020204020204" pitchFamily="34" charset="-122"/>
              </a:rPr>
              <a:t>B</a:t>
            </a:r>
            <a:endParaRPr lang="en-US" altLang="zh-CN" sz="2400">
              <a:solidFill>
                <a:schemeClr val="tx1"/>
              </a:solidFill>
              <a:latin typeface="微软雅黑" panose="020B0503020204020204" pitchFamily="34" charset="-122"/>
              <a:ea typeface="微软雅黑" panose="020B0503020204020204" pitchFamily="34" charset="-122"/>
            </a:endParaRPr>
          </a:p>
        </p:txBody>
      </p:sp>
      <p:sp>
        <p:nvSpPr>
          <p:cNvPr id="34828" name="矩形 34827"/>
          <p:cNvSpPr/>
          <p:nvPr/>
        </p:nvSpPr>
        <p:spPr>
          <a:xfrm>
            <a:off x="8830310" y="2947035"/>
            <a:ext cx="397510" cy="460375"/>
          </a:xfrm>
          <a:prstGeom prst="rect">
            <a:avLst/>
          </a:prstGeom>
          <a:noFill/>
          <a:ln w="9525">
            <a:noFill/>
          </a:ln>
        </p:spPr>
        <p:txBody>
          <a:bodyPr wrap="none" anchor="t">
            <a:spAutoFit/>
          </a:bodyPr>
          <a:p>
            <a:pPr>
              <a:buClr>
                <a:schemeClr val="bg1"/>
              </a:buClr>
            </a:pPr>
            <a:r>
              <a:rPr lang="en-US" altLang="zh-CN" sz="2400">
                <a:solidFill>
                  <a:schemeClr val="tx1"/>
                </a:solidFill>
                <a:latin typeface="微软雅黑" panose="020B0503020204020204" pitchFamily="34" charset="-122"/>
                <a:ea typeface="微软雅黑" panose="020B0503020204020204" pitchFamily="34" charset="-122"/>
              </a:rPr>
              <a:t>A</a:t>
            </a:r>
            <a:endParaRPr lang="en-US" altLang="zh-CN" sz="2400">
              <a:solidFill>
                <a:schemeClr val="tx1"/>
              </a:solidFill>
              <a:latin typeface="微软雅黑" panose="020B0503020204020204" pitchFamily="34" charset="-122"/>
              <a:ea typeface="微软雅黑" panose="020B0503020204020204" pitchFamily="34" charset="-122"/>
            </a:endParaRPr>
          </a:p>
        </p:txBody>
      </p:sp>
      <p:sp>
        <p:nvSpPr>
          <p:cNvPr id="34829" name="矩形 34828"/>
          <p:cNvSpPr/>
          <p:nvPr/>
        </p:nvSpPr>
        <p:spPr>
          <a:xfrm>
            <a:off x="5579110" y="4765040"/>
            <a:ext cx="374015" cy="460375"/>
          </a:xfrm>
          <a:prstGeom prst="rect">
            <a:avLst/>
          </a:prstGeom>
          <a:noFill/>
          <a:ln w="9525">
            <a:noFill/>
          </a:ln>
        </p:spPr>
        <p:txBody>
          <a:bodyPr wrap="none" anchor="t">
            <a:spAutoFit/>
          </a:bodyPr>
          <a:p>
            <a:pPr>
              <a:buClr>
                <a:schemeClr val="bg1"/>
              </a:buClr>
            </a:pPr>
            <a:r>
              <a:rPr lang="en-US" altLang="zh-CN" sz="2400">
                <a:solidFill>
                  <a:schemeClr val="tx1"/>
                </a:solidFill>
                <a:latin typeface="微软雅黑" panose="020B0503020204020204" pitchFamily="34" charset="-122"/>
                <a:ea typeface="微软雅黑" panose="020B0503020204020204" pitchFamily="34" charset="-122"/>
              </a:rPr>
              <a:t>B</a:t>
            </a:r>
            <a:endParaRPr lang="en-US" altLang="zh-CN" sz="2400">
              <a:solidFill>
                <a:schemeClr val="tx1"/>
              </a:solidFill>
              <a:latin typeface="微软雅黑" panose="020B0503020204020204" pitchFamily="34" charset="-122"/>
              <a:ea typeface="微软雅黑" panose="020B0503020204020204" pitchFamily="34" charset="-122"/>
            </a:endParaRPr>
          </a:p>
        </p:txBody>
      </p:sp>
      <p:grpSp>
        <p:nvGrpSpPr>
          <p:cNvPr id="25" name="组合 24"/>
          <p:cNvGrpSpPr/>
          <p:nvPr/>
        </p:nvGrpSpPr>
        <p:grpSpPr>
          <a:xfrm>
            <a:off x="873760" y="2065020"/>
            <a:ext cx="2099310" cy="2088618"/>
            <a:chOff x="645" y="2007"/>
            <a:chExt cx="2891" cy="2831"/>
          </a:xfrm>
        </p:grpSpPr>
        <p:pic>
          <p:nvPicPr>
            <p:cNvPr id="18" name="图片 17"/>
            <p:cNvPicPr>
              <a:picLocks noChangeAspect="1"/>
            </p:cNvPicPr>
            <p:nvPr/>
          </p:nvPicPr>
          <p:blipFill rotWithShape="1">
            <a:blip r:embed="rId2" cstate="print"/>
            <a:srcRect r="49308"/>
            <a:stretch>
              <a:fillRect/>
            </a:stretch>
          </p:blipFill>
          <p:spPr>
            <a:xfrm>
              <a:off x="2188" y="2026"/>
              <a:ext cx="1348" cy="2718"/>
            </a:xfrm>
            <a:prstGeom prst="rect">
              <a:avLst/>
            </a:prstGeom>
          </p:spPr>
        </p:pic>
        <p:sp>
          <p:nvSpPr>
            <p:cNvPr id="3" name="文本框 2"/>
            <p:cNvSpPr txBox="1"/>
            <p:nvPr/>
          </p:nvSpPr>
          <p:spPr>
            <a:xfrm>
              <a:off x="2480" y="2137"/>
              <a:ext cx="768" cy="624"/>
            </a:xfrm>
            <a:prstGeom prst="rect">
              <a:avLst/>
            </a:prstGeom>
            <a:noFill/>
          </p:spPr>
          <p:txBody>
            <a:bodyPr wrap="square" rtlCol="0">
              <a:spAutoFit/>
            </a:bodyPr>
            <a:p>
              <a:pPr algn="l"/>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sym typeface="+mn-ea"/>
                </a:rPr>
                <a:t>择</a:t>
              </a:r>
              <a:endParaRPr lang="zh-CN" altLang="en-US" sz="24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pic>
          <p:nvPicPr>
            <p:cNvPr id="9" name="图片 8"/>
            <p:cNvPicPr>
              <a:picLocks noChangeAspect="1"/>
            </p:cNvPicPr>
            <p:nvPr/>
          </p:nvPicPr>
          <p:blipFill rotWithShape="1">
            <a:blip r:embed="rId2" cstate="print"/>
            <a:srcRect l="50628"/>
            <a:stretch>
              <a:fillRect/>
            </a:stretch>
          </p:blipFill>
          <p:spPr>
            <a:xfrm>
              <a:off x="645" y="2007"/>
              <a:ext cx="1368" cy="2831"/>
            </a:xfrm>
            <a:prstGeom prst="rect">
              <a:avLst/>
            </a:prstGeom>
          </p:spPr>
        </p:pic>
        <p:sp>
          <p:nvSpPr>
            <p:cNvPr id="4" name="文本框 3"/>
            <p:cNvSpPr txBox="1"/>
            <p:nvPr/>
          </p:nvSpPr>
          <p:spPr>
            <a:xfrm>
              <a:off x="969" y="2122"/>
              <a:ext cx="768" cy="624"/>
            </a:xfrm>
            <a:prstGeom prst="rect">
              <a:avLst/>
            </a:prstGeom>
            <a:noFill/>
          </p:spPr>
          <p:txBody>
            <a:bodyPr wrap="square" rtlCol="0">
              <a:spAutoFit/>
            </a:bodyPr>
            <a:p>
              <a:pPr algn="l"/>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sym typeface="+mn-ea"/>
                </a:rPr>
                <a:t>选</a:t>
              </a:r>
              <a:endParaRPr lang="zh-CN" altLang="en-US" sz="24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grpSp>
        <p:nvGrpSpPr>
          <p:cNvPr id="40" name="组合 39"/>
          <p:cNvGrpSpPr/>
          <p:nvPr/>
        </p:nvGrpSpPr>
        <p:grpSpPr>
          <a:xfrm rot="0">
            <a:off x="3018790" y="1012190"/>
            <a:ext cx="4989195" cy="1475740"/>
            <a:chOff x="1895" y="4083"/>
            <a:chExt cx="7143" cy="2324"/>
          </a:xfrm>
        </p:grpSpPr>
        <p:sp>
          <p:nvSpPr>
            <p:cNvPr id="38" name="圆角矩形 37"/>
            <p:cNvSpPr/>
            <p:nvPr/>
          </p:nvSpPr>
          <p:spPr>
            <a:xfrm>
              <a:off x="1967" y="4182"/>
              <a:ext cx="6983" cy="2145"/>
            </a:xfrm>
            <a:prstGeom prst="roundRect">
              <a:avLst/>
            </a:prstGeom>
            <a:noFill/>
            <a:ln w="41275" cmpd="dbl">
              <a:solidFill>
                <a:srgbClr val="FF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9" name="圆角矩形 38"/>
            <p:cNvSpPr/>
            <p:nvPr/>
          </p:nvSpPr>
          <p:spPr>
            <a:xfrm>
              <a:off x="1895" y="4083"/>
              <a:ext cx="7143" cy="2324"/>
            </a:xfrm>
            <a:prstGeom prst="roundRect">
              <a:avLst/>
            </a:prstGeom>
            <a:noFill/>
            <a:ln w="28575" cmpd="dbl">
              <a:solidFill>
                <a:srgbClr val="00B05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nvGrpSpPr>
          <p:cNvPr id="15" name="组合 14"/>
          <p:cNvGrpSpPr/>
          <p:nvPr/>
        </p:nvGrpSpPr>
        <p:grpSpPr>
          <a:xfrm>
            <a:off x="3262630" y="1190625"/>
            <a:ext cx="4629785" cy="1244600"/>
            <a:chOff x="4898" y="2403"/>
            <a:chExt cx="7291" cy="1960"/>
          </a:xfrm>
        </p:grpSpPr>
        <p:sp>
          <p:nvSpPr>
            <p:cNvPr id="5" name="文本框 4"/>
            <p:cNvSpPr txBox="1"/>
            <p:nvPr/>
          </p:nvSpPr>
          <p:spPr>
            <a:xfrm>
              <a:off x="4898" y="2403"/>
              <a:ext cx="5062" cy="725"/>
            </a:xfrm>
            <a:prstGeom prst="rect">
              <a:avLst/>
            </a:prstGeom>
            <a:noFill/>
          </p:spPr>
          <p:txBody>
            <a:bodyPr wrap="none" rtlCol="0">
              <a:spAutoFit/>
            </a:bodyPr>
            <a:p>
              <a:pPr algn="l">
                <a:buClr>
                  <a:schemeClr val="bg1"/>
                </a:buClr>
              </a:pP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9</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6</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的比值是（      ）</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14" name="组合 13"/>
            <p:cNvGrpSpPr/>
            <p:nvPr/>
          </p:nvGrpSpPr>
          <p:grpSpPr>
            <a:xfrm>
              <a:off x="4963" y="3233"/>
              <a:ext cx="7227" cy="1130"/>
              <a:chOff x="4898" y="3283"/>
              <a:chExt cx="7227" cy="1130"/>
            </a:xfrm>
          </p:grpSpPr>
          <p:sp>
            <p:nvSpPr>
              <p:cNvPr id="6" name="文本框 5"/>
              <p:cNvSpPr txBox="1"/>
              <p:nvPr/>
            </p:nvSpPr>
            <p:spPr>
              <a:xfrm>
                <a:off x="4898" y="3413"/>
                <a:ext cx="7227" cy="725"/>
              </a:xfrm>
              <a:prstGeom prst="rect">
                <a:avLst/>
              </a:prstGeom>
              <a:noFill/>
            </p:spPr>
            <p:txBody>
              <a:bodyPr wrap="none" rtlCol="0">
                <a:spAutoFit/>
              </a:bodyPr>
              <a:p>
                <a:pPr algn="l">
                  <a:buClr>
                    <a:schemeClr val="bg1"/>
                  </a:buClr>
                </a:pP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A.3</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2         B.</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1            </a:t>
                </a:r>
                <a:r>
                  <a:rPr lang="en-US" altLang="zh-CN" sz="2400">
                    <a:latin typeface="微软雅黑" panose="020B0503020204020204" pitchFamily="34" charset="-122"/>
                    <a:ea typeface="微软雅黑" panose="020B0503020204020204" pitchFamily="34" charset="-122"/>
                    <a:cs typeface="微软雅黑" panose="020B0503020204020204" pitchFamily="34" charset="-122"/>
                    <a:sym typeface="+mn-ea"/>
                  </a:rPr>
                  <a:t>C.</a:t>
                </a:r>
                <a:r>
                  <a:rPr lang="zh-CN" altLang="en-US" sz="240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2400">
                    <a:latin typeface="微软雅黑" panose="020B0503020204020204" pitchFamily="34" charset="-122"/>
                    <a:ea typeface="微软雅黑" panose="020B0503020204020204" pitchFamily="34" charset="-122"/>
                    <a:cs typeface="微软雅黑" panose="020B0503020204020204" pitchFamily="34" charset="-122"/>
                    <a:sym typeface="+mn-ea"/>
                  </a:rPr>
                  <a:t>2</a:t>
                </a:r>
                <a:r>
                  <a:rPr lang="zh-CN" altLang="en-US" sz="240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2400">
                    <a:latin typeface="微软雅黑" panose="020B0503020204020204" pitchFamily="34" charset="-122"/>
                    <a:ea typeface="微软雅黑" panose="020B0503020204020204" pitchFamily="34" charset="-122"/>
                    <a:cs typeface="微软雅黑" panose="020B0503020204020204" pitchFamily="34" charset="-122"/>
                    <a:sym typeface="+mn-ea"/>
                  </a:rPr>
                  <a:t>3</a:t>
                </a:r>
                <a:endParaRPr lang="en-US" altLang="zh-CN"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37" name="Group 6"/>
              <p:cNvGrpSpPr/>
              <p:nvPr/>
            </p:nvGrpSpPr>
            <p:grpSpPr>
              <a:xfrm rot="0">
                <a:off x="8584" y="3283"/>
                <a:ext cx="908" cy="1130"/>
                <a:chOff x="5061" y="2840"/>
                <a:chExt cx="363" cy="452"/>
              </a:xfrm>
            </p:grpSpPr>
            <p:sp>
              <p:nvSpPr>
                <p:cNvPr id="12" name="Text Box 7"/>
                <p:cNvSpPr txBox="1"/>
                <p:nvPr/>
              </p:nvSpPr>
              <p:spPr>
                <a:xfrm>
                  <a:off x="5061" y="2840"/>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 1</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 2</a:t>
                  </a:r>
                  <a:endParaRPr lang="en-US" altLang="zh-CN" sz="2400" dirty="0">
                    <a:solidFill>
                      <a:schemeClr val="tx1"/>
                    </a:solidFill>
                    <a:latin typeface="+mj-ea"/>
                    <a:ea typeface="+mj-ea"/>
                  </a:endParaRPr>
                </a:p>
              </p:txBody>
            </p:sp>
            <p:sp>
              <p:nvSpPr>
                <p:cNvPr id="13" name="Line 8"/>
                <p:cNvSpPr/>
                <p:nvPr/>
              </p:nvSpPr>
              <p:spPr>
                <a:xfrm>
                  <a:off x="5128" y="3030"/>
                  <a:ext cx="227" cy="0"/>
                </a:xfrm>
                <a:prstGeom prst="line">
                  <a:avLst/>
                </a:prstGeom>
                <a:ln w="25400" cap="flat" cmpd="sng">
                  <a:solidFill>
                    <a:schemeClr val="tx1"/>
                  </a:solidFill>
                  <a:prstDash val="solid"/>
                  <a:headEnd type="none" w="med" len="med"/>
                  <a:tailEnd type="none" w="med" len="med"/>
                </a:ln>
              </p:spPr>
            </p:sp>
          </p:grpSp>
        </p:grpSp>
      </p:grpSp>
      <p:grpSp>
        <p:nvGrpSpPr>
          <p:cNvPr id="24" name="组合 23"/>
          <p:cNvGrpSpPr/>
          <p:nvPr/>
        </p:nvGrpSpPr>
        <p:grpSpPr>
          <a:xfrm>
            <a:off x="1727200" y="4542790"/>
            <a:ext cx="5332730" cy="1475740"/>
            <a:chOff x="2480" y="7922"/>
            <a:chExt cx="8398" cy="2324"/>
          </a:xfrm>
        </p:grpSpPr>
        <p:sp>
          <p:nvSpPr>
            <p:cNvPr id="10" name="文本框 9"/>
            <p:cNvSpPr txBox="1"/>
            <p:nvPr/>
          </p:nvSpPr>
          <p:spPr>
            <a:xfrm>
              <a:off x="2903" y="8251"/>
              <a:ext cx="6898" cy="725"/>
            </a:xfrm>
            <a:prstGeom prst="rect">
              <a:avLst/>
            </a:prstGeom>
            <a:noFill/>
          </p:spPr>
          <p:txBody>
            <a:bodyPr wrap="none" rtlCol="0">
              <a:spAutoFit/>
            </a:bodyPr>
            <a:p>
              <a:pPr algn="l">
                <a:buClr>
                  <a:schemeClr val="bg1"/>
                </a:buClr>
              </a:pP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0.25 </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1.25</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的最简比是（     ）</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1" name="文本框 10"/>
            <p:cNvSpPr txBox="1"/>
            <p:nvPr/>
          </p:nvSpPr>
          <p:spPr>
            <a:xfrm>
              <a:off x="2751" y="9259"/>
              <a:ext cx="7979" cy="725"/>
            </a:xfrm>
            <a:prstGeom prst="rect">
              <a:avLst/>
            </a:prstGeom>
            <a:noFill/>
          </p:spPr>
          <p:txBody>
            <a:bodyPr wrap="none" rtlCol="0">
              <a:spAutoFit/>
            </a:bodyPr>
            <a:p>
              <a:pPr algn="l">
                <a:buClr>
                  <a:schemeClr val="bg1"/>
                </a:buClr>
              </a:pPr>
              <a:r>
                <a:rPr lang="en-US" altLang="zh-CN" sz="2400">
                  <a:latin typeface="微软雅黑" panose="020B0503020204020204" pitchFamily="34" charset="-122"/>
                  <a:ea typeface="微软雅黑" panose="020B0503020204020204" pitchFamily="34" charset="-122"/>
                  <a:cs typeface="微软雅黑" panose="020B0503020204020204" pitchFamily="34" charset="-122"/>
                  <a:sym typeface="+mn-ea"/>
                </a:rPr>
                <a:t>A.25</a:t>
              </a:r>
              <a:r>
                <a:rPr lang="zh-CN" altLang="en-US" sz="240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2400">
                  <a:latin typeface="微软雅黑" panose="020B0503020204020204" pitchFamily="34" charset="-122"/>
                  <a:ea typeface="微软雅黑" panose="020B0503020204020204" pitchFamily="34" charset="-122"/>
                  <a:cs typeface="微软雅黑" panose="020B0503020204020204" pitchFamily="34" charset="-122"/>
                  <a:sym typeface="+mn-ea"/>
                </a:rPr>
                <a:t>125         B.1</a:t>
              </a:r>
              <a:r>
                <a:rPr lang="zh-CN" altLang="en-US" sz="240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2400">
                  <a:latin typeface="微软雅黑" panose="020B0503020204020204" pitchFamily="34" charset="-122"/>
                  <a:ea typeface="微软雅黑" panose="020B0503020204020204" pitchFamily="34" charset="-122"/>
                  <a:cs typeface="微软雅黑" panose="020B0503020204020204" pitchFamily="34" charset="-122"/>
                  <a:sym typeface="+mn-ea"/>
                </a:rPr>
                <a:t>5        C.5</a:t>
              </a:r>
              <a:r>
                <a:rPr lang="zh-CN" altLang="en-US" sz="240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2400">
                  <a:latin typeface="微软雅黑" panose="020B0503020204020204" pitchFamily="34" charset="-122"/>
                  <a:ea typeface="微软雅黑" panose="020B0503020204020204" pitchFamily="34" charset="-122"/>
                  <a:cs typeface="微软雅黑" panose="020B0503020204020204" pitchFamily="34" charset="-122"/>
                  <a:sym typeface="+mn-ea"/>
                </a:rPr>
                <a:t>1</a:t>
              </a:r>
              <a:endParaRPr lang="en-US" altLang="zh-CN"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21" name="组合 20"/>
            <p:cNvGrpSpPr/>
            <p:nvPr/>
          </p:nvGrpSpPr>
          <p:grpSpPr>
            <a:xfrm rot="0">
              <a:off x="2480" y="7922"/>
              <a:ext cx="8398" cy="2324"/>
              <a:chOff x="1895" y="4083"/>
              <a:chExt cx="7143" cy="2324"/>
            </a:xfrm>
          </p:grpSpPr>
          <p:sp>
            <p:nvSpPr>
              <p:cNvPr id="22" name="圆角矩形 21"/>
              <p:cNvSpPr/>
              <p:nvPr/>
            </p:nvSpPr>
            <p:spPr>
              <a:xfrm>
                <a:off x="1967" y="4182"/>
                <a:ext cx="6983" cy="2145"/>
              </a:xfrm>
              <a:prstGeom prst="roundRect">
                <a:avLst/>
              </a:prstGeom>
              <a:noFill/>
              <a:ln w="41275" cmpd="dbl">
                <a:solidFill>
                  <a:srgbClr val="D87F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3" name="圆角矩形 22"/>
              <p:cNvSpPr/>
              <p:nvPr/>
            </p:nvSpPr>
            <p:spPr>
              <a:xfrm>
                <a:off x="1895" y="4083"/>
                <a:ext cx="7143" cy="2324"/>
              </a:xfrm>
              <a:prstGeom prst="roundRect">
                <a:avLst/>
              </a:prstGeom>
              <a:noFill/>
              <a:ln w="28575" cmpd="dbl">
                <a:solidFill>
                  <a:schemeClr val="accent6">
                    <a:lumMod val="5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sp>
        <p:nvSpPr>
          <p:cNvPr id="2" name="文本框 1"/>
          <p:cNvSpPr txBox="1"/>
          <p:nvPr/>
        </p:nvSpPr>
        <p:spPr>
          <a:xfrm>
            <a:off x="858183" y="350873"/>
            <a:ext cx="1402080" cy="460375"/>
          </a:xfrm>
          <a:prstGeom prst="rect">
            <a:avLst/>
          </a:prstGeom>
          <a:noFill/>
        </p:spPr>
        <p:txBody>
          <a:bodyPr wrap="none" rtlCol="0">
            <a:spAutoFit/>
          </a:bodyPr>
          <a:p>
            <a:r>
              <a:rPr kumimoji="1" lang="zh-CN" altLang="en-US" sz="2400" b="1" dirty="0"/>
              <a:t>课堂练习</a:t>
            </a:r>
            <a:endParaRPr kumimoji="1" lang="zh-CN" altLang="en-US" sz="24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34827"/>
                                        </p:tgtEl>
                                        <p:attrNameLst>
                                          <p:attrName>style.visibility</p:attrName>
                                        </p:attrNameLst>
                                      </p:cBhvr>
                                      <p:to>
                                        <p:strVal val="visible"/>
                                      </p:to>
                                    </p:set>
                                    <p:animEffect transition="in" filter="dissolve">
                                      <p:cBhvr>
                                        <p:cTn id="7" dur="500"/>
                                        <p:tgtEl>
                                          <p:spTgt spid="34827"/>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34828"/>
                                        </p:tgtEl>
                                        <p:attrNameLst>
                                          <p:attrName>style.visibility</p:attrName>
                                        </p:attrNameLst>
                                      </p:cBhvr>
                                      <p:to>
                                        <p:strVal val="visible"/>
                                      </p:to>
                                    </p:set>
                                    <p:animEffect transition="in" filter="dissolve">
                                      <p:cBhvr>
                                        <p:cTn id="12" dur="500"/>
                                        <p:tgtEl>
                                          <p:spTgt spid="34828"/>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34829"/>
                                        </p:tgtEl>
                                        <p:attrNameLst>
                                          <p:attrName>style.visibility</p:attrName>
                                        </p:attrNameLst>
                                      </p:cBhvr>
                                      <p:to>
                                        <p:strVal val="visible"/>
                                      </p:to>
                                    </p:set>
                                    <p:animEffect transition="in" filter="dissolve">
                                      <p:cBhvr>
                                        <p:cTn id="17" dur="500"/>
                                        <p:tgtEl>
                                          <p:spTgt spid="348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827" grpId="0"/>
      <p:bldP spid="34828" grpId="0"/>
      <p:bldP spid="34829" grpId="0"/>
    </p:bld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pic>
        <p:nvPicPr>
          <p:cNvPr id="8" name="图片 7" descr="57d0101d-0c6f-47c0-86f8-65a688e06f51"/>
          <p:cNvPicPr>
            <a:picLocks noChangeAspect="1"/>
          </p:cNvPicPr>
          <p:nvPr/>
        </p:nvPicPr>
        <p:blipFill>
          <a:blip r:embed="rId2"/>
          <a:stretch>
            <a:fillRect/>
          </a:stretch>
        </p:blipFill>
        <p:spPr>
          <a:xfrm>
            <a:off x="541020" y="1093470"/>
            <a:ext cx="10908030" cy="5702300"/>
          </a:xfrm>
          <a:prstGeom prst="rect">
            <a:avLst/>
          </a:prstGeom>
        </p:spPr>
      </p:pic>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课堂练习</a:t>
            </a:r>
            <a:endParaRPr kumimoji="1" lang="zh-CN" altLang="en-US" sz="2400" b="1" dirty="0"/>
          </a:p>
        </p:txBody>
      </p:sp>
      <p:sp>
        <p:nvSpPr>
          <p:cNvPr id="33795" name="文本框 33794"/>
          <p:cNvSpPr txBox="1"/>
          <p:nvPr/>
        </p:nvSpPr>
        <p:spPr>
          <a:xfrm>
            <a:off x="2018030" y="1541145"/>
            <a:ext cx="8155940" cy="460375"/>
          </a:xfrm>
          <a:prstGeom prst="rect">
            <a:avLst/>
          </a:prstGeom>
          <a:noFill/>
          <a:ln w="9525">
            <a:noFill/>
          </a:ln>
        </p:spPr>
        <p:txBody>
          <a:bodyPr wrap="square">
            <a:spAutoFit/>
          </a:bodyPr>
          <a:p>
            <a:pPr>
              <a:buClr>
                <a:schemeClr val="bg1"/>
              </a:buClr>
            </a:pP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生产一批零件，甲单独做</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6</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小时完成，乙单独做</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8</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小时完成。</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3796" name="文本框 33795"/>
          <p:cNvSpPr txBox="1"/>
          <p:nvPr/>
        </p:nvSpPr>
        <p:spPr>
          <a:xfrm>
            <a:off x="1030605" y="2535555"/>
            <a:ext cx="10418445" cy="460375"/>
          </a:xfrm>
          <a:prstGeom prst="rect">
            <a:avLst/>
          </a:prstGeom>
          <a:noFill/>
          <a:ln w="9525">
            <a:noFill/>
          </a:ln>
        </p:spPr>
        <p:txBody>
          <a:bodyPr wrap="square" anchor="t">
            <a:spAutoFit/>
          </a:bodyPr>
          <a:p>
            <a:pPr>
              <a:buClr>
                <a:schemeClr val="bg1"/>
              </a:buClr>
            </a:pP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1</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）甲完成任务的时间与乙完成任务的时间的最简比是（   ） ︰ （   ）</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3797" name="文本框 33796"/>
          <p:cNvSpPr txBox="1"/>
          <p:nvPr/>
        </p:nvSpPr>
        <p:spPr>
          <a:xfrm>
            <a:off x="1031240" y="3549015"/>
            <a:ext cx="10372090" cy="460375"/>
          </a:xfrm>
          <a:prstGeom prst="rect">
            <a:avLst/>
          </a:prstGeom>
          <a:noFill/>
          <a:ln w="9525">
            <a:noFill/>
          </a:ln>
        </p:spPr>
        <p:txBody>
          <a:bodyPr wrap="square">
            <a:spAutoFit/>
          </a:bodyPr>
          <a:p>
            <a:pPr>
              <a:buClr>
                <a:schemeClr val="bg1"/>
              </a:buClr>
            </a:pP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）甲的工作效率与乙的工作效率的最简比是（   ） ︰ （   ）</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3798" name="文本框 33797"/>
          <p:cNvSpPr txBox="1"/>
          <p:nvPr/>
        </p:nvSpPr>
        <p:spPr>
          <a:xfrm>
            <a:off x="1042035" y="4618990"/>
            <a:ext cx="9605010" cy="460375"/>
          </a:xfrm>
          <a:prstGeom prst="rect">
            <a:avLst/>
          </a:prstGeom>
          <a:noFill/>
          <a:ln w="9525">
            <a:noFill/>
          </a:ln>
        </p:spPr>
        <p:txBody>
          <a:bodyPr wrap="square">
            <a:spAutoFit/>
          </a:bodyPr>
          <a:p>
            <a:pPr>
              <a:buClr>
                <a:schemeClr val="bg1"/>
              </a:buClr>
            </a:pP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3</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）乙的工作效率与甲的工作效率的最简比是（   ） ︰ （   ）</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3799" name="文本框 33798"/>
          <p:cNvSpPr txBox="1"/>
          <p:nvPr/>
        </p:nvSpPr>
        <p:spPr>
          <a:xfrm>
            <a:off x="8796655" y="2560003"/>
            <a:ext cx="1802130" cy="460375"/>
          </a:xfrm>
          <a:prstGeom prst="rect">
            <a:avLst/>
          </a:prstGeom>
          <a:noFill/>
          <a:ln w="9525">
            <a:noFill/>
          </a:ln>
        </p:spPr>
        <p:txBody>
          <a:bodyPr wrap="none" anchor="t">
            <a:spAutoFit/>
          </a:bodyPr>
          <a:p>
            <a:pPr>
              <a:buClr>
                <a:schemeClr val="bg1"/>
              </a:buClr>
            </a:pPr>
            <a:r>
              <a:rPr lang="en-US" altLang="zh-CN" sz="2400">
                <a:solidFill>
                  <a:schemeClr val="tx1"/>
                </a:solidFill>
                <a:latin typeface="微软雅黑" panose="020B0503020204020204" pitchFamily="34" charset="-122"/>
                <a:ea typeface="微软雅黑" panose="020B0503020204020204" pitchFamily="34" charset="-122"/>
              </a:rPr>
              <a:t> 3             4</a:t>
            </a:r>
            <a:endParaRPr lang="en-US" altLang="zh-CN" sz="2400">
              <a:solidFill>
                <a:schemeClr val="tx1"/>
              </a:solidFill>
              <a:latin typeface="微软雅黑" panose="020B0503020204020204" pitchFamily="34" charset="-122"/>
              <a:ea typeface="微软雅黑" panose="020B0503020204020204" pitchFamily="34" charset="-122"/>
            </a:endParaRPr>
          </a:p>
        </p:txBody>
      </p:sp>
      <p:sp>
        <p:nvSpPr>
          <p:cNvPr id="33800" name="文本框 33799"/>
          <p:cNvSpPr txBox="1"/>
          <p:nvPr/>
        </p:nvSpPr>
        <p:spPr>
          <a:xfrm>
            <a:off x="7574915" y="4637088"/>
            <a:ext cx="1802130" cy="460375"/>
          </a:xfrm>
          <a:prstGeom prst="rect">
            <a:avLst/>
          </a:prstGeom>
          <a:noFill/>
          <a:ln w="9525">
            <a:noFill/>
          </a:ln>
        </p:spPr>
        <p:txBody>
          <a:bodyPr wrap="none" anchor="t">
            <a:spAutoFit/>
          </a:bodyPr>
          <a:p>
            <a:pPr>
              <a:buClr>
                <a:schemeClr val="bg1"/>
              </a:buClr>
            </a:pPr>
            <a:r>
              <a:rPr lang="en-US" altLang="zh-CN" sz="2400">
                <a:solidFill>
                  <a:schemeClr val="tx1"/>
                </a:solidFill>
                <a:latin typeface="微软雅黑" panose="020B0503020204020204" pitchFamily="34" charset="-122"/>
                <a:ea typeface="微软雅黑" panose="020B0503020204020204" pitchFamily="34" charset="-122"/>
              </a:rPr>
              <a:t> 3             4</a:t>
            </a:r>
            <a:endParaRPr lang="en-US" altLang="zh-CN" sz="2400">
              <a:solidFill>
                <a:schemeClr val="tx1"/>
              </a:solidFill>
              <a:latin typeface="微软雅黑" panose="020B0503020204020204" pitchFamily="34" charset="-122"/>
              <a:ea typeface="微软雅黑" panose="020B0503020204020204" pitchFamily="34" charset="-122"/>
            </a:endParaRPr>
          </a:p>
        </p:txBody>
      </p:sp>
      <p:sp>
        <p:nvSpPr>
          <p:cNvPr id="33801" name="文本框 33800"/>
          <p:cNvSpPr txBox="1"/>
          <p:nvPr/>
        </p:nvSpPr>
        <p:spPr>
          <a:xfrm>
            <a:off x="7557135" y="3571240"/>
            <a:ext cx="1802130" cy="460375"/>
          </a:xfrm>
          <a:prstGeom prst="rect">
            <a:avLst/>
          </a:prstGeom>
          <a:noFill/>
          <a:ln w="9525">
            <a:noFill/>
          </a:ln>
        </p:spPr>
        <p:txBody>
          <a:bodyPr wrap="none" anchor="t">
            <a:spAutoFit/>
          </a:bodyPr>
          <a:p>
            <a:pPr>
              <a:buClr>
                <a:schemeClr val="bg1"/>
              </a:buClr>
            </a:pPr>
            <a:r>
              <a:rPr lang="en-US" altLang="zh-CN" sz="2400">
                <a:solidFill>
                  <a:schemeClr val="tx1"/>
                </a:solidFill>
                <a:latin typeface="微软雅黑" panose="020B0503020204020204" pitchFamily="34" charset="-122"/>
                <a:ea typeface="微软雅黑" panose="020B0503020204020204" pitchFamily="34" charset="-122"/>
              </a:rPr>
              <a:t> 4             3</a:t>
            </a:r>
            <a:endParaRPr lang="en-US" altLang="zh-CN" sz="2400">
              <a:solidFill>
                <a:schemeClr val="tx1"/>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3379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3380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499"/>
                                          </p:stCondLst>
                                        </p:cTn>
                                        <p:tgtEl>
                                          <p:spTgt spid="3380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799" grpId="0"/>
      <p:bldP spid="33800" grpId="0"/>
      <p:bldP spid="33801" grpId="0"/>
    </p:bld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grpSp>
        <p:nvGrpSpPr>
          <p:cNvPr id="20" name="组合 19"/>
          <p:cNvGrpSpPr/>
          <p:nvPr/>
        </p:nvGrpSpPr>
        <p:grpSpPr>
          <a:xfrm>
            <a:off x="1138555" y="3469640"/>
            <a:ext cx="9214485" cy="850900"/>
            <a:chOff x="3057" y="2264"/>
            <a:chExt cx="14511" cy="1340"/>
          </a:xfrm>
        </p:grpSpPr>
        <p:grpSp>
          <p:nvGrpSpPr>
            <p:cNvPr id="15" name="组合 14"/>
            <p:cNvGrpSpPr/>
            <p:nvPr/>
          </p:nvGrpSpPr>
          <p:grpSpPr>
            <a:xfrm>
              <a:off x="3057" y="2264"/>
              <a:ext cx="14509" cy="1340"/>
              <a:chOff x="3057" y="2264"/>
              <a:chExt cx="14509" cy="1340"/>
            </a:xfrm>
          </p:grpSpPr>
          <p:pic>
            <p:nvPicPr>
              <p:cNvPr id="7" name="图片 6" descr="79w58PIC2t5xiaG7b3Nc5_PIC2018"/>
              <p:cNvPicPr>
                <a:picLocks noChangeAspect="1"/>
              </p:cNvPicPr>
              <p:nvPr/>
            </p:nvPicPr>
            <p:blipFill>
              <a:blip r:embed="rId2"/>
              <a:srcRect b="75838"/>
              <a:stretch>
                <a:fillRect/>
              </a:stretch>
            </p:blipFill>
            <p:spPr>
              <a:xfrm>
                <a:off x="3057" y="2264"/>
                <a:ext cx="5546" cy="1340"/>
              </a:xfrm>
              <a:prstGeom prst="rect">
                <a:avLst/>
              </a:prstGeom>
            </p:spPr>
          </p:pic>
          <p:cxnSp>
            <p:nvCxnSpPr>
              <p:cNvPr id="10" name="直接连接符 9"/>
              <p:cNvCxnSpPr/>
              <p:nvPr/>
            </p:nvCxnSpPr>
            <p:spPr>
              <a:xfrm>
                <a:off x="3563" y="3468"/>
                <a:ext cx="14003" cy="0"/>
              </a:xfrm>
              <a:prstGeom prst="line">
                <a:avLst/>
              </a:prstGeom>
              <a:ln w="47625">
                <a:solidFill>
                  <a:schemeClr val="accent5">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 name="文本框 5"/>
            <p:cNvSpPr txBox="1"/>
            <p:nvPr/>
          </p:nvSpPr>
          <p:spPr>
            <a:xfrm>
              <a:off x="4482" y="2512"/>
              <a:ext cx="13086" cy="841"/>
            </a:xfrm>
            <a:prstGeom prst="rect">
              <a:avLst/>
            </a:prstGeom>
            <a:noFill/>
          </p:spPr>
          <p:txBody>
            <a:bodyPr wrap="none" rtlCol="0">
              <a:spAutoFit/>
            </a:bodyPr>
            <a:p>
              <a:pPr algn="l">
                <a:lnSpc>
                  <a:spcPct val="120000"/>
                </a:lnSpc>
              </a:pP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比的前项和后项同时乘一个相同的数，比值不变。 </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   ）</a:t>
              </a:r>
              <a:endParaRPr lang="zh-CN" altLang="en-US" sz="2400" dirty="0">
                <a:latin typeface="微软雅黑" panose="020B0503020204020204" pitchFamily="34" charset="-122"/>
                <a:ea typeface="微软雅黑" panose="020B0503020204020204" pitchFamily="34" charset="-122"/>
                <a:cs typeface="微软雅黑" panose="020B0503020204020204" pitchFamily="34" charset="-122"/>
              </a:endParaRPr>
            </a:p>
          </p:txBody>
        </p:sp>
      </p:grpSp>
      <p:grpSp>
        <p:nvGrpSpPr>
          <p:cNvPr id="17" name="组合 16"/>
          <p:cNvGrpSpPr/>
          <p:nvPr/>
        </p:nvGrpSpPr>
        <p:grpSpPr>
          <a:xfrm>
            <a:off x="949960" y="4820285"/>
            <a:ext cx="11036935" cy="850900"/>
            <a:chOff x="1261" y="3715"/>
            <a:chExt cx="17381" cy="1340"/>
          </a:xfrm>
        </p:grpSpPr>
        <p:sp>
          <p:nvSpPr>
            <p:cNvPr id="13313" name="文本框 1"/>
            <p:cNvSpPr txBox="1"/>
            <p:nvPr/>
          </p:nvSpPr>
          <p:spPr>
            <a:xfrm>
              <a:off x="2615" y="4000"/>
              <a:ext cx="16027" cy="899"/>
            </a:xfrm>
            <a:prstGeom prst="rect">
              <a:avLst/>
            </a:prstGeom>
            <a:noFill/>
            <a:ln w="9525">
              <a:noFill/>
            </a:ln>
          </p:spPr>
          <p:txBody>
            <a:bodyPr wrap="square" anchor="t">
              <a:spAutoFit/>
            </a:bodyPr>
            <a:p>
              <a:pPr>
                <a:lnSpc>
                  <a:spcPct val="130000"/>
                </a:lnSpc>
              </a:pP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10克盐溶解在100克水中，这时盐和盐水的比是1</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10。（   ）</a:t>
              </a:r>
              <a:endParaRPr lang="zh-CN" altLang="en-US" sz="2400" dirty="0">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14" name="组合 13"/>
            <p:cNvGrpSpPr/>
            <p:nvPr/>
          </p:nvGrpSpPr>
          <p:grpSpPr>
            <a:xfrm>
              <a:off x="1261" y="3715"/>
              <a:ext cx="14700" cy="1340"/>
              <a:chOff x="1192" y="3743"/>
              <a:chExt cx="14700" cy="1340"/>
            </a:xfrm>
          </p:grpSpPr>
          <p:pic>
            <p:nvPicPr>
              <p:cNvPr id="8" name="图片 7" descr="79w58PIC2t5xiaG7b3Nc5_PIC2018"/>
              <p:cNvPicPr>
                <a:picLocks noChangeAspect="1"/>
              </p:cNvPicPr>
              <p:nvPr/>
            </p:nvPicPr>
            <p:blipFill>
              <a:blip r:embed="rId2"/>
              <a:srcRect t="48413" b="27425"/>
              <a:stretch>
                <a:fillRect/>
              </a:stretch>
            </p:blipFill>
            <p:spPr>
              <a:xfrm>
                <a:off x="1192" y="3743"/>
                <a:ext cx="5546" cy="1340"/>
              </a:xfrm>
              <a:prstGeom prst="rect">
                <a:avLst/>
              </a:prstGeom>
            </p:spPr>
          </p:pic>
          <p:cxnSp>
            <p:nvCxnSpPr>
              <p:cNvPr id="11" name="直接连接符 10"/>
              <p:cNvCxnSpPr/>
              <p:nvPr/>
            </p:nvCxnSpPr>
            <p:spPr>
              <a:xfrm>
                <a:off x="1662" y="4977"/>
                <a:ext cx="14230" cy="0"/>
              </a:xfrm>
              <a:prstGeom prst="line">
                <a:avLst/>
              </a:prstGeom>
              <a:ln w="47625">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grpSp>
      </p:grpSp>
      <p:grpSp>
        <p:nvGrpSpPr>
          <p:cNvPr id="19" name="组合 18"/>
          <p:cNvGrpSpPr/>
          <p:nvPr/>
        </p:nvGrpSpPr>
        <p:grpSpPr>
          <a:xfrm>
            <a:off x="1447165" y="2075180"/>
            <a:ext cx="10847070" cy="986790"/>
            <a:chOff x="2081" y="7411"/>
            <a:chExt cx="17082" cy="1554"/>
          </a:xfrm>
        </p:grpSpPr>
        <p:sp>
          <p:nvSpPr>
            <p:cNvPr id="3" name="文本框 2"/>
            <p:cNvSpPr txBox="1"/>
            <p:nvPr/>
          </p:nvSpPr>
          <p:spPr>
            <a:xfrm>
              <a:off x="4505" y="7831"/>
              <a:ext cx="14658" cy="725"/>
            </a:xfrm>
            <a:prstGeom prst="rect">
              <a:avLst/>
            </a:prstGeom>
            <a:noFill/>
          </p:spPr>
          <p:txBody>
            <a:bodyPr wrap="square" rtlCol="0" anchor="t">
              <a:spAutoFit/>
            </a:bodyPr>
            <a:p>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Times New Roman" panose="02020603050405020304" pitchFamily="18" charset="0"/>
                </a:rPr>
                <a:t>的分子加上</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Times New Roman" panose="02020603050405020304" pitchFamily="18" charset="0"/>
                </a:rPr>
                <a:t>3</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Times New Roman" panose="02020603050405020304" pitchFamily="18" charset="0"/>
                </a:rPr>
                <a:t>，要使比值不变，分母应加上</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Times New Roman" panose="02020603050405020304" pitchFamily="18" charset="0"/>
                </a:rPr>
                <a:t>4</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Times New Roman" panose="02020603050405020304" pitchFamily="18" charset="0"/>
                </a:rPr>
                <a:t>。  </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zh-CN" altLang="en-US" sz="2400" dirty="0">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18" name="组合 17"/>
            <p:cNvGrpSpPr/>
            <p:nvPr/>
          </p:nvGrpSpPr>
          <p:grpSpPr>
            <a:xfrm>
              <a:off x="2081" y="7411"/>
              <a:ext cx="13916" cy="1554"/>
              <a:chOff x="2081" y="7411"/>
              <a:chExt cx="13916" cy="1554"/>
            </a:xfrm>
          </p:grpSpPr>
          <p:grpSp>
            <p:nvGrpSpPr>
              <p:cNvPr id="13" name="组合 12"/>
              <p:cNvGrpSpPr/>
              <p:nvPr/>
            </p:nvGrpSpPr>
            <p:grpSpPr>
              <a:xfrm>
                <a:off x="2081" y="7411"/>
                <a:ext cx="13916" cy="1554"/>
                <a:chOff x="2081" y="7411"/>
                <a:chExt cx="13916" cy="1554"/>
              </a:xfrm>
            </p:grpSpPr>
            <p:pic>
              <p:nvPicPr>
                <p:cNvPr id="9" name="图片 8" descr="79w58PIC2t5xiaG7b3Nc5_PIC2018"/>
                <p:cNvPicPr>
                  <a:picLocks noChangeAspect="1"/>
                </p:cNvPicPr>
                <p:nvPr/>
              </p:nvPicPr>
              <p:blipFill>
                <a:blip r:embed="rId2"/>
                <a:srcRect t="71980"/>
                <a:stretch>
                  <a:fillRect/>
                </a:stretch>
              </p:blipFill>
              <p:spPr>
                <a:xfrm>
                  <a:off x="2081" y="7411"/>
                  <a:ext cx="5546" cy="1554"/>
                </a:xfrm>
                <a:prstGeom prst="rect">
                  <a:avLst/>
                </a:prstGeom>
              </p:spPr>
            </p:pic>
            <p:cxnSp>
              <p:nvCxnSpPr>
                <p:cNvPr id="12" name="直接连接符 11"/>
                <p:cNvCxnSpPr/>
                <p:nvPr/>
              </p:nvCxnSpPr>
              <p:spPr>
                <a:xfrm>
                  <a:off x="2561" y="8676"/>
                  <a:ext cx="13436" cy="0"/>
                </a:xfrm>
                <a:prstGeom prst="line">
                  <a:avLst/>
                </a:prstGeom>
                <a:ln w="47625">
                  <a:solidFill>
                    <a:srgbClr val="E51F3F"/>
                  </a:solidFill>
                </a:ln>
              </p:spPr>
              <p:style>
                <a:lnRef idx="1">
                  <a:schemeClr val="accent1"/>
                </a:lnRef>
                <a:fillRef idx="0">
                  <a:schemeClr val="accent1"/>
                </a:fillRef>
                <a:effectRef idx="0">
                  <a:schemeClr val="accent1"/>
                </a:effectRef>
                <a:fontRef idx="minor">
                  <a:schemeClr val="tx1"/>
                </a:fontRef>
              </p:style>
            </p:cxnSp>
          </p:grpSp>
          <p:grpSp>
            <p:nvGrpSpPr>
              <p:cNvPr id="27" name="组合 26"/>
              <p:cNvGrpSpPr/>
              <p:nvPr/>
            </p:nvGrpSpPr>
            <p:grpSpPr>
              <a:xfrm>
                <a:off x="3814" y="7590"/>
                <a:ext cx="908" cy="1131"/>
                <a:chOff x="9089" y="2836"/>
                <a:chExt cx="908" cy="1131"/>
              </a:xfrm>
            </p:grpSpPr>
            <p:sp>
              <p:nvSpPr>
                <p:cNvPr id="16" name="Text Box 7"/>
                <p:cNvSpPr txBox="1"/>
                <p:nvPr/>
              </p:nvSpPr>
              <p:spPr>
                <a:xfrm>
                  <a:off x="9089" y="2836"/>
                  <a:ext cx="908" cy="1131"/>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 3</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 4</a:t>
                  </a:r>
                  <a:endParaRPr lang="en-US" altLang="zh-CN" sz="2400" dirty="0">
                    <a:solidFill>
                      <a:schemeClr val="tx1"/>
                    </a:solidFill>
                    <a:latin typeface="+mj-ea"/>
                    <a:ea typeface="+mj-ea"/>
                  </a:endParaRPr>
                </a:p>
              </p:txBody>
            </p:sp>
            <p:sp>
              <p:nvSpPr>
                <p:cNvPr id="26" name="Line 8"/>
                <p:cNvSpPr/>
                <p:nvPr/>
              </p:nvSpPr>
              <p:spPr>
                <a:xfrm>
                  <a:off x="9257" y="3380"/>
                  <a:ext cx="568" cy="0"/>
                </a:xfrm>
                <a:prstGeom prst="line">
                  <a:avLst/>
                </a:prstGeom>
                <a:ln w="25400" cap="flat" cmpd="sng">
                  <a:solidFill>
                    <a:schemeClr val="tx1"/>
                  </a:solidFill>
                  <a:prstDash val="solid"/>
                  <a:headEnd type="none" w="med" len="med"/>
                  <a:tailEnd type="none" w="med" len="med"/>
                </a:ln>
              </p:spPr>
            </p:sp>
          </p:grpSp>
        </p:grpSp>
      </p:grpSp>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课堂练习</a:t>
            </a:r>
            <a:endParaRPr kumimoji="1" lang="zh-CN" altLang="en-US" sz="2400" b="1" dirty="0"/>
          </a:p>
        </p:txBody>
      </p:sp>
      <p:sp>
        <p:nvSpPr>
          <p:cNvPr id="9230" name="文本框 12"/>
          <p:cNvSpPr txBox="1"/>
          <p:nvPr/>
        </p:nvSpPr>
        <p:spPr>
          <a:xfrm>
            <a:off x="9601517" y="5081867"/>
            <a:ext cx="352425" cy="521970"/>
          </a:xfrm>
          <a:prstGeom prst="rect">
            <a:avLst/>
          </a:prstGeom>
          <a:noFill/>
          <a:ln w="9525">
            <a:noFill/>
          </a:ln>
        </p:spPr>
        <p:txBody>
          <a:bodyPr wrap="square" anchor="t">
            <a:spAutoFit/>
          </a:bodyPr>
          <a:p>
            <a:r>
              <a:rPr lang="zh-CN" altLang="en-US" sz="2800" b="1">
                <a:solidFill>
                  <a:srgbClr val="FF0000"/>
                </a:solidFill>
                <a:latin typeface="微软雅黑" panose="020B0503020204020204" pitchFamily="34" charset="-122"/>
                <a:ea typeface="微软雅黑" panose="020B0503020204020204" pitchFamily="34" charset="-122"/>
              </a:rPr>
              <a:t>×</a:t>
            </a:r>
            <a:endParaRPr lang="zh-CN" altLang="en-US" sz="2800" b="1">
              <a:solidFill>
                <a:srgbClr val="FF0000"/>
              </a:solidFill>
              <a:latin typeface="微软雅黑" panose="020B0503020204020204" pitchFamily="34" charset="-122"/>
              <a:ea typeface="微软雅黑" panose="020B0503020204020204" pitchFamily="34" charset="-122"/>
            </a:endParaRPr>
          </a:p>
        </p:txBody>
      </p:sp>
      <p:sp>
        <p:nvSpPr>
          <p:cNvPr id="9236" name="文本框 6"/>
          <p:cNvSpPr txBox="1"/>
          <p:nvPr/>
        </p:nvSpPr>
        <p:spPr>
          <a:xfrm>
            <a:off x="9584690" y="3685329"/>
            <a:ext cx="352425" cy="521970"/>
          </a:xfrm>
          <a:prstGeom prst="rect">
            <a:avLst/>
          </a:prstGeom>
          <a:noFill/>
          <a:ln w="9525">
            <a:noFill/>
          </a:ln>
        </p:spPr>
        <p:txBody>
          <a:bodyPr wrap="square" anchor="t">
            <a:spAutoFit/>
          </a:bodyPr>
          <a:p>
            <a:r>
              <a:rPr lang="zh-CN" altLang="en-US" sz="2800" b="1">
                <a:solidFill>
                  <a:srgbClr val="FF0000"/>
                </a:solidFill>
                <a:latin typeface="微软雅黑" panose="020B0503020204020204" pitchFamily="34" charset="-122"/>
                <a:ea typeface="微软雅黑" panose="020B0503020204020204" pitchFamily="34" charset="-122"/>
              </a:rPr>
              <a:t>×</a:t>
            </a:r>
            <a:endParaRPr lang="zh-CN" altLang="en-US" sz="2800" b="1">
              <a:solidFill>
                <a:srgbClr val="FF0000"/>
              </a:solidFill>
              <a:latin typeface="微软雅黑" panose="020B0503020204020204" pitchFamily="34" charset="-122"/>
              <a:ea typeface="微软雅黑" panose="020B0503020204020204" pitchFamily="34" charset="-122"/>
            </a:endParaRPr>
          </a:p>
        </p:txBody>
      </p:sp>
      <p:sp>
        <p:nvSpPr>
          <p:cNvPr id="4" name="文本框 6"/>
          <p:cNvSpPr txBox="1"/>
          <p:nvPr/>
        </p:nvSpPr>
        <p:spPr>
          <a:xfrm>
            <a:off x="9630410" y="2327812"/>
            <a:ext cx="352425" cy="521970"/>
          </a:xfrm>
          <a:prstGeom prst="rect">
            <a:avLst/>
          </a:prstGeom>
          <a:noFill/>
          <a:ln w="9525">
            <a:noFill/>
          </a:ln>
        </p:spPr>
        <p:txBody>
          <a:bodyPr wrap="square" anchor="t">
            <a:spAutoFit/>
          </a:bodyPr>
          <a:p>
            <a:r>
              <a:rPr lang="en-US" altLang="zh-CN" sz="2800" b="1" dirty="0">
                <a:solidFill>
                  <a:srgbClr val="FF0000"/>
                </a:solidFill>
                <a:latin typeface="微软雅黑" panose="020B0503020204020204" pitchFamily="34" charset="-122"/>
                <a:ea typeface="微软雅黑" panose="020B0503020204020204" pitchFamily="34" charset="-122"/>
              </a:rPr>
              <a:t>√</a:t>
            </a:r>
            <a:endParaRPr lang="en-US" altLang="zh-CN" sz="2800" b="1" dirty="0">
              <a:solidFill>
                <a:srgbClr val="FF0000"/>
              </a:solidFill>
              <a:latin typeface="微软雅黑" panose="020B0503020204020204" pitchFamily="34" charset="-122"/>
              <a:ea typeface="微软雅黑" panose="020B0503020204020204" pitchFamily="34" charset="-122"/>
            </a:endParaRPr>
          </a:p>
        </p:txBody>
      </p:sp>
      <p:grpSp>
        <p:nvGrpSpPr>
          <p:cNvPr id="22" name="组合 21"/>
          <p:cNvGrpSpPr/>
          <p:nvPr/>
        </p:nvGrpSpPr>
        <p:grpSpPr>
          <a:xfrm>
            <a:off x="4471670" y="811530"/>
            <a:ext cx="1913890" cy="986790"/>
            <a:chOff x="7042" y="1278"/>
            <a:chExt cx="3014" cy="1554"/>
          </a:xfrm>
        </p:grpSpPr>
        <p:sp>
          <p:nvSpPr>
            <p:cNvPr id="5" name="文本框 4"/>
            <p:cNvSpPr txBox="1"/>
            <p:nvPr/>
          </p:nvSpPr>
          <p:spPr>
            <a:xfrm>
              <a:off x="7712" y="1673"/>
              <a:ext cx="1674" cy="725"/>
            </a:xfrm>
            <a:prstGeom prst="rect">
              <a:avLst/>
            </a:prstGeom>
            <a:noFill/>
          </p:spPr>
          <p:txBody>
            <a:bodyPr wrap="none" rtlCol="0">
              <a:spAutoFit/>
            </a:bodyPr>
            <a:p>
              <a:pPr algn="l">
                <a:lnSpc>
                  <a:spcPct val="100000"/>
                </a:lnSpc>
              </a:pP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判</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断</a:t>
              </a:r>
              <a:endParaRPr lang="zh-CN" altLang="en-US" sz="2400" dirty="0">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21" name="图片 20" descr="图片254"/>
            <p:cNvPicPr>
              <a:picLocks noChangeAspect="1"/>
            </p:cNvPicPr>
            <p:nvPr/>
          </p:nvPicPr>
          <p:blipFill>
            <a:blip r:embed="rId3"/>
            <a:stretch>
              <a:fillRect/>
            </a:stretch>
          </p:blipFill>
          <p:spPr>
            <a:xfrm>
              <a:off x="7042" y="1278"/>
              <a:ext cx="3014" cy="1555"/>
            </a:xfrm>
            <a:prstGeom prst="rect">
              <a:avLst/>
            </a:prstGeom>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23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23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30" grpId="0"/>
      <p:bldP spid="9236" grpId="0"/>
      <p:bldP spid="4" grpId="0"/>
    </p:bld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grpSp>
        <p:nvGrpSpPr>
          <p:cNvPr id="28" name="组合 27"/>
          <p:cNvGrpSpPr/>
          <p:nvPr/>
        </p:nvGrpSpPr>
        <p:grpSpPr>
          <a:xfrm>
            <a:off x="2426335" y="2807970"/>
            <a:ext cx="4324985" cy="717550"/>
            <a:chOff x="4061" y="4422"/>
            <a:chExt cx="6811" cy="1130"/>
          </a:xfrm>
        </p:grpSpPr>
        <p:sp>
          <p:nvSpPr>
            <p:cNvPr id="24" name="文本框 23"/>
            <p:cNvSpPr txBox="1"/>
            <p:nvPr/>
          </p:nvSpPr>
          <p:spPr>
            <a:xfrm>
              <a:off x="4061" y="4528"/>
              <a:ext cx="2249" cy="725"/>
            </a:xfrm>
            <a:prstGeom prst="rect">
              <a:avLst/>
            </a:prstGeom>
            <a:noFill/>
          </p:spPr>
          <p:txBody>
            <a:bodyPr wrap="none" rtlCol="0">
              <a:spAutoFit/>
            </a:bodyPr>
            <a:p>
              <a:r>
                <a:rPr lang="en-US" altLang="zh-CN" sz="2400"/>
                <a:t>30</a:t>
              </a:r>
              <a:r>
                <a:rPr lang="zh-CN" altLang="en-US" sz="2400"/>
                <a:t>：</a:t>
              </a:r>
              <a:r>
                <a:rPr lang="en-US" altLang="zh-CN" sz="2400"/>
                <a:t>12 =</a:t>
              </a:r>
              <a:endParaRPr lang="en-US" altLang="zh-CN" sz="2400"/>
            </a:p>
          </p:txBody>
        </p:sp>
        <p:grpSp>
          <p:nvGrpSpPr>
            <p:cNvPr id="37" name="Group 6"/>
            <p:cNvGrpSpPr/>
            <p:nvPr/>
          </p:nvGrpSpPr>
          <p:grpSpPr>
            <a:xfrm rot="0">
              <a:off x="6057" y="4422"/>
              <a:ext cx="1668" cy="1130"/>
              <a:chOff x="4876" y="2840"/>
              <a:chExt cx="667" cy="452"/>
            </a:xfrm>
          </p:grpSpPr>
          <p:sp>
            <p:nvSpPr>
              <p:cNvPr id="38" name="Text Box 7"/>
              <p:cNvSpPr txBox="1"/>
              <p:nvPr/>
            </p:nvSpPr>
            <p:spPr>
              <a:xfrm>
                <a:off x="4876" y="2840"/>
                <a:ext cx="609" cy="452"/>
              </a:xfrm>
              <a:prstGeom prst="rect">
                <a:avLst/>
              </a:prstGeom>
              <a:noFill/>
              <a:ln w="9525">
                <a:noFill/>
              </a:ln>
            </p:spPr>
            <p:txBody>
              <a:bodyPr wrap="square">
                <a:spAutoFit/>
              </a:bodyPr>
              <a:p>
                <a:pPr>
                  <a:lnSpc>
                    <a:spcPct val="60000"/>
                  </a:lnSpc>
                  <a:spcBef>
                    <a:spcPct val="50000"/>
                  </a:spcBef>
                </a:pPr>
                <a:r>
                  <a:rPr lang="en-US" altLang="zh-CN" sz="2400" dirty="0">
                    <a:solidFill>
                      <a:schemeClr val="tx1"/>
                    </a:solidFill>
                    <a:latin typeface="+mj-ea"/>
                    <a:ea typeface="+mj-ea"/>
                  </a:rPr>
                  <a:t>    30</a:t>
                </a:r>
                <a:endParaRPr lang="en-US" altLang="zh-CN" sz="2400" dirty="0">
                  <a:solidFill>
                    <a:schemeClr val="tx1"/>
                  </a:solidFill>
                  <a:latin typeface="+mj-ea"/>
                  <a:ea typeface="+mj-ea"/>
                </a:endParaRPr>
              </a:p>
              <a:p>
                <a:pPr>
                  <a:lnSpc>
                    <a:spcPct val="60000"/>
                  </a:lnSpc>
                  <a:spcBef>
                    <a:spcPct val="50000"/>
                  </a:spcBef>
                </a:pPr>
                <a:r>
                  <a:rPr lang="zh-CN" altLang="en-US" sz="2400" dirty="0">
                    <a:solidFill>
                      <a:schemeClr val="tx1"/>
                    </a:solidFill>
                    <a:latin typeface="+mj-ea"/>
                    <a:ea typeface="+mj-ea"/>
                  </a:rPr>
                  <a:t>（</a:t>
                </a:r>
                <a:r>
                  <a:rPr lang="en-US" altLang="zh-CN" sz="2400" dirty="0">
                    <a:solidFill>
                      <a:schemeClr val="tx1"/>
                    </a:solidFill>
                    <a:latin typeface="+mj-ea"/>
                    <a:ea typeface="+mj-ea"/>
                  </a:rPr>
                  <a:t>     </a:t>
                </a:r>
                <a:r>
                  <a:rPr lang="zh-CN" altLang="en-US" sz="2400" dirty="0">
                    <a:solidFill>
                      <a:schemeClr val="tx1"/>
                    </a:solidFill>
                    <a:latin typeface="+mj-ea"/>
                    <a:ea typeface="+mj-ea"/>
                  </a:rPr>
                  <a:t>）</a:t>
                </a:r>
                <a:endParaRPr lang="zh-CN" altLang="en-US" sz="2400" dirty="0">
                  <a:solidFill>
                    <a:schemeClr val="tx1"/>
                  </a:solidFill>
                  <a:latin typeface="+mj-ea"/>
                  <a:ea typeface="+mj-ea"/>
                </a:endParaRPr>
              </a:p>
            </p:txBody>
          </p:sp>
          <p:sp>
            <p:nvSpPr>
              <p:cNvPr id="39" name="Line 8"/>
              <p:cNvSpPr/>
              <p:nvPr/>
            </p:nvSpPr>
            <p:spPr>
              <a:xfrm>
                <a:off x="4976" y="3030"/>
                <a:ext cx="567" cy="0"/>
              </a:xfrm>
              <a:prstGeom prst="line">
                <a:avLst/>
              </a:prstGeom>
              <a:ln w="25400" cap="flat" cmpd="sng">
                <a:solidFill>
                  <a:schemeClr val="tx1"/>
                </a:solidFill>
                <a:prstDash val="solid"/>
                <a:headEnd type="none" w="med" len="med"/>
                <a:tailEnd type="none" w="med" len="med"/>
              </a:ln>
            </p:spPr>
          </p:sp>
        </p:grpSp>
        <p:sp>
          <p:nvSpPr>
            <p:cNvPr id="25" name="文本框 24"/>
            <p:cNvSpPr txBox="1"/>
            <p:nvPr/>
          </p:nvSpPr>
          <p:spPr>
            <a:xfrm>
              <a:off x="7800" y="4528"/>
              <a:ext cx="3073" cy="725"/>
            </a:xfrm>
            <a:prstGeom prst="rect">
              <a:avLst/>
            </a:prstGeom>
            <a:noFill/>
          </p:spPr>
          <p:txBody>
            <a:bodyPr wrap="none" rtlCol="0">
              <a:spAutoFit/>
            </a:bodyPr>
            <a:p>
              <a:r>
                <a:rPr lang="en-US" altLang="zh-CN" sz="2400"/>
                <a:t>=</a:t>
              </a:r>
              <a:r>
                <a:rPr lang="zh-CN" altLang="en-US" sz="2400"/>
                <a:t>（</a:t>
              </a:r>
              <a:r>
                <a:rPr lang="en-US" altLang="zh-CN" sz="2400"/>
                <a:t>      </a:t>
              </a:r>
              <a:r>
                <a:rPr lang="zh-CN" altLang="en-US" sz="2400"/>
                <a:t>）：</a:t>
              </a:r>
              <a:r>
                <a:rPr lang="en-US" altLang="zh-CN" sz="2400"/>
                <a:t>6</a:t>
              </a:r>
              <a:endParaRPr lang="en-US" altLang="zh-CN" sz="2400"/>
            </a:p>
          </p:txBody>
        </p:sp>
      </p:grpSp>
      <p:grpSp>
        <p:nvGrpSpPr>
          <p:cNvPr id="44" name="组合 43"/>
          <p:cNvGrpSpPr/>
          <p:nvPr/>
        </p:nvGrpSpPr>
        <p:grpSpPr>
          <a:xfrm>
            <a:off x="2177415" y="4107180"/>
            <a:ext cx="6795770" cy="778510"/>
            <a:chOff x="3813" y="6468"/>
            <a:chExt cx="10702" cy="1226"/>
          </a:xfrm>
        </p:grpSpPr>
        <p:grpSp>
          <p:nvGrpSpPr>
            <p:cNvPr id="31" name="组合 30"/>
            <p:cNvGrpSpPr/>
            <p:nvPr/>
          </p:nvGrpSpPr>
          <p:grpSpPr>
            <a:xfrm>
              <a:off x="3813" y="6468"/>
              <a:ext cx="1772" cy="1131"/>
              <a:chOff x="6009" y="4622"/>
              <a:chExt cx="1772" cy="1131"/>
            </a:xfrm>
          </p:grpSpPr>
          <p:sp>
            <p:nvSpPr>
              <p:cNvPr id="29" name="Text Box 7"/>
              <p:cNvSpPr txBox="1"/>
              <p:nvPr/>
            </p:nvSpPr>
            <p:spPr>
              <a:xfrm>
                <a:off x="6009" y="4622"/>
                <a:ext cx="1771" cy="1131"/>
              </a:xfrm>
              <a:prstGeom prst="rect">
                <a:avLst/>
              </a:prstGeom>
              <a:noFill/>
              <a:ln w="9525">
                <a:noFill/>
              </a:ln>
            </p:spPr>
            <p:txBody>
              <a:bodyPr wrap="square">
                <a:spAutoFit/>
              </a:bodyPr>
              <a:p>
                <a:pPr>
                  <a:lnSpc>
                    <a:spcPct val="60000"/>
                  </a:lnSpc>
                  <a:spcBef>
                    <a:spcPct val="50000"/>
                  </a:spcBef>
                </a:pPr>
                <a:r>
                  <a:rPr lang="en-US" altLang="zh-CN" sz="2400" dirty="0">
                    <a:solidFill>
                      <a:schemeClr val="tx1"/>
                    </a:solidFill>
                    <a:latin typeface="+mj-ea"/>
                    <a:ea typeface="+mj-ea"/>
                  </a:rPr>
                  <a:t> </a:t>
                </a:r>
                <a:r>
                  <a:rPr lang="zh-CN" altLang="en-US" sz="2400" dirty="0">
                    <a:solidFill>
                      <a:schemeClr val="tx1"/>
                    </a:solidFill>
                    <a:latin typeface="+mj-ea"/>
                    <a:ea typeface="+mj-ea"/>
                  </a:rPr>
                  <a:t>（</a:t>
                </a:r>
                <a:r>
                  <a:rPr lang="en-US" altLang="zh-CN" sz="2400" dirty="0">
                    <a:solidFill>
                      <a:schemeClr val="tx1"/>
                    </a:solidFill>
                    <a:latin typeface="+mj-ea"/>
                    <a:ea typeface="+mj-ea"/>
                  </a:rPr>
                  <a:t>     </a:t>
                </a:r>
                <a:r>
                  <a:rPr lang="zh-CN" altLang="en-US" sz="2400" dirty="0">
                    <a:solidFill>
                      <a:schemeClr val="tx1"/>
                    </a:solidFill>
                    <a:latin typeface="+mj-ea"/>
                    <a:ea typeface="+mj-ea"/>
                  </a:rPr>
                  <a:t>）</a:t>
                </a:r>
                <a:endParaRPr lang="en-US" altLang="zh-CN" sz="2400" dirty="0">
                  <a:solidFill>
                    <a:schemeClr val="tx1"/>
                  </a:solidFill>
                  <a:latin typeface="+mj-ea"/>
                  <a:ea typeface="+mj-ea"/>
                </a:endParaRPr>
              </a:p>
              <a:p>
                <a:pPr>
                  <a:lnSpc>
                    <a:spcPct val="60000"/>
                  </a:lnSpc>
                  <a:spcBef>
                    <a:spcPct val="50000"/>
                  </a:spcBef>
                </a:pPr>
                <a:r>
                  <a:rPr lang="en-US" sz="2400" dirty="0">
                    <a:solidFill>
                      <a:schemeClr val="tx1"/>
                    </a:solidFill>
                    <a:latin typeface="+mj-ea"/>
                    <a:ea typeface="+mj-ea"/>
                  </a:rPr>
                  <a:t>     12</a:t>
                </a:r>
                <a:endParaRPr lang="en-US" sz="2400" dirty="0">
                  <a:solidFill>
                    <a:schemeClr val="tx1"/>
                  </a:solidFill>
                  <a:latin typeface="+mj-ea"/>
                  <a:ea typeface="+mj-ea"/>
                </a:endParaRPr>
              </a:p>
            </p:txBody>
          </p:sp>
          <p:sp>
            <p:nvSpPr>
              <p:cNvPr id="30" name="Line 8"/>
              <p:cNvSpPr/>
              <p:nvPr/>
            </p:nvSpPr>
            <p:spPr>
              <a:xfrm>
                <a:off x="6363" y="5169"/>
                <a:ext cx="1418" cy="0"/>
              </a:xfrm>
              <a:prstGeom prst="line">
                <a:avLst/>
              </a:prstGeom>
              <a:ln w="25400" cap="flat" cmpd="sng">
                <a:solidFill>
                  <a:schemeClr val="tx1"/>
                </a:solidFill>
                <a:prstDash val="solid"/>
                <a:headEnd type="none" w="med" len="med"/>
                <a:tailEnd type="none" w="med" len="med"/>
              </a:ln>
            </p:spPr>
          </p:sp>
        </p:grpSp>
        <p:grpSp>
          <p:nvGrpSpPr>
            <p:cNvPr id="32" name="组合 31"/>
            <p:cNvGrpSpPr/>
            <p:nvPr/>
          </p:nvGrpSpPr>
          <p:grpSpPr>
            <a:xfrm>
              <a:off x="5633" y="6564"/>
              <a:ext cx="1363" cy="1130"/>
              <a:chOff x="8490" y="2405"/>
              <a:chExt cx="1363" cy="1130"/>
            </a:xfrm>
          </p:grpSpPr>
          <p:sp>
            <p:nvSpPr>
              <p:cNvPr id="33" name="文本框 32"/>
              <p:cNvSpPr txBox="1"/>
              <p:nvPr/>
            </p:nvSpPr>
            <p:spPr>
              <a:xfrm>
                <a:off x="8490" y="2492"/>
                <a:ext cx="568" cy="725"/>
              </a:xfrm>
              <a:prstGeom prst="rect">
                <a:avLst/>
              </a:prstGeom>
              <a:noFill/>
            </p:spPr>
            <p:txBody>
              <a:bodyPr wrap="none" rtlCol="0">
                <a:spAutoFit/>
              </a:bodyPr>
              <a:p>
                <a:r>
                  <a:rPr lang="en-US" altLang="zh-CN" sz="2400"/>
                  <a:t>=</a:t>
                </a:r>
                <a:endParaRPr lang="en-US" altLang="zh-CN" sz="2400"/>
              </a:p>
            </p:txBody>
          </p:sp>
          <p:grpSp>
            <p:nvGrpSpPr>
              <p:cNvPr id="34" name="Group 6"/>
              <p:cNvGrpSpPr/>
              <p:nvPr/>
            </p:nvGrpSpPr>
            <p:grpSpPr>
              <a:xfrm>
                <a:off x="8945" y="2405"/>
                <a:ext cx="908" cy="1130"/>
                <a:chOff x="4876" y="2840"/>
                <a:chExt cx="363" cy="452"/>
              </a:xfrm>
            </p:grpSpPr>
            <p:sp>
              <p:nvSpPr>
                <p:cNvPr id="40" name="Text Box 7"/>
                <p:cNvSpPr txBox="1"/>
                <p:nvPr/>
              </p:nvSpPr>
              <p:spPr>
                <a:xfrm>
                  <a:off x="4876" y="2840"/>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 3</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 4</a:t>
                  </a:r>
                  <a:endParaRPr lang="en-US" altLang="zh-CN" sz="2400" dirty="0">
                    <a:solidFill>
                      <a:schemeClr val="tx1"/>
                    </a:solidFill>
                    <a:latin typeface="+mj-ea"/>
                    <a:ea typeface="+mj-ea"/>
                  </a:endParaRPr>
                </a:p>
              </p:txBody>
            </p:sp>
            <p:sp>
              <p:nvSpPr>
                <p:cNvPr id="41" name="Line 8"/>
                <p:cNvSpPr/>
                <p:nvPr/>
              </p:nvSpPr>
              <p:spPr>
                <a:xfrm>
                  <a:off x="4936" y="3030"/>
                  <a:ext cx="227" cy="0"/>
                </a:xfrm>
                <a:prstGeom prst="line">
                  <a:avLst/>
                </a:prstGeom>
                <a:ln w="25400" cap="flat" cmpd="sng">
                  <a:solidFill>
                    <a:schemeClr val="tx1"/>
                  </a:solidFill>
                  <a:prstDash val="solid"/>
                  <a:headEnd type="none" w="med" len="med"/>
                  <a:tailEnd type="none" w="med" len="med"/>
                </a:ln>
              </p:spPr>
            </p:sp>
          </p:grpSp>
        </p:grpSp>
        <p:sp>
          <p:nvSpPr>
            <p:cNvPr id="42" name="文本框 41"/>
            <p:cNvSpPr txBox="1"/>
            <p:nvPr/>
          </p:nvSpPr>
          <p:spPr>
            <a:xfrm>
              <a:off x="7003" y="6651"/>
              <a:ext cx="7512" cy="725"/>
            </a:xfrm>
            <a:prstGeom prst="rect">
              <a:avLst/>
            </a:prstGeom>
            <a:noFill/>
          </p:spPr>
          <p:txBody>
            <a:bodyPr wrap="none" rtlCol="0">
              <a:spAutoFit/>
            </a:bodyPr>
            <a:p>
              <a:r>
                <a:rPr lang="en-US" altLang="zh-CN" sz="2400"/>
                <a:t>=</a:t>
              </a:r>
              <a:r>
                <a:rPr lang="en-US" sz="2400"/>
                <a:t>12</a:t>
              </a:r>
              <a:r>
                <a:rPr lang="zh-CN" altLang="en-US" sz="2400"/>
                <a:t>：（</a:t>
              </a:r>
              <a:r>
                <a:rPr lang="en-US" altLang="zh-CN" sz="2400"/>
                <a:t>     </a:t>
              </a:r>
              <a:r>
                <a:rPr lang="zh-CN" altLang="en-US" sz="2400"/>
                <a:t>）</a:t>
              </a:r>
              <a:r>
                <a:rPr lang="en-US" altLang="zh-CN" sz="2400"/>
                <a:t>=</a:t>
              </a:r>
              <a:r>
                <a:rPr lang="zh-CN" altLang="en-US" sz="2400"/>
                <a:t>（</a:t>
              </a:r>
              <a:r>
                <a:rPr lang="en-US" altLang="zh-CN" sz="2400"/>
                <a:t>     </a:t>
              </a:r>
              <a:r>
                <a:rPr lang="zh-CN" altLang="en-US" sz="2400"/>
                <a:t>）（填小数）</a:t>
              </a:r>
              <a:endParaRPr lang="en-US" altLang="zh-CN" sz="2400"/>
            </a:p>
          </p:txBody>
        </p:sp>
      </p:grpSp>
      <p:grpSp>
        <p:nvGrpSpPr>
          <p:cNvPr id="49" name="组合 48"/>
          <p:cNvGrpSpPr/>
          <p:nvPr/>
        </p:nvGrpSpPr>
        <p:grpSpPr>
          <a:xfrm>
            <a:off x="2312670" y="5252720"/>
            <a:ext cx="6007100" cy="717550"/>
            <a:chOff x="3546" y="8272"/>
            <a:chExt cx="9460" cy="1130"/>
          </a:xfrm>
        </p:grpSpPr>
        <p:sp>
          <p:nvSpPr>
            <p:cNvPr id="43" name="文本框 42"/>
            <p:cNvSpPr txBox="1"/>
            <p:nvPr/>
          </p:nvSpPr>
          <p:spPr>
            <a:xfrm>
              <a:off x="3546" y="8475"/>
              <a:ext cx="6135" cy="725"/>
            </a:xfrm>
            <a:prstGeom prst="rect">
              <a:avLst/>
            </a:prstGeom>
            <a:noFill/>
          </p:spPr>
          <p:txBody>
            <a:bodyPr wrap="none" rtlCol="0">
              <a:spAutoFit/>
            </a:bodyPr>
            <a:p>
              <a:pPr algn="l"/>
              <a:r>
                <a:rPr lang="zh-CN" altLang="en-US" sz="2400"/>
                <a:t>（</a:t>
              </a:r>
              <a:r>
                <a:rPr lang="en-US" altLang="zh-CN" sz="2400"/>
                <a:t>     </a:t>
              </a:r>
              <a:r>
                <a:rPr lang="zh-CN" altLang="en-US" sz="2400"/>
                <a:t>）</a:t>
              </a:r>
              <a:r>
                <a:rPr lang="en-US" altLang="zh-CN" sz="2400">
                  <a:latin typeface="Arial" panose="020B0604020202020204" pitchFamily="34" charset="0"/>
                  <a:sym typeface="+mn-ea"/>
                </a:rPr>
                <a:t>÷10</a:t>
              </a:r>
              <a:r>
                <a:rPr lang="en-US" altLang="zh-CN" sz="2400"/>
                <a:t> =12</a:t>
              </a:r>
              <a:r>
                <a:rPr lang="zh-CN" altLang="en-US" sz="2400"/>
                <a:t>：（</a:t>
              </a:r>
              <a:r>
                <a:rPr lang="en-US" altLang="zh-CN" sz="2400">
                  <a:latin typeface="Arial" panose="020B0604020202020204" pitchFamily="34" charset="0"/>
                </a:rPr>
                <a:t>     </a:t>
              </a:r>
              <a:r>
                <a:rPr lang="zh-CN" altLang="en-US" sz="2400">
                  <a:latin typeface="Arial" panose="020B0604020202020204" pitchFamily="34" charset="0"/>
                </a:rPr>
                <a:t>）</a:t>
              </a:r>
              <a:r>
                <a:rPr lang="en-US" altLang="zh-CN" sz="2400">
                  <a:latin typeface="Arial" panose="020B0604020202020204" pitchFamily="34" charset="0"/>
                </a:rPr>
                <a:t>=</a:t>
              </a:r>
              <a:endParaRPr lang="en-US" altLang="zh-CN" sz="2400">
                <a:latin typeface="Arial" panose="020B0604020202020204" pitchFamily="34" charset="0"/>
              </a:endParaRPr>
            </a:p>
          </p:txBody>
        </p:sp>
        <p:sp>
          <p:nvSpPr>
            <p:cNvPr id="45" name="文本框 44"/>
            <p:cNvSpPr txBox="1"/>
            <p:nvPr/>
          </p:nvSpPr>
          <p:spPr>
            <a:xfrm>
              <a:off x="11372" y="8451"/>
              <a:ext cx="1635" cy="725"/>
            </a:xfrm>
            <a:prstGeom prst="rect">
              <a:avLst/>
            </a:prstGeom>
            <a:noFill/>
          </p:spPr>
          <p:txBody>
            <a:bodyPr wrap="none" rtlCol="0">
              <a:spAutoFit/>
            </a:bodyPr>
            <a:p>
              <a:pPr algn="l"/>
              <a:r>
                <a:rPr lang="en-US" altLang="zh-CN" sz="2400">
                  <a:latin typeface="Arial" panose="020B0604020202020204" pitchFamily="34" charset="0"/>
                  <a:sym typeface="+mn-ea"/>
                </a:rPr>
                <a:t>= 0.06</a:t>
              </a:r>
              <a:endParaRPr lang="en-US" altLang="zh-CN" sz="2400">
                <a:latin typeface="Arial" panose="020B0604020202020204" pitchFamily="34" charset="0"/>
              </a:endParaRPr>
            </a:p>
          </p:txBody>
        </p:sp>
        <p:grpSp>
          <p:nvGrpSpPr>
            <p:cNvPr id="48" name="组合 47"/>
            <p:cNvGrpSpPr/>
            <p:nvPr/>
          </p:nvGrpSpPr>
          <p:grpSpPr>
            <a:xfrm>
              <a:off x="9379" y="8272"/>
              <a:ext cx="1772" cy="1131"/>
              <a:chOff x="4013" y="6668"/>
              <a:chExt cx="1772" cy="1131"/>
            </a:xfrm>
          </p:grpSpPr>
          <p:sp>
            <p:nvSpPr>
              <p:cNvPr id="46" name="Text Box 7"/>
              <p:cNvSpPr txBox="1"/>
              <p:nvPr/>
            </p:nvSpPr>
            <p:spPr>
              <a:xfrm>
                <a:off x="4013" y="6668"/>
                <a:ext cx="1771" cy="1131"/>
              </a:xfrm>
              <a:prstGeom prst="rect">
                <a:avLst/>
              </a:prstGeom>
              <a:noFill/>
              <a:ln w="9525">
                <a:noFill/>
              </a:ln>
            </p:spPr>
            <p:txBody>
              <a:bodyPr wrap="square">
                <a:spAutoFit/>
              </a:bodyPr>
              <a:p>
                <a:pPr>
                  <a:lnSpc>
                    <a:spcPct val="60000"/>
                  </a:lnSpc>
                  <a:spcBef>
                    <a:spcPct val="50000"/>
                  </a:spcBef>
                </a:pPr>
                <a:r>
                  <a:rPr lang="en-US" altLang="zh-CN" sz="2400" dirty="0">
                    <a:solidFill>
                      <a:schemeClr val="tx1"/>
                    </a:solidFill>
                    <a:latin typeface="+mj-ea"/>
                    <a:ea typeface="+mj-ea"/>
                  </a:rPr>
                  <a:t> </a:t>
                </a:r>
                <a:r>
                  <a:rPr lang="zh-CN" altLang="en-US" sz="2400" dirty="0">
                    <a:solidFill>
                      <a:schemeClr val="tx1"/>
                    </a:solidFill>
                    <a:latin typeface="+mj-ea"/>
                    <a:ea typeface="+mj-ea"/>
                  </a:rPr>
                  <a:t>（</a:t>
                </a:r>
                <a:r>
                  <a:rPr lang="en-US" altLang="zh-CN" sz="2400" dirty="0">
                    <a:solidFill>
                      <a:schemeClr val="tx1"/>
                    </a:solidFill>
                    <a:latin typeface="+mj-ea"/>
                    <a:ea typeface="+mj-ea"/>
                  </a:rPr>
                  <a:t>     </a:t>
                </a:r>
                <a:r>
                  <a:rPr lang="zh-CN" altLang="en-US" sz="2400" dirty="0">
                    <a:solidFill>
                      <a:schemeClr val="tx1"/>
                    </a:solidFill>
                    <a:latin typeface="+mj-ea"/>
                    <a:ea typeface="+mj-ea"/>
                  </a:rPr>
                  <a:t>）</a:t>
                </a:r>
                <a:endParaRPr lang="en-US" altLang="zh-CN" sz="2400" dirty="0">
                  <a:solidFill>
                    <a:schemeClr val="tx1"/>
                  </a:solidFill>
                  <a:latin typeface="+mj-ea"/>
                  <a:ea typeface="+mj-ea"/>
                </a:endParaRPr>
              </a:p>
              <a:p>
                <a:pPr>
                  <a:lnSpc>
                    <a:spcPct val="60000"/>
                  </a:lnSpc>
                  <a:spcBef>
                    <a:spcPct val="50000"/>
                  </a:spcBef>
                </a:pPr>
                <a:r>
                  <a:rPr lang="en-US" sz="2400" dirty="0">
                    <a:solidFill>
                      <a:schemeClr val="tx1"/>
                    </a:solidFill>
                    <a:latin typeface="+mj-ea"/>
                    <a:ea typeface="+mj-ea"/>
                  </a:rPr>
                  <a:t>     50</a:t>
                </a:r>
                <a:endParaRPr lang="en-US" sz="2400" dirty="0">
                  <a:solidFill>
                    <a:schemeClr val="tx1"/>
                  </a:solidFill>
                  <a:latin typeface="+mj-ea"/>
                  <a:ea typeface="+mj-ea"/>
                </a:endParaRPr>
              </a:p>
            </p:txBody>
          </p:sp>
          <p:sp>
            <p:nvSpPr>
              <p:cNvPr id="47" name="Line 8"/>
              <p:cNvSpPr/>
              <p:nvPr/>
            </p:nvSpPr>
            <p:spPr>
              <a:xfrm>
                <a:off x="4367" y="7215"/>
                <a:ext cx="1418" cy="0"/>
              </a:xfrm>
              <a:prstGeom prst="line">
                <a:avLst/>
              </a:prstGeom>
              <a:ln w="25400" cap="flat" cmpd="sng">
                <a:solidFill>
                  <a:schemeClr val="tx1"/>
                </a:solidFill>
                <a:prstDash val="solid"/>
                <a:headEnd type="none" w="med" len="med"/>
                <a:tailEnd type="none" w="med" len="med"/>
              </a:ln>
            </p:spPr>
          </p:sp>
        </p:grpSp>
      </p:grpSp>
      <p:grpSp>
        <p:nvGrpSpPr>
          <p:cNvPr id="53" name="组合 52"/>
          <p:cNvGrpSpPr/>
          <p:nvPr/>
        </p:nvGrpSpPr>
        <p:grpSpPr>
          <a:xfrm>
            <a:off x="2421890" y="1735455"/>
            <a:ext cx="6170930" cy="539750"/>
            <a:chOff x="3814" y="2733"/>
            <a:chExt cx="9718" cy="850"/>
          </a:xfrm>
        </p:grpSpPr>
        <p:sp>
          <p:nvSpPr>
            <p:cNvPr id="23" name="文本框 22"/>
            <p:cNvSpPr txBox="1"/>
            <p:nvPr/>
          </p:nvSpPr>
          <p:spPr>
            <a:xfrm>
              <a:off x="3814" y="2781"/>
              <a:ext cx="9718" cy="725"/>
            </a:xfrm>
            <a:prstGeom prst="rect">
              <a:avLst/>
            </a:prstGeom>
            <a:noFill/>
          </p:spPr>
          <p:txBody>
            <a:bodyPr wrap="none" rtlCol="0">
              <a:spAutoFit/>
            </a:bodyPr>
            <a:p>
              <a:r>
                <a:rPr lang="en-US" altLang="zh-CN" sz="2400"/>
                <a:t>85</a:t>
              </a:r>
              <a:r>
                <a:rPr lang="zh-CN" altLang="en-US" sz="2400"/>
                <a:t>：</a:t>
              </a:r>
              <a:r>
                <a:rPr lang="en-US" altLang="zh-CN" sz="2400"/>
                <a:t>21 =</a:t>
              </a:r>
              <a:r>
                <a:rPr lang="zh-CN" altLang="en-US" sz="2400"/>
                <a:t>（</a:t>
              </a:r>
              <a:r>
                <a:rPr lang="en-US" altLang="zh-CN" sz="2400"/>
                <a:t>85</a:t>
              </a:r>
              <a:r>
                <a:rPr lang="en-US" altLang="zh-CN" sz="2400">
                  <a:latin typeface="Arial" panose="020B0604020202020204" pitchFamily="34" charset="0"/>
                </a:rPr>
                <a:t>÷       </a:t>
              </a:r>
              <a:r>
                <a:rPr lang="zh-CN" altLang="en-US" sz="2400">
                  <a:latin typeface="Arial" panose="020B0604020202020204" pitchFamily="34" charset="0"/>
                </a:rPr>
                <a:t>）：（</a:t>
              </a:r>
              <a:r>
                <a:rPr lang="en-US" altLang="zh-CN" sz="2400">
                  <a:latin typeface="Arial" panose="020B0604020202020204" pitchFamily="34" charset="0"/>
                </a:rPr>
                <a:t>51÷        </a:t>
              </a:r>
              <a:r>
                <a:rPr lang="zh-CN" altLang="en-US" sz="2400">
                  <a:latin typeface="Arial" panose="020B0604020202020204" pitchFamily="34" charset="0"/>
                </a:rPr>
                <a:t>）</a:t>
              </a:r>
              <a:r>
                <a:rPr lang="en-US" altLang="zh-CN" sz="2400">
                  <a:latin typeface="Arial" panose="020B0604020202020204" pitchFamily="34" charset="0"/>
                </a:rPr>
                <a:t>=5</a:t>
              </a:r>
              <a:r>
                <a:rPr lang="zh-CN" altLang="en-US" sz="2400">
                  <a:latin typeface="Arial" panose="020B0604020202020204" pitchFamily="34" charset="0"/>
                </a:rPr>
                <a:t>：</a:t>
              </a:r>
              <a:r>
                <a:rPr lang="en-US" altLang="zh-CN" sz="2400">
                  <a:latin typeface="Arial" panose="020B0604020202020204" pitchFamily="34" charset="0"/>
                </a:rPr>
                <a:t>3</a:t>
              </a:r>
              <a:endParaRPr lang="en-US" altLang="zh-CN" sz="2400">
                <a:latin typeface="Arial" panose="020B0604020202020204" pitchFamily="34" charset="0"/>
              </a:endParaRPr>
            </a:p>
          </p:txBody>
        </p:sp>
        <p:sp>
          <p:nvSpPr>
            <p:cNvPr id="51" name="矩形 50"/>
            <p:cNvSpPr/>
            <p:nvPr/>
          </p:nvSpPr>
          <p:spPr>
            <a:xfrm>
              <a:off x="7340" y="2733"/>
              <a:ext cx="850" cy="850"/>
            </a:xfrm>
            <a:prstGeom prst="rect">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2" name="矩形 51"/>
            <p:cNvSpPr/>
            <p:nvPr/>
          </p:nvSpPr>
          <p:spPr>
            <a:xfrm>
              <a:off x="10705" y="2733"/>
              <a:ext cx="850" cy="850"/>
            </a:xfrm>
            <a:prstGeom prst="rect">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pic>
        <p:nvPicPr>
          <p:cNvPr id="54" name="图片 53" descr="81659598-4df0-42b7-9006-38b12fa79385"/>
          <p:cNvPicPr>
            <a:picLocks noChangeAspect="1"/>
          </p:cNvPicPr>
          <p:nvPr/>
        </p:nvPicPr>
        <p:blipFill>
          <a:blip r:embed="rId2"/>
          <a:stretch>
            <a:fillRect/>
          </a:stretch>
        </p:blipFill>
        <p:spPr>
          <a:xfrm>
            <a:off x="1134745" y="-452755"/>
            <a:ext cx="9869805" cy="7548880"/>
          </a:xfrm>
          <a:prstGeom prst="rect">
            <a:avLst/>
          </a:prstGeom>
        </p:spPr>
      </p:pic>
      <p:pic>
        <p:nvPicPr>
          <p:cNvPr id="55" name="图片 54" descr="81659598-4df0-42b7-9006-38b12fa79385"/>
          <p:cNvPicPr>
            <a:picLocks noChangeAspect="1"/>
          </p:cNvPicPr>
          <p:nvPr/>
        </p:nvPicPr>
        <p:blipFill>
          <a:blip r:embed="rId2"/>
          <a:stretch>
            <a:fillRect/>
          </a:stretch>
        </p:blipFill>
        <p:spPr>
          <a:xfrm>
            <a:off x="1161415" y="-345440"/>
            <a:ext cx="9869805" cy="7548880"/>
          </a:xfrm>
          <a:prstGeom prst="rect">
            <a:avLst/>
          </a:prstGeom>
        </p:spPr>
      </p:pic>
      <p:sp>
        <p:nvSpPr>
          <p:cNvPr id="56" name="文本框 55"/>
          <p:cNvSpPr txBox="1"/>
          <p:nvPr/>
        </p:nvSpPr>
        <p:spPr>
          <a:xfrm>
            <a:off x="4660900" y="1792605"/>
            <a:ext cx="539750" cy="460375"/>
          </a:xfrm>
          <a:prstGeom prst="rect">
            <a:avLst/>
          </a:prstGeom>
          <a:noFill/>
        </p:spPr>
        <p:txBody>
          <a:bodyPr wrap="none" rtlCol="0">
            <a:spAutoFit/>
          </a:bodyPr>
          <a:p>
            <a:r>
              <a:rPr lang="en-US" altLang="zh-CN" sz="2400">
                <a:latin typeface="微软雅黑" panose="020B0503020204020204" pitchFamily="34" charset="-122"/>
                <a:ea typeface="微软雅黑" panose="020B0503020204020204" pitchFamily="34" charset="-122"/>
              </a:rPr>
              <a:t>17</a:t>
            </a:r>
            <a:endParaRPr lang="en-US" altLang="zh-CN" sz="2400">
              <a:latin typeface="微软雅黑" panose="020B0503020204020204" pitchFamily="34" charset="-122"/>
              <a:ea typeface="微软雅黑" panose="020B0503020204020204" pitchFamily="34" charset="-122"/>
            </a:endParaRPr>
          </a:p>
        </p:txBody>
      </p:sp>
      <p:sp>
        <p:nvSpPr>
          <p:cNvPr id="57" name="文本框 56"/>
          <p:cNvSpPr txBox="1"/>
          <p:nvPr/>
        </p:nvSpPr>
        <p:spPr>
          <a:xfrm>
            <a:off x="6797675" y="1775460"/>
            <a:ext cx="539750" cy="460375"/>
          </a:xfrm>
          <a:prstGeom prst="rect">
            <a:avLst/>
          </a:prstGeom>
          <a:noFill/>
        </p:spPr>
        <p:txBody>
          <a:bodyPr wrap="none" rtlCol="0">
            <a:spAutoFit/>
          </a:bodyPr>
          <a:p>
            <a:r>
              <a:rPr lang="en-US" altLang="zh-CN" sz="2400">
                <a:latin typeface="微软雅黑" panose="020B0503020204020204" pitchFamily="34" charset="-122"/>
                <a:ea typeface="微软雅黑" panose="020B0503020204020204" pitchFamily="34" charset="-122"/>
              </a:rPr>
              <a:t>17</a:t>
            </a:r>
            <a:endParaRPr lang="en-US" altLang="zh-CN" sz="2400">
              <a:latin typeface="微软雅黑" panose="020B0503020204020204" pitchFamily="34" charset="-122"/>
              <a:ea typeface="微软雅黑" panose="020B0503020204020204" pitchFamily="34" charset="-122"/>
            </a:endParaRPr>
          </a:p>
        </p:txBody>
      </p:sp>
      <p:sp>
        <p:nvSpPr>
          <p:cNvPr id="58" name="文本框 57"/>
          <p:cNvSpPr txBox="1"/>
          <p:nvPr/>
        </p:nvSpPr>
        <p:spPr>
          <a:xfrm>
            <a:off x="4048125" y="3121660"/>
            <a:ext cx="539750" cy="460375"/>
          </a:xfrm>
          <a:prstGeom prst="rect">
            <a:avLst/>
          </a:prstGeom>
          <a:noFill/>
        </p:spPr>
        <p:txBody>
          <a:bodyPr wrap="none" rtlCol="0">
            <a:spAutoFit/>
          </a:bodyPr>
          <a:p>
            <a:r>
              <a:rPr lang="en-US" altLang="zh-CN" sz="2400">
                <a:latin typeface="微软雅黑" panose="020B0503020204020204" pitchFamily="34" charset="-122"/>
                <a:ea typeface="微软雅黑" panose="020B0503020204020204" pitchFamily="34" charset="-122"/>
              </a:rPr>
              <a:t>12</a:t>
            </a:r>
            <a:endParaRPr lang="en-US" altLang="zh-CN" sz="2400">
              <a:latin typeface="微软雅黑" panose="020B0503020204020204" pitchFamily="34" charset="-122"/>
              <a:ea typeface="微软雅黑" panose="020B0503020204020204" pitchFamily="34" charset="-122"/>
            </a:endParaRPr>
          </a:p>
        </p:txBody>
      </p:sp>
      <p:sp>
        <p:nvSpPr>
          <p:cNvPr id="59" name="文本框 58"/>
          <p:cNvSpPr txBox="1"/>
          <p:nvPr/>
        </p:nvSpPr>
        <p:spPr>
          <a:xfrm>
            <a:off x="5375910" y="2886710"/>
            <a:ext cx="539750" cy="460375"/>
          </a:xfrm>
          <a:prstGeom prst="rect">
            <a:avLst/>
          </a:prstGeom>
          <a:noFill/>
        </p:spPr>
        <p:txBody>
          <a:bodyPr wrap="none" rtlCol="0">
            <a:spAutoFit/>
          </a:bodyPr>
          <a:p>
            <a:r>
              <a:rPr lang="en-US" altLang="zh-CN" sz="2400">
                <a:latin typeface="微软雅黑" panose="020B0503020204020204" pitchFamily="34" charset="-122"/>
                <a:ea typeface="微软雅黑" panose="020B0503020204020204" pitchFamily="34" charset="-122"/>
              </a:rPr>
              <a:t>10</a:t>
            </a:r>
            <a:endParaRPr lang="en-US" altLang="zh-CN" sz="2400">
              <a:latin typeface="微软雅黑" panose="020B0503020204020204" pitchFamily="34" charset="-122"/>
              <a:ea typeface="微软雅黑" panose="020B0503020204020204" pitchFamily="34" charset="-122"/>
            </a:endParaRPr>
          </a:p>
        </p:txBody>
      </p:sp>
      <p:sp>
        <p:nvSpPr>
          <p:cNvPr id="60" name="文本框 59"/>
          <p:cNvSpPr txBox="1"/>
          <p:nvPr/>
        </p:nvSpPr>
        <p:spPr>
          <a:xfrm>
            <a:off x="2701925" y="3969385"/>
            <a:ext cx="361315" cy="460375"/>
          </a:xfrm>
          <a:prstGeom prst="rect">
            <a:avLst/>
          </a:prstGeom>
          <a:noFill/>
        </p:spPr>
        <p:txBody>
          <a:bodyPr wrap="none" rtlCol="0">
            <a:spAutoFit/>
          </a:bodyPr>
          <a:p>
            <a:r>
              <a:rPr lang="en-US" altLang="zh-CN" sz="2400">
                <a:latin typeface="微软雅黑" panose="020B0503020204020204" pitchFamily="34" charset="-122"/>
                <a:ea typeface="微软雅黑" panose="020B0503020204020204" pitchFamily="34" charset="-122"/>
              </a:rPr>
              <a:t>9</a:t>
            </a:r>
            <a:endParaRPr lang="en-US" altLang="zh-CN" sz="2400">
              <a:latin typeface="微软雅黑" panose="020B0503020204020204" pitchFamily="34" charset="-122"/>
              <a:ea typeface="微软雅黑" panose="020B0503020204020204" pitchFamily="34" charset="-122"/>
            </a:endParaRPr>
          </a:p>
        </p:txBody>
      </p:sp>
      <p:sp>
        <p:nvSpPr>
          <p:cNvPr id="61" name="文本框 60"/>
          <p:cNvSpPr txBox="1"/>
          <p:nvPr/>
        </p:nvSpPr>
        <p:spPr>
          <a:xfrm>
            <a:off x="5375910" y="4236085"/>
            <a:ext cx="539750" cy="460375"/>
          </a:xfrm>
          <a:prstGeom prst="rect">
            <a:avLst/>
          </a:prstGeom>
          <a:noFill/>
        </p:spPr>
        <p:txBody>
          <a:bodyPr wrap="none" rtlCol="0">
            <a:spAutoFit/>
          </a:bodyPr>
          <a:p>
            <a:r>
              <a:rPr lang="en-US" altLang="zh-CN" sz="2400">
                <a:latin typeface="微软雅黑" panose="020B0503020204020204" pitchFamily="34" charset="-122"/>
                <a:ea typeface="微软雅黑" panose="020B0503020204020204" pitchFamily="34" charset="-122"/>
              </a:rPr>
              <a:t>16</a:t>
            </a:r>
            <a:endParaRPr lang="en-US" altLang="zh-CN" sz="2400">
              <a:latin typeface="微软雅黑" panose="020B0503020204020204" pitchFamily="34" charset="-122"/>
              <a:ea typeface="微软雅黑" panose="020B0503020204020204" pitchFamily="34" charset="-122"/>
            </a:endParaRPr>
          </a:p>
        </p:txBody>
      </p:sp>
      <p:sp>
        <p:nvSpPr>
          <p:cNvPr id="62" name="文本框 61"/>
          <p:cNvSpPr txBox="1"/>
          <p:nvPr/>
        </p:nvSpPr>
        <p:spPr>
          <a:xfrm>
            <a:off x="6441440" y="4237990"/>
            <a:ext cx="791845" cy="460375"/>
          </a:xfrm>
          <a:prstGeom prst="rect">
            <a:avLst/>
          </a:prstGeom>
          <a:noFill/>
        </p:spPr>
        <p:txBody>
          <a:bodyPr wrap="none" rtlCol="0">
            <a:spAutoFit/>
          </a:bodyPr>
          <a:p>
            <a:r>
              <a:rPr lang="en-US" altLang="zh-CN" sz="2400">
                <a:latin typeface="微软雅黑" panose="020B0503020204020204" pitchFamily="34" charset="-122"/>
                <a:ea typeface="微软雅黑" panose="020B0503020204020204" pitchFamily="34" charset="-122"/>
              </a:rPr>
              <a:t>0.75</a:t>
            </a:r>
            <a:endParaRPr lang="en-US" altLang="zh-CN" sz="2400">
              <a:latin typeface="微软雅黑" panose="020B0503020204020204" pitchFamily="34" charset="-122"/>
              <a:ea typeface="微软雅黑" panose="020B0503020204020204" pitchFamily="34" charset="-122"/>
            </a:endParaRPr>
          </a:p>
        </p:txBody>
      </p:sp>
      <p:sp>
        <p:nvSpPr>
          <p:cNvPr id="63" name="文本框 62"/>
          <p:cNvSpPr txBox="1"/>
          <p:nvPr/>
        </p:nvSpPr>
        <p:spPr>
          <a:xfrm>
            <a:off x="6564630" y="5139690"/>
            <a:ext cx="361315" cy="460375"/>
          </a:xfrm>
          <a:prstGeom prst="rect">
            <a:avLst/>
          </a:prstGeom>
          <a:noFill/>
        </p:spPr>
        <p:txBody>
          <a:bodyPr wrap="none" rtlCol="0">
            <a:spAutoFit/>
          </a:bodyPr>
          <a:p>
            <a:r>
              <a:rPr lang="en-US" altLang="zh-CN" sz="2400">
                <a:latin typeface="微软雅黑" panose="020B0503020204020204" pitchFamily="34" charset="-122"/>
                <a:ea typeface="微软雅黑" panose="020B0503020204020204" pitchFamily="34" charset="-122"/>
              </a:rPr>
              <a:t>3</a:t>
            </a:r>
            <a:endParaRPr lang="en-US" altLang="zh-CN" sz="2400">
              <a:latin typeface="微软雅黑" panose="020B0503020204020204" pitchFamily="34" charset="-122"/>
              <a:ea typeface="微软雅黑" panose="020B0503020204020204" pitchFamily="34" charset="-122"/>
            </a:endParaRPr>
          </a:p>
        </p:txBody>
      </p:sp>
      <p:sp>
        <p:nvSpPr>
          <p:cNvPr id="64" name="文本框 63"/>
          <p:cNvSpPr txBox="1"/>
          <p:nvPr/>
        </p:nvSpPr>
        <p:spPr>
          <a:xfrm>
            <a:off x="5081270" y="5412105"/>
            <a:ext cx="718185" cy="460375"/>
          </a:xfrm>
          <a:prstGeom prst="rect">
            <a:avLst/>
          </a:prstGeom>
          <a:noFill/>
        </p:spPr>
        <p:txBody>
          <a:bodyPr wrap="none" rtlCol="0">
            <a:spAutoFit/>
          </a:bodyPr>
          <a:p>
            <a:r>
              <a:rPr lang="en-US" altLang="zh-CN" sz="2400">
                <a:latin typeface="微软雅黑" panose="020B0503020204020204" pitchFamily="34" charset="-122"/>
                <a:ea typeface="微软雅黑" panose="020B0503020204020204" pitchFamily="34" charset="-122"/>
              </a:rPr>
              <a:t>200</a:t>
            </a:r>
            <a:endParaRPr lang="en-US" altLang="zh-CN" sz="2400">
              <a:latin typeface="微软雅黑" panose="020B0503020204020204" pitchFamily="34" charset="-122"/>
              <a:ea typeface="微软雅黑" panose="020B0503020204020204" pitchFamily="34" charset="-122"/>
            </a:endParaRPr>
          </a:p>
        </p:txBody>
      </p:sp>
      <p:sp>
        <p:nvSpPr>
          <p:cNvPr id="65" name="文本框 64"/>
          <p:cNvSpPr txBox="1"/>
          <p:nvPr/>
        </p:nvSpPr>
        <p:spPr>
          <a:xfrm>
            <a:off x="2576195" y="5381625"/>
            <a:ext cx="613410" cy="460375"/>
          </a:xfrm>
          <a:prstGeom prst="rect">
            <a:avLst/>
          </a:prstGeom>
          <a:noFill/>
        </p:spPr>
        <p:txBody>
          <a:bodyPr wrap="none" rtlCol="0">
            <a:spAutoFit/>
          </a:bodyPr>
          <a:p>
            <a:r>
              <a:rPr lang="en-US" altLang="zh-CN" sz="2400">
                <a:latin typeface="微软雅黑" panose="020B0503020204020204" pitchFamily="34" charset="-122"/>
                <a:ea typeface="微软雅黑" panose="020B0503020204020204" pitchFamily="34" charset="-122"/>
              </a:rPr>
              <a:t>0.6</a:t>
            </a:r>
            <a:endParaRPr lang="en-US" altLang="zh-CN" sz="2400">
              <a:latin typeface="微软雅黑" panose="020B0503020204020204" pitchFamily="34" charset="-122"/>
              <a:ea typeface="微软雅黑" panose="020B0503020204020204" pitchFamily="34" charset="-122"/>
            </a:endParaRPr>
          </a:p>
        </p:txBody>
      </p:sp>
      <p:sp>
        <p:nvSpPr>
          <p:cNvPr id="66" name="文本框 65"/>
          <p:cNvSpPr txBox="1"/>
          <p:nvPr/>
        </p:nvSpPr>
        <p:spPr>
          <a:xfrm>
            <a:off x="858183" y="350873"/>
            <a:ext cx="1402080" cy="460375"/>
          </a:xfrm>
          <a:prstGeom prst="rect">
            <a:avLst/>
          </a:prstGeom>
          <a:noFill/>
        </p:spPr>
        <p:txBody>
          <a:bodyPr wrap="none" rtlCol="0">
            <a:spAutoFit/>
          </a:bodyPr>
          <a:lstStyle/>
          <a:p>
            <a:r>
              <a:rPr kumimoji="1" lang="zh-CN" altLang="en-US" sz="2400" b="1" dirty="0"/>
              <a:t>课堂练习</a:t>
            </a:r>
            <a:endParaRPr kumimoji="1" lang="zh-CN" altLang="en-US" sz="24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56">
                                            <p:txEl>
                                              <p:pRg st="0" end="0"/>
                                            </p:txEl>
                                          </p:spTgt>
                                        </p:tgtEl>
                                        <p:attrNameLst>
                                          <p:attrName>style.visibility</p:attrName>
                                        </p:attrNameLst>
                                      </p:cBhvr>
                                      <p:to>
                                        <p:strVal val="visible"/>
                                      </p:to>
                                    </p:set>
                                    <p:anim calcmode="lin" valueType="num">
                                      <p:cBhvr additive="base">
                                        <p:cTn id="7" dur="500"/>
                                        <p:tgtEl>
                                          <p:spTgt spid="56">
                                            <p:txEl>
                                              <p:pRg st="0" end="0"/>
                                            </p:txEl>
                                          </p:spTgt>
                                        </p:tgtEl>
                                        <p:attrNameLst>
                                          <p:attrName>ppt_y</p:attrName>
                                        </p:attrNameLst>
                                      </p:cBhvr>
                                      <p:tavLst>
                                        <p:tav tm="0">
                                          <p:val>
                                            <p:strVal val="#ppt_y+#ppt_h*1.125000"/>
                                          </p:val>
                                        </p:tav>
                                        <p:tav tm="100000">
                                          <p:val>
                                            <p:strVal val="#ppt_y"/>
                                          </p:val>
                                        </p:tav>
                                      </p:tavLst>
                                    </p:anim>
                                    <p:animEffect transition="in" filter="wipe(up)">
                                      <p:cBhvr>
                                        <p:cTn id="8" dur="500"/>
                                        <p:tgtEl>
                                          <p:spTgt spid="56">
                                            <p:txEl>
                                              <p:pRg st="0" end="0"/>
                                            </p:txEl>
                                          </p:spTgt>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nodeType="clickEffect">
                                  <p:stCondLst>
                                    <p:cond delay="0"/>
                                  </p:stCondLst>
                                  <p:childTnLst>
                                    <p:set>
                                      <p:cBhvr>
                                        <p:cTn id="12" dur="1" fill="hold">
                                          <p:stCondLst>
                                            <p:cond delay="0"/>
                                          </p:stCondLst>
                                        </p:cTn>
                                        <p:tgtEl>
                                          <p:spTgt spid="57">
                                            <p:txEl>
                                              <p:pRg st="0" end="0"/>
                                            </p:txEl>
                                          </p:spTgt>
                                        </p:tgtEl>
                                        <p:attrNameLst>
                                          <p:attrName>style.visibility</p:attrName>
                                        </p:attrNameLst>
                                      </p:cBhvr>
                                      <p:to>
                                        <p:strVal val="visible"/>
                                      </p:to>
                                    </p:set>
                                    <p:anim calcmode="lin" valueType="num">
                                      <p:cBhvr additive="base">
                                        <p:cTn id="13" dur="500"/>
                                        <p:tgtEl>
                                          <p:spTgt spid="57">
                                            <p:txEl>
                                              <p:pRg st="0" end="0"/>
                                            </p:txEl>
                                          </p:spTgt>
                                        </p:tgtEl>
                                        <p:attrNameLst>
                                          <p:attrName>ppt_y</p:attrName>
                                        </p:attrNameLst>
                                      </p:cBhvr>
                                      <p:tavLst>
                                        <p:tav tm="0">
                                          <p:val>
                                            <p:strVal val="#ppt_y+#ppt_h*1.125000"/>
                                          </p:val>
                                        </p:tav>
                                        <p:tav tm="100000">
                                          <p:val>
                                            <p:strVal val="#ppt_y"/>
                                          </p:val>
                                        </p:tav>
                                      </p:tavLst>
                                    </p:anim>
                                    <p:animEffect transition="in" filter="wipe(up)">
                                      <p:cBhvr>
                                        <p:cTn id="14" dur="500"/>
                                        <p:tgtEl>
                                          <p:spTgt spid="57">
                                            <p:txEl>
                                              <p:pRg st="0" end="0"/>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12" presetClass="entr" presetSubtype="4" fill="hold" nodeType="clickEffect">
                                  <p:stCondLst>
                                    <p:cond delay="0"/>
                                  </p:stCondLst>
                                  <p:childTnLst>
                                    <p:set>
                                      <p:cBhvr>
                                        <p:cTn id="18" dur="1" fill="hold">
                                          <p:stCondLst>
                                            <p:cond delay="0"/>
                                          </p:stCondLst>
                                        </p:cTn>
                                        <p:tgtEl>
                                          <p:spTgt spid="58">
                                            <p:txEl>
                                              <p:pRg st="0" end="0"/>
                                            </p:txEl>
                                          </p:spTgt>
                                        </p:tgtEl>
                                        <p:attrNameLst>
                                          <p:attrName>style.visibility</p:attrName>
                                        </p:attrNameLst>
                                      </p:cBhvr>
                                      <p:to>
                                        <p:strVal val="visible"/>
                                      </p:to>
                                    </p:set>
                                    <p:anim calcmode="lin" valueType="num">
                                      <p:cBhvr additive="base">
                                        <p:cTn id="19" dur="500"/>
                                        <p:tgtEl>
                                          <p:spTgt spid="58">
                                            <p:txEl>
                                              <p:pRg st="0" end="0"/>
                                            </p:txEl>
                                          </p:spTgt>
                                        </p:tgtEl>
                                        <p:attrNameLst>
                                          <p:attrName>ppt_y</p:attrName>
                                        </p:attrNameLst>
                                      </p:cBhvr>
                                      <p:tavLst>
                                        <p:tav tm="0">
                                          <p:val>
                                            <p:strVal val="#ppt_y+#ppt_h*1.125000"/>
                                          </p:val>
                                        </p:tav>
                                        <p:tav tm="100000">
                                          <p:val>
                                            <p:strVal val="#ppt_y"/>
                                          </p:val>
                                        </p:tav>
                                      </p:tavLst>
                                    </p:anim>
                                    <p:animEffect transition="in" filter="wipe(up)">
                                      <p:cBhvr>
                                        <p:cTn id="20" dur="500"/>
                                        <p:tgtEl>
                                          <p:spTgt spid="58">
                                            <p:txEl>
                                              <p:pRg st="0" end="0"/>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12" presetClass="entr" presetSubtype="4" fill="hold" nodeType="clickEffect">
                                  <p:stCondLst>
                                    <p:cond delay="0"/>
                                  </p:stCondLst>
                                  <p:childTnLst>
                                    <p:set>
                                      <p:cBhvr>
                                        <p:cTn id="24" dur="1" fill="hold">
                                          <p:stCondLst>
                                            <p:cond delay="0"/>
                                          </p:stCondLst>
                                        </p:cTn>
                                        <p:tgtEl>
                                          <p:spTgt spid="59">
                                            <p:txEl>
                                              <p:pRg st="0" end="0"/>
                                            </p:txEl>
                                          </p:spTgt>
                                        </p:tgtEl>
                                        <p:attrNameLst>
                                          <p:attrName>style.visibility</p:attrName>
                                        </p:attrNameLst>
                                      </p:cBhvr>
                                      <p:to>
                                        <p:strVal val="visible"/>
                                      </p:to>
                                    </p:set>
                                    <p:anim calcmode="lin" valueType="num">
                                      <p:cBhvr additive="base">
                                        <p:cTn id="25" dur="500"/>
                                        <p:tgtEl>
                                          <p:spTgt spid="59">
                                            <p:txEl>
                                              <p:pRg st="0" end="0"/>
                                            </p:txEl>
                                          </p:spTgt>
                                        </p:tgtEl>
                                        <p:attrNameLst>
                                          <p:attrName>ppt_y</p:attrName>
                                        </p:attrNameLst>
                                      </p:cBhvr>
                                      <p:tavLst>
                                        <p:tav tm="0">
                                          <p:val>
                                            <p:strVal val="#ppt_y+#ppt_h*1.125000"/>
                                          </p:val>
                                        </p:tav>
                                        <p:tav tm="100000">
                                          <p:val>
                                            <p:strVal val="#ppt_y"/>
                                          </p:val>
                                        </p:tav>
                                      </p:tavLst>
                                    </p:anim>
                                    <p:animEffect transition="in" filter="wipe(up)">
                                      <p:cBhvr>
                                        <p:cTn id="26" dur="500"/>
                                        <p:tgtEl>
                                          <p:spTgt spid="59">
                                            <p:txEl>
                                              <p:pRg st="0" end="0"/>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12" presetClass="entr" presetSubtype="4" fill="hold" nodeType="clickEffect">
                                  <p:stCondLst>
                                    <p:cond delay="0"/>
                                  </p:stCondLst>
                                  <p:childTnLst>
                                    <p:set>
                                      <p:cBhvr>
                                        <p:cTn id="30" dur="1" fill="hold">
                                          <p:stCondLst>
                                            <p:cond delay="0"/>
                                          </p:stCondLst>
                                        </p:cTn>
                                        <p:tgtEl>
                                          <p:spTgt spid="60">
                                            <p:txEl>
                                              <p:pRg st="0" end="0"/>
                                            </p:txEl>
                                          </p:spTgt>
                                        </p:tgtEl>
                                        <p:attrNameLst>
                                          <p:attrName>style.visibility</p:attrName>
                                        </p:attrNameLst>
                                      </p:cBhvr>
                                      <p:to>
                                        <p:strVal val="visible"/>
                                      </p:to>
                                    </p:set>
                                    <p:anim calcmode="lin" valueType="num">
                                      <p:cBhvr additive="base">
                                        <p:cTn id="31" dur="500"/>
                                        <p:tgtEl>
                                          <p:spTgt spid="60">
                                            <p:txEl>
                                              <p:pRg st="0" end="0"/>
                                            </p:txEl>
                                          </p:spTgt>
                                        </p:tgtEl>
                                        <p:attrNameLst>
                                          <p:attrName>ppt_y</p:attrName>
                                        </p:attrNameLst>
                                      </p:cBhvr>
                                      <p:tavLst>
                                        <p:tav tm="0">
                                          <p:val>
                                            <p:strVal val="#ppt_y+#ppt_h*1.125000"/>
                                          </p:val>
                                        </p:tav>
                                        <p:tav tm="100000">
                                          <p:val>
                                            <p:strVal val="#ppt_y"/>
                                          </p:val>
                                        </p:tav>
                                      </p:tavLst>
                                    </p:anim>
                                    <p:animEffect transition="in" filter="wipe(up)">
                                      <p:cBhvr>
                                        <p:cTn id="32" dur="500"/>
                                        <p:tgtEl>
                                          <p:spTgt spid="60">
                                            <p:txEl>
                                              <p:pRg st="0" end="0"/>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2" presetClass="entr" presetSubtype="4" fill="hold" nodeType="clickEffect">
                                  <p:stCondLst>
                                    <p:cond delay="0"/>
                                  </p:stCondLst>
                                  <p:childTnLst>
                                    <p:set>
                                      <p:cBhvr>
                                        <p:cTn id="36" dur="1" fill="hold">
                                          <p:stCondLst>
                                            <p:cond delay="0"/>
                                          </p:stCondLst>
                                        </p:cTn>
                                        <p:tgtEl>
                                          <p:spTgt spid="61">
                                            <p:txEl>
                                              <p:pRg st="0" end="0"/>
                                            </p:txEl>
                                          </p:spTgt>
                                        </p:tgtEl>
                                        <p:attrNameLst>
                                          <p:attrName>style.visibility</p:attrName>
                                        </p:attrNameLst>
                                      </p:cBhvr>
                                      <p:to>
                                        <p:strVal val="visible"/>
                                      </p:to>
                                    </p:set>
                                    <p:anim calcmode="lin" valueType="num">
                                      <p:cBhvr additive="base">
                                        <p:cTn id="37" dur="500"/>
                                        <p:tgtEl>
                                          <p:spTgt spid="61">
                                            <p:txEl>
                                              <p:pRg st="0" end="0"/>
                                            </p:txEl>
                                          </p:spTgt>
                                        </p:tgtEl>
                                        <p:attrNameLst>
                                          <p:attrName>ppt_y</p:attrName>
                                        </p:attrNameLst>
                                      </p:cBhvr>
                                      <p:tavLst>
                                        <p:tav tm="0">
                                          <p:val>
                                            <p:strVal val="#ppt_y+#ppt_h*1.125000"/>
                                          </p:val>
                                        </p:tav>
                                        <p:tav tm="100000">
                                          <p:val>
                                            <p:strVal val="#ppt_y"/>
                                          </p:val>
                                        </p:tav>
                                      </p:tavLst>
                                    </p:anim>
                                    <p:animEffect transition="in" filter="wipe(up)">
                                      <p:cBhvr>
                                        <p:cTn id="38" dur="500"/>
                                        <p:tgtEl>
                                          <p:spTgt spid="61">
                                            <p:txEl>
                                              <p:pRg st="0" end="0"/>
                                            </p:txEl>
                                          </p:spTgt>
                                        </p:tgtEl>
                                      </p:cBhvr>
                                    </p:animEffect>
                                  </p:childTnLst>
                                </p:cTn>
                              </p:par>
                            </p:childTnLst>
                          </p:cTn>
                        </p:par>
                      </p:childTnLst>
                    </p:cTn>
                  </p:par>
                  <p:par>
                    <p:cTn id="39" fill="hold">
                      <p:stCondLst>
                        <p:cond delay="indefinite"/>
                      </p:stCondLst>
                      <p:childTnLst>
                        <p:par>
                          <p:cTn id="40" fill="hold">
                            <p:stCondLst>
                              <p:cond delay="0"/>
                            </p:stCondLst>
                            <p:childTnLst>
                              <p:par>
                                <p:cTn id="41" presetID="12" presetClass="entr" presetSubtype="4" fill="hold" nodeType="clickEffect">
                                  <p:stCondLst>
                                    <p:cond delay="0"/>
                                  </p:stCondLst>
                                  <p:childTnLst>
                                    <p:set>
                                      <p:cBhvr>
                                        <p:cTn id="42" dur="1" fill="hold">
                                          <p:stCondLst>
                                            <p:cond delay="0"/>
                                          </p:stCondLst>
                                        </p:cTn>
                                        <p:tgtEl>
                                          <p:spTgt spid="62">
                                            <p:txEl>
                                              <p:pRg st="0" end="0"/>
                                            </p:txEl>
                                          </p:spTgt>
                                        </p:tgtEl>
                                        <p:attrNameLst>
                                          <p:attrName>style.visibility</p:attrName>
                                        </p:attrNameLst>
                                      </p:cBhvr>
                                      <p:to>
                                        <p:strVal val="visible"/>
                                      </p:to>
                                    </p:set>
                                    <p:anim calcmode="lin" valueType="num">
                                      <p:cBhvr additive="base">
                                        <p:cTn id="43" dur="500"/>
                                        <p:tgtEl>
                                          <p:spTgt spid="62">
                                            <p:txEl>
                                              <p:pRg st="0" end="0"/>
                                            </p:txEl>
                                          </p:spTgt>
                                        </p:tgtEl>
                                        <p:attrNameLst>
                                          <p:attrName>ppt_y</p:attrName>
                                        </p:attrNameLst>
                                      </p:cBhvr>
                                      <p:tavLst>
                                        <p:tav tm="0">
                                          <p:val>
                                            <p:strVal val="#ppt_y+#ppt_h*1.125000"/>
                                          </p:val>
                                        </p:tav>
                                        <p:tav tm="100000">
                                          <p:val>
                                            <p:strVal val="#ppt_y"/>
                                          </p:val>
                                        </p:tav>
                                      </p:tavLst>
                                    </p:anim>
                                    <p:animEffect transition="in" filter="wipe(up)">
                                      <p:cBhvr>
                                        <p:cTn id="44" dur="500"/>
                                        <p:tgtEl>
                                          <p:spTgt spid="62">
                                            <p:txEl>
                                              <p:pRg st="0" end="0"/>
                                            </p:txEl>
                                          </p:spTgt>
                                        </p:tgtEl>
                                      </p:cBhvr>
                                    </p:animEffect>
                                  </p:childTnLst>
                                </p:cTn>
                              </p:par>
                            </p:childTnLst>
                          </p:cTn>
                        </p:par>
                      </p:childTnLst>
                    </p:cTn>
                  </p:par>
                  <p:par>
                    <p:cTn id="45" fill="hold">
                      <p:stCondLst>
                        <p:cond delay="indefinite"/>
                      </p:stCondLst>
                      <p:childTnLst>
                        <p:par>
                          <p:cTn id="46" fill="hold">
                            <p:stCondLst>
                              <p:cond delay="0"/>
                            </p:stCondLst>
                            <p:childTnLst>
                              <p:par>
                                <p:cTn id="47" presetID="12" presetClass="entr" presetSubtype="4" fill="hold" nodeType="clickEffect">
                                  <p:stCondLst>
                                    <p:cond delay="0"/>
                                  </p:stCondLst>
                                  <p:childTnLst>
                                    <p:set>
                                      <p:cBhvr>
                                        <p:cTn id="48" dur="1" fill="hold">
                                          <p:stCondLst>
                                            <p:cond delay="0"/>
                                          </p:stCondLst>
                                        </p:cTn>
                                        <p:tgtEl>
                                          <p:spTgt spid="65">
                                            <p:txEl>
                                              <p:pRg st="0" end="0"/>
                                            </p:txEl>
                                          </p:spTgt>
                                        </p:tgtEl>
                                        <p:attrNameLst>
                                          <p:attrName>style.visibility</p:attrName>
                                        </p:attrNameLst>
                                      </p:cBhvr>
                                      <p:to>
                                        <p:strVal val="visible"/>
                                      </p:to>
                                    </p:set>
                                    <p:anim calcmode="lin" valueType="num">
                                      <p:cBhvr additive="base">
                                        <p:cTn id="49" dur="500"/>
                                        <p:tgtEl>
                                          <p:spTgt spid="65">
                                            <p:txEl>
                                              <p:pRg st="0" end="0"/>
                                            </p:txEl>
                                          </p:spTgt>
                                        </p:tgtEl>
                                        <p:attrNameLst>
                                          <p:attrName>ppt_y</p:attrName>
                                        </p:attrNameLst>
                                      </p:cBhvr>
                                      <p:tavLst>
                                        <p:tav tm="0">
                                          <p:val>
                                            <p:strVal val="#ppt_y+#ppt_h*1.125000"/>
                                          </p:val>
                                        </p:tav>
                                        <p:tav tm="100000">
                                          <p:val>
                                            <p:strVal val="#ppt_y"/>
                                          </p:val>
                                        </p:tav>
                                      </p:tavLst>
                                    </p:anim>
                                    <p:animEffect transition="in" filter="wipe(up)">
                                      <p:cBhvr>
                                        <p:cTn id="50" dur="500"/>
                                        <p:tgtEl>
                                          <p:spTgt spid="65">
                                            <p:txEl>
                                              <p:pRg st="0" end="0"/>
                                            </p:txEl>
                                          </p:spTgt>
                                        </p:tgtEl>
                                      </p:cBhvr>
                                    </p:animEffect>
                                  </p:childTnLst>
                                </p:cTn>
                              </p:par>
                            </p:childTnLst>
                          </p:cTn>
                        </p:par>
                      </p:childTnLst>
                    </p:cTn>
                  </p:par>
                  <p:par>
                    <p:cTn id="51" fill="hold">
                      <p:stCondLst>
                        <p:cond delay="indefinite"/>
                      </p:stCondLst>
                      <p:childTnLst>
                        <p:par>
                          <p:cTn id="52" fill="hold">
                            <p:stCondLst>
                              <p:cond delay="0"/>
                            </p:stCondLst>
                            <p:childTnLst>
                              <p:par>
                                <p:cTn id="53" presetID="12" presetClass="entr" presetSubtype="4" fill="hold" nodeType="clickEffect">
                                  <p:stCondLst>
                                    <p:cond delay="0"/>
                                  </p:stCondLst>
                                  <p:childTnLst>
                                    <p:set>
                                      <p:cBhvr>
                                        <p:cTn id="54" dur="1" fill="hold">
                                          <p:stCondLst>
                                            <p:cond delay="0"/>
                                          </p:stCondLst>
                                        </p:cTn>
                                        <p:tgtEl>
                                          <p:spTgt spid="64">
                                            <p:txEl>
                                              <p:pRg st="0" end="0"/>
                                            </p:txEl>
                                          </p:spTgt>
                                        </p:tgtEl>
                                        <p:attrNameLst>
                                          <p:attrName>style.visibility</p:attrName>
                                        </p:attrNameLst>
                                      </p:cBhvr>
                                      <p:to>
                                        <p:strVal val="visible"/>
                                      </p:to>
                                    </p:set>
                                    <p:anim calcmode="lin" valueType="num">
                                      <p:cBhvr additive="base">
                                        <p:cTn id="55" dur="500"/>
                                        <p:tgtEl>
                                          <p:spTgt spid="64">
                                            <p:txEl>
                                              <p:pRg st="0" end="0"/>
                                            </p:txEl>
                                          </p:spTgt>
                                        </p:tgtEl>
                                        <p:attrNameLst>
                                          <p:attrName>ppt_y</p:attrName>
                                        </p:attrNameLst>
                                      </p:cBhvr>
                                      <p:tavLst>
                                        <p:tav tm="0">
                                          <p:val>
                                            <p:strVal val="#ppt_y+#ppt_h*1.125000"/>
                                          </p:val>
                                        </p:tav>
                                        <p:tav tm="100000">
                                          <p:val>
                                            <p:strVal val="#ppt_y"/>
                                          </p:val>
                                        </p:tav>
                                      </p:tavLst>
                                    </p:anim>
                                    <p:animEffect transition="in" filter="wipe(up)">
                                      <p:cBhvr>
                                        <p:cTn id="56" dur="500"/>
                                        <p:tgtEl>
                                          <p:spTgt spid="64">
                                            <p:txEl>
                                              <p:pRg st="0" end="0"/>
                                            </p:txEl>
                                          </p:spTgt>
                                        </p:tgtEl>
                                      </p:cBhvr>
                                    </p:animEffect>
                                  </p:childTnLst>
                                </p:cTn>
                              </p:par>
                            </p:childTnLst>
                          </p:cTn>
                        </p:par>
                      </p:childTnLst>
                    </p:cTn>
                  </p:par>
                  <p:par>
                    <p:cTn id="57" fill="hold">
                      <p:stCondLst>
                        <p:cond delay="indefinite"/>
                      </p:stCondLst>
                      <p:childTnLst>
                        <p:par>
                          <p:cTn id="58" fill="hold">
                            <p:stCondLst>
                              <p:cond delay="0"/>
                            </p:stCondLst>
                            <p:childTnLst>
                              <p:par>
                                <p:cTn id="59" presetID="12" presetClass="entr" presetSubtype="4" fill="hold" nodeType="clickEffect">
                                  <p:stCondLst>
                                    <p:cond delay="0"/>
                                  </p:stCondLst>
                                  <p:childTnLst>
                                    <p:set>
                                      <p:cBhvr>
                                        <p:cTn id="60" dur="1" fill="hold">
                                          <p:stCondLst>
                                            <p:cond delay="0"/>
                                          </p:stCondLst>
                                        </p:cTn>
                                        <p:tgtEl>
                                          <p:spTgt spid="63">
                                            <p:txEl>
                                              <p:pRg st="0" end="0"/>
                                            </p:txEl>
                                          </p:spTgt>
                                        </p:tgtEl>
                                        <p:attrNameLst>
                                          <p:attrName>style.visibility</p:attrName>
                                        </p:attrNameLst>
                                      </p:cBhvr>
                                      <p:to>
                                        <p:strVal val="visible"/>
                                      </p:to>
                                    </p:set>
                                    <p:anim calcmode="lin" valueType="num">
                                      <p:cBhvr additive="base">
                                        <p:cTn id="61" dur="500"/>
                                        <p:tgtEl>
                                          <p:spTgt spid="63">
                                            <p:txEl>
                                              <p:pRg st="0" end="0"/>
                                            </p:txEl>
                                          </p:spTgt>
                                        </p:tgtEl>
                                        <p:attrNameLst>
                                          <p:attrName>ppt_y</p:attrName>
                                        </p:attrNameLst>
                                      </p:cBhvr>
                                      <p:tavLst>
                                        <p:tav tm="0">
                                          <p:val>
                                            <p:strVal val="#ppt_y+#ppt_h*1.125000"/>
                                          </p:val>
                                        </p:tav>
                                        <p:tav tm="100000">
                                          <p:val>
                                            <p:strVal val="#ppt_y"/>
                                          </p:val>
                                        </p:tav>
                                      </p:tavLst>
                                    </p:anim>
                                    <p:animEffect transition="in" filter="wipe(up)">
                                      <p:cBhvr>
                                        <p:cTn id="62" dur="500"/>
                                        <p:tgtEl>
                                          <p:spTgt spid="6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pic>
        <p:nvPicPr>
          <p:cNvPr id="2" name="图片 1" descr="b772081f-10e0-489f-9f9b-1466975baa93"/>
          <p:cNvPicPr>
            <a:picLocks noChangeAspect="1"/>
          </p:cNvPicPr>
          <p:nvPr/>
        </p:nvPicPr>
        <p:blipFill>
          <a:blip r:embed="rId2"/>
          <a:stretch>
            <a:fillRect/>
          </a:stretch>
        </p:blipFill>
        <p:spPr>
          <a:xfrm>
            <a:off x="2962275" y="623570"/>
            <a:ext cx="6454775" cy="6454775"/>
          </a:xfrm>
          <a:prstGeom prst="rect">
            <a:avLst/>
          </a:prstGeom>
        </p:spPr>
      </p:pic>
      <p:sp>
        <p:nvSpPr>
          <p:cNvPr id="3" name="文本框 2"/>
          <p:cNvSpPr txBox="1"/>
          <p:nvPr/>
        </p:nvSpPr>
        <p:spPr>
          <a:xfrm>
            <a:off x="3733165" y="1842770"/>
            <a:ext cx="5101590" cy="2232660"/>
          </a:xfrm>
          <a:prstGeom prst="rect">
            <a:avLst/>
          </a:prstGeom>
          <a:noFill/>
        </p:spPr>
        <p:txBody>
          <a:bodyPr wrap="square" rtlCol="0" anchor="t">
            <a:spAutoFit/>
          </a:bodyPr>
          <a:p>
            <a:pPr algn="ctr">
              <a:lnSpc>
                <a:spcPct val="140000"/>
              </a:lnSpc>
            </a:pPr>
            <a:r>
              <a:rPr lang="zh-CN" altLang="en-US" sz="2400" dirty="0">
                <a:solidFill>
                  <a:srgbClr val="FF0000"/>
                </a:solidFill>
                <a:latin typeface="+mn-ea"/>
                <a:cs typeface="+mn-ea"/>
                <a:sym typeface="+mn-ea"/>
              </a:rPr>
              <a:t>比的基本性质</a:t>
            </a:r>
            <a:endParaRPr lang="zh-CN" altLang="en-US" sz="2400" dirty="0">
              <a:solidFill>
                <a:srgbClr val="FF0000"/>
              </a:solidFill>
              <a:latin typeface="+mn-ea"/>
              <a:cs typeface="+mn-ea"/>
              <a:sym typeface="+mn-ea"/>
            </a:endParaRPr>
          </a:p>
          <a:p>
            <a:pPr algn="ctr">
              <a:lnSpc>
                <a:spcPct val="140000"/>
              </a:lnSpc>
            </a:pPr>
            <a:endParaRPr lang="zh-CN" altLang="en-US" sz="2400" dirty="0">
              <a:solidFill>
                <a:srgbClr val="FF0000"/>
              </a:solidFill>
              <a:latin typeface="+mn-ea"/>
              <a:cs typeface="+mn-ea"/>
              <a:sym typeface="+mn-ea"/>
            </a:endParaRPr>
          </a:p>
          <a:p>
            <a:pPr algn="l">
              <a:lnSpc>
                <a:spcPct val="150000"/>
              </a:lnSpc>
            </a:pPr>
            <a:r>
              <a:rPr lang="zh-CN" altLang="en-US" sz="2400" dirty="0">
                <a:latin typeface="+mn-ea"/>
                <a:cs typeface="+mn-ea"/>
                <a:sym typeface="+mn-ea"/>
              </a:rPr>
              <a:t>比的前项和后项同时乘或除以相同的数（</a:t>
            </a:r>
            <a:r>
              <a:rPr lang="en-US" altLang="zh-CN" sz="2400" dirty="0">
                <a:latin typeface="+mn-ea"/>
                <a:cs typeface="+mn-ea"/>
                <a:sym typeface="+mn-ea"/>
              </a:rPr>
              <a:t>0</a:t>
            </a:r>
            <a:r>
              <a:rPr lang="zh-CN" altLang="en-US" sz="2400" dirty="0">
                <a:latin typeface="+mn-ea"/>
                <a:cs typeface="+mn-ea"/>
                <a:sym typeface="+mn-ea"/>
              </a:rPr>
              <a:t>除外），比值不变。</a:t>
            </a:r>
            <a:endParaRPr lang="zh-CN" altLang="en-US" sz="2400" dirty="0">
              <a:latin typeface="+mn-ea"/>
              <a:cs typeface="+mn-ea"/>
              <a:sym typeface="+mn-ea"/>
            </a:endParaRPr>
          </a:p>
        </p:txBody>
      </p:sp>
      <p:sp>
        <p:nvSpPr>
          <p:cNvPr id="4" name="文本框 3"/>
          <p:cNvSpPr txBox="1"/>
          <p:nvPr/>
        </p:nvSpPr>
        <p:spPr>
          <a:xfrm>
            <a:off x="858183" y="350873"/>
            <a:ext cx="1402080" cy="460375"/>
          </a:xfrm>
          <a:prstGeom prst="rect">
            <a:avLst/>
          </a:prstGeom>
          <a:noFill/>
        </p:spPr>
        <p:txBody>
          <a:bodyPr wrap="none" rtlCol="0">
            <a:spAutoFit/>
          </a:bodyPr>
          <a:p>
            <a:r>
              <a:rPr kumimoji="1" lang="zh-CN" altLang="en-US" sz="2400" b="1" dirty="0"/>
              <a:t>课堂小结</a:t>
            </a:r>
            <a:endParaRPr kumimoji="1" lang="zh-CN" altLang="en-US" sz="2400" b="1" dirty="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3746639" y="2705725"/>
            <a:ext cx="4698722" cy="1446550"/>
          </a:xfrm>
          <a:prstGeom prst="rect">
            <a:avLst/>
          </a:prstGeom>
          <a:noFill/>
        </p:spPr>
        <p:txBody>
          <a:bodyPr wrap="none" rtlCol="0">
            <a:spAutoFit/>
          </a:bodyPr>
          <a:p>
            <a:r>
              <a:rPr kumimoji="1" lang="zh-CN" altLang="en-US" sz="8800" b="1" dirty="0">
                <a:solidFill>
                  <a:schemeClr val="bg1"/>
                </a:solidFill>
              </a:rPr>
              <a:t>谢谢观看</a:t>
            </a:r>
            <a:endParaRPr kumimoji="1" lang="zh-CN" altLang="en-US" sz="8800" b="1" dirty="0">
              <a:solidFill>
                <a:schemeClr val="bg1"/>
              </a:solidFill>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17"/>
          <p:cNvSpPr>
            <a:spLocks noChangeArrowheads="1"/>
          </p:cNvSpPr>
          <p:nvPr/>
        </p:nvSpPr>
        <p:spPr bwMode="gray">
          <a:xfrm>
            <a:off x="0" y="2011257"/>
            <a:ext cx="12192000" cy="1365251"/>
          </a:xfrm>
          <a:prstGeom prst="rect">
            <a:avLst/>
          </a:prstGeom>
          <a:solidFill>
            <a:schemeClr val="tx2">
              <a:lumMod val="75000"/>
            </a:schemeClr>
          </a:solidFill>
          <a:ln w="9525">
            <a:noFill/>
            <a:miter lim="800000"/>
          </a:ln>
        </p:spPr>
        <p:txBody>
          <a:bodyPr wrap="none" lIns="91440" tIns="45720" rIns="91440" bIns="45720"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0" cap="none" spc="0" normalizeH="0" baseline="0" noProof="0" dirty="0">
              <a:ln>
                <a:noFill/>
              </a:ln>
              <a:solidFill>
                <a:srgbClr val="005397"/>
              </a:solidFill>
              <a:effectLst/>
              <a:uLnTx/>
              <a:uFillTx/>
              <a:latin typeface="Arial" panose="020B0604020202020204"/>
              <a:ea typeface="微软雅黑" panose="020B0503020204020204" pitchFamily="34" charset="-122"/>
              <a:cs typeface="+mn-cs"/>
            </a:endParaRPr>
          </a:p>
        </p:txBody>
      </p:sp>
      <p:sp>
        <p:nvSpPr>
          <p:cNvPr id="16" name="Rectangle 4"/>
          <p:cNvSpPr>
            <a:spLocks noChangeArrowheads="1"/>
          </p:cNvSpPr>
          <p:nvPr/>
        </p:nvSpPr>
        <p:spPr bwMode="auto">
          <a:xfrm>
            <a:off x="566420" y="2180167"/>
            <a:ext cx="11341100" cy="1028700"/>
          </a:xfrm>
          <a:prstGeom prst="rect">
            <a:avLst/>
          </a:prstGeom>
          <a:noFill/>
          <a:ln w="3175" algn="ctr">
            <a:noFill/>
            <a:prstDash val="dash"/>
            <a:miter lim="800000"/>
          </a:ln>
          <a:effectLst/>
        </p:spPr>
        <p:txBody>
          <a:bodyPr lIns="91440" tIns="45720" rIns="91440" bIns="45720"/>
          <a:lstStyle/>
          <a:p>
            <a:pPr marL="0" marR="0" lvl="0" indent="0" algn="ctr" defTabSz="914400" rtl="0" eaLnBrk="0" fontAlgn="base" latinLnBrk="0" hangingPunct="0">
              <a:lnSpc>
                <a:spcPct val="100000"/>
              </a:lnSpc>
              <a:spcBef>
                <a:spcPct val="20000"/>
              </a:spcBef>
              <a:spcAft>
                <a:spcPct val="0"/>
              </a:spcAft>
              <a:buClr>
                <a:srgbClr val="5B8CC1"/>
              </a:buClr>
              <a:buSzTx/>
              <a:buFont typeface="Wingdings" panose="05000000000000000000" pitchFamily="2" charset="2"/>
              <a:buNone/>
              <a:defRPr/>
            </a:pPr>
            <a:r>
              <a:rPr kumimoji="0" lang="zh-CN" altLang="en-US" sz="5465"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第一课件网      </a:t>
            </a:r>
            <a:r>
              <a:rPr kumimoji="0" lang="en-US" altLang="zh-CN" sz="5465"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www.kejian1.com</a:t>
            </a:r>
            <a:endParaRPr kumimoji="0" lang="zh-CN" altLang="en-GB" sz="5465"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48132" name="TextBox 6"/>
          <p:cNvSpPr txBox="1"/>
          <p:nvPr/>
        </p:nvSpPr>
        <p:spPr>
          <a:xfrm>
            <a:off x="1965113" y="4384040"/>
            <a:ext cx="8674100" cy="583565"/>
          </a:xfrm>
          <a:prstGeom prst="rect">
            <a:avLst/>
          </a:prstGeom>
          <a:noFill/>
          <a:ln w="9525">
            <a:noFill/>
          </a:ln>
        </p:spPr>
        <p:txBody>
          <a:bodyPr lIns="91440" tIns="45720" rIns="91440" bIns="45720">
            <a:spAutoFit/>
          </a:bodyPr>
          <a:lstStyle/>
          <a:p>
            <a:pPr algn="ctr"/>
            <a:r>
              <a:rPr lang="zh-CN" altLang="en-US" sz="3200" b="1" dirty="0">
                <a:solidFill>
                  <a:srgbClr val="002060"/>
                </a:solidFill>
                <a:latin typeface="等线" panose="02010600030101010101" pitchFamily="2" charset="-122"/>
              </a:rPr>
              <a:t>第一课件网，无需注册，免费下载。</a:t>
            </a:r>
            <a:endParaRPr lang="zh-CN" altLang="en-US" sz="3200" b="1" dirty="0">
              <a:solidFill>
                <a:srgbClr val="002060"/>
              </a:solidFill>
              <a:latin typeface="等线" panose="02010600030101010101" pitchFamily="2" charset="-122"/>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15772" cy="461665"/>
          </a:xfrm>
          <a:prstGeom prst="rect">
            <a:avLst/>
          </a:prstGeom>
          <a:noFill/>
        </p:spPr>
        <p:txBody>
          <a:bodyPr wrap="none" rtlCol="0">
            <a:spAutoFit/>
          </a:bodyPr>
          <a:lstStyle/>
          <a:p>
            <a:r>
              <a:rPr kumimoji="1" lang="zh-CN" altLang="en-US" sz="2400" b="1" dirty="0"/>
              <a:t>新课导入</a:t>
            </a:r>
            <a:endParaRPr kumimoji="1" lang="zh-CN" altLang="en-US" sz="2400" b="1" dirty="0"/>
          </a:p>
        </p:txBody>
      </p:sp>
      <p:grpSp>
        <p:nvGrpSpPr>
          <p:cNvPr id="5" name="组合 4"/>
          <p:cNvGrpSpPr/>
          <p:nvPr/>
        </p:nvGrpSpPr>
        <p:grpSpPr>
          <a:xfrm>
            <a:off x="2663825" y="1120140"/>
            <a:ext cx="2663190" cy="1828800"/>
            <a:chOff x="6385" y="1617"/>
            <a:chExt cx="4194" cy="2880"/>
          </a:xfrm>
        </p:grpSpPr>
        <p:pic>
          <p:nvPicPr>
            <p:cNvPr id="4" name="图片 3" descr="9bdc7e45-1ecd-4015-90b4-1816295d21ca"/>
            <p:cNvPicPr>
              <a:picLocks noChangeAspect="1"/>
            </p:cNvPicPr>
            <p:nvPr/>
          </p:nvPicPr>
          <p:blipFill>
            <a:blip r:embed="rId2"/>
            <a:stretch>
              <a:fillRect/>
            </a:stretch>
          </p:blipFill>
          <p:spPr>
            <a:xfrm flipH="1">
              <a:off x="6385" y="1617"/>
              <a:ext cx="4194" cy="2881"/>
            </a:xfrm>
            <a:prstGeom prst="rect">
              <a:avLst/>
            </a:prstGeom>
          </p:spPr>
        </p:pic>
        <p:sp>
          <p:nvSpPr>
            <p:cNvPr id="3" name="文本框 2"/>
            <p:cNvSpPr txBox="1"/>
            <p:nvPr/>
          </p:nvSpPr>
          <p:spPr>
            <a:xfrm>
              <a:off x="7138" y="2559"/>
              <a:ext cx="2688" cy="725"/>
            </a:xfrm>
            <a:prstGeom prst="rect">
              <a:avLst/>
            </a:prstGeom>
            <a:noFill/>
          </p:spPr>
          <p:txBody>
            <a:bodyPr wrap="none" rtlCol="0">
              <a:spAutoFit/>
            </a:bodyPr>
            <a:p>
              <a:r>
                <a:rPr lang="zh-CN" altLang="en-US" sz="2400"/>
                <a:t>什么叫做比</a:t>
              </a:r>
              <a:endParaRPr lang="zh-CN" altLang="en-US" sz="2400"/>
            </a:p>
          </p:txBody>
        </p:sp>
      </p:grpSp>
      <p:pic>
        <p:nvPicPr>
          <p:cNvPr id="6" name="图片 5" descr="图片161"/>
          <p:cNvPicPr>
            <a:picLocks noChangeAspect="1"/>
          </p:cNvPicPr>
          <p:nvPr/>
        </p:nvPicPr>
        <p:blipFill>
          <a:blip r:embed="rId3"/>
          <a:stretch>
            <a:fillRect/>
          </a:stretch>
        </p:blipFill>
        <p:spPr>
          <a:xfrm>
            <a:off x="1410970" y="3303905"/>
            <a:ext cx="1731010" cy="1938655"/>
          </a:xfrm>
          <a:prstGeom prst="rect">
            <a:avLst/>
          </a:prstGeom>
        </p:spPr>
      </p:pic>
      <p:grpSp>
        <p:nvGrpSpPr>
          <p:cNvPr id="10" name="组合 9"/>
          <p:cNvGrpSpPr/>
          <p:nvPr/>
        </p:nvGrpSpPr>
        <p:grpSpPr>
          <a:xfrm>
            <a:off x="7010400" y="1514475"/>
            <a:ext cx="3272155" cy="4455160"/>
            <a:chOff x="11040" y="2385"/>
            <a:chExt cx="5153" cy="7016"/>
          </a:xfrm>
        </p:grpSpPr>
        <p:grpSp>
          <p:nvGrpSpPr>
            <p:cNvPr id="8" name="组合 7"/>
            <p:cNvGrpSpPr/>
            <p:nvPr/>
          </p:nvGrpSpPr>
          <p:grpSpPr>
            <a:xfrm>
              <a:off x="11040" y="2385"/>
              <a:ext cx="5152" cy="4182"/>
              <a:chOff x="7766" y="3912"/>
              <a:chExt cx="5152" cy="4182"/>
            </a:xfrm>
          </p:grpSpPr>
          <p:pic>
            <p:nvPicPr>
              <p:cNvPr id="7" name="图片 6" descr="47384b9f-f075-49bc-a753-57ce17f4babf"/>
              <p:cNvPicPr>
                <a:picLocks noChangeAspect="1"/>
              </p:cNvPicPr>
              <p:nvPr/>
            </p:nvPicPr>
            <p:blipFill>
              <a:blip r:embed="rId4"/>
              <a:stretch>
                <a:fillRect/>
              </a:stretch>
            </p:blipFill>
            <p:spPr>
              <a:xfrm>
                <a:off x="7766" y="3912"/>
                <a:ext cx="5153" cy="4182"/>
              </a:xfrm>
              <a:prstGeom prst="rect">
                <a:avLst/>
              </a:prstGeom>
            </p:spPr>
          </p:pic>
          <p:sp>
            <p:nvSpPr>
              <p:cNvPr id="10244" name="文本框 10243"/>
              <p:cNvSpPr txBox="1"/>
              <p:nvPr/>
            </p:nvSpPr>
            <p:spPr>
              <a:xfrm>
                <a:off x="8228" y="4974"/>
                <a:ext cx="4229" cy="1598"/>
              </a:xfrm>
              <a:prstGeom prst="rect">
                <a:avLst/>
              </a:prstGeom>
              <a:noFill/>
              <a:ln w="9525">
                <a:noFill/>
              </a:ln>
            </p:spPr>
            <p:txBody>
              <a:bodyPr wrap="square">
                <a:spAutoFit/>
              </a:bodyPr>
              <a:p>
                <a:pPr algn="ctr">
                  <a:spcBef>
                    <a:spcPct val="50000"/>
                  </a:spcBef>
                  <a:buClr>
                    <a:schemeClr val="bg1"/>
                  </a:buClr>
                </a:pPr>
                <a:r>
                  <a:rPr lang="zh-CN" altLang="en-US" sz="2400" dirty="0">
                    <a:solidFill>
                      <a:schemeClr val="tx1"/>
                    </a:solidFill>
                    <a:latin typeface="+mn-ea"/>
                  </a:rPr>
                  <a:t>两个数相除又叫</a:t>
                </a:r>
                <a:endParaRPr lang="zh-CN" altLang="en-US" sz="2400" dirty="0">
                  <a:solidFill>
                    <a:schemeClr val="tx1"/>
                  </a:solidFill>
                  <a:latin typeface="+mn-ea"/>
                </a:endParaRPr>
              </a:p>
              <a:p>
                <a:pPr algn="ctr">
                  <a:spcBef>
                    <a:spcPct val="50000"/>
                  </a:spcBef>
                  <a:buClr>
                    <a:schemeClr val="bg1"/>
                  </a:buClr>
                </a:pPr>
                <a:r>
                  <a:rPr lang="zh-CN" altLang="en-US" sz="2400" dirty="0">
                    <a:solidFill>
                      <a:schemeClr val="tx1"/>
                    </a:solidFill>
                    <a:latin typeface="+mn-ea"/>
                  </a:rPr>
                  <a:t>做两个数的比。</a:t>
                </a:r>
                <a:endParaRPr lang="zh-CN" altLang="en-US" sz="2400" dirty="0">
                  <a:solidFill>
                    <a:schemeClr val="tx1"/>
                  </a:solidFill>
                  <a:latin typeface="+mn-ea"/>
                </a:endParaRPr>
              </a:p>
            </p:txBody>
          </p:sp>
        </p:grpSp>
        <p:pic>
          <p:nvPicPr>
            <p:cNvPr id="9" name="图片 8" descr="图片175"/>
            <p:cNvPicPr>
              <a:picLocks noChangeAspect="1"/>
            </p:cNvPicPr>
            <p:nvPr/>
          </p:nvPicPr>
          <p:blipFill>
            <a:blip r:embed="rId5"/>
            <a:stretch>
              <a:fillRect/>
            </a:stretch>
          </p:blipFill>
          <p:spPr>
            <a:xfrm flipH="1">
              <a:off x="13857" y="6567"/>
              <a:ext cx="2336" cy="2835"/>
            </a:xfrm>
            <a:prstGeom prst="rect">
              <a:avLst/>
            </a:prstGeom>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p:tgtEl>
                                          <p:spTgt spid="10"/>
                                        </p:tgtEl>
                                        <p:attrNameLst>
                                          <p:attrName>ppt_y</p:attrName>
                                        </p:attrNameLst>
                                      </p:cBhvr>
                                      <p:tavLst>
                                        <p:tav tm="0">
                                          <p:val>
                                            <p:strVal val="#ppt_y+#ppt_h*1.125000"/>
                                          </p:val>
                                        </p:tav>
                                        <p:tav tm="100000">
                                          <p:val>
                                            <p:strVal val="#ppt_y"/>
                                          </p:val>
                                        </p:tav>
                                      </p:tavLst>
                                    </p:anim>
                                    <p:animEffect transition="in" filter="wipe(up)">
                                      <p:cBhvr>
                                        <p:cTn id="8"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7170" name="文本框 7169"/>
          <p:cNvSpPr txBox="1"/>
          <p:nvPr/>
        </p:nvSpPr>
        <p:spPr>
          <a:xfrm>
            <a:off x="1835150" y="1787525"/>
            <a:ext cx="1703388" cy="460375"/>
          </a:xfrm>
          <a:prstGeom prst="rect">
            <a:avLst/>
          </a:prstGeom>
          <a:noFill/>
          <a:ln w="9525">
            <a:noFill/>
          </a:ln>
        </p:spPr>
        <p:txBody>
          <a:bodyPr>
            <a:spAutoFit/>
          </a:bodyPr>
          <a:p>
            <a:pPr>
              <a:buClr>
                <a:schemeClr val="bg1"/>
              </a:buClr>
            </a:pPr>
            <a:r>
              <a:rPr lang="en-US" altLang="zh-CN" sz="2400">
                <a:latin typeface="+mn-ea"/>
                <a:cs typeface="+mn-ea"/>
              </a:rPr>
              <a:t>16÷25</a:t>
            </a:r>
            <a:endParaRPr lang="en-US" altLang="zh-CN" sz="2400">
              <a:latin typeface="+mn-ea"/>
              <a:cs typeface="+mn-ea"/>
            </a:endParaRPr>
          </a:p>
        </p:txBody>
      </p:sp>
      <p:sp>
        <p:nvSpPr>
          <p:cNvPr id="7175" name="文本框 7174"/>
          <p:cNvSpPr txBox="1"/>
          <p:nvPr/>
        </p:nvSpPr>
        <p:spPr>
          <a:xfrm>
            <a:off x="2907030" y="1772285"/>
            <a:ext cx="4146550" cy="460375"/>
          </a:xfrm>
          <a:prstGeom prst="rect">
            <a:avLst/>
          </a:prstGeom>
          <a:noFill/>
          <a:ln w="9525">
            <a:noFill/>
          </a:ln>
        </p:spPr>
        <p:txBody>
          <a:bodyPr wrap="none" anchor="t">
            <a:spAutoFit/>
          </a:bodyPr>
          <a:p>
            <a:pPr>
              <a:buClr>
                <a:schemeClr val="bg1"/>
              </a:buClr>
            </a:pPr>
            <a:r>
              <a:rPr lang="en-US" altLang="zh-CN" sz="2400" dirty="0">
                <a:latin typeface="+mn-ea"/>
                <a:cs typeface="+mn-ea"/>
              </a:rPr>
              <a:t>=</a:t>
            </a:r>
            <a:r>
              <a:rPr lang="zh-CN" altLang="en-US" sz="2400" dirty="0">
                <a:latin typeface="+mn-ea"/>
                <a:cs typeface="+mn-ea"/>
              </a:rPr>
              <a:t>（</a:t>
            </a:r>
            <a:r>
              <a:rPr lang="en-US" altLang="zh-CN" sz="2400">
                <a:latin typeface="+mn-ea"/>
                <a:cs typeface="+mn-ea"/>
              </a:rPr>
              <a:t>16</a:t>
            </a:r>
            <a:r>
              <a:rPr lang="en-US" altLang="zh-CN" sz="2400">
                <a:solidFill>
                  <a:schemeClr val="tx1"/>
                </a:solidFill>
                <a:latin typeface="+mn-ea"/>
                <a:cs typeface="+mn-ea"/>
              </a:rPr>
              <a:t>×       </a:t>
            </a:r>
            <a:r>
              <a:rPr lang="zh-CN" altLang="en-US" sz="2400" dirty="0">
                <a:latin typeface="+mn-ea"/>
                <a:cs typeface="+mn-ea"/>
              </a:rPr>
              <a:t>）</a:t>
            </a:r>
            <a:r>
              <a:rPr lang="en-US" altLang="zh-CN" sz="2400">
                <a:latin typeface="+mn-ea"/>
                <a:cs typeface="+mn-ea"/>
              </a:rPr>
              <a:t>÷( 25 </a:t>
            </a:r>
            <a:r>
              <a:rPr lang="en-US" altLang="zh-CN" sz="2400">
                <a:solidFill>
                  <a:schemeClr val="tx1"/>
                </a:solidFill>
                <a:latin typeface="+mn-ea"/>
                <a:cs typeface="+mn-ea"/>
              </a:rPr>
              <a:t>×       </a:t>
            </a:r>
            <a:r>
              <a:rPr lang="en-US" altLang="zh-CN" sz="2400">
                <a:solidFill>
                  <a:srgbClr val="FF0000"/>
                </a:solidFill>
                <a:latin typeface="+mn-ea"/>
                <a:cs typeface="+mn-ea"/>
              </a:rPr>
              <a:t> </a:t>
            </a:r>
            <a:r>
              <a:rPr lang="en-US" altLang="zh-CN" sz="2400">
                <a:latin typeface="+mn-ea"/>
                <a:cs typeface="+mn-ea"/>
              </a:rPr>
              <a:t>)</a:t>
            </a:r>
            <a:endParaRPr lang="en-US" altLang="zh-CN" sz="2400">
              <a:latin typeface="+mn-ea"/>
              <a:cs typeface="+mn-ea"/>
            </a:endParaRPr>
          </a:p>
        </p:txBody>
      </p:sp>
      <p:sp>
        <p:nvSpPr>
          <p:cNvPr id="7176" name="文本框 7175"/>
          <p:cNvSpPr txBox="1"/>
          <p:nvPr/>
        </p:nvSpPr>
        <p:spPr>
          <a:xfrm>
            <a:off x="7059613" y="1802765"/>
            <a:ext cx="2651125" cy="460375"/>
          </a:xfrm>
          <a:prstGeom prst="rect">
            <a:avLst/>
          </a:prstGeom>
          <a:noFill/>
          <a:ln w="9525">
            <a:noFill/>
          </a:ln>
        </p:spPr>
        <p:txBody>
          <a:bodyPr>
            <a:spAutoFit/>
          </a:bodyPr>
          <a:p>
            <a:pPr>
              <a:buClr>
                <a:schemeClr val="bg1"/>
              </a:buClr>
            </a:pPr>
            <a:r>
              <a:rPr lang="en-US" altLang="zh-CN" sz="2400">
                <a:latin typeface="+mn-ea"/>
                <a:cs typeface="+mn-ea"/>
              </a:rPr>
              <a:t>=64 ÷ </a:t>
            </a:r>
            <a:endParaRPr lang="en-US" altLang="zh-CN" sz="2400">
              <a:latin typeface="+mn-ea"/>
              <a:cs typeface="+mn-ea"/>
            </a:endParaRPr>
          </a:p>
        </p:txBody>
      </p:sp>
      <p:sp>
        <p:nvSpPr>
          <p:cNvPr id="7177" name="文本框 7176"/>
          <p:cNvSpPr txBox="1"/>
          <p:nvPr/>
        </p:nvSpPr>
        <p:spPr>
          <a:xfrm>
            <a:off x="8667750" y="1803718"/>
            <a:ext cx="1800225" cy="460375"/>
          </a:xfrm>
          <a:prstGeom prst="rect">
            <a:avLst/>
          </a:prstGeom>
          <a:noFill/>
          <a:ln w="9525">
            <a:noFill/>
          </a:ln>
        </p:spPr>
        <p:txBody>
          <a:bodyPr>
            <a:spAutoFit/>
          </a:bodyPr>
          <a:p>
            <a:pPr>
              <a:buClr>
                <a:schemeClr val="bg1"/>
              </a:buClr>
            </a:pPr>
            <a:r>
              <a:rPr lang="en-US" altLang="zh-CN" sz="2400">
                <a:latin typeface="+mn-ea"/>
              </a:rPr>
              <a:t>=0.64</a:t>
            </a:r>
            <a:endParaRPr lang="en-US" altLang="zh-CN" sz="2400">
              <a:latin typeface="+mn-ea"/>
            </a:endParaRPr>
          </a:p>
        </p:txBody>
      </p:sp>
      <p:sp>
        <p:nvSpPr>
          <p:cNvPr id="7178" name="文本框 7177"/>
          <p:cNvSpPr txBox="1"/>
          <p:nvPr/>
        </p:nvSpPr>
        <p:spPr>
          <a:xfrm>
            <a:off x="1858010" y="2723198"/>
            <a:ext cx="1890713" cy="461645"/>
          </a:xfrm>
          <a:prstGeom prst="rect">
            <a:avLst/>
          </a:prstGeom>
          <a:noFill/>
          <a:ln w="9525">
            <a:noFill/>
          </a:ln>
        </p:spPr>
        <p:txBody>
          <a:bodyPr lIns="90000" tIns="46800" rIns="90000" bIns="46800">
            <a:spAutoFit/>
          </a:bodyPr>
          <a:p>
            <a:r>
              <a:rPr lang="en-US" altLang="zh-CN" sz="2400">
                <a:latin typeface="+mn-ea"/>
                <a:cs typeface="+mn-ea"/>
              </a:rPr>
              <a:t>30÷10</a:t>
            </a:r>
            <a:endParaRPr lang="en-US" altLang="zh-CN" sz="2400">
              <a:latin typeface="+mn-ea"/>
              <a:cs typeface="+mn-ea"/>
            </a:endParaRPr>
          </a:p>
        </p:txBody>
      </p:sp>
      <p:sp>
        <p:nvSpPr>
          <p:cNvPr id="7179" name="文本框 7178"/>
          <p:cNvSpPr txBox="1"/>
          <p:nvPr/>
        </p:nvSpPr>
        <p:spPr>
          <a:xfrm>
            <a:off x="2876868" y="2721610"/>
            <a:ext cx="4175760" cy="461645"/>
          </a:xfrm>
          <a:prstGeom prst="rect">
            <a:avLst/>
          </a:prstGeom>
          <a:noFill/>
          <a:ln w="9525">
            <a:noFill/>
          </a:ln>
        </p:spPr>
        <p:txBody>
          <a:bodyPr wrap="none" lIns="90000" tIns="46800" rIns="90000" bIns="46800" anchor="t">
            <a:spAutoFit/>
          </a:bodyPr>
          <a:p>
            <a:r>
              <a:rPr lang="zh-CN" altLang="en-US" sz="2400" dirty="0">
                <a:latin typeface="+mn-ea"/>
                <a:cs typeface="+mn-ea"/>
              </a:rPr>
              <a:t>＝</a:t>
            </a:r>
            <a:r>
              <a:rPr lang="en-US" altLang="zh-CN" sz="2400">
                <a:latin typeface="+mn-ea"/>
                <a:cs typeface="+mn-ea"/>
              </a:rPr>
              <a:t>( 30</a:t>
            </a:r>
            <a:r>
              <a:rPr lang="en-US" altLang="zh-CN" sz="2400">
                <a:solidFill>
                  <a:schemeClr val="tx1"/>
                </a:solidFill>
                <a:latin typeface="+mn-ea"/>
                <a:cs typeface="+mn-ea"/>
              </a:rPr>
              <a:t>÷          </a:t>
            </a:r>
            <a:r>
              <a:rPr lang="en-US" altLang="zh-CN" sz="2400">
                <a:latin typeface="+mn-ea"/>
                <a:cs typeface="+mn-ea"/>
              </a:rPr>
              <a:t>)÷( 10</a:t>
            </a:r>
            <a:r>
              <a:rPr lang="zh-CN" altLang="zh-CN" sz="2400" dirty="0">
                <a:solidFill>
                  <a:schemeClr val="tx1"/>
                </a:solidFill>
                <a:latin typeface="+mn-ea"/>
                <a:cs typeface="+mn-ea"/>
              </a:rPr>
              <a:t>÷</a:t>
            </a:r>
            <a:r>
              <a:rPr lang="en-US" altLang="zh-CN" sz="2400" dirty="0">
                <a:solidFill>
                  <a:schemeClr val="tx1"/>
                </a:solidFill>
                <a:latin typeface="+mn-ea"/>
                <a:cs typeface="+mn-ea"/>
              </a:rPr>
              <a:t>         </a:t>
            </a:r>
            <a:r>
              <a:rPr lang="en-US" altLang="zh-CN" sz="2400">
                <a:latin typeface="+mn-ea"/>
                <a:cs typeface="+mn-ea"/>
              </a:rPr>
              <a:t>)</a:t>
            </a:r>
            <a:endParaRPr lang="en-US" altLang="zh-CN" sz="2400">
              <a:latin typeface="+mn-ea"/>
              <a:cs typeface="+mn-ea"/>
            </a:endParaRPr>
          </a:p>
        </p:txBody>
      </p:sp>
      <p:sp>
        <p:nvSpPr>
          <p:cNvPr id="7180" name="文本框 7179"/>
          <p:cNvSpPr txBox="1"/>
          <p:nvPr/>
        </p:nvSpPr>
        <p:spPr>
          <a:xfrm>
            <a:off x="6964680" y="2723198"/>
            <a:ext cx="1893888" cy="461645"/>
          </a:xfrm>
          <a:prstGeom prst="rect">
            <a:avLst/>
          </a:prstGeom>
          <a:noFill/>
          <a:ln w="9525">
            <a:noFill/>
          </a:ln>
        </p:spPr>
        <p:txBody>
          <a:bodyPr lIns="90000" tIns="46800" rIns="90000" bIns="46800">
            <a:spAutoFit/>
          </a:bodyPr>
          <a:p>
            <a:r>
              <a:rPr lang="zh-CN" altLang="en-US" sz="2400" dirty="0">
                <a:latin typeface="+mn-ea"/>
                <a:cs typeface="+mn-ea"/>
              </a:rPr>
              <a:t>＝</a:t>
            </a:r>
            <a:r>
              <a:rPr lang="en-US" altLang="zh-CN" sz="2400">
                <a:latin typeface="+mn-ea"/>
                <a:cs typeface="+mn-ea"/>
              </a:rPr>
              <a:t>3÷       </a:t>
            </a:r>
            <a:endParaRPr lang="en-US" altLang="zh-CN" sz="2400">
              <a:latin typeface="+mn-ea"/>
              <a:cs typeface="+mn-ea"/>
            </a:endParaRPr>
          </a:p>
        </p:txBody>
      </p:sp>
      <p:sp>
        <p:nvSpPr>
          <p:cNvPr id="7181" name="文本框 7180"/>
          <p:cNvSpPr txBox="1"/>
          <p:nvPr/>
        </p:nvSpPr>
        <p:spPr>
          <a:xfrm>
            <a:off x="8365808" y="2713673"/>
            <a:ext cx="1938337" cy="461645"/>
          </a:xfrm>
          <a:prstGeom prst="rect">
            <a:avLst/>
          </a:prstGeom>
          <a:noFill/>
          <a:ln w="9525">
            <a:noFill/>
          </a:ln>
        </p:spPr>
        <p:txBody>
          <a:bodyPr lIns="90000" tIns="46800" rIns="90000" bIns="46800">
            <a:spAutoFit/>
          </a:bodyPr>
          <a:p>
            <a:r>
              <a:rPr lang="zh-CN" altLang="en-US" sz="2400" dirty="0">
                <a:latin typeface="+mn-ea"/>
                <a:cs typeface="+mn-ea"/>
              </a:rPr>
              <a:t>＝</a:t>
            </a:r>
            <a:r>
              <a:rPr lang="en-US" altLang="zh-CN" sz="2400">
                <a:latin typeface="+mn-ea"/>
                <a:cs typeface="+mn-ea"/>
              </a:rPr>
              <a:t>3</a:t>
            </a:r>
            <a:endParaRPr lang="en-US" altLang="zh-CN" sz="2400">
              <a:latin typeface="+mn-ea"/>
              <a:cs typeface="+mn-ea"/>
            </a:endParaRPr>
          </a:p>
        </p:txBody>
      </p:sp>
      <p:sp>
        <p:nvSpPr>
          <p:cNvPr id="3" name="矩形 2"/>
          <p:cNvSpPr/>
          <p:nvPr/>
        </p:nvSpPr>
        <p:spPr>
          <a:xfrm>
            <a:off x="4217035" y="1723390"/>
            <a:ext cx="540000" cy="540000"/>
          </a:xfrm>
          <a:prstGeom prst="rect">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矩形 3"/>
          <p:cNvSpPr/>
          <p:nvPr/>
        </p:nvSpPr>
        <p:spPr>
          <a:xfrm>
            <a:off x="6203950" y="1747520"/>
            <a:ext cx="540000" cy="540000"/>
          </a:xfrm>
          <a:prstGeom prst="rect">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矩形 4"/>
          <p:cNvSpPr/>
          <p:nvPr/>
        </p:nvSpPr>
        <p:spPr>
          <a:xfrm>
            <a:off x="4217035" y="2674620"/>
            <a:ext cx="540000" cy="540000"/>
          </a:xfrm>
          <a:prstGeom prst="rect">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 name="矩形 5"/>
          <p:cNvSpPr/>
          <p:nvPr/>
        </p:nvSpPr>
        <p:spPr>
          <a:xfrm>
            <a:off x="6203950" y="2674620"/>
            <a:ext cx="540000" cy="540000"/>
          </a:xfrm>
          <a:prstGeom prst="rect">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矩形 6"/>
          <p:cNvSpPr/>
          <p:nvPr/>
        </p:nvSpPr>
        <p:spPr>
          <a:xfrm>
            <a:off x="8110855" y="1723390"/>
            <a:ext cx="540000" cy="540000"/>
          </a:xfrm>
          <a:prstGeom prst="rect">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 name="矩形 7"/>
          <p:cNvSpPr/>
          <p:nvPr/>
        </p:nvSpPr>
        <p:spPr>
          <a:xfrm>
            <a:off x="7826375" y="2682240"/>
            <a:ext cx="540000" cy="540000"/>
          </a:xfrm>
          <a:prstGeom prst="rect">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0" name="文本框 9"/>
          <p:cNvSpPr txBox="1"/>
          <p:nvPr/>
        </p:nvSpPr>
        <p:spPr>
          <a:xfrm>
            <a:off x="4305935" y="1747520"/>
            <a:ext cx="361315" cy="460375"/>
          </a:xfrm>
          <a:prstGeom prst="rect">
            <a:avLst/>
          </a:prstGeom>
          <a:noFill/>
        </p:spPr>
        <p:txBody>
          <a:bodyPr wrap="none" rtlCol="0">
            <a:spAutoFit/>
          </a:bodyPr>
          <a:p>
            <a:r>
              <a:rPr lang="en-US" altLang="zh-CN" sz="2400">
                <a:latin typeface="微软雅黑" panose="020B0503020204020204" pitchFamily="34" charset="-122"/>
                <a:ea typeface="微软雅黑" panose="020B0503020204020204" pitchFamily="34" charset="-122"/>
              </a:rPr>
              <a:t>4</a:t>
            </a:r>
            <a:endParaRPr lang="en-US" altLang="zh-CN" sz="2400">
              <a:latin typeface="微软雅黑" panose="020B0503020204020204" pitchFamily="34" charset="-122"/>
              <a:ea typeface="微软雅黑" panose="020B0503020204020204" pitchFamily="34" charset="-122"/>
            </a:endParaRPr>
          </a:p>
        </p:txBody>
      </p:sp>
      <p:sp>
        <p:nvSpPr>
          <p:cNvPr id="11" name="文本框 10"/>
          <p:cNvSpPr txBox="1"/>
          <p:nvPr/>
        </p:nvSpPr>
        <p:spPr>
          <a:xfrm>
            <a:off x="6297930" y="1786890"/>
            <a:ext cx="361315" cy="460375"/>
          </a:xfrm>
          <a:prstGeom prst="rect">
            <a:avLst/>
          </a:prstGeom>
          <a:noFill/>
        </p:spPr>
        <p:txBody>
          <a:bodyPr wrap="none" rtlCol="0">
            <a:spAutoFit/>
          </a:bodyPr>
          <a:p>
            <a:r>
              <a:rPr lang="en-US" altLang="zh-CN" sz="2400">
                <a:latin typeface="微软雅黑" panose="020B0503020204020204" pitchFamily="34" charset="-122"/>
                <a:ea typeface="微软雅黑" panose="020B0503020204020204" pitchFamily="34" charset="-122"/>
              </a:rPr>
              <a:t>4</a:t>
            </a:r>
            <a:endParaRPr lang="en-US" altLang="zh-CN" sz="2400">
              <a:latin typeface="微软雅黑" panose="020B0503020204020204" pitchFamily="34" charset="-122"/>
              <a:ea typeface="微软雅黑" panose="020B0503020204020204" pitchFamily="34" charset="-122"/>
            </a:endParaRPr>
          </a:p>
        </p:txBody>
      </p:sp>
      <p:sp>
        <p:nvSpPr>
          <p:cNvPr id="12" name="文本框 11"/>
          <p:cNvSpPr txBox="1"/>
          <p:nvPr/>
        </p:nvSpPr>
        <p:spPr>
          <a:xfrm>
            <a:off x="8004175" y="1771650"/>
            <a:ext cx="718185" cy="460375"/>
          </a:xfrm>
          <a:prstGeom prst="rect">
            <a:avLst/>
          </a:prstGeom>
          <a:noFill/>
        </p:spPr>
        <p:txBody>
          <a:bodyPr wrap="none" rtlCol="0">
            <a:spAutoFit/>
          </a:bodyPr>
          <a:p>
            <a:r>
              <a:rPr lang="en-US" altLang="zh-CN" sz="2400">
                <a:latin typeface="微软雅黑" panose="020B0503020204020204" pitchFamily="34" charset="-122"/>
                <a:ea typeface="微软雅黑" panose="020B0503020204020204" pitchFamily="34" charset="-122"/>
              </a:rPr>
              <a:t>100</a:t>
            </a:r>
            <a:endParaRPr lang="en-US" altLang="zh-CN" sz="2400">
              <a:latin typeface="微软雅黑" panose="020B0503020204020204" pitchFamily="34" charset="-122"/>
              <a:ea typeface="微软雅黑" panose="020B0503020204020204" pitchFamily="34" charset="-122"/>
            </a:endParaRPr>
          </a:p>
        </p:txBody>
      </p:sp>
      <p:sp>
        <p:nvSpPr>
          <p:cNvPr id="13" name="文本框 12"/>
          <p:cNvSpPr txBox="1"/>
          <p:nvPr/>
        </p:nvSpPr>
        <p:spPr>
          <a:xfrm>
            <a:off x="4217035" y="2724785"/>
            <a:ext cx="539750" cy="460375"/>
          </a:xfrm>
          <a:prstGeom prst="rect">
            <a:avLst/>
          </a:prstGeom>
          <a:noFill/>
        </p:spPr>
        <p:txBody>
          <a:bodyPr wrap="none" rtlCol="0">
            <a:spAutoFit/>
          </a:bodyPr>
          <a:p>
            <a:r>
              <a:rPr lang="en-US" altLang="zh-CN" sz="2400">
                <a:latin typeface="微软雅黑" panose="020B0503020204020204" pitchFamily="34" charset="-122"/>
                <a:ea typeface="微软雅黑" panose="020B0503020204020204" pitchFamily="34" charset="-122"/>
              </a:rPr>
              <a:t>10</a:t>
            </a:r>
            <a:endParaRPr lang="en-US" altLang="zh-CN" sz="2400">
              <a:latin typeface="微软雅黑" panose="020B0503020204020204" pitchFamily="34" charset="-122"/>
              <a:ea typeface="微软雅黑" panose="020B0503020204020204" pitchFamily="34" charset="-122"/>
            </a:endParaRPr>
          </a:p>
        </p:txBody>
      </p:sp>
      <p:sp>
        <p:nvSpPr>
          <p:cNvPr id="14" name="文本框 13"/>
          <p:cNvSpPr txBox="1"/>
          <p:nvPr/>
        </p:nvSpPr>
        <p:spPr>
          <a:xfrm>
            <a:off x="6209030" y="2721610"/>
            <a:ext cx="539750" cy="460375"/>
          </a:xfrm>
          <a:prstGeom prst="rect">
            <a:avLst/>
          </a:prstGeom>
          <a:noFill/>
        </p:spPr>
        <p:txBody>
          <a:bodyPr wrap="none" rtlCol="0">
            <a:spAutoFit/>
          </a:bodyPr>
          <a:p>
            <a:r>
              <a:rPr lang="en-US" altLang="zh-CN" sz="2400">
                <a:latin typeface="微软雅黑" panose="020B0503020204020204" pitchFamily="34" charset="-122"/>
                <a:ea typeface="微软雅黑" panose="020B0503020204020204" pitchFamily="34" charset="-122"/>
              </a:rPr>
              <a:t>10</a:t>
            </a:r>
            <a:endParaRPr lang="en-US" altLang="zh-CN" sz="2400">
              <a:latin typeface="微软雅黑" panose="020B0503020204020204" pitchFamily="34" charset="-122"/>
              <a:ea typeface="微软雅黑" panose="020B0503020204020204" pitchFamily="34" charset="-122"/>
            </a:endParaRPr>
          </a:p>
        </p:txBody>
      </p:sp>
      <p:sp>
        <p:nvSpPr>
          <p:cNvPr id="15" name="文本框 14"/>
          <p:cNvSpPr txBox="1"/>
          <p:nvPr/>
        </p:nvSpPr>
        <p:spPr>
          <a:xfrm>
            <a:off x="7915910" y="2724785"/>
            <a:ext cx="361315" cy="460375"/>
          </a:xfrm>
          <a:prstGeom prst="rect">
            <a:avLst/>
          </a:prstGeom>
          <a:noFill/>
        </p:spPr>
        <p:txBody>
          <a:bodyPr wrap="none" rtlCol="0">
            <a:spAutoFit/>
          </a:bodyPr>
          <a:p>
            <a:r>
              <a:rPr lang="en-US" altLang="zh-CN" sz="2400">
                <a:latin typeface="微软雅黑" panose="020B0503020204020204" pitchFamily="34" charset="-122"/>
                <a:ea typeface="微软雅黑" panose="020B0503020204020204" pitchFamily="34" charset="-122"/>
              </a:rPr>
              <a:t>1</a:t>
            </a:r>
            <a:endParaRPr lang="en-US" altLang="zh-CN" sz="2400">
              <a:latin typeface="微软雅黑" panose="020B0503020204020204" pitchFamily="34" charset="-122"/>
              <a:ea typeface="微软雅黑" panose="020B0503020204020204" pitchFamily="34" charset="-122"/>
            </a:endParaRPr>
          </a:p>
        </p:txBody>
      </p:sp>
      <p:grpSp>
        <p:nvGrpSpPr>
          <p:cNvPr id="16" name="组合 15"/>
          <p:cNvGrpSpPr/>
          <p:nvPr/>
        </p:nvGrpSpPr>
        <p:grpSpPr>
          <a:xfrm>
            <a:off x="1677035" y="3617595"/>
            <a:ext cx="8698865" cy="2117725"/>
            <a:chOff x="3433" y="5697"/>
            <a:chExt cx="13699" cy="3335"/>
          </a:xfrm>
        </p:grpSpPr>
        <p:grpSp>
          <p:nvGrpSpPr>
            <p:cNvPr id="73" name="组合 72"/>
            <p:cNvGrpSpPr/>
            <p:nvPr/>
          </p:nvGrpSpPr>
          <p:grpSpPr>
            <a:xfrm rot="0">
              <a:off x="3650" y="6744"/>
              <a:ext cx="13483" cy="2288"/>
              <a:chOff x="1335203" y="-4512917"/>
              <a:chExt cx="10128192" cy="3464930"/>
            </a:xfrm>
            <a:effectLst>
              <a:outerShdw blurRad="50800" dist="38100" dir="5400000" algn="t" rotWithShape="0">
                <a:prstClr val="black">
                  <a:alpha val="40000"/>
                </a:prstClr>
              </a:outerShdw>
            </a:effectLst>
          </p:grpSpPr>
          <p:sp>
            <p:nvSpPr>
              <p:cNvPr id="74" name="圆角矩形 20"/>
              <p:cNvSpPr/>
              <p:nvPr/>
            </p:nvSpPr>
            <p:spPr>
              <a:xfrm flipV="1">
                <a:off x="1335203" y="-4512917"/>
                <a:ext cx="10128192" cy="3464930"/>
              </a:xfrm>
              <a:prstGeom prst="roundRect">
                <a:avLst>
                  <a:gd name="adj" fmla="val 8395"/>
                </a:avLst>
              </a:prstGeom>
              <a:solidFill>
                <a:srgbClr val="E8E6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cs typeface="+mn-ea"/>
                  <a:sym typeface="+mn-lt"/>
                </a:endParaRPr>
              </a:p>
            </p:txBody>
          </p:sp>
          <p:sp>
            <p:nvSpPr>
              <p:cNvPr id="75" name="圆角矩形 21"/>
              <p:cNvSpPr/>
              <p:nvPr/>
            </p:nvSpPr>
            <p:spPr>
              <a:xfrm flipV="1">
                <a:off x="1482764" y="-4288806"/>
                <a:ext cx="9826152" cy="3048183"/>
              </a:xfrm>
              <a:prstGeom prst="roundRect">
                <a:avLst>
                  <a:gd name="adj" fmla="val 8395"/>
                </a:avLst>
              </a:prstGeom>
              <a:noFill/>
              <a:ln w="63500" cmpd="sng">
                <a:solidFill>
                  <a:srgbClr val="FF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cs typeface="+mn-ea"/>
                  <a:sym typeface="+mn-lt"/>
                </a:endParaRPr>
              </a:p>
            </p:txBody>
          </p:sp>
        </p:grpSp>
        <p:sp>
          <p:nvSpPr>
            <p:cNvPr id="7171" name="文本框 7170"/>
            <p:cNvSpPr txBox="1"/>
            <p:nvPr/>
          </p:nvSpPr>
          <p:spPr>
            <a:xfrm>
              <a:off x="3525" y="6792"/>
              <a:ext cx="13494" cy="1888"/>
            </a:xfrm>
            <a:prstGeom prst="rect">
              <a:avLst/>
            </a:prstGeom>
            <a:noFill/>
            <a:ln w="9525">
              <a:noFill/>
            </a:ln>
          </p:spPr>
          <p:txBody>
            <a:bodyPr wrap="square">
              <a:spAutoFit/>
            </a:bodyPr>
            <a:p>
              <a:pPr>
                <a:lnSpc>
                  <a:spcPct val="150000"/>
                </a:lnSpc>
              </a:pPr>
              <a:r>
                <a:rPr lang="en-US" altLang="zh-CN" sz="2400" dirty="0">
                  <a:solidFill>
                    <a:srgbClr val="FF0000"/>
                  </a:solidFill>
                  <a:latin typeface="+mn-ea"/>
                  <a:cs typeface="+mn-ea"/>
                </a:rPr>
                <a:t>    </a:t>
              </a:r>
              <a:r>
                <a:rPr lang="zh-CN" altLang="en-US" sz="2400" dirty="0">
                  <a:solidFill>
                    <a:schemeClr val="tx1"/>
                  </a:solidFill>
                  <a:latin typeface="+mn-ea"/>
                  <a:cs typeface="+mn-ea"/>
                </a:rPr>
                <a:t>商不变的性质：</a:t>
              </a:r>
              <a:r>
                <a:rPr lang="zh-CN" altLang="en-US" sz="2400" dirty="0">
                  <a:latin typeface="+mn-ea"/>
                  <a:cs typeface="+mn-ea"/>
                </a:rPr>
                <a:t>在除法里，被除数和除数同时乘（或除以）</a:t>
              </a:r>
              <a:endParaRPr lang="zh-CN" altLang="en-US" sz="2400" dirty="0">
                <a:latin typeface="+mn-ea"/>
                <a:cs typeface="+mn-ea"/>
              </a:endParaRPr>
            </a:p>
            <a:p>
              <a:pPr>
                <a:lnSpc>
                  <a:spcPct val="150000"/>
                </a:lnSpc>
              </a:pPr>
              <a:r>
                <a:rPr lang="zh-CN" altLang="en-US" sz="2400" dirty="0">
                  <a:latin typeface="+mn-ea"/>
                  <a:cs typeface="+mn-ea"/>
                </a:rPr>
                <a:t> </a:t>
              </a:r>
              <a:r>
                <a:rPr lang="en-US" altLang="zh-CN" sz="2400" dirty="0">
                  <a:latin typeface="+mn-ea"/>
                  <a:cs typeface="+mn-ea"/>
                </a:rPr>
                <a:t>                           </a:t>
              </a:r>
              <a:r>
                <a:rPr lang="zh-CN" altLang="en-US" sz="2400" dirty="0">
                  <a:latin typeface="+mn-ea"/>
                  <a:cs typeface="+mn-ea"/>
                </a:rPr>
                <a:t>一个相同的数（</a:t>
              </a:r>
              <a:r>
                <a:rPr lang="en-US" altLang="zh-CN" sz="2400" dirty="0">
                  <a:latin typeface="+mn-ea"/>
                  <a:cs typeface="+mn-ea"/>
                </a:rPr>
                <a:t>0</a:t>
              </a:r>
              <a:r>
                <a:rPr lang="zh-CN" altLang="en-US" sz="2400" dirty="0">
                  <a:latin typeface="+mn-ea"/>
                  <a:cs typeface="+mn-ea"/>
                </a:rPr>
                <a:t>除外），商不变。</a:t>
              </a:r>
              <a:endParaRPr lang="zh-CN" altLang="en-US" sz="2400">
                <a:solidFill>
                  <a:schemeClr val="accent2"/>
                </a:solidFill>
                <a:latin typeface="+mn-ea"/>
                <a:cs typeface="+mn-ea"/>
              </a:endParaRPr>
            </a:p>
          </p:txBody>
        </p:sp>
        <p:pic>
          <p:nvPicPr>
            <p:cNvPr id="76" name="图片 7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433" y="5697"/>
              <a:ext cx="2178" cy="1425"/>
            </a:xfrm>
            <a:prstGeom prst="rect">
              <a:avLst/>
            </a:prstGeom>
          </p:spPr>
        </p:pic>
      </p:grpSp>
      <p:sp>
        <p:nvSpPr>
          <p:cNvPr id="2" name="文本框 1"/>
          <p:cNvSpPr txBox="1"/>
          <p:nvPr/>
        </p:nvSpPr>
        <p:spPr>
          <a:xfrm>
            <a:off x="858183" y="350873"/>
            <a:ext cx="1415772" cy="461665"/>
          </a:xfrm>
          <a:prstGeom prst="rect">
            <a:avLst/>
          </a:prstGeom>
          <a:noFill/>
        </p:spPr>
        <p:txBody>
          <a:bodyPr wrap="none" rtlCol="0">
            <a:spAutoFit/>
          </a:bodyPr>
          <a:p>
            <a:r>
              <a:rPr kumimoji="1" lang="zh-CN" altLang="en-US" sz="2400" b="1" dirty="0"/>
              <a:t>新课导入</a:t>
            </a:r>
            <a:endParaRPr kumimoji="1" lang="zh-CN" altLang="en-US" sz="24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p:tgtEl>
                                          <p:spTgt spid="10"/>
                                        </p:tgtEl>
                                        <p:attrNameLst>
                                          <p:attrName>ppt_y</p:attrName>
                                        </p:attrNameLst>
                                      </p:cBhvr>
                                      <p:tavLst>
                                        <p:tav tm="0">
                                          <p:val>
                                            <p:strVal val="#ppt_y+#ppt_h*1.125000"/>
                                          </p:val>
                                        </p:tav>
                                        <p:tav tm="100000">
                                          <p:val>
                                            <p:strVal val="#ppt_y"/>
                                          </p:val>
                                        </p:tav>
                                      </p:tavLst>
                                    </p:anim>
                                    <p:animEffect transition="in" filter="wipe(up)">
                                      <p:cBhvr>
                                        <p:cTn id="8" dur="500"/>
                                        <p:tgtEl>
                                          <p:spTgt spid="10"/>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grpId="0" nodeType="click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additive="base">
                                        <p:cTn id="13" dur="500"/>
                                        <p:tgtEl>
                                          <p:spTgt spid="11"/>
                                        </p:tgtEl>
                                        <p:attrNameLst>
                                          <p:attrName>ppt_y</p:attrName>
                                        </p:attrNameLst>
                                      </p:cBhvr>
                                      <p:tavLst>
                                        <p:tav tm="0">
                                          <p:val>
                                            <p:strVal val="#ppt_y+#ppt_h*1.125000"/>
                                          </p:val>
                                        </p:tav>
                                        <p:tav tm="100000">
                                          <p:val>
                                            <p:strVal val="#ppt_y"/>
                                          </p:val>
                                        </p:tav>
                                      </p:tavLst>
                                    </p:anim>
                                    <p:animEffect transition="in" filter="wipe(up)">
                                      <p:cBhvr>
                                        <p:cTn id="14" dur="500"/>
                                        <p:tgtEl>
                                          <p:spTgt spid="11"/>
                                        </p:tgtEl>
                                      </p:cBhvr>
                                    </p:animEffect>
                                  </p:childTnLst>
                                </p:cTn>
                              </p:par>
                            </p:childTnLst>
                          </p:cTn>
                        </p:par>
                      </p:childTnLst>
                    </p:cTn>
                  </p:par>
                  <p:par>
                    <p:cTn id="15" fill="hold">
                      <p:stCondLst>
                        <p:cond delay="indefinite"/>
                      </p:stCondLst>
                      <p:childTnLst>
                        <p:par>
                          <p:cTn id="16" fill="hold">
                            <p:stCondLst>
                              <p:cond delay="0"/>
                            </p:stCondLst>
                            <p:childTnLst>
                              <p:par>
                                <p:cTn id="17" presetID="12" presetClass="entr" presetSubtype="4"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500"/>
                                        <p:tgtEl>
                                          <p:spTgt spid="12"/>
                                        </p:tgtEl>
                                        <p:attrNameLst>
                                          <p:attrName>ppt_y</p:attrName>
                                        </p:attrNameLst>
                                      </p:cBhvr>
                                      <p:tavLst>
                                        <p:tav tm="0">
                                          <p:val>
                                            <p:strVal val="#ppt_y+#ppt_h*1.125000"/>
                                          </p:val>
                                        </p:tav>
                                        <p:tav tm="100000">
                                          <p:val>
                                            <p:strVal val="#ppt_y"/>
                                          </p:val>
                                        </p:tav>
                                      </p:tavLst>
                                    </p:anim>
                                    <p:animEffect transition="in" filter="wipe(up)">
                                      <p:cBhvr>
                                        <p:cTn id="20" dur="500"/>
                                        <p:tgtEl>
                                          <p:spTgt spid="12"/>
                                        </p:tgtEl>
                                      </p:cBhvr>
                                    </p:animEffect>
                                  </p:childTnLst>
                                </p:cTn>
                              </p:par>
                            </p:childTnLst>
                          </p:cTn>
                        </p:par>
                      </p:childTnLst>
                    </p:cTn>
                  </p:par>
                  <p:par>
                    <p:cTn id="21" fill="hold">
                      <p:stCondLst>
                        <p:cond delay="indefinite"/>
                      </p:stCondLst>
                      <p:childTnLst>
                        <p:par>
                          <p:cTn id="22" fill="hold">
                            <p:stCondLst>
                              <p:cond delay="0"/>
                            </p:stCondLst>
                            <p:childTnLst>
                              <p:par>
                                <p:cTn id="23" presetID="12" presetClass="entr" presetSubtype="4" fill="hold" grpId="0" nodeType="clickEffect">
                                  <p:stCondLst>
                                    <p:cond delay="0"/>
                                  </p:stCondLst>
                                  <p:childTnLst>
                                    <p:set>
                                      <p:cBhvr>
                                        <p:cTn id="24" dur="1" fill="hold">
                                          <p:stCondLst>
                                            <p:cond delay="0"/>
                                          </p:stCondLst>
                                        </p:cTn>
                                        <p:tgtEl>
                                          <p:spTgt spid="13"/>
                                        </p:tgtEl>
                                        <p:attrNameLst>
                                          <p:attrName>style.visibility</p:attrName>
                                        </p:attrNameLst>
                                      </p:cBhvr>
                                      <p:to>
                                        <p:strVal val="visible"/>
                                      </p:to>
                                    </p:set>
                                    <p:anim calcmode="lin" valueType="num">
                                      <p:cBhvr additive="base">
                                        <p:cTn id="25" dur="500"/>
                                        <p:tgtEl>
                                          <p:spTgt spid="13"/>
                                        </p:tgtEl>
                                        <p:attrNameLst>
                                          <p:attrName>ppt_y</p:attrName>
                                        </p:attrNameLst>
                                      </p:cBhvr>
                                      <p:tavLst>
                                        <p:tav tm="0">
                                          <p:val>
                                            <p:strVal val="#ppt_y+#ppt_h*1.125000"/>
                                          </p:val>
                                        </p:tav>
                                        <p:tav tm="100000">
                                          <p:val>
                                            <p:strVal val="#ppt_y"/>
                                          </p:val>
                                        </p:tav>
                                      </p:tavLst>
                                    </p:anim>
                                    <p:animEffect transition="in" filter="wipe(up)">
                                      <p:cBhvr>
                                        <p:cTn id="26" dur="500"/>
                                        <p:tgtEl>
                                          <p:spTgt spid="13"/>
                                        </p:tgtEl>
                                      </p:cBhvr>
                                    </p:animEffect>
                                  </p:childTnLst>
                                </p:cTn>
                              </p:par>
                            </p:childTnLst>
                          </p:cTn>
                        </p:par>
                      </p:childTnLst>
                    </p:cTn>
                  </p:par>
                  <p:par>
                    <p:cTn id="27" fill="hold">
                      <p:stCondLst>
                        <p:cond delay="indefinite"/>
                      </p:stCondLst>
                      <p:childTnLst>
                        <p:par>
                          <p:cTn id="28" fill="hold">
                            <p:stCondLst>
                              <p:cond delay="0"/>
                            </p:stCondLst>
                            <p:childTnLst>
                              <p:par>
                                <p:cTn id="29" presetID="12" presetClass="entr" presetSubtype="4" fill="hold" grpId="0" nodeType="clickEffect">
                                  <p:stCondLst>
                                    <p:cond delay="0"/>
                                  </p:stCondLst>
                                  <p:childTnLst>
                                    <p:set>
                                      <p:cBhvr>
                                        <p:cTn id="30" dur="1" fill="hold">
                                          <p:stCondLst>
                                            <p:cond delay="0"/>
                                          </p:stCondLst>
                                        </p:cTn>
                                        <p:tgtEl>
                                          <p:spTgt spid="14"/>
                                        </p:tgtEl>
                                        <p:attrNameLst>
                                          <p:attrName>style.visibility</p:attrName>
                                        </p:attrNameLst>
                                      </p:cBhvr>
                                      <p:to>
                                        <p:strVal val="visible"/>
                                      </p:to>
                                    </p:set>
                                    <p:anim calcmode="lin" valueType="num">
                                      <p:cBhvr additive="base">
                                        <p:cTn id="31" dur="500"/>
                                        <p:tgtEl>
                                          <p:spTgt spid="14"/>
                                        </p:tgtEl>
                                        <p:attrNameLst>
                                          <p:attrName>ppt_y</p:attrName>
                                        </p:attrNameLst>
                                      </p:cBhvr>
                                      <p:tavLst>
                                        <p:tav tm="0">
                                          <p:val>
                                            <p:strVal val="#ppt_y+#ppt_h*1.125000"/>
                                          </p:val>
                                        </p:tav>
                                        <p:tav tm="100000">
                                          <p:val>
                                            <p:strVal val="#ppt_y"/>
                                          </p:val>
                                        </p:tav>
                                      </p:tavLst>
                                    </p:anim>
                                    <p:animEffect transition="in" filter="wipe(up)">
                                      <p:cBhvr>
                                        <p:cTn id="32" dur="500"/>
                                        <p:tgtEl>
                                          <p:spTgt spid="14"/>
                                        </p:tgtEl>
                                      </p:cBhvr>
                                    </p:animEffect>
                                  </p:childTnLst>
                                </p:cTn>
                              </p:par>
                            </p:childTnLst>
                          </p:cTn>
                        </p:par>
                      </p:childTnLst>
                    </p:cTn>
                  </p:par>
                  <p:par>
                    <p:cTn id="33" fill="hold">
                      <p:stCondLst>
                        <p:cond delay="indefinite"/>
                      </p:stCondLst>
                      <p:childTnLst>
                        <p:par>
                          <p:cTn id="34" fill="hold">
                            <p:stCondLst>
                              <p:cond delay="0"/>
                            </p:stCondLst>
                            <p:childTnLst>
                              <p:par>
                                <p:cTn id="35" presetID="12" presetClass="entr" presetSubtype="4" fill="hold" grpId="0" nodeType="clickEffect">
                                  <p:stCondLst>
                                    <p:cond delay="0"/>
                                  </p:stCondLst>
                                  <p:childTnLst>
                                    <p:set>
                                      <p:cBhvr>
                                        <p:cTn id="36" dur="1" fill="hold">
                                          <p:stCondLst>
                                            <p:cond delay="0"/>
                                          </p:stCondLst>
                                        </p:cTn>
                                        <p:tgtEl>
                                          <p:spTgt spid="15"/>
                                        </p:tgtEl>
                                        <p:attrNameLst>
                                          <p:attrName>style.visibility</p:attrName>
                                        </p:attrNameLst>
                                      </p:cBhvr>
                                      <p:to>
                                        <p:strVal val="visible"/>
                                      </p:to>
                                    </p:set>
                                    <p:anim calcmode="lin" valueType="num">
                                      <p:cBhvr additive="base">
                                        <p:cTn id="37" dur="500"/>
                                        <p:tgtEl>
                                          <p:spTgt spid="15"/>
                                        </p:tgtEl>
                                        <p:attrNameLst>
                                          <p:attrName>ppt_y</p:attrName>
                                        </p:attrNameLst>
                                      </p:cBhvr>
                                      <p:tavLst>
                                        <p:tav tm="0">
                                          <p:val>
                                            <p:strVal val="#ppt_y+#ppt_h*1.125000"/>
                                          </p:val>
                                        </p:tav>
                                        <p:tav tm="100000">
                                          <p:val>
                                            <p:strVal val="#ppt_y"/>
                                          </p:val>
                                        </p:tav>
                                      </p:tavLst>
                                    </p:anim>
                                    <p:animEffect transition="in" filter="wipe(up)">
                                      <p:cBhvr>
                                        <p:cTn id="38" dur="500"/>
                                        <p:tgtEl>
                                          <p:spTgt spid="15"/>
                                        </p:tgtEl>
                                      </p:cBhvr>
                                    </p:animEffect>
                                  </p:childTnLst>
                                </p:cTn>
                              </p:par>
                            </p:childTnLst>
                          </p:cTn>
                        </p:par>
                      </p:childTnLst>
                    </p:cTn>
                  </p:par>
                  <p:par>
                    <p:cTn id="39" fill="hold">
                      <p:stCondLst>
                        <p:cond delay="indefinite"/>
                      </p:stCondLst>
                      <p:childTnLst>
                        <p:par>
                          <p:cTn id="40" fill="hold">
                            <p:stCondLst>
                              <p:cond delay="0"/>
                            </p:stCondLst>
                            <p:childTnLst>
                              <p:par>
                                <p:cTn id="41" presetID="23" presetClass="entr" presetSubtype="16" fill="hold" nodeType="clickEffect">
                                  <p:stCondLst>
                                    <p:cond delay="0"/>
                                  </p:stCondLst>
                                  <p:childTnLst>
                                    <p:set>
                                      <p:cBhvr>
                                        <p:cTn id="42" dur="1" fill="hold">
                                          <p:stCondLst>
                                            <p:cond delay="0"/>
                                          </p:stCondLst>
                                        </p:cTn>
                                        <p:tgtEl>
                                          <p:spTgt spid="16"/>
                                        </p:tgtEl>
                                        <p:attrNameLst>
                                          <p:attrName>style.visibility</p:attrName>
                                        </p:attrNameLst>
                                      </p:cBhvr>
                                      <p:to>
                                        <p:strVal val="visible"/>
                                      </p:to>
                                    </p:set>
                                    <p:anim calcmode="lin" valueType="num">
                                      <p:cBhvr>
                                        <p:cTn id="43" dur="500" fill="hold"/>
                                        <p:tgtEl>
                                          <p:spTgt spid="16"/>
                                        </p:tgtEl>
                                        <p:attrNameLst>
                                          <p:attrName>ppt_w</p:attrName>
                                        </p:attrNameLst>
                                      </p:cBhvr>
                                      <p:tavLst>
                                        <p:tav tm="0">
                                          <p:val>
                                            <p:fltVal val="0"/>
                                          </p:val>
                                        </p:tav>
                                        <p:tav tm="100000">
                                          <p:val>
                                            <p:strVal val="#ppt_w"/>
                                          </p:val>
                                        </p:tav>
                                      </p:tavLst>
                                    </p:anim>
                                    <p:anim calcmode="lin" valueType="num">
                                      <p:cBhvr>
                                        <p:cTn id="44" dur="500" fill="hold"/>
                                        <p:tgtEl>
                                          <p:spTgt spid="16"/>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p:bldP spid="13" grpId="0"/>
      <p:bldP spid="14" grpId="0"/>
      <p:bldP spid="15" grpId="0"/>
    </p:bld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grpSp>
        <p:nvGrpSpPr>
          <p:cNvPr id="16" name="组合 15"/>
          <p:cNvGrpSpPr/>
          <p:nvPr/>
        </p:nvGrpSpPr>
        <p:grpSpPr>
          <a:xfrm>
            <a:off x="540385" y="1202690"/>
            <a:ext cx="2013585" cy="970915"/>
            <a:chOff x="1651" y="5701"/>
            <a:chExt cx="3171" cy="1529"/>
          </a:xfrm>
        </p:grpSpPr>
        <p:grpSp>
          <p:nvGrpSpPr>
            <p:cNvPr id="13" name="组合 12"/>
            <p:cNvGrpSpPr/>
            <p:nvPr/>
          </p:nvGrpSpPr>
          <p:grpSpPr>
            <a:xfrm>
              <a:off x="1651" y="5701"/>
              <a:ext cx="3171" cy="1529"/>
              <a:chOff x="1651" y="5701"/>
              <a:chExt cx="3171" cy="1529"/>
            </a:xfrm>
          </p:grpSpPr>
          <p:sp>
            <p:nvSpPr>
              <p:cNvPr id="9" name="右箭头 8"/>
              <p:cNvSpPr/>
              <p:nvPr/>
            </p:nvSpPr>
            <p:spPr>
              <a:xfrm>
                <a:off x="1974" y="6093"/>
                <a:ext cx="2848" cy="1137"/>
              </a:xfrm>
              <a:prstGeom prst="rightArrow">
                <a:avLst>
                  <a:gd name="adj1" fmla="val 73011"/>
                  <a:gd name="adj2" fmla="val 50000"/>
                </a:avLst>
              </a:prstGeom>
              <a:noFill/>
              <a:ln w="50800">
                <a:solidFill>
                  <a:srgbClr val="00B050"/>
                </a:solidFill>
              </a:ln>
              <a:effectLst>
                <a:glow rad="101600">
                  <a:schemeClr val="accent3">
                    <a:satMod val="175000"/>
                    <a:alpha val="40000"/>
                  </a:schemeClr>
                </a:glow>
                <a:outerShdw blurRad="50800" dist="38100" dir="5400000" algn="t" rotWithShape="0">
                  <a:prstClr val="black">
                    <a:alpha val="40000"/>
                  </a:prstClr>
                </a:outerShdw>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12" name="图片 11"/>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a:xfrm>
                <a:off x="1651" y="5701"/>
                <a:ext cx="1087" cy="1087"/>
              </a:xfrm>
              <a:prstGeom prst="rect">
                <a:avLst/>
              </a:prstGeom>
            </p:spPr>
          </p:pic>
        </p:grpSp>
        <p:sp>
          <p:nvSpPr>
            <p:cNvPr id="15" name="文本框 14"/>
            <p:cNvSpPr txBox="1"/>
            <p:nvPr/>
          </p:nvSpPr>
          <p:spPr>
            <a:xfrm>
              <a:off x="2631" y="6299"/>
              <a:ext cx="1248" cy="725"/>
            </a:xfrm>
            <a:prstGeom prst="rect">
              <a:avLst/>
            </a:prstGeom>
            <a:noFill/>
          </p:spPr>
          <p:txBody>
            <a:bodyPr wrap="none" rtlCol="0">
              <a:spAutoFit/>
            </a:bodyPr>
            <a:p>
              <a:r>
                <a:rPr lang="zh-CN" altLang="en-US" sz="2400"/>
                <a:t>约分</a:t>
              </a:r>
              <a:endParaRPr lang="zh-CN" altLang="en-US" sz="2400"/>
            </a:p>
          </p:txBody>
        </p:sp>
      </p:grpSp>
      <p:grpSp>
        <p:nvGrpSpPr>
          <p:cNvPr id="3" name="组合 2"/>
          <p:cNvGrpSpPr/>
          <p:nvPr/>
        </p:nvGrpSpPr>
        <p:grpSpPr>
          <a:xfrm>
            <a:off x="540385" y="2433955"/>
            <a:ext cx="2013585" cy="970915"/>
            <a:chOff x="1651" y="5701"/>
            <a:chExt cx="3171" cy="1529"/>
          </a:xfrm>
        </p:grpSpPr>
        <p:grpSp>
          <p:nvGrpSpPr>
            <p:cNvPr id="4" name="组合 3"/>
            <p:cNvGrpSpPr/>
            <p:nvPr/>
          </p:nvGrpSpPr>
          <p:grpSpPr>
            <a:xfrm>
              <a:off x="1651" y="5701"/>
              <a:ext cx="3171" cy="1529"/>
              <a:chOff x="1651" y="5701"/>
              <a:chExt cx="3171" cy="1529"/>
            </a:xfrm>
          </p:grpSpPr>
          <p:sp>
            <p:nvSpPr>
              <p:cNvPr id="5" name="右箭头 4"/>
              <p:cNvSpPr/>
              <p:nvPr/>
            </p:nvSpPr>
            <p:spPr>
              <a:xfrm>
                <a:off x="1974" y="6093"/>
                <a:ext cx="2848" cy="1137"/>
              </a:xfrm>
              <a:prstGeom prst="rightArrow">
                <a:avLst>
                  <a:gd name="adj1" fmla="val 73011"/>
                  <a:gd name="adj2" fmla="val 50000"/>
                </a:avLst>
              </a:prstGeom>
              <a:noFill/>
              <a:ln w="50800">
                <a:solidFill>
                  <a:schemeClr val="accent4">
                    <a:lumMod val="75000"/>
                  </a:schemeClr>
                </a:solidFill>
              </a:ln>
              <a:effectLst>
                <a:glow rad="101600">
                  <a:srgbClr val="FFB54B">
                    <a:alpha val="40000"/>
                  </a:srgbClr>
                </a:glow>
                <a:outerShdw blurRad="50800" dist="38100" dir="5400000" algn="t" rotWithShape="0">
                  <a:prstClr val="black">
                    <a:alpha val="40000"/>
                  </a:prstClr>
                </a:outerShdw>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6" name="图片 5"/>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a:xfrm>
                <a:off x="1651" y="5701"/>
                <a:ext cx="1087" cy="1087"/>
              </a:xfrm>
              <a:prstGeom prst="rect">
                <a:avLst/>
              </a:prstGeom>
            </p:spPr>
          </p:pic>
        </p:grpSp>
        <p:sp>
          <p:nvSpPr>
            <p:cNvPr id="7" name="文本框 6"/>
            <p:cNvSpPr txBox="1"/>
            <p:nvPr/>
          </p:nvSpPr>
          <p:spPr>
            <a:xfrm>
              <a:off x="2631" y="6299"/>
              <a:ext cx="1248" cy="725"/>
            </a:xfrm>
            <a:prstGeom prst="rect">
              <a:avLst/>
            </a:prstGeom>
            <a:noFill/>
          </p:spPr>
          <p:txBody>
            <a:bodyPr wrap="none" rtlCol="0">
              <a:spAutoFit/>
            </a:bodyPr>
            <a:p>
              <a:r>
                <a:rPr lang="zh-CN" altLang="en-US" sz="2400"/>
                <a:t>通分</a:t>
              </a:r>
              <a:endParaRPr lang="zh-CN" altLang="en-US" sz="2400"/>
            </a:p>
          </p:txBody>
        </p:sp>
      </p:grpSp>
      <p:grpSp>
        <p:nvGrpSpPr>
          <p:cNvPr id="8" name="Group 6"/>
          <p:cNvGrpSpPr/>
          <p:nvPr/>
        </p:nvGrpSpPr>
        <p:grpSpPr>
          <a:xfrm>
            <a:off x="3004820" y="1455738"/>
            <a:ext cx="576263" cy="717550"/>
            <a:chOff x="4876" y="2840"/>
            <a:chExt cx="363" cy="452"/>
          </a:xfrm>
        </p:grpSpPr>
        <p:sp>
          <p:nvSpPr>
            <p:cNvPr id="10" name="Text Box 7"/>
            <p:cNvSpPr txBox="1"/>
            <p:nvPr/>
          </p:nvSpPr>
          <p:spPr>
            <a:xfrm>
              <a:off x="4876" y="2840"/>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 8</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20</a:t>
              </a:r>
              <a:endParaRPr lang="en-US" altLang="zh-CN" sz="2400" dirty="0">
                <a:solidFill>
                  <a:schemeClr val="tx1"/>
                </a:solidFill>
                <a:latin typeface="+mj-ea"/>
                <a:ea typeface="+mj-ea"/>
              </a:endParaRPr>
            </a:p>
          </p:txBody>
        </p:sp>
        <p:sp>
          <p:nvSpPr>
            <p:cNvPr id="11" name="Line 8"/>
            <p:cNvSpPr/>
            <p:nvPr/>
          </p:nvSpPr>
          <p:spPr>
            <a:xfrm>
              <a:off x="4936" y="3030"/>
              <a:ext cx="227" cy="0"/>
            </a:xfrm>
            <a:prstGeom prst="line">
              <a:avLst/>
            </a:prstGeom>
            <a:ln w="25400" cap="flat" cmpd="sng">
              <a:solidFill>
                <a:schemeClr val="tx1"/>
              </a:solidFill>
              <a:prstDash val="solid"/>
              <a:headEnd type="none" w="med" len="med"/>
              <a:tailEnd type="none" w="med" len="med"/>
            </a:ln>
          </p:spPr>
        </p:sp>
      </p:grpSp>
      <p:grpSp>
        <p:nvGrpSpPr>
          <p:cNvPr id="21" name="组合 20"/>
          <p:cNvGrpSpPr/>
          <p:nvPr/>
        </p:nvGrpSpPr>
        <p:grpSpPr>
          <a:xfrm>
            <a:off x="3581400" y="1459230"/>
            <a:ext cx="1967230" cy="717550"/>
            <a:chOff x="5640" y="2298"/>
            <a:chExt cx="3098" cy="1130"/>
          </a:xfrm>
        </p:grpSpPr>
        <p:grpSp>
          <p:nvGrpSpPr>
            <p:cNvPr id="14" name="Group 6"/>
            <p:cNvGrpSpPr/>
            <p:nvPr/>
          </p:nvGrpSpPr>
          <p:grpSpPr>
            <a:xfrm>
              <a:off x="6254" y="2298"/>
              <a:ext cx="2485" cy="1130"/>
              <a:chOff x="4876" y="2840"/>
              <a:chExt cx="994" cy="452"/>
            </a:xfrm>
          </p:grpSpPr>
          <p:sp>
            <p:nvSpPr>
              <p:cNvPr id="17" name="Text Box 7"/>
              <p:cNvSpPr txBox="1"/>
              <p:nvPr/>
            </p:nvSpPr>
            <p:spPr>
              <a:xfrm>
                <a:off x="4876" y="2840"/>
                <a:ext cx="994" cy="452"/>
              </a:xfrm>
              <a:prstGeom prst="rect">
                <a:avLst/>
              </a:prstGeom>
              <a:noFill/>
              <a:ln w="9525">
                <a:noFill/>
              </a:ln>
            </p:spPr>
            <p:txBody>
              <a:bodyPr wrap="square">
                <a:spAutoFit/>
              </a:bodyPr>
              <a:p>
                <a:pPr>
                  <a:lnSpc>
                    <a:spcPct val="60000"/>
                  </a:lnSpc>
                  <a:spcBef>
                    <a:spcPct val="50000"/>
                  </a:spcBef>
                </a:pPr>
                <a:r>
                  <a:rPr lang="en-US" altLang="zh-CN" sz="2400" dirty="0">
                    <a:solidFill>
                      <a:schemeClr val="tx1"/>
                    </a:solidFill>
                    <a:latin typeface="+mj-ea"/>
                    <a:ea typeface="+mj-ea"/>
                  </a:rPr>
                  <a:t> 8 </a:t>
                </a:r>
                <a:r>
                  <a:rPr lang="zh-CN" altLang="en-US" sz="2400" b="1">
                    <a:latin typeface="Arial" panose="020B0604020202020204" pitchFamily="34" charset="0"/>
                    <a:sym typeface="+mn-ea"/>
                  </a:rPr>
                  <a:t>÷</a:t>
                </a:r>
                <a:r>
                  <a:rPr lang="en-US" altLang="zh-CN" sz="2400" b="1">
                    <a:latin typeface="Arial" panose="020B0604020202020204" pitchFamily="34" charset="0"/>
                    <a:sym typeface="+mn-ea"/>
                  </a:rPr>
                  <a:t> </a:t>
                </a:r>
                <a:r>
                  <a:rPr lang="en-US" altLang="zh-CN" sz="2400">
                    <a:latin typeface="微软雅黑" panose="020B0503020204020204" pitchFamily="34" charset="-122"/>
                    <a:ea typeface="微软雅黑" panose="020B0503020204020204" pitchFamily="34" charset="-122"/>
                    <a:sym typeface="+mn-ea"/>
                  </a:rPr>
                  <a:t>4</a:t>
                </a:r>
                <a:endParaRPr lang="zh-CN" altLang="en-US" sz="2400" b="1">
                  <a:latin typeface="Arial" panose="020B0604020202020204" pitchFamily="34" charset="0"/>
                </a:endParaRPr>
              </a:p>
              <a:p>
                <a:pPr>
                  <a:lnSpc>
                    <a:spcPct val="60000"/>
                  </a:lnSpc>
                  <a:spcBef>
                    <a:spcPct val="50000"/>
                  </a:spcBef>
                </a:pPr>
                <a:r>
                  <a:rPr lang="en-US" altLang="zh-CN" sz="2400" dirty="0">
                    <a:solidFill>
                      <a:schemeClr val="tx1"/>
                    </a:solidFill>
                    <a:latin typeface="+mj-ea"/>
                    <a:ea typeface="+mj-ea"/>
                  </a:rPr>
                  <a:t>20 </a:t>
                </a:r>
                <a:r>
                  <a:rPr lang="zh-CN" altLang="en-US" sz="2400" b="1">
                    <a:latin typeface="Arial" panose="020B0604020202020204" pitchFamily="34" charset="0"/>
                    <a:sym typeface="+mn-ea"/>
                  </a:rPr>
                  <a:t>÷</a:t>
                </a:r>
                <a:r>
                  <a:rPr lang="en-US" altLang="zh-CN" sz="2400" b="1">
                    <a:latin typeface="Arial" panose="020B0604020202020204" pitchFamily="34" charset="0"/>
                    <a:sym typeface="+mn-ea"/>
                  </a:rPr>
                  <a:t> </a:t>
                </a:r>
                <a:r>
                  <a:rPr lang="en-US" altLang="zh-CN" sz="2400">
                    <a:latin typeface="微软雅黑" panose="020B0503020204020204" pitchFamily="34" charset="-122"/>
                    <a:ea typeface="微软雅黑" panose="020B0503020204020204" pitchFamily="34" charset="-122"/>
                    <a:sym typeface="+mn-ea"/>
                  </a:rPr>
                  <a:t>4</a:t>
                </a:r>
                <a:endParaRPr lang="en-US" altLang="zh-CN" sz="2400" dirty="0">
                  <a:solidFill>
                    <a:schemeClr val="tx1"/>
                  </a:solidFill>
                  <a:latin typeface="+mj-ea"/>
                  <a:ea typeface="+mj-ea"/>
                </a:endParaRPr>
              </a:p>
            </p:txBody>
          </p:sp>
          <p:sp>
            <p:nvSpPr>
              <p:cNvPr id="18" name="Line 8"/>
              <p:cNvSpPr/>
              <p:nvPr/>
            </p:nvSpPr>
            <p:spPr>
              <a:xfrm>
                <a:off x="4936" y="3030"/>
                <a:ext cx="658" cy="0"/>
              </a:xfrm>
              <a:prstGeom prst="line">
                <a:avLst/>
              </a:prstGeom>
              <a:ln w="25400" cap="flat" cmpd="sng">
                <a:solidFill>
                  <a:schemeClr val="tx1"/>
                </a:solidFill>
                <a:prstDash val="solid"/>
                <a:headEnd type="none" w="med" len="med"/>
                <a:tailEnd type="none" w="med" len="med"/>
              </a:ln>
            </p:spPr>
          </p:sp>
        </p:grpSp>
        <p:sp>
          <p:nvSpPr>
            <p:cNvPr id="19" name="文本框 18"/>
            <p:cNvSpPr txBox="1"/>
            <p:nvPr/>
          </p:nvSpPr>
          <p:spPr>
            <a:xfrm>
              <a:off x="5640" y="2405"/>
              <a:ext cx="568" cy="725"/>
            </a:xfrm>
            <a:prstGeom prst="rect">
              <a:avLst/>
            </a:prstGeom>
            <a:noFill/>
          </p:spPr>
          <p:txBody>
            <a:bodyPr wrap="none" rtlCol="0">
              <a:spAutoFit/>
            </a:bodyPr>
            <a:p>
              <a:r>
                <a:rPr lang="en-US" altLang="zh-CN" sz="2400"/>
                <a:t>=</a:t>
              </a:r>
              <a:endParaRPr lang="en-US" altLang="zh-CN" sz="2400"/>
            </a:p>
          </p:txBody>
        </p:sp>
      </p:grpSp>
      <p:grpSp>
        <p:nvGrpSpPr>
          <p:cNvPr id="26" name="组合 25"/>
          <p:cNvGrpSpPr/>
          <p:nvPr/>
        </p:nvGrpSpPr>
        <p:grpSpPr>
          <a:xfrm>
            <a:off x="5132070" y="1481138"/>
            <a:ext cx="865188" cy="717550"/>
            <a:chOff x="8490" y="2405"/>
            <a:chExt cx="1363" cy="1130"/>
          </a:xfrm>
        </p:grpSpPr>
        <p:sp>
          <p:nvSpPr>
            <p:cNvPr id="22" name="文本框 21"/>
            <p:cNvSpPr txBox="1"/>
            <p:nvPr/>
          </p:nvSpPr>
          <p:spPr>
            <a:xfrm>
              <a:off x="8490" y="2492"/>
              <a:ext cx="568" cy="725"/>
            </a:xfrm>
            <a:prstGeom prst="rect">
              <a:avLst/>
            </a:prstGeom>
            <a:noFill/>
          </p:spPr>
          <p:txBody>
            <a:bodyPr wrap="none" rtlCol="0">
              <a:spAutoFit/>
            </a:bodyPr>
            <a:p>
              <a:r>
                <a:rPr lang="en-US" altLang="zh-CN" sz="2400"/>
                <a:t>=</a:t>
              </a:r>
              <a:endParaRPr lang="en-US" altLang="zh-CN" sz="2400"/>
            </a:p>
          </p:txBody>
        </p:sp>
        <p:grpSp>
          <p:nvGrpSpPr>
            <p:cNvPr id="23" name="Group 6"/>
            <p:cNvGrpSpPr/>
            <p:nvPr/>
          </p:nvGrpSpPr>
          <p:grpSpPr>
            <a:xfrm>
              <a:off x="8945" y="2405"/>
              <a:ext cx="908" cy="1130"/>
              <a:chOff x="4876" y="2840"/>
              <a:chExt cx="363" cy="452"/>
            </a:xfrm>
          </p:grpSpPr>
          <p:sp>
            <p:nvSpPr>
              <p:cNvPr id="24" name="Text Box 7"/>
              <p:cNvSpPr txBox="1"/>
              <p:nvPr/>
            </p:nvSpPr>
            <p:spPr>
              <a:xfrm>
                <a:off x="4876" y="2840"/>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 2</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 5</a:t>
                </a:r>
                <a:endParaRPr lang="en-US" altLang="zh-CN" sz="2400" dirty="0">
                  <a:solidFill>
                    <a:schemeClr val="tx1"/>
                  </a:solidFill>
                  <a:latin typeface="+mj-ea"/>
                  <a:ea typeface="+mj-ea"/>
                </a:endParaRPr>
              </a:p>
            </p:txBody>
          </p:sp>
          <p:sp>
            <p:nvSpPr>
              <p:cNvPr id="25" name="Line 8"/>
              <p:cNvSpPr/>
              <p:nvPr/>
            </p:nvSpPr>
            <p:spPr>
              <a:xfrm>
                <a:off x="4936" y="3030"/>
                <a:ext cx="227" cy="0"/>
              </a:xfrm>
              <a:prstGeom prst="line">
                <a:avLst/>
              </a:prstGeom>
              <a:ln w="25400" cap="flat" cmpd="sng">
                <a:solidFill>
                  <a:schemeClr val="tx1"/>
                </a:solidFill>
                <a:prstDash val="solid"/>
                <a:headEnd type="none" w="med" len="med"/>
                <a:tailEnd type="none" w="med" len="med"/>
              </a:ln>
            </p:spPr>
          </p:sp>
        </p:grpSp>
      </p:grpSp>
      <p:grpSp>
        <p:nvGrpSpPr>
          <p:cNvPr id="27" name="Group 6"/>
          <p:cNvGrpSpPr/>
          <p:nvPr/>
        </p:nvGrpSpPr>
        <p:grpSpPr>
          <a:xfrm>
            <a:off x="6841490" y="1455738"/>
            <a:ext cx="871538" cy="717550"/>
            <a:chOff x="4790" y="2840"/>
            <a:chExt cx="549" cy="452"/>
          </a:xfrm>
        </p:grpSpPr>
        <p:sp>
          <p:nvSpPr>
            <p:cNvPr id="28" name="Text Box 7"/>
            <p:cNvSpPr txBox="1"/>
            <p:nvPr/>
          </p:nvSpPr>
          <p:spPr>
            <a:xfrm>
              <a:off x="4790" y="2840"/>
              <a:ext cx="549" cy="452"/>
            </a:xfrm>
            <a:prstGeom prst="rect">
              <a:avLst/>
            </a:prstGeom>
            <a:noFill/>
            <a:ln w="9525">
              <a:noFill/>
            </a:ln>
          </p:spPr>
          <p:txBody>
            <a:bodyPr wrap="square">
              <a:spAutoFit/>
            </a:bodyPr>
            <a:p>
              <a:pPr>
                <a:lnSpc>
                  <a:spcPct val="60000"/>
                </a:lnSpc>
                <a:spcBef>
                  <a:spcPct val="50000"/>
                </a:spcBef>
              </a:pPr>
              <a:r>
                <a:rPr lang="en-US" altLang="zh-CN" sz="2400" dirty="0">
                  <a:solidFill>
                    <a:schemeClr val="tx1"/>
                  </a:solidFill>
                  <a:latin typeface="+mj-ea"/>
                  <a:ea typeface="+mj-ea"/>
                </a:rPr>
                <a:t> 11</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121</a:t>
              </a:r>
              <a:endParaRPr lang="en-US" altLang="zh-CN" sz="2400" dirty="0">
                <a:solidFill>
                  <a:schemeClr val="tx1"/>
                </a:solidFill>
                <a:latin typeface="+mj-ea"/>
                <a:ea typeface="+mj-ea"/>
              </a:endParaRPr>
            </a:p>
          </p:txBody>
        </p:sp>
        <p:sp>
          <p:nvSpPr>
            <p:cNvPr id="29" name="Line 8"/>
            <p:cNvSpPr/>
            <p:nvPr/>
          </p:nvSpPr>
          <p:spPr>
            <a:xfrm>
              <a:off x="4866" y="3030"/>
              <a:ext cx="317" cy="0"/>
            </a:xfrm>
            <a:prstGeom prst="line">
              <a:avLst/>
            </a:prstGeom>
            <a:ln w="25400" cap="flat" cmpd="sng">
              <a:solidFill>
                <a:schemeClr val="tx1"/>
              </a:solidFill>
              <a:prstDash val="solid"/>
              <a:headEnd type="none" w="med" len="med"/>
              <a:tailEnd type="none" w="med" len="med"/>
            </a:ln>
          </p:spPr>
        </p:sp>
      </p:grpSp>
      <p:grpSp>
        <p:nvGrpSpPr>
          <p:cNvPr id="30" name="组合 29"/>
          <p:cNvGrpSpPr/>
          <p:nvPr/>
        </p:nvGrpSpPr>
        <p:grpSpPr>
          <a:xfrm>
            <a:off x="7554595" y="1459230"/>
            <a:ext cx="1967865" cy="717550"/>
            <a:chOff x="5640" y="2298"/>
            <a:chExt cx="3099" cy="1130"/>
          </a:xfrm>
        </p:grpSpPr>
        <p:grpSp>
          <p:nvGrpSpPr>
            <p:cNvPr id="31" name="Group 6"/>
            <p:cNvGrpSpPr/>
            <p:nvPr/>
          </p:nvGrpSpPr>
          <p:grpSpPr>
            <a:xfrm>
              <a:off x="6254" y="2298"/>
              <a:ext cx="2485" cy="1130"/>
              <a:chOff x="4876" y="2840"/>
              <a:chExt cx="994" cy="452"/>
            </a:xfrm>
          </p:grpSpPr>
          <p:sp>
            <p:nvSpPr>
              <p:cNvPr id="32" name="Text Box 7"/>
              <p:cNvSpPr txBox="1"/>
              <p:nvPr/>
            </p:nvSpPr>
            <p:spPr>
              <a:xfrm>
                <a:off x="4876" y="2840"/>
                <a:ext cx="994" cy="452"/>
              </a:xfrm>
              <a:prstGeom prst="rect">
                <a:avLst/>
              </a:prstGeom>
              <a:noFill/>
              <a:ln w="9525">
                <a:noFill/>
              </a:ln>
            </p:spPr>
            <p:txBody>
              <a:bodyPr wrap="square">
                <a:spAutoFit/>
              </a:bodyPr>
              <a:p>
                <a:pPr>
                  <a:lnSpc>
                    <a:spcPct val="60000"/>
                  </a:lnSpc>
                  <a:spcBef>
                    <a:spcPct val="50000"/>
                  </a:spcBef>
                </a:pPr>
                <a:r>
                  <a:rPr lang="en-US" altLang="zh-CN" sz="2400" dirty="0">
                    <a:solidFill>
                      <a:schemeClr val="tx1"/>
                    </a:solidFill>
                    <a:latin typeface="+mj-ea"/>
                    <a:ea typeface="+mj-ea"/>
                  </a:rPr>
                  <a:t>  11 </a:t>
                </a:r>
                <a:r>
                  <a:rPr lang="zh-CN" altLang="en-US" sz="2400" b="1">
                    <a:latin typeface="Arial" panose="020B0604020202020204" pitchFamily="34" charset="0"/>
                    <a:sym typeface="+mn-ea"/>
                  </a:rPr>
                  <a:t>÷</a:t>
                </a:r>
                <a:r>
                  <a:rPr lang="en-US" altLang="zh-CN" sz="2400" b="1">
                    <a:latin typeface="Arial" panose="020B0604020202020204" pitchFamily="34" charset="0"/>
                    <a:sym typeface="+mn-ea"/>
                  </a:rPr>
                  <a:t> </a:t>
                </a:r>
                <a:r>
                  <a:rPr lang="en-US" altLang="zh-CN" sz="2400">
                    <a:latin typeface="微软雅黑" panose="020B0503020204020204" pitchFamily="34" charset="-122"/>
                    <a:ea typeface="微软雅黑" panose="020B0503020204020204" pitchFamily="34" charset="-122"/>
                    <a:sym typeface="+mn-ea"/>
                  </a:rPr>
                  <a:t>11</a:t>
                </a:r>
                <a:endParaRPr lang="zh-CN" altLang="en-US" sz="2400" b="1">
                  <a:latin typeface="Arial" panose="020B0604020202020204" pitchFamily="34" charset="0"/>
                </a:endParaRPr>
              </a:p>
              <a:p>
                <a:pPr>
                  <a:lnSpc>
                    <a:spcPct val="60000"/>
                  </a:lnSpc>
                  <a:spcBef>
                    <a:spcPct val="50000"/>
                  </a:spcBef>
                </a:pPr>
                <a:r>
                  <a:rPr lang="en-US" altLang="zh-CN" sz="2400" dirty="0">
                    <a:solidFill>
                      <a:schemeClr val="tx1"/>
                    </a:solidFill>
                    <a:latin typeface="+mj-ea"/>
                    <a:ea typeface="+mj-ea"/>
                  </a:rPr>
                  <a:t>121 </a:t>
                </a:r>
                <a:r>
                  <a:rPr lang="zh-CN" altLang="en-US" sz="2400" b="1">
                    <a:latin typeface="Arial" panose="020B0604020202020204" pitchFamily="34" charset="0"/>
                    <a:sym typeface="+mn-ea"/>
                  </a:rPr>
                  <a:t>÷</a:t>
                </a:r>
                <a:r>
                  <a:rPr lang="en-US" altLang="zh-CN" sz="2400" b="1">
                    <a:latin typeface="Arial" panose="020B0604020202020204" pitchFamily="34" charset="0"/>
                    <a:sym typeface="+mn-ea"/>
                  </a:rPr>
                  <a:t> </a:t>
                </a:r>
                <a:r>
                  <a:rPr lang="en-US" altLang="zh-CN" sz="2400">
                    <a:latin typeface="微软雅黑" panose="020B0503020204020204" pitchFamily="34" charset="-122"/>
                    <a:ea typeface="微软雅黑" panose="020B0503020204020204" pitchFamily="34" charset="-122"/>
                    <a:sym typeface="+mn-ea"/>
                  </a:rPr>
                  <a:t>11</a:t>
                </a:r>
                <a:endParaRPr lang="en-US" altLang="zh-CN" sz="2400" dirty="0">
                  <a:solidFill>
                    <a:schemeClr val="tx1"/>
                  </a:solidFill>
                  <a:latin typeface="微软雅黑" panose="020B0503020204020204" pitchFamily="34" charset="-122"/>
                  <a:ea typeface="微软雅黑" panose="020B0503020204020204" pitchFamily="34" charset="-122"/>
                  <a:sym typeface="+mn-ea"/>
                </a:endParaRPr>
              </a:p>
            </p:txBody>
          </p:sp>
          <p:sp>
            <p:nvSpPr>
              <p:cNvPr id="33" name="Line 8"/>
              <p:cNvSpPr/>
              <p:nvPr/>
            </p:nvSpPr>
            <p:spPr>
              <a:xfrm>
                <a:off x="4936" y="3030"/>
                <a:ext cx="930" cy="0"/>
              </a:xfrm>
              <a:prstGeom prst="line">
                <a:avLst/>
              </a:prstGeom>
              <a:ln w="25400" cap="flat" cmpd="sng">
                <a:solidFill>
                  <a:schemeClr val="tx1"/>
                </a:solidFill>
                <a:prstDash val="solid"/>
                <a:headEnd type="none" w="med" len="med"/>
                <a:tailEnd type="none" w="med" len="med"/>
              </a:ln>
            </p:spPr>
          </p:sp>
        </p:grpSp>
        <p:sp>
          <p:nvSpPr>
            <p:cNvPr id="34" name="文本框 33"/>
            <p:cNvSpPr txBox="1"/>
            <p:nvPr/>
          </p:nvSpPr>
          <p:spPr>
            <a:xfrm>
              <a:off x="5640" y="2405"/>
              <a:ext cx="568" cy="725"/>
            </a:xfrm>
            <a:prstGeom prst="rect">
              <a:avLst/>
            </a:prstGeom>
            <a:noFill/>
          </p:spPr>
          <p:txBody>
            <a:bodyPr wrap="none" rtlCol="0">
              <a:spAutoFit/>
            </a:bodyPr>
            <a:p>
              <a:r>
                <a:rPr lang="en-US" altLang="zh-CN" sz="2400"/>
                <a:t>=</a:t>
              </a:r>
              <a:endParaRPr lang="en-US" altLang="zh-CN" sz="2400"/>
            </a:p>
          </p:txBody>
        </p:sp>
      </p:grpSp>
      <p:grpSp>
        <p:nvGrpSpPr>
          <p:cNvPr id="35" name="组合 34"/>
          <p:cNvGrpSpPr/>
          <p:nvPr/>
        </p:nvGrpSpPr>
        <p:grpSpPr>
          <a:xfrm>
            <a:off x="9608185" y="1481138"/>
            <a:ext cx="865188" cy="717550"/>
            <a:chOff x="8490" y="2405"/>
            <a:chExt cx="1363" cy="1130"/>
          </a:xfrm>
        </p:grpSpPr>
        <p:sp>
          <p:nvSpPr>
            <p:cNvPr id="36" name="文本框 35"/>
            <p:cNvSpPr txBox="1"/>
            <p:nvPr/>
          </p:nvSpPr>
          <p:spPr>
            <a:xfrm>
              <a:off x="8490" y="2492"/>
              <a:ext cx="568" cy="725"/>
            </a:xfrm>
            <a:prstGeom prst="rect">
              <a:avLst/>
            </a:prstGeom>
            <a:noFill/>
          </p:spPr>
          <p:txBody>
            <a:bodyPr wrap="none" rtlCol="0">
              <a:spAutoFit/>
            </a:bodyPr>
            <a:p>
              <a:r>
                <a:rPr lang="en-US" altLang="zh-CN" sz="2400"/>
                <a:t>=</a:t>
              </a:r>
              <a:endParaRPr lang="en-US" altLang="zh-CN" sz="2400"/>
            </a:p>
          </p:txBody>
        </p:sp>
        <p:grpSp>
          <p:nvGrpSpPr>
            <p:cNvPr id="37" name="Group 6"/>
            <p:cNvGrpSpPr/>
            <p:nvPr/>
          </p:nvGrpSpPr>
          <p:grpSpPr>
            <a:xfrm>
              <a:off x="8945" y="2405"/>
              <a:ext cx="908" cy="1130"/>
              <a:chOff x="4876" y="2840"/>
              <a:chExt cx="363" cy="452"/>
            </a:xfrm>
          </p:grpSpPr>
          <p:sp>
            <p:nvSpPr>
              <p:cNvPr id="38" name="Text Box 7"/>
              <p:cNvSpPr txBox="1"/>
              <p:nvPr/>
            </p:nvSpPr>
            <p:spPr>
              <a:xfrm>
                <a:off x="4876" y="2840"/>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 1</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11</a:t>
                </a:r>
                <a:endParaRPr lang="en-US" altLang="zh-CN" sz="2400" dirty="0">
                  <a:solidFill>
                    <a:schemeClr val="tx1"/>
                  </a:solidFill>
                  <a:latin typeface="+mj-ea"/>
                  <a:ea typeface="+mj-ea"/>
                </a:endParaRPr>
              </a:p>
            </p:txBody>
          </p:sp>
          <p:sp>
            <p:nvSpPr>
              <p:cNvPr id="39" name="Line 8"/>
              <p:cNvSpPr/>
              <p:nvPr/>
            </p:nvSpPr>
            <p:spPr>
              <a:xfrm>
                <a:off x="4936" y="3030"/>
                <a:ext cx="227" cy="0"/>
              </a:xfrm>
              <a:prstGeom prst="line">
                <a:avLst/>
              </a:prstGeom>
              <a:ln w="25400" cap="flat" cmpd="sng">
                <a:solidFill>
                  <a:schemeClr val="tx1"/>
                </a:solidFill>
                <a:prstDash val="solid"/>
                <a:headEnd type="none" w="med" len="med"/>
                <a:tailEnd type="none" w="med" len="med"/>
              </a:ln>
            </p:spPr>
          </p:sp>
        </p:grpSp>
      </p:grpSp>
      <p:grpSp>
        <p:nvGrpSpPr>
          <p:cNvPr id="80" name="组合 79"/>
          <p:cNvGrpSpPr/>
          <p:nvPr/>
        </p:nvGrpSpPr>
        <p:grpSpPr>
          <a:xfrm>
            <a:off x="2992120" y="2778760"/>
            <a:ext cx="1524000" cy="736600"/>
            <a:chOff x="4712" y="4376"/>
            <a:chExt cx="2400" cy="1160"/>
          </a:xfrm>
        </p:grpSpPr>
        <p:sp>
          <p:nvSpPr>
            <p:cNvPr id="43" name="文本框 42"/>
            <p:cNvSpPr txBox="1"/>
            <p:nvPr/>
          </p:nvSpPr>
          <p:spPr>
            <a:xfrm>
              <a:off x="5540" y="4488"/>
              <a:ext cx="768" cy="725"/>
            </a:xfrm>
            <a:prstGeom prst="rect">
              <a:avLst/>
            </a:prstGeom>
            <a:noFill/>
          </p:spPr>
          <p:txBody>
            <a:bodyPr wrap="none" rtlCol="0">
              <a:spAutoFit/>
            </a:bodyPr>
            <a:p>
              <a:r>
                <a:rPr lang="zh-CN" altLang="en-US" sz="2400"/>
                <a:t>和</a:t>
              </a:r>
              <a:endParaRPr lang="zh-CN" altLang="en-US" sz="2400"/>
            </a:p>
          </p:txBody>
        </p:sp>
        <p:grpSp>
          <p:nvGrpSpPr>
            <p:cNvPr id="79" name="组合 78"/>
            <p:cNvGrpSpPr/>
            <p:nvPr/>
          </p:nvGrpSpPr>
          <p:grpSpPr>
            <a:xfrm>
              <a:off x="4712" y="4376"/>
              <a:ext cx="2401" cy="1161"/>
              <a:chOff x="4712" y="4376"/>
              <a:chExt cx="2401" cy="1161"/>
            </a:xfrm>
          </p:grpSpPr>
          <p:grpSp>
            <p:nvGrpSpPr>
              <p:cNvPr id="40" name="Group 6"/>
              <p:cNvGrpSpPr/>
              <p:nvPr/>
            </p:nvGrpSpPr>
            <p:grpSpPr>
              <a:xfrm>
                <a:off x="4712" y="4376"/>
                <a:ext cx="908" cy="1130"/>
                <a:chOff x="4876" y="2840"/>
                <a:chExt cx="363" cy="452"/>
              </a:xfrm>
            </p:grpSpPr>
            <p:sp>
              <p:nvSpPr>
                <p:cNvPr id="41" name="Text Box 7"/>
                <p:cNvSpPr txBox="1"/>
                <p:nvPr/>
              </p:nvSpPr>
              <p:spPr>
                <a:xfrm>
                  <a:off x="4876" y="2840"/>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 3</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 4</a:t>
                  </a:r>
                  <a:endParaRPr lang="en-US" altLang="zh-CN" sz="2400" dirty="0">
                    <a:solidFill>
                      <a:schemeClr val="tx1"/>
                    </a:solidFill>
                    <a:latin typeface="+mj-ea"/>
                    <a:ea typeface="+mj-ea"/>
                  </a:endParaRPr>
                </a:p>
              </p:txBody>
            </p:sp>
            <p:sp>
              <p:nvSpPr>
                <p:cNvPr id="42" name="Line 8"/>
                <p:cNvSpPr/>
                <p:nvPr/>
              </p:nvSpPr>
              <p:spPr>
                <a:xfrm>
                  <a:off x="4936" y="3030"/>
                  <a:ext cx="227" cy="0"/>
                </a:xfrm>
                <a:prstGeom prst="line">
                  <a:avLst/>
                </a:prstGeom>
                <a:ln w="25400" cap="flat" cmpd="sng">
                  <a:solidFill>
                    <a:schemeClr val="tx1"/>
                  </a:solidFill>
                  <a:prstDash val="solid"/>
                  <a:headEnd type="none" w="med" len="med"/>
                  <a:tailEnd type="none" w="med" len="med"/>
                </a:ln>
              </p:spPr>
            </p:sp>
          </p:grpSp>
          <p:grpSp>
            <p:nvGrpSpPr>
              <p:cNvPr id="44" name="Group 6"/>
              <p:cNvGrpSpPr/>
              <p:nvPr/>
            </p:nvGrpSpPr>
            <p:grpSpPr>
              <a:xfrm>
                <a:off x="6205" y="4407"/>
                <a:ext cx="908" cy="1130"/>
                <a:chOff x="4876" y="2840"/>
                <a:chExt cx="363" cy="452"/>
              </a:xfrm>
            </p:grpSpPr>
            <p:sp>
              <p:nvSpPr>
                <p:cNvPr id="45" name="Text Box 7"/>
                <p:cNvSpPr txBox="1"/>
                <p:nvPr/>
              </p:nvSpPr>
              <p:spPr>
                <a:xfrm>
                  <a:off x="4876" y="2840"/>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 5</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 6</a:t>
                  </a:r>
                  <a:endParaRPr lang="en-US" altLang="zh-CN" sz="2400" dirty="0">
                    <a:solidFill>
                      <a:schemeClr val="tx1"/>
                    </a:solidFill>
                    <a:latin typeface="+mj-ea"/>
                    <a:ea typeface="+mj-ea"/>
                  </a:endParaRPr>
                </a:p>
              </p:txBody>
            </p:sp>
            <p:sp>
              <p:nvSpPr>
                <p:cNvPr id="46" name="Line 8"/>
                <p:cNvSpPr/>
                <p:nvPr/>
              </p:nvSpPr>
              <p:spPr>
                <a:xfrm>
                  <a:off x="4936" y="3030"/>
                  <a:ext cx="227" cy="0"/>
                </a:xfrm>
                <a:prstGeom prst="line">
                  <a:avLst/>
                </a:prstGeom>
                <a:ln w="25400" cap="flat" cmpd="sng">
                  <a:solidFill>
                    <a:schemeClr val="tx1"/>
                  </a:solidFill>
                  <a:prstDash val="solid"/>
                  <a:headEnd type="none" w="med" len="med"/>
                  <a:tailEnd type="none" w="med" len="med"/>
                </a:ln>
              </p:spPr>
            </p:sp>
          </p:grpSp>
        </p:grpSp>
      </p:grpSp>
      <p:grpSp>
        <p:nvGrpSpPr>
          <p:cNvPr id="47" name="Group 6"/>
          <p:cNvGrpSpPr/>
          <p:nvPr/>
        </p:nvGrpSpPr>
        <p:grpSpPr>
          <a:xfrm>
            <a:off x="3020060" y="3880803"/>
            <a:ext cx="576263" cy="717550"/>
            <a:chOff x="4876" y="2840"/>
            <a:chExt cx="363" cy="452"/>
          </a:xfrm>
        </p:grpSpPr>
        <p:sp>
          <p:nvSpPr>
            <p:cNvPr id="48" name="Text Box 7"/>
            <p:cNvSpPr txBox="1"/>
            <p:nvPr/>
          </p:nvSpPr>
          <p:spPr>
            <a:xfrm>
              <a:off x="4876" y="2840"/>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 3</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 4</a:t>
              </a:r>
              <a:endParaRPr lang="en-US" altLang="zh-CN" sz="2400" dirty="0">
                <a:solidFill>
                  <a:schemeClr val="tx1"/>
                </a:solidFill>
                <a:latin typeface="+mj-ea"/>
                <a:ea typeface="+mj-ea"/>
              </a:endParaRPr>
            </a:p>
          </p:txBody>
        </p:sp>
        <p:sp>
          <p:nvSpPr>
            <p:cNvPr id="49" name="Line 8"/>
            <p:cNvSpPr/>
            <p:nvPr/>
          </p:nvSpPr>
          <p:spPr>
            <a:xfrm>
              <a:off x="4936" y="3030"/>
              <a:ext cx="227" cy="0"/>
            </a:xfrm>
            <a:prstGeom prst="line">
              <a:avLst/>
            </a:prstGeom>
            <a:ln w="25400" cap="flat" cmpd="sng">
              <a:solidFill>
                <a:schemeClr val="tx1"/>
              </a:solidFill>
              <a:prstDash val="solid"/>
              <a:headEnd type="none" w="med" len="med"/>
              <a:tailEnd type="none" w="med" len="med"/>
            </a:ln>
          </p:spPr>
        </p:sp>
      </p:grpSp>
      <p:grpSp>
        <p:nvGrpSpPr>
          <p:cNvPr id="50" name="组合 49"/>
          <p:cNvGrpSpPr/>
          <p:nvPr/>
        </p:nvGrpSpPr>
        <p:grpSpPr>
          <a:xfrm>
            <a:off x="3596640" y="3884295"/>
            <a:ext cx="1967865" cy="717550"/>
            <a:chOff x="5640" y="2298"/>
            <a:chExt cx="3099" cy="1130"/>
          </a:xfrm>
        </p:grpSpPr>
        <p:grpSp>
          <p:nvGrpSpPr>
            <p:cNvPr id="51" name="Group 6"/>
            <p:cNvGrpSpPr/>
            <p:nvPr/>
          </p:nvGrpSpPr>
          <p:grpSpPr>
            <a:xfrm>
              <a:off x="6254" y="2298"/>
              <a:ext cx="2485" cy="1130"/>
              <a:chOff x="4876" y="2840"/>
              <a:chExt cx="994" cy="452"/>
            </a:xfrm>
          </p:grpSpPr>
          <p:sp>
            <p:nvSpPr>
              <p:cNvPr id="52" name="Text Box 7"/>
              <p:cNvSpPr txBox="1"/>
              <p:nvPr/>
            </p:nvSpPr>
            <p:spPr>
              <a:xfrm>
                <a:off x="4876" y="2840"/>
                <a:ext cx="994" cy="452"/>
              </a:xfrm>
              <a:prstGeom prst="rect">
                <a:avLst/>
              </a:prstGeom>
              <a:noFill/>
              <a:ln w="9525">
                <a:noFill/>
              </a:ln>
            </p:spPr>
            <p:txBody>
              <a:bodyPr wrap="square">
                <a:spAutoFit/>
              </a:bodyPr>
              <a:p>
                <a:pPr>
                  <a:lnSpc>
                    <a:spcPct val="60000"/>
                  </a:lnSpc>
                  <a:spcBef>
                    <a:spcPct val="50000"/>
                  </a:spcBef>
                </a:pPr>
                <a:r>
                  <a:rPr lang="en-US" altLang="zh-CN" sz="2400" dirty="0">
                    <a:solidFill>
                      <a:schemeClr val="tx1"/>
                    </a:solidFill>
                    <a:latin typeface="+mj-ea"/>
                    <a:ea typeface="+mj-ea"/>
                  </a:rPr>
                  <a:t> 3 </a:t>
                </a:r>
                <a:r>
                  <a:rPr lang="zh-CN" altLang="en-US" sz="2400" b="1">
                    <a:latin typeface="Arial" panose="020B0604020202020204" pitchFamily="34" charset="0"/>
                    <a:sym typeface="+mn-ea"/>
                  </a:rPr>
                  <a:t>×</a:t>
                </a:r>
                <a:r>
                  <a:rPr lang="en-US" altLang="zh-CN" sz="2400" b="1">
                    <a:latin typeface="Arial" panose="020B0604020202020204" pitchFamily="34" charset="0"/>
                    <a:sym typeface="+mn-ea"/>
                  </a:rPr>
                  <a:t> </a:t>
                </a:r>
                <a:r>
                  <a:rPr lang="en-US" altLang="zh-CN" sz="2400">
                    <a:latin typeface="微软雅黑" panose="020B0503020204020204" pitchFamily="34" charset="-122"/>
                    <a:ea typeface="微软雅黑" panose="020B0503020204020204" pitchFamily="34" charset="-122"/>
                    <a:sym typeface="+mn-ea"/>
                  </a:rPr>
                  <a:t>3</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 4 </a:t>
                </a:r>
                <a:r>
                  <a:rPr lang="zh-CN" altLang="en-US" sz="2400" b="1">
                    <a:latin typeface="Arial" panose="020B0604020202020204" pitchFamily="34" charset="0"/>
                    <a:sym typeface="+mn-ea"/>
                  </a:rPr>
                  <a:t>×</a:t>
                </a:r>
                <a:r>
                  <a:rPr lang="en-US" altLang="zh-CN" sz="2400" b="1">
                    <a:latin typeface="Arial" panose="020B0604020202020204" pitchFamily="34" charset="0"/>
                    <a:sym typeface="+mn-ea"/>
                  </a:rPr>
                  <a:t> </a:t>
                </a:r>
                <a:r>
                  <a:rPr lang="en-US" altLang="zh-CN" sz="2400">
                    <a:latin typeface="微软雅黑" panose="020B0503020204020204" pitchFamily="34" charset="-122"/>
                    <a:ea typeface="微软雅黑" panose="020B0503020204020204" pitchFamily="34" charset="-122"/>
                    <a:sym typeface="+mn-ea"/>
                  </a:rPr>
                  <a:t>3</a:t>
                </a:r>
                <a:endParaRPr lang="en-US" altLang="zh-CN" sz="2400" dirty="0">
                  <a:solidFill>
                    <a:schemeClr val="tx1"/>
                  </a:solidFill>
                  <a:latin typeface="+mj-ea"/>
                  <a:ea typeface="+mj-ea"/>
                </a:endParaRPr>
              </a:p>
            </p:txBody>
          </p:sp>
          <p:sp>
            <p:nvSpPr>
              <p:cNvPr id="53" name="Line 8"/>
              <p:cNvSpPr/>
              <p:nvPr/>
            </p:nvSpPr>
            <p:spPr>
              <a:xfrm>
                <a:off x="4936" y="3030"/>
                <a:ext cx="658" cy="0"/>
              </a:xfrm>
              <a:prstGeom prst="line">
                <a:avLst/>
              </a:prstGeom>
              <a:ln w="25400" cap="flat" cmpd="sng">
                <a:solidFill>
                  <a:schemeClr val="tx1"/>
                </a:solidFill>
                <a:prstDash val="solid"/>
                <a:headEnd type="none" w="med" len="med"/>
                <a:tailEnd type="none" w="med" len="med"/>
              </a:ln>
            </p:spPr>
          </p:sp>
        </p:grpSp>
        <p:sp>
          <p:nvSpPr>
            <p:cNvPr id="54" name="文本框 53"/>
            <p:cNvSpPr txBox="1"/>
            <p:nvPr/>
          </p:nvSpPr>
          <p:spPr>
            <a:xfrm>
              <a:off x="5640" y="2405"/>
              <a:ext cx="568" cy="725"/>
            </a:xfrm>
            <a:prstGeom prst="rect">
              <a:avLst/>
            </a:prstGeom>
            <a:noFill/>
          </p:spPr>
          <p:txBody>
            <a:bodyPr wrap="none" rtlCol="0">
              <a:spAutoFit/>
            </a:bodyPr>
            <a:p>
              <a:r>
                <a:rPr lang="en-US" altLang="zh-CN" sz="2400"/>
                <a:t>=</a:t>
              </a:r>
              <a:endParaRPr lang="en-US" altLang="zh-CN" sz="2400"/>
            </a:p>
          </p:txBody>
        </p:sp>
      </p:grpSp>
      <p:grpSp>
        <p:nvGrpSpPr>
          <p:cNvPr id="55" name="组合 54"/>
          <p:cNvGrpSpPr/>
          <p:nvPr/>
        </p:nvGrpSpPr>
        <p:grpSpPr>
          <a:xfrm>
            <a:off x="5147310" y="3906203"/>
            <a:ext cx="1014441" cy="717550"/>
            <a:chOff x="8490" y="2405"/>
            <a:chExt cx="1598" cy="1130"/>
          </a:xfrm>
        </p:grpSpPr>
        <p:sp>
          <p:nvSpPr>
            <p:cNvPr id="56" name="文本框 55"/>
            <p:cNvSpPr txBox="1"/>
            <p:nvPr/>
          </p:nvSpPr>
          <p:spPr>
            <a:xfrm>
              <a:off x="8490" y="2492"/>
              <a:ext cx="568" cy="725"/>
            </a:xfrm>
            <a:prstGeom prst="rect">
              <a:avLst/>
            </a:prstGeom>
            <a:noFill/>
          </p:spPr>
          <p:txBody>
            <a:bodyPr wrap="none" rtlCol="0">
              <a:spAutoFit/>
            </a:bodyPr>
            <a:p>
              <a:r>
                <a:rPr lang="en-US" altLang="zh-CN" sz="2400"/>
                <a:t>=</a:t>
              </a:r>
              <a:endParaRPr lang="en-US" altLang="zh-CN" sz="2400"/>
            </a:p>
          </p:txBody>
        </p:sp>
        <p:grpSp>
          <p:nvGrpSpPr>
            <p:cNvPr id="57" name="Group 6"/>
            <p:cNvGrpSpPr/>
            <p:nvPr/>
          </p:nvGrpSpPr>
          <p:grpSpPr>
            <a:xfrm>
              <a:off x="8795" y="2405"/>
              <a:ext cx="1293" cy="1130"/>
              <a:chOff x="4816" y="2840"/>
              <a:chExt cx="517" cy="452"/>
            </a:xfrm>
          </p:grpSpPr>
          <p:sp>
            <p:nvSpPr>
              <p:cNvPr id="58" name="Text Box 7"/>
              <p:cNvSpPr txBox="1"/>
              <p:nvPr/>
            </p:nvSpPr>
            <p:spPr>
              <a:xfrm>
                <a:off x="4816" y="2840"/>
                <a:ext cx="517" cy="452"/>
              </a:xfrm>
              <a:prstGeom prst="rect">
                <a:avLst/>
              </a:prstGeom>
              <a:noFill/>
              <a:ln w="9525">
                <a:noFill/>
              </a:ln>
            </p:spPr>
            <p:txBody>
              <a:bodyPr wrap="square">
                <a:spAutoFit/>
              </a:bodyPr>
              <a:p>
                <a:pPr>
                  <a:lnSpc>
                    <a:spcPct val="60000"/>
                  </a:lnSpc>
                  <a:spcBef>
                    <a:spcPct val="50000"/>
                  </a:spcBef>
                </a:pPr>
                <a:r>
                  <a:rPr lang="en-US" altLang="zh-CN" sz="2400" dirty="0">
                    <a:solidFill>
                      <a:schemeClr val="tx1"/>
                    </a:solidFill>
                    <a:latin typeface="+mj-ea"/>
                    <a:ea typeface="+mj-ea"/>
                  </a:rPr>
                  <a:t>  9</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 12</a:t>
                </a:r>
                <a:endParaRPr lang="en-US" altLang="zh-CN" sz="2400" dirty="0">
                  <a:solidFill>
                    <a:schemeClr val="tx1"/>
                  </a:solidFill>
                  <a:latin typeface="+mj-ea"/>
                  <a:ea typeface="+mj-ea"/>
                </a:endParaRPr>
              </a:p>
            </p:txBody>
          </p:sp>
          <p:sp>
            <p:nvSpPr>
              <p:cNvPr id="59" name="Line 8"/>
              <p:cNvSpPr/>
              <p:nvPr/>
            </p:nvSpPr>
            <p:spPr>
              <a:xfrm>
                <a:off x="4936" y="3030"/>
                <a:ext cx="227" cy="0"/>
              </a:xfrm>
              <a:prstGeom prst="line">
                <a:avLst/>
              </a:prstGeom>
              <a:ln w="25400" cap="flat" cmpd="sng">
                <a:solidFill>
                  <a:schemeClr val="tx1"/>
                </a:solidFill>
                <a:prstDash val="solid"/>
                <a:headEnd type="none" w="med" len="med"/>
                <a:tailEnd type="none" w="med" len="med"/>
              </a:ln>
            </p:spPr>
          </p:sp>
        </p:grpSp>
      </p:grpSp>
      <p:grpSp>
        <p:nvGrpSpPr>
          <p:cNvPr id="61" name="Group 6"/>
          <p:cNvGrpSpPr/>
          <p:nvPr/>
        </p:nvGrpSpPr>
        <p:grpSpPr>
          <a:xfrm>
            <a:off x="7023100" y="3869373"/>
            <a:ext cx="576263" cy="717550"/>
            <a:chOff x="4876" y="2840"/>
            <a:chExt cx="363" cy="452"/>
          </a:xfrm>
        </p:grpSpPr>
        <p:sp>
          <p:nvSpPr>
            <p:cNvPr id="62" name="Text Box 7"/>
            <p:cNvSpPr txBox="1"/>
            <p:nvPr/>
          </p:nvSpPr>
          <p:spPr>
            <a:xfrm>
              <a:off x="4876" y="2840"/>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 5</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 6</a:t>
              </a:r>
              <a:endParaRPr lang="en-US" altLang="zh-CN" sz="2400" dirty="0">
                <a:solidFill>
                  <a:schemeClr val="tx1"/>
                </a:solidFill>
                <a:latin typeface="+mj-ea"/>
                <a:ea typeface="+mj-ea"/>
              </a:endParaRPr>
            </a:p>
          </p:txBody>
        </p:sp>
        <p:sp>
          <p:nvSpPr>
            <p:cNvPr id="63" name="Line 8"/>
            <p:cNvSpPr/>
            <p:nvPr/>
          </p:nvSpPr>
          <p:spPr>
            <a:xfrm>
              <a:off x="4936" y="3030"/>
              <a:ext cx="227" cy="0"/>
            </a:xfrm>
            <a:prstGeom prst="line">
              <a:avLst/>
            </a:prstGeom>
            <a:ln w="25400" cap="flat" cmpd="sng">
              <a:solidFill>
                <a:schemeClr val="tx1"/>
              </a:solidFill>
              <a:prstDash val="solid"/>
              <a:headEnd type="none" w="med" len="med"/>
              <a:tailEnd type="none" w="med" len="med"/>
            </a:ln>
          </p:spPr>
        </p:sp>
      </p:grpSp>
      <p:grpSp>
        <p:nvGrpSpPr>
          <p:cNvPr id="64" name="组合 63"/>
          <p:cNvGrpSpPr/>
          <p:nvPr/>
        </p:nvGrpSpPr>
        <p:grpSpPr>
          <a:xfrm>
            <a:off x="7599680" y="3872865"/>
            <a:ext cx="1967865" cy="717550"/>
            <a:chOff x="5640" y="2298"/>
            <a:chExt cx="3099" cy="1130"/>
          </a:xfrm>
        </p:grpSpPr>
        <p:grpSp>
          <p:nvGrpSpPr>
            <p:cNvPr id="65" name="Group 6"/>
            <p:cNvGrpSpPr/>
            <p:nvPr/>
          </p:nvGrpSpPr>
          <p:grpSpPr>
            <a:xfrm>
              <a:off x="6254" y="2298"/>
              <a:ext cx="2485" cy="1130"/>
              <a:chOff x="4876" y="2840"/>
              <a:chExt cx="994" cy="452"/>
            </a:xfrm>
          </p:grpSpPr>
          <p:sp>
            <p:nvSpPr>
              <p:cNvPr id="66" name="Text Box 7"/>
              <p:cNvSpPr txBox="1"/>
              <p:nvPr/>
            </p:nvSpPr>
            <p:spPr>
              <a:xfrm>
                <a:off x="4876" y="2840"/>
                <a:ext cx="994" cy="452"/>
              </a:xfrm>
              <a:prstGeom prst="rect">
                <a:avLst/>
              </a:prstGeom>
              <a:noFill/>
              <a:ln w="9525">
                <a:noFill/>
              </a:ln>
            </p:spPr>
            <p:txBody>
              <a:bodyPr wrap="square">
                <a:spAutoFit/>
              </a:bodyPr>
              <a:p>
                <a:pPr>
                  <a:lnSpc>
                    <a:spcPct val="60000"/>
                  </a:lnSpc>
                  <a:spcBef>
                    <a:spcPct val="50000"/>
                  </a:spcBef>
                </a:pPr>
                <a:r>
                  <a:rPr lang="en-US" altLang="zh-CN" sz="2400" dirty="0">
                    <a:solidFill>
                      <a:schemeClr val="tx1"/>
                    </a:solidFill>
                    <a:latin typeface="+mj-ea"/>
                    <a:ea typeface="+mj-ea"/>
                  </a:rPr>
                  <a:t> 5 </a:t>
                </a:r>
                <a:r>
                  <a:rPr lang="zh-CN" altLang="en-US" sz="2400" b="1">
                    <a:latin typeface="Arial" panose="020B0604020202020204" pitchFamily="34" charset="0"/>
                    <a:sym typeface="+mn-ea"/>
                  </a:rPr>
                  <a:t>×</a:t>
                </a:r>
                <a:r>
                  <a:rPr lang="en-US" altLang="zh-CN" sz="2400" b="1">
                    <a:latin typeface="Arial" panose="020B0604020202020204" pitchFamily="34" charset="0"/>
                    <a:sym typeface="+mn-ea"/>
                  </a:rPr>
                  <a:t> </a:t>
                </a:r>
                <a:r>
                  <a:rPr lang="en-US" altLang="zh-CN" sz="2400">
                    <a:latin typeface="微软雅黑" panose="020B0503020204020204" pitchFamily="34" charset="-122"/>
                    <a:ea typeface="微软雅黑" panose="020B0503020204020204" pitchFamily="34" charset="-122"/>
                    <a:sym typeface="+mn-ea"/>
                  </a:rPr>
                  <a:t>2</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 6 </a:t>
                </a:r>
                <a:r>
                  <a:rPr lang="zh-CN" altLang="en-US" sz="2400" b="1">
                    <a:latin typeface="Arial" panose="020B0604020202020204" pitchFamily="34" charset="0"/>
                    <a:sym typeface="+mn-ea"/>
                  </a:rPr>
                  <a:t>×</a:t>
                </a:r>
                <a:r>
                  <a:rPr lang="en-US" altLang="zh-CN" sz="2400" b="1">
                    <a:latin typeface="Arial" panose="020B0604020202020204" pitchFamily="34" charset="0"/>
                    <a:sym typeface="+mn-ea"/>
                  </a:rPr>
                  <a:t> </a:t>
                </a:r>
                <a:r>
                  <a:rPr lang="en-US" altLang="zh-CN" sz="2400">
                    <a:latin typeface="微软雅黑" panose="020B0503020204020204" pitchFamily="34" charset="-122"/>
                    <a:ea typeface="微软雅黑" panose="020B0503020204020204" pitchFamily="34" charset="-122"/>
                    <a:sym typeface="+mn-ea"/>
                  </a:rPr>
                  <a:t>2</a:t>
                </a:r>
                <a:endParaRPr lang="en-US" altLang="zh-CN" sz="2400" dirty="0">
                  <a:solidFill>
                    <a:schemeClr val="tx1"/>
                  </a:solidFill>
                  <a:latin typeface="+mj-ea"/>
                  <a:ea typeface="+mj-ea"/>
                </a:endParaRPr>
              </a:p>
            </p:txBody>
          </p:sp>
          <p:sp>
            <p:nvSpPr>
              <p:cNvPr id="67" name="Line 8"/>
              <p:cNvSpPr/>
              <p:nvPr/>
            </p:nvSpPr>
            <p:spPr>
              <a:xfrm>
                <a:off x="4936" y="3030"/>
                <a:ext cx="658" cy="0"/>
              </a:xfrm>
              <a:prstGeom prst="line">
                <a:avLst/>
              </a:prstGeom>
              <a:ln w="25400" cap="flat" cmpd="sng">
                <a:solidFill>
                  <a:schemeClr val="tx1"/>
                </a:solidFill>
                <a:prstDash val="solid"/>
                <a:headEnd type="none" w="med" len="med"/>
                <a:tailEnd type="none" w="med" len="med"/>
              </a:ln>
            </p:spPr>
          </p:sp>
        </p:grpSp>
        <p:sp>
          <p:nvSpPr>
            <p:cNvPr id="68" name="文本框 67"/>
            <p:cNvSpPr txBox="1"/>
            <p:nvPr/>
          </p:nvSpPr>
          <p:spPr>
            <a:xfrm>
              <a:off x="5640" y="2405"/>
              <a:ext cx="568" cy="725"/>
            </a:xfrm>
            <a:prstGeom prst="rect">
              <a:avLst/>
            </a:prstGeom>
            <a:noFill/>
          </p:spPr>
          <p:txBody>
            <a:bodyPr wrap="none" rtlCol="0">
              <a:spAutoFit/>
            </a:bodyPr>
            <a:p>
              <a:r>
                <a:rPr lang="en-US" altLang="zh-CN" sz="2400"/>
                <a:t>=</a:t>
              </a:r>
              <a:endParaRPr lang="en-US" altLang="zh-CN" sz="2400"/>
            </a:p>
          </p:txBody>
        </p:sp>
      </p:grpSp>
      <p:grpSp>
        <p:nvGrpSpPr>
          <p:cNvPr id="69" name="组合 68"/>
          <p:cNvGrpSpPr/>
          <p:nvPr/>
        </p:nvGrpSpPr>
        <p:grpSpPr>
          <a:xfrm>
            <a:off x="9150350" y="3894773"/>
            <a:ext cx="935058" cy="717550"/>
            <a:chOff x="8490" y="2405"/>
            <a:chExt cx="1473" cy="1130"/>
          </a:xfrm>
        </p:grpSpPr>
        <p:sp>
          <p:nvSpPr>
            <p:cNvPr id="70" name="文本框 69"/>
            <p:cNvSpPr txBox="1"/>
            <p:nvPr/>
          </p:nvSpPr>
          <p:spPr>
            <a:xfrm>
              <a:off x="8490" y="2492"/>
              <a:ext cx="568" cy="725"/>
            </a:xfrm>
            <a:prstGeom prst="rect">
              <a:avLst/>
            </a:prstGeom>
            <a:noFill/>
          </p:spPr>
          <p:txBody>
            <a:bodyPr wrap="none" rtlCol="0">
              <a:spAutoFit/>
            </a:bodyPr>
            <a:p>
              <a:r>
                <a:rPr lang="en-US" altLang="zh-CN" sz="2400"/>
                <a:t>=</a:t>
              </a:r>
              <a:endParaRPr lang="en-US" altLang="zh-CN" sz="2400"/>
            </a:p>
          </p:txBody>
        </p:sp>
        <p:grpSp>
          <p:nvGrpSpPr>
            <p:cNvPr id="71" name="Group 6"/>
            <p:cNvGrpSpPr/>
            <p:nvPr/>
          </p:nvGrpSpPr>
          <p:grpSpPr>
            <a:xfrm>
              <a:off x="8670" y="2405"/>
              <a:ext cx="1293" cy="1130"/>
              <a:chOff x="4766" y="2840"/>
              <a:chExt cx="517" cy="452"/>
            </a:xfrm>
          </p:grpSpPr>
          <p:sp>
            <p:nvSpPr>
              <p:cNvPr id="72" name="Text Box 7"/>
              <p:cNvSpPr txBox="1"/>
              <p:nvPr/>
            </p:nvSpPr>
            <p:spPr>
              <a:xfrm>
                <a:off x="4766" y="2840"/>
                <a:ext cx="517" cy="452"/>
              </a:xfrm>
              <a:prstGeom prst="rect">
                <a:avLst/>
              </a:prstGeom>
              <a:noFill/>
              <a:ln w="9525">
                <a:noFill/>
              </a:ln>
            </p:spPr>
            <p:txBody>
              <a:bodyPr wrap="square">
                <a:spAutoFit/>
              </a:bodyPr>
              <a:p>
                <a:pPr>
                  <a:lnSpc>
                    <a:spcPct val="60000"/>
                  </a:lnSpc>
                  <a:spcBef>
                    <a:spcPct val="50000"/>
                  </a:spcBef>
                </a:pPr>
                <a:r>
                  <a:rPr lang="en-US" altLang="zh-CN" sz="2400" dirty="0">
                    <a:solidFill>
                      <a:schemeClr val="tx1"/>
                    </a:solidFill>
                    <a:latin typeface="+mj-ea"/>
                    <a:ea typeface="+mj-ea"/>
                  </a:rPr>
                  <a:t>  10</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  12</a:t>
                </a:r>
                <a:endParaRPr lang="en-US" altLang="zh-CN" sz="2400" dirty="0">
                  <a:solidFill>
                    <a:schemeClr val="tx1"/>
                  </a:solidFill>
                  <a:latin typeface="+mj-ea"/>
                  <a:ea typeface="+mj-ea"/>
                </a:endParaRPr>
              </a:p>
            </p:txBody>
          </p:sp>
          <p:sp>
            <p:nvSpPr>
              <p:cNvPr id="73" name="Line 8"/>
              <p:cNvSpPr/>
              <p:nvPr/>
            </p:nvSpPr>
            <p:spPr>
              <a:xfrm>
                <a:off x="4936" y="3030"/>
                <a:ext cx="227" cy="0"/>
              </a:xfrm>
              <a:prstGeom prst="line">
                <a:avLst/>
              </a:prstGeom>
              <a:ln w="25400" cap="flat" cmpd="sng">
                <a:solidFill>
                  <a:schemeClr val="tx1"/>
                </a:solidFill>
                <a:prstDash val="solid"/>
                <a:headEnd type="none" w="med" len="med"/>
                <a:tailEnd type="none" w="med" len="med"/>
              </a:ln>
            </p:spPr>
          </p:sp>
        </p:grpSp>
      </p:grpSp>
      <p:grpSp>
        <p:nvGrpSpPr>
          <p:cNvPr id="74" name="组合 73"/>
          <p:cNvGrpSpPr/>
          <p:nvPr/>
        </p:nvGrpSpPr>
        <p:grpSpPr>
          <a:xfrm>
            <a:off x="1677035" y="4257675"/>
            <a:ext cx="8699500" cy="2117725"/>
            <a:chOff x="3433" y="5697"/>
            <a:chExt cx="13700" cy="3335"/>
          </a:xfrm>
        </p:grpSpPr>
        <p:grpSp>
          <p:nvGrpSpPr>
            <p:cNvPr id="75" name="组合 74"/>
            <p:cNvGrpSpPr/>
            <p:nvPr/>
          </p:nvGrpSpPr>
          <p:grpSpPr>
            <a:xfrm rot="0">
              <a:off x="3650" y="6744"/>
              <a:ext cx="13483" cy="2288"/>
              <a:chOff x="1335203" y="-4512917"/>
              <a:chExt cx="10128192" cy="3464930"/>
            </a:xfrm>
            <a:effectLst>
              <a:outerShdw blurRad="50800" dist="38100" dir="5400000" algn="t" rotWithShape="0">
                <a:prstClr val="black">
                  <a:alpha val="40000"/>
                </a:prstClr>
              </a:outerShdw>
            </a:effectLst>
          </p:grpSpPr>
          <p:sp>
            <p:nvSpPr>
              <p:cNvPr id="76" name="圆角矩形 20"/>
              <p:cNvSpPr/>
              <p:nvPr/>
            </p:nvSpPr>
            <p:spPr>
              <a:xfrm flipV="1">
                <a:off x="1335203" y="-4512917"/>
                <a:ext cx="10128192" cy="3464930"/>
              </a:xfrm>
              <a:prstGeom prst="roundRect">
                <a:avLst>
                  <a:gd name="adj" fmla="val 8395"/>
                </a:avLst>
              </a:prstGeom>
              <a:solidFill>
                <a:srgbClr val="63B4D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cs typeface="+mn-ea"/>
                  <a:sym typeface="+mn-lt"/>
                </a:endParaRPr>
              </a:p>
            </p:txBody>
          </p:sp>
          <p:sp>
            <p:nvSpPr>
              <p:cNvPr id="77" name="圆角矩形 21"/>
              <p:cNvSpPr/>
              <p:nvPr/>
            </p:nvSpPr>
            <p:spPr>
              <a:xfrm flipV="1">
                <a:off x="1482764" y="-4288806"/>
                <a:ext cx="9826152" cy="3048183"/>
              </a:xfrm>
              <a:prstGeom prst="roundRect">
                <a:avLst>
                  <a:gd name="adj" fmla="val 8395"/>
                </a:avLst>
              </a:prstGeom>
              <a:noFill/>
              <a:ln w="63500" cmpd="sng">
                <a:solidFill>
                  <a:srgbClr val="FF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cs typeface="+mn-ea"/>
                  <a:sym typeface="+mn-lt"/>
                </a:endParaRPr>
              </a:p>
            </p:txBody>
          </p:sp>
        </p:grpSp>
        <p:sp>
          <p:nvSpPr>
            <p:cNvPr id="7171" name="文本框 7170"/>
            <p:cNvSpPr txBox="1"/>
            <p:nvPr/>
          </p:nvSpPr>
          <p:spPr>
            <a:xfrm>
              <a:off x="3525" y="7008"/>
              <a:ext cx="13494" cy="1771"/>
            </a:xfrm>
            <a:prstGeom prst="rect">
              <a:avLst/>
            </a:prstGeom>
            <a:noFill/>
            <a:ln w="9525">
              <a:noFill/>
            </a:ln>
          </p:spPr>
          <p:txBody>
            <a:bodyPr wrap="square">
              <a:spAutoFit/>
            </a:bodyPr>
            <a:p>
              <a:pPr>
                <a:lnSpc>
                  <a:spcPct val="140000"/>
                </a:lnSpc>
                <a:buClr>
                  <a:schemeClr val="bg1"/>
                </a:buClr>
              </a:pPr>
              <a:r>
                <a:rPr lang="en-US" altLang="zh-CN" sz="2400" dirty="0">
                  <a:solidFill>
                    <a:schemeClr val="tx1"/>
                  </a:solidFill>
                  <a:latin typeface="+mn-ea"/>
                  <a:cs typeface="+mn-ea"/>
                  <a:sym typeface="+mn-ea"/>
                </a:rPr>
                <a:t>    </a:t>
              </a:r>
              <a:r>
                <a:rPr lang="zh-CN" altLang="en-US" sz="2400" dirty="0">
                  <a:solidFill>
                    <a:schemeClr val="tx1"/>
                  </a:solidFill>
                  <a:latin typeface="+mn-ea"/>
                  <a:cs typeface="+mn-ea"/>
                  <a:sym typeface="+mn-ea"/>
                </a:rPr>
                <a:t>分数的基本性质：分数的分子和分母同时乘或除以相同的数</a:t>
              </a:r>
              <a:r>
                <a:rPr lang="en-US" altLang="zh-CN" sz="2400" dirty="0">
                  <a:solidFill>
                    <a:schemeClr val="tx1"/>
                  </a:solidFill>
                  <a:latin typeface="+mn-ea"/>
                  <a:cs typeface="+mn-ea"/>
                  <a:sym typeface="+mn-ea"/>
                </a:rPr>
                <a:t>          </a:t>
              </a:r>
              <a:endParaRPr lang="en-US" altLang="zh-CN" sz="2400" dirty="0">
                <a:solidFill>
                  <a:schemeClr val="tx1"/>
                </a:solidFill>
                <a:latin typeface="+mn-ea"/>
                <a:cs typeface="+mn-ea"/>
                <a:sym typeface="+mn-ea"/>
              </a:endParaRPr>
            </a:p>
            <a:p>
              <a:pPr>
                <a:lnSpc>
                  <a:spcPct val="140000"/>
                </a:lnSpc>
                <a:buClr>
                  <a:schemeClr val="bg1"/>
                </a:buClr>
              </a:pPr>
              <a:r>
                <a:rPr lang="en-US" altLang="zh-CN" sz="2400" dirty="0">
                  <a:solidFill>
                    <a:schemeClr val="tx1"/>
                  </a:solidFill>
                  <a:latin typeface="+mn-ea"/>
                  <a:cs typeface="+mn-ea"/>
                  <a:sym typeface="+mn-ea"/>
                </a:rPr>
                <a:t>                              </a:t>
              </a:r>
              <a:r>
                <a:rPr lang="zh-CN" altLang="en-US" sz="2400" dirty="0">
                  <a:solidFill>
                    <a:schemeClr val="tx1"/>
                  </a:solidFill>
                  <a:latin typeface="+mn-ea"/>
                  <a:cs typeface="+mn-ea"/>
                  <a:sym typeface="+mn-ea"/>
                </a:rPr>
                <a:t>（</a:t>
              </a:r>
              <a:r>
                <a:rPr lang="en-US" altLang="zh-CN" sz="2400" dirty="0">
                  <a:solidFill>
                    <a:schemeClr val="tx1"/>
                  </a:solidFill>
                  <a:latin typeface="+mn-ea"/>
                  <a:cs typeface="+mn-ea"/>
                  <a:sym typeface="+mn-ea"/>
                </a:rPr>
                <a:t>0</a:t>
              </a:r>
              <a:r>
                <a:rPr lang="zh-CN" altLang="en-US" sz="2400" dirty="0">
                  <a:solidFill>
                    <a:schemeClr val="tx1"/>
                  </a:solidFill>
                  <a:latin typeface="+mn-ea"/>
                  <a:cs typeface="+mn-ea"/>
                  <a:sym typeface="+mn-ea"/>
                </a:rPr>
                <a:t>除外）</a:t>
              </a:r>
              <a:r>
                <a:rPr lang="en-US" altLang="zh-CN" sz="2400" dirty="0">
                  <a:solidFill>
                    <a:schemeClr val="tx1"/>
                  </a:solidFill>
                  <a:latin typeface="+mn-ea"/>
                  <a:cs typeface="+mn-ea"/>
                  <a:sym typeface="+mn-ea"/>
                </a:rPr>
                <a:t>,</a:t>
              </a:r>
              <a:r>
                <a:rPr lang="zh-CN" altLang="en-US" sz="2400" dirty="0">
                  <a:solidFill>
                    <a:schemeClr val="tx1"/>
                  </a:solidFill>
                  <a:latin typeface="+mn-ea"/>
                  <a:cs typeface="+mn-ea"/>
                  <a:sym typeface="+mn-ea"/>
                </a:rPr>
                <a:t>分数的大小不变。</a:t>
              </a:r>
              <a:endParaRPr lang="zh-CN" altLang="en-US" sz="2400" dirty="0">
                <a:solidFill>
                  <a:schemeClr val="tx1"/>
                </a:solidFill>
                <a:latin typeface="+mn-ea"/>
                <a:cs typeface="+mn-ea"/>
                <a:sym typeface="+mn-ea"/>
              </a:endParaRPr>
            </a:p>
          </p:txBody>
        </p:sp>
        <p:pic>
          <p:nvPicPr>
            <p:cNvPr id="78" name="图片 7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433" y="5697"/>
              <a:ext cx="2178" cy="1425"/>
            </a:xfrm>
            <a:prstGeom prst="rect">
              <a:avLst/>
            </a:prstGeom>
          </p:spPr>
        </p:pic>
      </p:grpSp>
      <p:sp>
        <p:nvSpPr>
          <p:cNvPr id="20" name="文本框 19"/>
          <p:cNvSpPr txBox="1"/>
          <p:nvPr/>
        </p:nvSpPr>
        <p:spPr>
          <a:xfrm>
            <a:off x="858183" y="350873"/>
            <a:ext cx="1415772" cy="461665"/>
          </a:xfrm>
          <a:prstGeom prst="rect">
            <a:avLst/>
          </a:prstGeom>
          <a:noFill/>
        </p:spPr>
        <p:txBody>
          <a:bodyPr wrap="none" rtlCol="0">
            <a:spAutoFit/>
          </a:bodyPr>
          <a:lstStyle/>
          <a:p>
            <a:r>
              <a:rPr kumimoji="1" lang="zh-CN" altLang="en-US" sz="2400" b="1" dirty="0"/>
              <a:t>新课导入</a:t>
            </a:r>
            <a:endParaRPr kumimoji="1" lang="zh-CN" altLang="en-US" sz="24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4" presetClass="entr" presetSubtype="0"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anim from="(-#ppt_w/2)" to="(#ppt_x)" calcmode="lin" valueType="num">
                                      <p:cBhvr>
                                        <p:cTn id="7" dur="600" fill="hold">
                                          <p:stCondLst>
                                            <p:cond delay="0"/>
                                          </p:stCondLst>
                                        </p:cTn>
                                        <p:tgtEl>
                                          <p:spTgt spid="16"/>
                                        </p:tgtEl>
                                        <p:attrNameLst>
                                          <p:attrName>ppt_x</p:attrName>
                                        </p:attrNameLst>
                                      </p:cBhvr>
                                    </p:anim>
                                    <p:anim from="0" to="-1.0" calcmode="lin" valueType="num">
                                      <p:cBhvr>
                                        <p:cTn id="8" dur="200" decel="50000" autoRev="1" fill="hold">
                                          <p:stCondLst>
                                            <p:cond delay="600"/>
                                          </p:stCondLst>
                                        </p:cTn>
                                        <p:tgtEl>
                                          <p:spTgt spid="16"/>
                                        </p:tgtEl>
                                        <p:attrNameLst>
                                          <p:attrName>xshear</p:attrName>
                                        </p:attrNameLst>
                                      </p:cBhvr>
                                    </p:anim>
                                    <p:animScale>
                                      <p:cBhvr>
                                        <p:cTn id="9" dur="200" decel="100000" autoRev="1" fill="hold">
                                          <p:stCondLst>
                                            <p:cond delay="600"/>
                                          </p:stCondLst>
                                        </p:cTn>
                                        <p:tgtEl>
                                          <p:spTgt spid="16"/>
                                        </p:tgtEl>
                                      </p:cBhvr>
                                      <p:from x="100000" y="100000"/>
                                      <p:to x="80000" y="100000"/>
                                    </p:animScale>
                                    <p:anim by="(#ppt_h/3+#ppt_w*0.1)" calcmode="lin" valueType="num">
                                      <p:cBhvr additive="sum">
                                        <p:cTn id="10" dur="200" decel="100000" autoRev="1" fill="hold">
                                          <p:stCondLst>
                                            <p:cond delay="600"/>
                                          </p:stCondLst>
                                        </p:cTn>
                                        <p:tgtEl>
                                          <p:spTgt spid="16"/>
                                        </p:tgtEl>
                                        <p:attrNameLst>
                                          <p:attrName>ppt_x</p:attrName>
                                        </p:attrNameLst>
                                      </p:cBhvr>
                                    </p:anim>
                                  </p:childTnLst>
                                </p:cTn>
                              </p:par>
                            </p:childTnLst>
                          </p:cTn>
                        </p:par>
                      </p:childTnLst>
                    </p:cTn>
                  </p:par>
                  <p:par>
                    <p:cTn id="11" fill="hold">
                      <p:stCondLst>
                        <p:cond delay="indefinite"/>
                      </p:stCondLst>
                      <p:childTnLst>
                        <p:par>
                          <p:cTn id="12" fill="hold">
                            <p:stCondLst>
                              <p:cond delay="0"/>
                            </p:stCondLst>
                            <p:childTnLst>
                              <p:par>
                                <p:cTn id="13" presetID="9" presetClass="entr" presetSubtype="0" fill="hold" nodeType="click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dissolve">
                                      <p:cBhvr>
                                        <p:cTn id="15" dur="500"/>
                                        <p:tgtEl>
                                          <p:spTgt spid="8"/>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8" fill="hold" nodeType="clickEffect">
                                  <p:stCondLst>
                                    <p:cond delay="0"/>
                                  </p:stCondLst>
                                  <p:childTnLst>
                                    <p:set>
                                      <p:cBhvr>
                                        <p:cTn id="19" dur="1" fill="hold">
                                          <p:stCondLst>
                                            <p:cond delay="0"/>
                                          </p:stCondLst>
                                        </p:cTn>
                                        <p:tgtEl>
                                          <p:spTgt spid="21"/>
                                        </p:tgtEl>
                                        <p:attrNameLst>
                                          <p:attrName>style.visibility</p:attrName>
                                        </p:attrNameLst>
                                      </p:cBhvr>
                                      <p:to>
                                        <p:strVal val="visible"/>
                                      </p:to>
                                    </p:set>
                                    <p:animEffect transition="in" filter="wipe(left)">
                                      <p:cBhvr>
                                        <p:cTn id="20" dur="500"/>
                                        <p:tgtEl>
                                          <p:spTgt spid="21"/>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8" fill="hold" nodeType="clickEffect">
                                  <p:stCondLst>
                                    <p:cond delay="0"/>
                                  </p:stCondLst>
                                  <p:childTnLst>
                                    <p:set>
                                      <p:cBhvr>
                                        <p:cTn id="24" dur="1" fill="hold">
                                          <p:stCondLst>
                                            <p:cond delay="0"/>
                                          </p:stCondLst>
                                        </p:cTn>
                                        <p:tgtEl>
                                          <p:spTgt spid="26"/>
                                        </p:tgtEl>
                                        <p:attrNameLst>
                                          <p:attrName>style.visibility</p:attrName>
                                        </p:attrNameLst>
                                      </p:cBhvr>
                                      <p:to>
                                        <p:strVal val="visible"/>
                                      </p:to>
                                    </p:set>
                                    <p:animEffect transition="in" filter="wipe(left)">
                                      <p:cBhvr>
                                        <p:cTn id="25" dur="500"/>
                                        <p:tgtEl>
                                          <p:spTgt spid="26"/>
                                        </p:tgtEl>
                                      </p:cBhvr>
                                    </p:animEffect>
                                  </p:childTnLst>
                                </p:cTn>
                              </p:par>
                            </p:childTnLst>
                          </p:cTn>
                        </p:par>
                      </p:childTnLst>
                    </p:cTn>
                  </p:par>
                  <p:par>
                    <p:cTn id="26" fill="hold">
                      <p:stCondLst>
                        <p:cond delay="indefinite"/>
                      </p:stCondLst>
                      <p:childTnLst>
                        <p:par>
                          <p:cTn id="27" fill="hold">
                            <p:stCondLst>
                              <p:cond delay="0"/>
                            </p:stCondLst>
                            <p:childTnLst>
                              <p:par>
                                <p:cTn id="28" presetID="9" presetClass="entr" presetSubtype="0" fill="hold" nodeType="clickEffect">
                                  <p:stCondLst>
                                    <p:cond delay="0"/>
                                  </p:stCondLst>
                                  <p:childTnLst>
                                    <p:set>
                                      <p:cBhvr>
                                        <p:cTn id="29" dur="1" fill="hold">
                                          <p:stCondLst>
                                            <p:cond delay="0"/>
                                          </p:stCondLst>
                                        </p:cTn>
                                        <p:tgtEl>
                                          <p:spTgt spid="27"/>
                                        </p:tgtEl>
                                        <p:attrNameLst>
                                          <p:attrName>style.visibility</p:attrName>
                                        </p:attrNameLst>
                                      </p:cBhvr>
                                      <p:to>
                                        <p:strVal val="visible"/>
                                      </p:to>
                                    </p:set>
                                    <p:animEffect transition="in" filter="dissolve">
                                      <p:cBhvr>
                                        <p:cTn id="30" dur="500"/>
                                        <p:tgtEl>
                                          <p:spTgt spid="27"/>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8" fill="hold" nodeType="clickEffect">
                                  <p:stCondLst>
                                    <p:cond delay="0"/>
                                  </p:stCondLst>
                                  <p:childTnLst>
                                    <p:set>
                                      <p:cBhvr>
                                        <p:cTn id="34" dur="1" fill="hold">
                                          <p:stCondLst>
                                            <p:cond delay="0"/>
                                          </p:stCondLst>
                                        </p:cTn>
                                        <p:tgtEl>
                                          <p:spTgt spid="30"/>
                                        </p:tgtEl>
                                        <p:attrNameLst>
                                          <p:attrName>style.visibility</p:attrName>
                                        </p:attrNameLst>
                                      </p:cBhvr>
                                      <p:to>
                                        <p:strVal val="visible"/>
                                      </p:to>
                                    </p:set>
                                    <p:animEffect transition="in" filter="wipe(left)">
                                      <p:cBhvr>
                                        <p:cTn id="35" dur="500"/>
                                        <p:tgtEl>
                                          <p:spTgt spid="30"/>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8" fill="hold" nodeType="clickEffect">
                                  <p:stCondLst>
                                    <p:cond delay="0"/>
                                  </p:stCondLst>
                                  <p:childTnLst>
                                    <p:set>
                                      <p:cBhvr>
                                        <p:cTn id="39" dur="1" fill="hold">
                                          <p:stCondLst>
                                            <p:cond delay="0"/>
                                          </p:stCondLst>
                                        </p:cTn>
                                        <p:tgtEl>
                                          <p:spTgt spid="35"/>
                                        </p:tgtEl>
                                        <p:attrNameLst>
                                          <p:attrName>style.visibility</p:attrName>
                                        </p:attrNameLst>
                                      </p:cBhvr>
                                      <p:to>
                                        <p:strVal val="visible"/>
                                      </p:to>
                                    </p:set>
                                    <p:animEffect transition="in" filter="wipe(left)">
                                      <p:cBhvr>
                                        <p:cTn id="40" dur="500"/>
                                        <p:tgtEl>
                                          <p:spTgt spid="35"/>
                                        </p:tgtEl>
                                      </p:cBhvr>
                                    </p:animEffect>
                                  </p:childTnLst>
                                </p:cTn>
                              </p:par>
                            </p:childTnLst>
                          </p:cTn>
                        </p:par>
                      </p:childTnLst>
                    </p:cTn>
                  </p:par>
                  <p:par>
                    <p:cTn id="41" fill="hold">
                      <p:stCondLst>
                        <p:cond delay="indefinite"/>
                      </p:stCondLst>
                      <p:childTnLst>
                        <p:par>
                          <p:cTn id="42" fill="hold">
                            <p:stCondLst>
                              <p:cond delay="0"/>
                            </p:stCondLst>
                            <p:childTnLst>
                              <p:par>
                                <p:cTn id="43" presetID="34" presetClass="entr" presetSubtype="0" fill="hold" nodeType="clickEffect">
                                  <p:stCondLst>
                                    <p:cond delay="0"/>
                                  </p:stCondLst>
                                  <p:childTnLst>
                                    <p:set>
                                      <p:cBhvr>
                                        <p:cTn id="44" dur="1" fill="hold">
                                          <p:stCondLst>
                                            <p:cond delay="0"/>
                                          </p:stCondLst>
                                        </p:cTn>
                                        <p:tgtEl>
                                          <p:spTgt spid="3"/>
                                        </p:tgtEl>
                                        <p:attrNameLst>
                                          <p:attrName>style.visibility</p:attrName>
                                        </p:attrNameLst>
                                      </p:cBhvr>
                                      <p:to>
                                        <p:strVal val="visible"/>
                                      </p:to>
                                    </p:set>
                                    <p:anim from="(-#ppt_w/2)" to="(#ppt_x)" calcmode="lin" valueType="num">
                                      <p:cBhvr>
                                        <p:cTn id="45" dur="600" fill="hold">
                                          <p:stCondLst>
                                            <p:cond delay="0"/>
                                          </p:stCondLst>
                                        </p:cTn>
                                        <p:tgtEl>
                                          <p:spTgt spid="3"/>
                                        </p:tgtEl>
                                        <p:attrNameLst>
                                          <p:attrName>ppt_x</p:attrName>
                                        </p:attrNameLst>
                                      </p:cBhvr>
                                    </p:anim>
                                    <p:anim from="0" to="-1.0" calcmode="lin" valueType="num">
                                      <p:cBhvr>
                                        <p:cTn id="46" dur="200" decel="50000" autoRev="1" fill="hold">
                                          <p:stCondLst>
                                            <p:cond delay="600"/>
                                          </p:stCondLst>
                                        </p:cTn>
                                        <p:tgtEl>
                                          <p:spTgt spid="3"/>
                                        </p:tgtEl>
                                        <p:attrNameLst>
                                          <p:attrName>xshear</p:attrName>
                                        </p:attrNameLst>
                                      </p:cBhvr>
                                    </p:anim>
                                    <p:animScale>
                                      <p:cBhvr>
                                        <p:cTn id="47" dur="200" decel="100000" autoRev="1" fill="hold">
                                          <p:stCondLst>
                                            <p:cond delay="600"/>
                                          </p:stCondLst>
                                        </p:cTn>
                                        <p:tgtEl>
                                          <p:spTgt spid="3"/>
                                        </p:tgtEl>
                                      </p:cBhvr>
                                      <p:from x="100000" y="100000"/>
                                      <p:to x="80000" y="100000"/>
                                    </p:animScale>
                                    <p:anim by="(#ppt_h/3+#ppt_w*0.1)" calcmode="lin" valueType="num">
                                      <p:cBhvr additive="sum">
                                        <p:cTn id="48" dur="200" decel="100000" autoRev="1" fill="hold">
                                          <p:stCondLst>
                                            <p:cond delay="600"/>
                                          </p:stCondLst>
                                        </p:cTn>
                                        <p:tgtEl>
                                          <p:spTgt spid="3"/>
                                        </p:tgtEl>
                                        <p:attrNameLst>
                                          <p:attrName>ppt_x</p:attrName>
                                        </p:attrNameLst>
                                      </p:cBhvr>
                                    </p:anim>
                                  </p:childTnLst>
                                </p:cTn>
                              </p:par>
                            </p:childTnLst>
                          </p:cTn>
                        </p:par>
                      </p:childTnLst>
                    </p:cTn>
                  </p:par>
                  <p:par>
                    <p:cTn id="49" fill="hold">
                      <p:stCondLst>
                        <p:cond delay="indefinite"/>
                      </p:stCondLst>
                      <p:childTnLst>
                        <p:par>
                          <p:cTn id="50" fill="hold">
                            <p:stCondLst>
                              <p:cond delay="0"/>
                            </p:stCondLst>
                            <p:childTnLst>
                              <p:par>
                                <p:cTn id="51" presetID="12" presetClass="entr" presetSubtype="4" fill="hold" nodeType="clickEffect">
                                  <p:stCondLst>
                                    <p:cond delay="0"/>
                                  </p:stCondLst>
                                  <p:childTnLst>
                                    <p:set>
                                      <p:cBhvr>
                                        <p:cTn id="52" dur="1" fill="hold">
                                          <p:stCondLst>
                                            <p:cond delay="0"/>
                                          </p:stCondLst>
                                        </p:cTn>
                                        <p:tgtEl>
                                          <p:spTgt spid="80"/>
                                        </p:tgtEl>
                                        <p:attrNameLst>
                                          <p:attrName>style.visibility</p:attrName>
                                        </p:attrNameLst>
                                      </p:cBhvr>
                                      <p:to>
                                        <p:strVal val="visible"/>
                                      </p:to>
                                    </p:set>
                                    <p:anim calcmode="lin" valueType="num">
                                      <p:cBhvr additive="base">
                                        <p:cTn id="53" dur="500"/>
                                        <p:tgtEl>
                                          <p:spTgt spid="80"/>
                                        </p:tgtEl>
                                        <p:attrNameLst>
                                          <p:attrName>ppt_y</p:attrName>
                                        </p:attrNameLst>
                                      </p:cBhvr>
                                      <p:tavLst>
                                        <p:tav tm="0">
                                          <p:val>
                                            <p:strVal val="#ppt_y+#ppt_h*1.125000"/>
                                          </p:val>
                                        </p:tav>
                                        <p:tav tm="100000">
                                          <p:val>
                                            <p:strVal val="#ppt_y"/>
                                          </p:val>
                                        </p:tav>
                                      </p:tavLst>
                                    </p:anim>
                                    <p:animEffect transition="in" filter="wipe(up)">
                                      <p:cBhvr>
                                        <p:cTn id="54" dur="500"/>
                                        <p:tgtEl>
                                          <p:spTgt spid="80"/>
                                        </p:tgtEl>
                                      </p:cBhvr>
                                    </p:animEffect>
                                  </p:childTnLst>
                                </p:cTn>
                              </p:par>
                            </p:childTnLst>
                          </p:cTn>
                        </p:par>
                      </p:childTnLst>
                    </p:cTn>
                  </p:par>
                  <p:par>
                    <p:cTn id="55" fill="hold">
                      <p:stCondLst>
                        <p:cond delay="indefinite"/>
                      </p:stCondLst>
                      <p:childTnLst>
                        <p:par>
                          <p:cTn id="56" fill="hold">
                            <p:stCondLst>
                              <p:cond delay="0"/>
                            </p:stCondLst>
                            <p:childTnLst>
                              <p:par>
                                <p:cTn id="57" presetID="9" presetClass="entr" presetSubtype="0" fill="hold" nodeType="clickEffect">
                                  <p:stCondLst>
                                    <p:cond delay="0"/>
                                  </p:stCondLst>
                                  <p:childTnLst>
                                    <p:set>
                                      <p:cBhvr>
                                        <p:cTn id="58" dur="1" fill="hold">
                                          <p:stCondLst>
                                            <p:cond delay="0"/>
                                          </p:stCondLst>
                                        </p:cTn>
                                        <p:tgtEl>
                                          <p:spTgt spid="47"/>
                                        </p:tgtEl>
                                        <p:attrNameLst>
                                          <p:attrName>style.visibility</p:attrName>
                                        </p:attrNameLst>
                                      </p:cBhvr>
                                      <p:to>
                                        <p:strVal val="visible"/>
                                      </p:to>
                                    </p:set>
                                    <p:animEffect transition="in" filter="dissolve">
                                      <p:cBhvr>
                                        <p:cTn id="59" dur="500"/>
                                        <p:tgtEl>
                                          <p:spTgt spid="47"/>
                                        </p:tgtEl>
                                      </p:cBhvr>
                                    </p:animEffect>
                                  </p:childTnLst>
                                </p:cTn>
                              </p:par>
                            </p:childTnLst>
                          </p:cTn>
                        </p:par>
                      </p:childTnLst>
                    </p:cTn>
                  </p:par>
                  <p:par>
                    <p:cTn id="60" fill="hold">
                      <p:stCondLst>
                        <p:cond delay="indefinite"/>
                      </p:stCondLst>
                      <p:childTnLst>
                        <p:par>
                          <p:cTn id="61" fill="hold">
                            <p:stCondLst>
                              <p:cond delay="0"/>
                            </p:stCondLst>
                            <p:childTnLst>
                              <p:par>
                                <p:cTn id="62" presetID="22" presetClass="entr" presetSubtype="8" fill="hold" nodeType="clickEffect">
                                  <p:stCondLst>
                                    <p:cond delay="0"/>
                                  </p:stCondLst>
                                  <p:childTnLst>
                                    <p:set>
                                      <p:cBhvr>
                                        <p:cTn id="63" dur="1" fill="hold">
                                          <p:stCondLst>
                                            <p:cond delay="0"/>
                                          </p:stCondLst>
                                        </p:cTn>
                                        <p:tgtEl>
                                          <p:spTgt spid="50"/>
                                        </p:tgtEl>
                                        <p:attrNameLst>
                                          <p:attrName>style.visibility</p:attrName>
                                        </p:attrNameLst>
                                      </p:cBhvr>
                                      <p:to>
                                        <p:strVal val="visible"/>
                                      </p:to>
                                    </p:set>
                                    <p:animEffect transition="in" filter="wipe(left)">
                                      <p:cBhvr>
                                        <p:cTn id="64" dur="500"/>
                                        <p:tgtEl>
                                          <p:spTgt spid="50"/>
                                        </p:tgtEl>
                                      </p:cBhvr>
                                    </p:animEffect>
                                  </p:childTnLst>
                                </p:cTn>
                              </p:par>
                            </p:childTnLst>
                          </p:cTn>
                        </p:par>
                      </p:childTnLst>
                    </p:cTn>
                  </p:par>
                  <p:par>
                    <p:cTn id="65" fill="hold">
                      <p:stCondLst>
                        <p:cond delay="indefinite"/>
                      </p:stCondLst>
                      <p:childTnLst>
                        <p:par>
                          <p:cTn id="66" fill="hold">
                            <p:stCondLst>
                              <p:cond delay="0"/>
                            </p:stCondLst>
                            <p:childTnLst>
                              <p:par>
                                <p:cTn id="67" presetID="22" presetClass="entr" presetSubtype="8" fill="hold" nodeType="clickEffect">
                                  <p:stCondLst>
                                    <p:cond delay="0"/>
                                  </p:stCondLst>
                                  <p:childTnLst>
                                    <p:set>
                                      <p:cBhvr>
                                        <p:cTn id="68" dur="1" fill="hold">
                                          <p:stCondLst>
                                            <p:cond delay="0"/>
                                          </p:stCondLst>
                                        </p:cTn>
                                        <p:tgtEl>
                                          <p:spTgt spid="55"/>
                                        </p:tgtEl>
                                        <p:attrNameLst>
                                          <p:attrName>style.visibility</p:attrName>
                                        </p:attrNameLst>
                                      </p:cBhvr>
                                      <p:to>
                                        <p:strVal val="visible"/>
                                      </p:to>
                                    </p:set>
                                    <p:animEffect transition="in" filter="wipe(left)">
                                      <p:cBhvr>
                                        <p:cTn id="69" dur="500"/>
                                        <p:tgtEl>
                                          <p:spTgt spid="55"/>
                                        </p:tgtEl>
                                      </p:cBhvr>
                                    </p:animEffect>
                                  </p:childTnLst>
                                </p:cTn>
                              </p:par>
                            </p:childTnLst>
                          </p:cTn>
                        </p:par>
                      </p:childTnLst>
                    </p:cTn>
                  </p:par>
                  <p:par>
                    <p:cTn id="70" fill="hold">
                      <p:stCondLst>
                        <p:cond delay="indefinite"/>
                      </p:stCondLst>
                      <p:childTnLst>
                        <p:par>
                          <p:cTn id="71" fill="hold">
                            <p:stCondLst>
                              <p:cond delay="0"/>
                            </p:stCondLst>
                            <p:childTnLst>
                              <p:par>
                                <p:cTn id="72" presetID="9" presetClass="entr" presetSubtype="0" fill="hold" nodeType="clickEffect">
                                  <p:stCondLst>
                                    <p:cond delay="0"/>
                                  </p:stCondLst>
                                  <p:childTnLst>
                                    <p:set>
                                      <p:cBhvr>
                                        <p:cTn id="73" dur="1" fill="hold">
                                          <p:stCondLst>
                                            <p:cond delay="0"/>
                                          </p:stCondLst>
                                        </p:cTn>
                                        <p:tgtEl>
                                          <p:spTgt spid="61"/>
                                        </p:tgtEl>
                                        <p:attrNameLst>
                                          <p:attrName>style.visibility</p:attrName>
                                        </p:attrNameLst>
                                      </p:cBhvr>
                                      <p:to>
                                        <p:strVal val="visible"/>
                                      </p:to>
                                    </p:set>
                                    <p:animEffect transition="in" filter="dissolve">
                                      <p:cBhvr>
                                        <p:cTn id="74" dur="500"/>
                                        <p:tgtEl>
                                          <p:spTgt spid="61"/>
                                        </p:tgtEl>
                                      </p:cBhvr>
                                    </p:animEffect>
                                  </p:childTnLst>
                                </p:cTn>
                              </p:par>
                            </p:childTnLst>
                          </p:cTn>
                        </p:par>
                      </p:childTnLst>
                    </p:cTn>
                  </p:par>
                  <p:par>
                    <p:cTn id="75" fill="hold">
                      <p:stCondLst>
                        <p:cond delay="indefinite"/>
                      </p:stCondLst>
                      <p:childTnLst>
                        <p:par>
                          <p:cTn id="76" fill="hold">
                            <p:stCondLst>
                              <p:cond delay="0"/>
                            </p:stCondLst>
                            <p:childTnLst>
                              <p:par>
                                <p:cTn id="77" presetID="22" presetClass="entr" presetSubtype="8" fill="hold" nodeType="clickEffect">
                                  <p:stCondLst>
                                    <p:cond delay="0"/>
                                  </p:stCondLst>
                                  <p:childTnLst>
                                    <p:set>
                                      <p:cBhvr>
                                        <p:cTn id="78" dur="1" fill="hold">
                                          <p:stCondLst>
                                            <p:cond delay="0"/>
                                          </p:stCondLst>
                                        </p:cTn>
                                        <p:tgtEl>
                                          <p:spTgt spid="64"/>
                                        </p:tgtEl>
                                        <p:attrNameLst>
                                          <p:attrName>style.visibility</p:attrName>
                                        </p:attrNameLst>
                                      </p:cBhvr>
                                      <p:to>
                                        <p:strVal val="visible"/>
                                      </p:to>
                                    </p:set>
                                    <p:animEffect transition="in" filter="wipe(left)">
                                      <p:cBhvr>
                                        <p:cTn id="79" dur="500"/>
                                        <p:tgtEl>
                                          <p:spTgt spid="64"/>
                                        </p:tgtEl>
                                      </p:cBhvr>
                                    </p:animEffect>
                                  </p:childTnLst>
                                </p:cTn>
                              </p:par>
                            </p:childTnLst>
                          </p:cTn>
                        </p:par>
                      </p:childTnLst>
                    </p:cTn>
                  </p:par>
                  <p:par>
                    <p:cTn id="80" fill="hold">
                      <p:stCondLst>
                        <p:cond delay="indefinite"/>
                      </p:stCondLst>
                      <p:childTnLst>
                        <p:par>
                          <p:cTn id="81" fill="hold">
                            <p:stCondLst>
                              <p:cond delay="0"/>
                            </p:stCondLst>
                            <p:childTnLst>
                              <p:par>
                                <p:cTn id="82" presetID="22" presetClass="entr" presetSubtype="8" fill="hold" nodeType="clickEffect">
                                  <p:stCondLst>
                                    <p:cond delay="0"/>
                                  </p:stCondLst>
                                  <p:childTnLst>
                                    <p:set>
                                      <p:cBhvr>
                                        <p:cTn id="83" dur="1" fill="hold">
                                          <p:stCondLst>
                                            <p:cond delay="0"/>
                                          </p:stCondLst>
                                        </p:cTn>
                                        <p:tgtEl>
                                          <p:spTgt spid="69"/>
                                        </p:tgtEl>
                                        <p:attrNameLst>
                                          <p:attrName>style.visibility</p:attrName>
                                        </p:attrNameLst>
                                      </p:cBhvr>
                                      <p:to>
                                        <p:strVal val="visible"/>
                                      </p:to>
                                    </p:set>
                                    <p:animEffect transition="in" filter="wipe(left)">
                                      <p:cBhvr>
                                        <p:cTn id="84" dur="500"/>
                                        <p:tgtEl>
                                          <p:spTgt spid="69"/>
                                        </p:tgtEl>
                                      </p:cBhvr>
                                    </p:animEffect>
                                  </p:childTnLst>
                                </p:cTn>
                              </p:par>
                            </p:childTnLst>
                          </p:cTn>
                        </p:par>
                      </p:childTnLst>
                    </p:cTn>
                  </p:par>
                  <p:par>
                    <p:cTn id="85" fill="hold">
                      <p:stCondLst>
                        <p:cond delay="indefinite"/>
                      </p:stCondLst>
                      <p:childTnLst>
                        <p:par>
                          <p:cTn id="86" fill="hold">
                            <p:stCondLst>
                              <p:cond delay="0"/>
                            </p:stCondLst>
                            <p:childTnLst>
                              <p:par>
                                <p:cTn id="87" presetID="23" presetClass="entr" presetSubtype="16" fill="hold" nodeType="clickEffect">
                                  <p:stCondLst>
                                    <p:cond delay="0"/>
                                  </p:stCondLst>
                                  <p:childTnLst>
                                    <p:set>
                                      <p:cBhvr>
                                        <p:cTn id="88" dur="1" fill="hold">
                                          <p:stCondLst>
                                            <p:cond delay="0"/>
                                          </p:stCondLst>
                                        </p:cTn>
                                        <p:tgtEl>
                                          <p:spTgt spid="74"/>
                                        </p:tgtEl>
                                        <p:attrNameLst>
                                          <p:attrName>style.visibility</p:attrName>
                                        </p:attrNameLst>
                                      </p:cBhvr>
                                      <p:to>
                                        <p:strVal val="visible"/>
                                      </p:to>
                                    </p:set>
                                    <p:anim calcmode="lin" valueType="num">
                                      <p:cBhvr>
                                        <p:cTn id="89" dur="500" fill="hold"/>
                                        <p:tgtEl>
                                          <p:spTgt spid="74"/>
                                        </p:tgtEl>
                                        <p:attrNameLst>
                                          <p:attrName>ppt_w</p:attrName>
                                        </p:attrNameLst>
                                      </p:cBhvr>
                                      <p:tavLst>
                                        <p:tav tm="0">
                                          <p:val>
                                            <p:fltVal val="0"/>
                                          </p:val>
                                        </p:tav>
                                        <p:tav tm="100000">
                                          <p:val>
                                            <p:strVal val="#ppt_w"/>
                                          </p:val>
                                        </p:tav>
                                      </p:tavLst>
                                    </p:anim>
                                    <p:anim calcmode="lin" valueType="num">
                                      <p:cBhvr>
                                        <p:cTn id="90" dur="500" fill="hold"/>
                                        <p:tgtEl>
                                          <p:spTgt spid="74"/>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latin typeface="+mn-ea"/>
              </a:rPr>
              <a:t>新课讲解</a:t>
            </a:r>
            <a:endParaRPr kumimoji="1" lang="zh-CN" altLang="en-US" sz="2400" b="1" dirty="0">
              <a:latin typeface="+mn-ea"/>
            </a:endParaRPr>
          </a:p>
        </p:txBody>
      </p:sp>
      <p:grpSp>
        <p:nvGrpSpPr>
          <p:cNvPr id="4" name="组合 3"/>
          <p:cNvGrpSpPr/>
          <p:nvPr/>
        </p:nvGrpSpPr>
        <p:grpSpPr>
          <a:xfrm>
            <a:off x="2799080" y="993775"/>
            <a:ext cx="5852160" cy="709930"/>
            <a:chOff x="4408" y="1565"/>
            <a:chExt cx="9216" cy="1118"/>
          </a:xfrm>
        </p:grpSpPr>
        <p:grpSp>
          <p:nvGrpSpPr>
            <p:cNvPr id="24" name="组合 23"/>
            <p:cNvGrpSpPr/>
            <p:nvPr/>
          </p:nvGrpSpPr>
          <p:grpSpPr>
            <a:xfrm>
              <a:off x="4408" y="1565"/>
              <a:ext cx="9216" cy="1118"/>
              <a:chOff x="1679" y="4601"/>
              <a:chExt cx="14558" cy="4426"/>
            </a:xfrm>
            <a:effectLst>
              <a:outerShdw blurRad="76200" dir="13500000" sy="23000" kx="1200000" algn="br" rotWithShape="0">
                <a:prstClr val="black">
                  <a:alpha val="20000"/>
                </a:prstClr>
              </a:outerShdw>
            </a:effectLst>
          </p:grpSpPr>
          <p:sp>
            <p:nvSpPr>
              <p:cNvPr id="25" name="圆角矩形 24"/>
              <p:cNvSpPr/>
              <p:nvPr/>
            </p:nvSpPr>
            <p:spPr>
              <a:xfrm>
                <a:off x="1679" y="4601"/>
                <a:ext cx="14557" cy="4426"/>
              </a:xfrm>
              <a:prstGeom prst="roundRect">
                <a:avLst/>
              </a:prstGeom>
              <a:solidFill>
                <a:srgbClr val="92D050"/>
              </a:solidFill>
              <a:ln>
                <a:solidFill>
                  <a:srgbClr val="FFC000"/>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latin typeface="+mn-ea"/>
                </a:endParaRPr>
              </a:p>
            </p:txBody>
          </p:sp>
          <p:sp>
            <p:nvSpPr>
              <p:cNvPr id="26" name="圆角矩形 25"/>
              <p:cNvSpPr/>
              <p:nvPr/>
            </p:nvSpPr>
            <p:spPr>
              <a:xfrm>
                <a:off x="1680" y="4601"/>
                <a:ext cx="14557" cy="4426"/>
              </a:xfrm>
              <a:prstGeom prst="roundRect">
                <a:avLst/>
              </a:prstGeom>
              <a:solidFill>
                <a:srgbClr val="92D050"/>
              </a:solidFill>
              <a:ln>
                <a:solidFill>
                  <a:srgbClr val="FFC000"/>
                </a:solid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latin typeface="+mn-ea"/>
                </a:endParaRPr>
              </a:p>
            </p:txBody>
          </p:sp>
          <p:sp>
            <p:nvSpPr>
              <p:cNvPr id="27" name="圆角矩形 26"/>
              <p:cNvSpPr/>
              <p:nvPr/>
            </p:nvSpPr>
            <p:spPr>
              <a:xfrm>
                <a:off x="1679" y="4601"/>
                <a:ext cx="14557" cy="4426"/>
              </a:xfrm>
              <a:prstGeom prst="roundRect">
                <a:avLst/>
              </a:prstGeom>
              <a:solidFill>
                <a:srgbClr val="92D050"/>
              </a:solidFill>
              <a:ln>
                <a:solidFill>
                  <a:srgbClr val="FFC000"/>
                </a:solid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latin typeface="+mn-ea"/>
                </a:endParaRPr>
              </a:p>
            </p:txBody>
          </p:sp>
          <p:sp>
            <p:nvSpPr>
              <p:cNvPr id="28" name="圆角矩形 27"/>
              <p:cNvSpPr/>
              <p:nvPr/>
            </p:nvSpPr>
            <p:spPr>
              <a:xfrm>
                <a:off x="1679" y="4601"/>
                <a:ext cx="14557" cy="4426"/>
              </a:xfrm>
              <a:prstGeom prst="roundRect">
                <a:avLst/>
              </a:prstGeom>
              <a:solidFill>
                <a:srgbClr val="E971E8"/>
              </a:solidFill>
              <a:ln>
                <a:solidFill>
                  <a:srgbClr val="C00000"/>
                </a:solid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latin typeface="+mn-ea"/>
                </a:endParaRPr>
              </a:p>
            </p:txBody>
          </p:sp>
        </p:grpSp>
        <p:sp>
          <p:nvSpPr>
            <p:cNvPr id="3" name="文本框 2"/>
            <p:cNvSpPr txBox="1"/>
            <p:nvPr/>
          </p:nvSpPr>
          <p:spPr>
            <a:xfrm>
              <a:off x="4696" y="1762"/>
              <a:ext cx="8928" cy="725"/>
            </a:xfrm>
            <a:prstGeom prst="rect">
              <a:avLst/>
            </a:prstGeom>
            <a:noFill/>
          </p:spPr>
          <p:txBody>
            <a:bodyPr wrap="none" rtlCol="0" anchor="t">
              <a:spAutoFit/>
            </a:bodyPr>
            <a:p>
              <a:r>
                <a:rPr lang="zh-CN" altLang="en-US" sz="2400" dirty="0">
                  <a:latin typeface="+mn-ea"/>
                  <a:sym typeface="+mn-ea"/>
                </a:rPr>
                <a:t>利用比和除法的关系来研究比中的规律。</a:t>
              </a:r>
              <a:endParaRPr lang="zh-CN" altLang="en-US" sz="2400" dirty="0">
                <a:latin typeface="+mn-ea"/>
                <a:sym typeface="+mn-ea"/>
              </a:endParaRPr>
            </a:p>
          </p:txBody>
        </p:sp>
      </p:grpSp>
      <p:sp>
        <p:nvSpPr>
          <p:cNvPr id="12293" name="下箭头 12292"/>
          <p:cNvSpPr/>
          <p:nvPr/>
        </p:nvSpPr>
        <p:spPr>
          <a:xfrm>
            <a:off x="3190240" y="2436178"/>
            <a:ext cx="223838" cy="288000"/>
          </a:xfrm>
          <a:prstGeom prst="downArrow">
            <a:avLst>
              <a:gd name="adj1" fmla="val 50000"/>
              <a:gd name="adj2" fmla="val 61005"/>
            </a:avLst>
          </a:prstGeom>
          <a:solidFill>
            <a:srgbClr val="FF0000"/>
          </a:solidFill>
          <a:ln w="9525" cap="flat" cmpd="sng">
            <a:solidFill>
              <a:schemeClr val="tx1"/>
            </a:solidFill>
            <a:prstDash val="solid"/>
            <a:miter/>
            <a:headEnd type="none" w="med" len="med"/>
            <a:tailEnd type="none" w="med" len="med"/>
          </a:ln>
        </p:spPr>
        <p:txBody>
          <a:bodyPr/>
          <a:p>
            <a:endParaRPr lang="zh-CN" altLang="en-US" sz="2400">
              <a:latin typeface="+mn-ea"/>
            </a:endParaRPr>
          </a:p>
        </p:txBody>
      </p:sp>
      <p:sp>
        <p:nvSpPr>
          <p:cNvPr id="12303" name="矩形 12302"/>
          <p:cNvSpPr/>
          <p:nvPr/>
        </p:nvSpPr>
        <p:spPr>
          <a:xfrm>
            <a:off x="2920683" y="1903730"/>
            <a:ext cx="762000" cy="461645"/>
          </a:xfrm>
          <a:prstGeom prst="rect">
            <a:avLst/>
          </a:prstGeom>
          <a:noFill/>
          <a:ln w="9525">
            <a:noFill/>
          </a:ln>
        </p:spPr>
        <p:txBody>
          <a:bodyPr wrap="none" lIns="90000" tIns="46800" rIns="90000" bIns="46800" anchor="t">
            <a:spAutoFit/>
          </a:bodyPr>
          <a:p>
            <a:pPr>
              <a:spcBef>
                <a:spcPct val="30000"/>
              </a:spcBef>
            </a:pPr>
            <a:r>
              <a:rPr lang="en-US" altLang="zh-CN" sz="2400">
                <a:latin typeface="+mn-ea"/>
                <a:cs typeface="+mn-ea"/>
              </a:rPr>
              <a:t>6</a:t>
            </a:r>
            <a:r>
              <a:rPr lang="en-US" altLang="zh-CN" sz="2400">
                <a:latin typeface="+mn-ea"/>
                <a:cs typeface="+mn-ea"/>
              </a:rPr>
              <a:t>÷8</a:t>
            </a:r>
            <a:endParaRPr lang="en-US" altLang="zh-CN" sz="2400">
              <a:latin typeface="+mn-ea"/>
              <a:cs typeface="+mn-ea"/>
            </a:endParaRPr>
          </a:p>
        </p:txBody>
      </p:sp>
      <p:sp>
        <p:nvSpPr>
          <p:cNvPr id="12306" name="矩形 12305"/>
          <p:cNvSpPr/>
          <p:nvPr/>
        </p:nvSpPr>
        <p:spPr>
          <a:xfrm>
            <a:off x="2874963" y="2795588"/>
            <a:ext cx="930910" cy="461645"/>
          </a:xfrm>
          <a:prstGeom prst="rect">
            <a:avLst/>
          </a:prstGeom>
          <a:noFill/>
          <a:ln w="9525">
            <a:noFill/>
          </a:ln>
        </p:spPr>
        <p:txBody>
          <a:bodyPr wrap="none" lIns="90000" tIns="46800" rIns="90000" bIns="46800" anchor="t">
            <a:spAutoFit/>
          </a:bodyPr>
          <a:p>
            <a:pPr>
              <a:spcBef>
                <a:spcPct val="30000"/>
              </a:spcBef>
            </a:pPr>
            <a:r>
              <a:rPr lang="en-US" altLang="zh-CN" sz="2400">
                <a:latin typeface="+mn-ea"/>
                <a:cs typeface="+mn-ea"/>
              </a:rPr>
              <a:t>6</a:t>
            </a:r>
            <a:r>
              <a:rPr lang="zh-CN" altLang="zh-CN" sz="2400" dirty="0">
                <a:latin typeface="+mn-ea"/>
                <a:cs typeface="+mn-ea"/>
              </a:rPr>
              <a:t>︰</a:t>
            </a:r>
            <a:r>
              <a:rPr lang="en-US" altLang="zh-CN" sz="2400">
                <a:latin typeface="+mn-ea"/>
                <a:cs typeface="+mn-ea"/>
              </a:rPr>
              <a:t>8 </a:t>
            </a:r>
            <a:endParaRPr lang="en-US" altLang="zh-CN" sz="2400">
              <a:latin typeface="+mn-ea"/>
              <a:cs typeface="+mn-ea"/>
            </a:endParaRPr>
          </a:p>
        </p:txBody>
      </p:sp>
      <p:sp>
        <p:nvSpPr>
          <p:cNvPr id="12307" name="矩形 12306"/>
          <p:cNvSpPr/>
          <p:nvPr/>
        </p:nvSpPr>
        <p:spPr>
          <a:xfrm>
            <a:off x="2874963" y="4244975"/>
            <a:ext cx="762000" cy="461645"/>
          </a:xfrm>
          <a:prstGeom prst="rect">
            <a:avLst/>
          </a:prstGeom>
          <a:noFill/>
          <a:ln w="9525">
            <a:noFill/>
          </a:ln>
        </p:spPr>
        <p:txBody>
          <a:bodyPr wrap="none" lIns="90000" tIns="46800" rIns="90000" bIns="46800" anchor="t">
            <a:spAutoFit/>
          </a:bodyPr>
          <a:p>
            <a:pPr>
              <a:spcBef>
                <a:spcPct val="30000"/>
              </a:spcBef>
            </a:pPr>
            <a:r>
              <a:rPr lang="en-US" altLang="zh-CN" sz="2400">
                <a:latin typeface="+mn-ea"/>
                <a:cs typeface="+mn-ea"/>
              </a:rPr>
              <a:t>6</a:t>
            </a:r>
            <a:r>
              <a:rPr lang="en-US" altLang="zh-CN" sz="2400">
                <a:latin typeface="+mn-ea"/>
                <a:cs typeface="+mn-ea"/>
              </a:rPr>
              <a:t>÷8</a:t>
            </a:r>
            <a:endParaRPr lang="en-US" altLang="zh-CN" sz="2400">
              <a:latin typeface="+mn-ea"/>
              <a:cs typeface="+mn-ea"/>
            </a:endParaRPr>
          </a:p>
        </p:txBody>
      </p:sp>
      <p:sp>
        <p:nvSpPr>
          <p:cNvPr id="12311" name="矩形 12310"/>
          <p:cNvSpPr/>
          <p:nvPr/>
        </p:nvSpPr>
        <p:spPr>
          <a:xfrm>
            <a:off x="2874963" y="3457575"/>
            <a:ext cx="930910" cy="461645"/>
          </a:xfrm>
          <a:prstGeom prst="rect">
            <a:avLst/>
          </a:prstGeom>
          <a:noFill/>
          <a:ln w="9525">
            <a:noFill/>
          </a:ln>
        </p:spPr>
        <p:txBody>
          <a:bodyPr wrap="none" lIns="90000" tIns="46800" rIns="90000" bIns="46800" anchor="t">
            <a:spAutoFit/>
          </a:bodyPr>
          <a:p>
            <a:pPr>
              <a:spcBef>
                <a:spcPct val="30000"/>
              </a:spcBef>
            </a:pPr>
            <a:r>
              <a:rPr lang="en-US" altLang="zh-CN" sz="2400">
                <a:latin typeface="+mn-ea"/>
                <a:cs typeface="+mn-ea"/>
              </a:rPr>
              <a:t>6</a:t>
            </a:r>
            <a:r>
              <a:rPr lang="zh-CN" altLang="zh-CN" sz="2400" dirty="0">
                <a:latin typeface="+mn-ea"/>
                <a:cs typeface="+mn-ea"/>
              </a:rPr>
              <a:t>︰</a:t>
            </a:r>
            <a:r>
              <a:rPr lang="en-US" altLang="zh-CN" sz="2400">
                <a:latin typeface="+mn-ea"/>
                <a:cs typeface="+mn-ea"/>
              </a:rPr>
              <a:t>8 </a:t>
            </a:r>
            <a:endParaRPr lang="en-US" altLang="zh-CN" sz="2400">
              <a:latin typeface="+mn-ea"/>
              <a:cs typeface="+mn-ea"/>
            </a:endParaRPr>
          </a:p>
        </p:txBody>
      </p:sp>
      <p:sp>
        <p:nvSpPr>
          <p:cNvPr id="12313" name="矩形 12312"/>
          <p:cNvSpPr/>
          <p:nvPr/>
        </p:nvSpPr>
        <p:spPr>
          <a:xfrm>
            <a:off x="3832225" y="1897063"/>
            <a:ext cx="3016250" cy="461645"/>
          </a:xfrm>
          <a:prstGeom prst="rect">
            <a:avLst/>
          </a:prstGeom>
          <a:noFill/>
          <a:ln w="9525">
            <a:noFill/>
          </a:ln>
        </p:spPr>
        <p:txBody>
          <a:bodyPr wrap="none" lIns="90000" tIns="46800" rIns="90000" bIns="46800" anchor="t">
            <a:spAutoFit/>
          </a:bodyPr>
          <a:p>
            <a:pPr>
              <a:spcBef>
                <a:spcPct val="30000"/>
              </a:spcBef>
            </a:pPr>
            <a:r>
              <a:rPr lang="en-US" altLang="zh-CN" sz="2400" dirty="0">
                <a:latin typeface="+mn-ea"/>
                <a:cs typeface="+mn-ea"/>
              </a:rPr>
              <a:t>=</a:t>
            </a:r>
            <a:r>
              <a:rPr lang="zh-CN" altLang="en-US" sz="2400" dirty="0">
                <a:latin typeface="+mn-ea"/>
                <a:cs typeface="+mn-ea"/>
              </a:rPr>
              <a:t>（</a:t>
            </a:r>
            <a:r>
              <a:rPr lang="en-US" altLang="zh-CN" sz="2400" dirty="0">
                <a:latin typeface="+mn-ea"/>
                <a:cs typeface="+mn-ea"/>
              </a:rPr>
              <a:t>6×2</a:t>
            </a:r>
            <a:r>
              <a:rPr lang="zh-CN" altLang="en-US" sz="2400" dirty="0">
                <a:latin typeface="+mn-ea"/>
                <a:cs typeface="+mn-ea"/>
              </a:rPr>
              <a:t>）</a:t>
            </a:r>
            <a:r>
              <a:rPr lang="en-US" altLang="zh-CN" sz="2400" dirty="0">
                <a:latin typeface="+mn-ea"/>
                <a:cs typeface="+mn-ea"/>
              </a:rPr>
              <a:t>÷</a:t>
            </a:r>
            <a:r>
              <a:rPr lang="zh-CN" altLang="en-US" sz="2400" dirty="0">
                <a:latin typeface="+mn-ea"/>
                <a:cs typeface="+mn-ea"/>
              </a:rPr>
              <a:t>（</a:t>
            </a:r>
            <a:r>
              <a:rPr lang="en-US" altLang="zh-CN" sz="2400" dirty="0">
                <a:latin typeface="+mn-ea"/>
                <a:cs typeface="+mn-ea"/>
              </a:rPr>
              <a:t>8×2</a:t>
            </a:r>
            <a:r>
              <a:rPr lang="zh-CN" altLang="en-US" sz="2400" dirty="0">
                <a:latin typeface="+mn-ea"/>
                <a:cs typeface="+mn-ea"/>
              </a:rPr>
              <a:t>）</a:t>
            </a:r>
            <a:endParaRPr lang="zh-CN" altLang="en-US" sz="2400">
              <a:latin typeface="+mn-ea"/>
              <a:cs typeface="+mn-ea"/>
            </a:endParaRPr>
          </a:p>
        </p:txBody>
      </p:sp>
      <p:sp>
        <p:nvSpPr>
          <p:cNvPr id="12314" name="矩形 12313"/>
          <p:cNvSpPr/>
          <p:nvPr/>
        </p:nvSpPr>
        <p:spPr>
          <a:xfrm>
            <a:off x="6688138" y="1914525"/>
            <a:ext cx="1435100" cy="461645"/>
          </a:xfrm>
          <a:prstGeom prst="rect">
            <a:avLst/>
          </a:prstGeom>
          <a:noFill/>
          <a:ln w="9525">
            <a:noFill/>
          </a:ln>
        </p:spPr>
        <p:txBody>
          <a:bodyPr wrap="none" lIns="90000" tIns="46800" rIns="90000" bIns="46800" anchor="t">
            <a:spAutoFit/>
          </a:bodyPr>
          <a:p>
            <a:pPr>
              <a:spcBef>
                <a:spcPct val="30000"/>
              </a:spcBef>
            </a:pPr>
            <a:r>
              <a:rPr lang="en-US" altLang="zh-CN" sz="2400">
                <a:latin typeface="+mn-ea"/>
                <a:cs typeface="+mn-ea"/>
              </a:rPr>
              <a:t>= 12÷16</a:t>
            </a:r>
            <a:endParaRPr lang="en-US" altLang="zh-CN" sz="2400">
              <a:latin typeface="+mn-ea"/>
              <a:cs typeface="+mn-ea"/>
            </a:endParaRPr>
          </a:p>
        </p:txBody>
      </p:sp>
      <p:sp>
        <p:nvSpPr>
          <p:cNvPr id="12315" name="矩形 12314"/>
          <p:cNvSpPr/>
          <p:nvPr/>
        </p:nvSpPr>
        <p:spPr>
          <a:xfrm>
            <a:off x="3836988" y="2798763"/>
            <a:ext cx="3094990" cy="461645"/>
          </a:xfrm>
          <a:prstGeom prst="rect">
            <a:avLst/>
          </a:prstGeom>
          <a:noFill/>
          <a:ln w="9525">
            <a:noFill/>
          </a:ln>
        </p:spPr>
        <p:txBody>
          <a:bodyPr wrap="none" lIns="90000" tIns="46800" rIns="90000" bIns="46800" anchor="t">
            <a:spAutoFit/>
          </a:bodyPr>
          <a:p>
            <a:pPr>
              <a:spcBef>
                <a:spcPct val="30000"/>
              </a:spcBef>
            </a:pPr>
            <a:r>
              <a:rPr lang="en-US" altLang="zh-CN" sz="2400" dirty="0">
                <a:latin typeface="+mn-ea"/>
                <a:cs typeface="+mn-ea"/>
              </a:rPr>
              <a:t>=</a:t>
            </a:r>
            <a:r>
              <a:rPr lang="zh-CN" altLang="en-US" sz="2400" dirty="0">
                <a:latin typeface="+mn-ea"/>
                <a:cs typeface="+mn-ea"/>
              </a:rPr>
              <a:t>（</a:t>
            </a:r>
            <a:r>
              <a:rPr lang="en-US" altLang="zh-CN" sz="2400" dirty="0">
                <a:latin typeface="+mn-ea"/>
                <a:cs typeface="+mn-ea"/>
              </a:rPr>
              <a:t>6×2</a:t>
            </a:r>
            <a:r>
              <a:rPr lang="zh-CN" altLang="en-US" sz="2400" dirty="0">
                <a:latin typeface="+mn-ea"/>
                <a:cs typeface="+mn-ea"/>
              </a:rPr>
              <a:t>）</a:t>
            </a:r>
            <a:r>
              <a:rPr lang="zh-CN" altLang="en-US" sz="2400">
                <a:latin typeface="+mn-ea"/>
                <a:cs typeface="+mn-ea"/>
              </a:rPr>
              <a:t>︰</a:t>
            </a:r>
            <a:r>
              <a:rPr lang="zh-CN" altLang="en-US" sz="2400" dirty="0">
                <a:latin typeface="+mn-ea"/>
                <a:cs typeface="+mn-ea"/>
              </a:rPr>
              <a:t>（</a:t>
            </a:r>
            <a:r>
              <a:rPr lang="en-US" altLang="zh-CN" sz="2400" dirty="0">
                <a:latin typeface="+mn-ea"/>
                <a:cs typeface="+mn-ea"/>
              </a:rPr>
              <a:t>8×2</a:t>
            </a:r>
            <a:r>
              <a:rPr lang="zh-CN" altLang="en-US" sz="2400" dirty="0">
                <a:latin typeface="+mn-ea"/>
                <a:cs typeface="+mn-ea"/>
              </a:rPr>
              <a:t>）</a:t>
            </a:r>
            <a:endParaRPr lang="zh-CN" altLang="en-US" sz="2400">
              <a:latin typeface="+mn-ea"/>
              <a:cs typeface="+mn-ea"/>
            </a:endParaRPr>
          </a:p>
        </p:txBody>
      </p:sp>
      <p:sp>
        <p:nvSpPr>
          <p:cNvPr id="12316" name="矩形 12315"/>
          <p:cNvSpPr/>
          <p:nvPr/>
        </p:nvSpPr>
        <p:spPr>
          <a:xfrm>
            <a:off x="6724650" y="2800350"/>
            <a:ext cx="1513840" cy="461645"/>
          </a:xfrm>
          <a:prstGeom prst="rect">
            <a:avLst/>
          </a:prstGeom>
          <a:noFill/>
          <a:ln w="9525">
            <a:noFill/>
          </a:ln>
        </p:spPr>
        <p:txBody>
          <a:bodyPr wrap="none" lIns="90000" tIns="46800" rIns="90000" bIns="46800" anchor="t">
            <a:spAutoFit/>
          </a:bodyPr>
          <a:p>
            <a:pPr>
              <a:spcBef>
                <a:spcPct val="30000"/>
              </a:spcBef>
            </a:pPr>
            <a:r>
              <a:rPr lang="en-US" altLang="zh-CN" sz="2400">
                <a:latin typeface="+mn-ea"/>
                <a:cs typeface="+mn-ea"/>
              </a:rPr>
              <a:t>= 12</a:t>
            </a:r>
            <a:r>
              <a:rPr lang="zh-CN" altLang="en-US" sz="2400">
                <a:latin typeface="+mn-ea"/>
                <a:cs typeface="+mn-ea"/>
              </a:rPr>
              <a:t>︰</a:t>
            </a:r>
            <a:r>
              <a:rPr lang="en-US" altLang="zh-CN" sz="2400">
                <a:latin typeface="+mn-ea"/>
                <a:cs typeface="+mn-ea"/>
              </a:rPr>
              <a:t>16</a:t>
            </a:r>
            <a:endParaRPr lang="en-US" altLang="zh-CN" sz="2400">
              <a:latin typeface="+mn-ea"/>
              <a:cs typeface="+mn-ea"/>
            </a:endParaRPr>
          </a:p>
        </p:txBody>
      </p:sp>
      <p:sp>
        <p:nvSpPr>
          <p:cNvPr id="12317" name="矩形 12316"/>
          <p:cNvSpPr/>
          <p:nvPr/>
        </p:nvSpPr>
        <p:spPr>
          <a:xfrm>
            <a:off x="3863975" y="3492500"/>
            <a:ext cx="3275330" cy="461645"/>
          </a:xfrm>
          <a:prstGeom prst="rect">
            <a:avLst/>
          </a:prstGeom>
          <a:noFill/>
          <a:ln w="9525">
            <a:noFill/>
          </a:ln>
        </p:spPr>
        <p:txBody>
          <a:bodyPr wrap="none" lIns="90000" tIns="46800" rIns="90000" bIns="46800" anchor="t">
            <a:spAutoFit/>
          </a:bodyPr>
          <a:p>
            <a:pPr>
              <a:spcBef>
                <a:spcPct val="30000"/>
              </a:spcBef>
            </a:pPr>
            <a:r>
              <a:rPr lang="en-US" altLang="zh-CN" sz="2400" dirty="0">
                <a:latin typeface="+mn-ea"/>
                <a:cs typeface="+mn-ea"/>
              </a:rPr>
              <a:t>=</a:t>
            </a:r>
            <a:r>
              <a:rPr lang="zh-CN" altLang="en-US" sz="2400" dirty="0">
                <a:latin typeface="+mn-ea"/>
                <a:cs typeface="+mn-ea"/>
              </a:rPr>
              <a:t>（</a:t>
            </a:r>
            <a:r>
              <a:rPr lang="en-US" altLang="zh-CN" sz="2400" dirty="0">
                <a:latin typeface="+mn-ea"/>
                <a:cs typeface="+mn-ea"/>
              </a:rPr>
              <a:t>6÷2</a:t>
            </a:r>
            <a:r>
              <a:rPr lang="zh-CN" altLang="en-US" sz="2400" dirty="0">
                <a:latin typeface="+mn-ea"/>
                <a:cs typeface="+mn-ea"/>
              </a:rPr>
              <a:t>）</a:t>
            </a:r>
            <a:r>
              <a:rPr lang="zh-CN" altLang="en-US" sz="2400">
                <a:latin typeface="+mn-ea"/>
                <a:cs typeface="+mn-ea"/>
              </a:rPr>
              <a:t>︰</a:t>
            </a:r>
            <a:r>
              <a:rPr lang="zh-CN" altLang="en-US" sz="2400" dirty="0">
                <a:latin typeface="+mn-ea"/>
                <a:cs typeface="+mn-ea"/>
              </a:rPr>
              <a:t>（</a:t>
            </a:r>
            <a:r>
              <a:rPr lang="en-US" altLang="zh-CN" sz="2400" dirty="0">
                <a:latin typeface="+mn-ea"/>
                <a:cs typeface="+mn-ea"/>
              </a:rPr>
              <a:t>8÷2</a:t>
            </a:r>
            <a:r>
              <a:rPr lang="zh-CN" altLang="en-US" sz="2400" dirty="0">
                <a:latin typeface="+mn-ea"/>
                <a:cs typeface="+mn-ea"/>
              </a:rPr>
              <a:t>）</a:t>
            </a:r>
            <a:r>
              <a:rPr lang="zh-CN" altLang="en-US" sz="2400">
                <a:latin typeface="+mn-ea"/>
                <a:cs typeface="+mn-ea"/>
              </a:rPr>
              <a:t>  </a:t>
            </a:r>
            <a:endParaRPr lang="zh-CN" altLang="en-US" sz="2400">
              <a:latin typeface="+mn-ea"/>
              <a:cs typeface="+mn-ea"/>
            </a:endParaRPr>
          </a:p>
        </p:txBody>
      </p:sp>
      <p:sp>
        <p:nvSpPr>
          <p:cNvPr id="12318" name="矩形 12317"/>
          <p:cNvSpPr/>
          <p:nvPr/>
        </p:nvSpPr>
        <p:spPr>
          <a:xfrm>
            <a:off x="6751320" y="3502025"/>
            <a:ext cx="1427480" cy="461645"/>
          </a:xfrm>
          <a:prstGeom prst="rect">
            <a:avLst/>
          </a:prstGeom>
          <a:noFill/>
          <a:ln w="9525">
            <a:noFill/>
          </a:ln>
        </p:spPr>
        <p:txBody>
          <a:bodyPr wrap="none" lIns="90000" tIns="46800" rIns="90000" bIns="46800" anchor="t">
            <a:spAutoFit/>
          </a:bodyPr>
          <a:p>
            <a:pPr>
              <a:spcBef>
                <a:spcPct val="30000"/>
              </a:spcBef>
            </a:pPr>
            <a:r>
              <a:rPr lang="en-US" altLang="zh-CN" sz="2400">
                <a:latin typeface="+mn-ea"/>
                <a:cs typeface="+mn-ea"/>
              </a:rPr>
              <a:t>= 3</a:t>
            </a:r>
            <a:r>
              <a:rPr lang="zh-CN" altLang="en-US" sz="2400">
                <a:latin typeface="+mn-ea"/>
                <a:cs typeface="+mn-ea"/>
              </a:rPr>
              <a:t>︰</a:t>
            </a:r>
            <a:r>
              <a:rPr lang="en-US" altLang="zh-CN" sz="2400">
                <a:latin typeface="+mn-ea"/>
                <a:cs typeface="+mn-ea"/>
              </a:rPr>
              <a:t>4   </a:t>
            </a:r>
            <a:endParaRPr lang="en-US" altLang="zh-CN" sz="2400">
              <a:latin typeface="+mn-ea"/>
              <a:cs typeface="+mn-ea"/>
            </a:endParaRPr>
          </a:p>
        </p:txBody>
      </p:sp>
      <p:sp>
        <p:nvSpPr>
          <p:cNvPr id="12319" name="矩形 12318"/>
          <p:cNvSpPr/>
          <p:nvPr/>
        </p:nvSpPr>
        <p:spPr>
          <a:xfrm>
            <a:off x="3868738" y="4254500"/>
            <a:ext cx="3016250" cy="461645"/>
          </a:xfrm>
          <a:prstGeom prst="rect">
            <a:avLst/>
          </a:prstGeom>
          <a:noFill/>
          <a:ln w="9525">
            <a:noFill/>
          </a:ln>
        </p:spPr>
        <p:txBody>
          <a:bodyPr wrap="none" lIns="90000" tIns="46800" rIns="90000" bIns="46800" anchor="t">
            <a:spAutoFit/>
          </a:bodyPr>
          <a:p>
            <a:pPr>
              <a:spcBef>
                <a:spcPct val="30000"/>
              </a:spcBef>
            </a:pPr>
            <a:r>
              <a:rPr lang="en-US" altLang="zh-CN" sz="2400" dirty="0">
                <a:latin typeface="+mn-ea"/>
                <a:cs typeface="+mn-ea"/>
              </a:rPr>
              <a:t>=</a:t>
            </a:r>
            <a:r>
              <a:rPr lang="zh-CN" altLang="en-US" sz="2400" dirty="0">
                <a:latin typeface="+mn-ea"/>
                <a:cs typeface="+mn-ea"/>
              </a:rPr>
              <a:t>（</a:t>
            </a:r>
            <a:r>
              <a:rPr lang="en-US" altLang="zh-CN" sz="2400" dirty="0">
                <a:latin typeface="+mn-ea"/>
                <a:cs typeface="+mn-ea"/>
              </a:rPr>
              <a:t>6÷2</a:t>
            </a:r>
            <a:r>
              <a:rPr lang="zh-CN" altLang="en-US" sz="2400" dirty="0">
                <a:latin typeface="+mn-ea"/>
                <a:cs typeface="+mn-ea"/>
              </a:rPr>
              <a:t>）</a:t>
            </a:r>
            <a:r>
              <a:rPr lang="en-US" altLang="zh-CN" sz="2400" dirty="0">
                <a:latin typeface="+mn-ea"/>
                <a:cs typeface="+mn-ea"/>
              </a:rPr>
              <a:t>÷</a:t>
            </a:r>
            <a:r>
              <a:rPr lang="zh-CN" altLang="en-US" sz="2400" dirty="0">
                <a:latin typeface="+mn-ea"/>
                <a:cs typeface="+mn-ea"/>
              </a:rPr>
              <a:t>（</a:t>
            </a:r>
            <a:r>
              <a:rPr lang="en-US" altLang="zh-CN" sz="2400" dirty="0">
                <a:latin typeface="+mn-ea"/>
                <a:cs typeface="+mn-ea"/>
              </a:rPr>
              <a:t>8÷2</a:t>
            </a:r>
            <a:r>
              <a:rPr lang="zh-CN" altLang="en-US" sz="2400" dirty="0">
                <a:latin typeface="+mn-ea"/>
                <a:cs typeface="+mn-ea"/>
              </a:rPr>
              <a:t>）</a:t>
            </a:r>
            <a:endParaRPr lang="zh-CN" altLang="en-US" sz="2400">
              <a:latin typeface="+mn-ea"/>
              <a:cs typeface="+mn-ea"/>
            </a:endParaRPr>
          </a:p>
        </p:txBody>
      </p:sp>
      <p:sp>
        <p:nvSpPr>
          <p:cNvPr id="12320" name="矩形 12319"/>
          <p:cNvSpPr/>
          <p:nvPr/>
        </p:nvSpPr>
        <p:spPr>
          <a:xfrm>
            <a:off x="6757988" y="4279900"/>
            <a:ext cx="1078230" cy="461645"/>
          </a:xfrm>
          <a:prstGeom prst="rect">
            <a:avLst/>
          </a:prstGeom>
          <a:noFill/>
          <a:ln w="9525">
            <a:noFill/>
          </a:ln>
        </p:spPr>
        <p:txBody>
          <a:bodyPr wrap="none" lIns="90000" tIns="46800" rIns="90000" bIns="46800" anchor="t">
            <a:spAutoFit/>
          </a:bodyPr>
          <a:p>
            <a:pPr>
              <a:spcBef>
                <a:spcPct val="30000"/>
              </a:spcBef>
            </a:pPr>
            <a:r>
              <a:rPr lang="en-US" altLang="zh-CN" sz="2400">
                <a:latin typeface="+mn-ea"/>
                <a:cs typeface="+mn-ea"/>
              </a:rPr>
              <a:t>= 3÷4</a:t>
            </a:r>
            <a:endParaRPr lang="en-US" altLang="zh-CN" sz="2400">
              <a:latin typeface="+mn-ea"/>
              <a:cs typeface="+mn-ea"/>
            </a:endParaRPr>
          </a:p>
        </p:txBody>
      </p:sp>
      <p:sp>
        <p:nvSpPr>
          <p:cNvPr id="6" name="下箭头 5"/>
          <p:cNvSpPr/>
          <p:nvPr/>
        </p:nvSpPr>
        <p:spPr>
          <a:xfrm>
            <a:off x="5344160" y="2434908"/>
            <a:ext cx="223838" cy="288000"/>
          </a:xfrm>
          <a:prstGeom prst="downArrow">
            <a:avLst>
              <a:gd name="adj1" fmla="val 50000"/>
              <a:gd name="adj2" fmla="val 61005"/>
            </a:avLst>
          </a:prstGeom>
          <a:solidFill>
            <a:srgbClr val="FF0000"/>
          </a:solidFill>
          <a:ln w="9525" cap="flat" cmpd="sng">
            <a:solidFill>
              <a:schemeClr val="tx1"/>
            </a:solidFill>
            <a:prstDash val="solid"/>
            <a:miter/>
            <a:headEnd type="none" w="med" len="med"/>
            <a:tailEnd type="none" w="med" len="med"/>
          </a:ln>
        </p:spPr>
        <p:txBody>
          <a:bodyPr/>
          <a:p>
            <a:endParaRPr lang="zh-CN" altLang="en-US" sz="2400">
              <a:latin typeface="+mn-ea"/>
            </a:endParaRPr>
          </a:p>
        </p:txBody>
      </p:sp>
      <p:sp>
        <p:nvSpPr>
          <p:cNvPr id="7" name="下箭头 6"/>
          <p:cNvSpPr/>
          <p:nvPr/>
        </p:nvSpPr>
        <p:spPr>
          <a:xfrm>
            <a:off x="7437120" y="2443798"/>
            <a:ext cx="223838" cy="288000"/>
          </a:xfrm>
          <a:prstGeom prst="downArrow">
            <a:avLst>
              <a:gd name="adj1" fmla="val 50000"/>
              <a:gd name="adj2" fmla="val 61005"/>
            </a:avLst>
          </a:prstGeom>
          <a:solidFill>
            <a:srgbClr val="FF0000"/>
          </a:solidFill>
          <a:ln w="9525" cap="flat" cmpd="sng">
            <a:solidFill>
              <a:schemeClr val="tx1"/>
            </a:solidFill>
            <a:prstDash val="solid"/>
            <a:miter/>
            <a:headEnd type="none" w="med" len="med"/>
            <a:tailEnd type="none" w="med" len="med"/>
          </a:ln>
        </p:spPr>
        <p:txBody>
          <a:bodyPr/>
          <a:p>
            <a:endParaRPr lang="zh-CN" altLang="en-US" sz="2400">
              <a:latin typeface="+mn-ea"/>
            </a:endParaRPr>
          </a:p>
        </p:txBody>
      </p:sp>
      <p:sp>
        <p:nvSpPr>
          <p:cNvPr id="8" name="下箭头 7"/>
          <p:cNvSpPr/>
          <p:nvPr/>
        </p:nvSpPr>
        <p:spPr>
          <a:xfrm rot="10800000">
            <a:off x="3189605" y="3954463"/>
            <a:ext cx="223838" cy="288000"/>
          </a:xfrm>
          <a:prstGeom prst="downArrow">
            <a:avLst>
              <a:gd name="adj1" fmla="val 50000"/>
              <a:gd name="adj2" fmla="val 61005"/>
            </a:avLst>
          </a:prstGeom>
          <a:solidFill>
            <a:srgbClr val="FF0000"/>
          </a:solidFill>
          <a:ln w="9525" cap="flat" cmpd="sng">
            <a:solidFill>
              <a:schemeClr val="tx1"/>
            </a:solidFill>
            <a:prstDash val="solid"/>
            <a:miter/>
            <a:headEnd type="none" w="med" len="med"/>
            <a:tailEnd type="none" w="med" len="med"/>
          </a:ln>
        </p:spPr>
        <p:txBody>
          <a:bodyPr/>
          <a:p>
            <a:endParaRPr lang="zh-CN" altLang="en-US" sz="2400">
              <a:latin typeface="+mn-ea"/>
            </a:endParaRPr>
          </a:p>
        </p:txBody>
      </p:sp>
      <p:sp>
        <p:nvSpPr>
          <p:cNvPr id="9" name="下箭头 8"/>
          <p:cNvSpPr/>
          <p:nvPr/>
        </p:nvSpPr>
        <p:spPr>
          <a:xfrm rot="10800000">
            <a:off x="5374640" y="3953193"/>
            <a:ext cx="223838" cy="288000"/>
          </a:xfrm>
          <a:prstGeom prst="downArrow">
            <a:avLst>
              <a:gd name="adj1" fmla="val 50000"/>
              <a:gd name="adj2" fmla="val 61005"/>
            </a:avLst>
          </a:prstGeom>
          <a:solidFill>
            <a:srgbClr val="FF0000"/>
          </a:solidFill>
          <a:ln w="9525" cap="flat" cmpd="sng">
            <a:solidFill>
              <a:schemeClr val="tx1"/>
            </a:solidFill>
            <a:prstDash val="solid"/>
            <a:miter/>
            <a:headEnd type="none" w="med" len="med"/>
            <a:tailEnd type="none" w="med" len="med"/>
          </a:ln>
        </p:spPr>
        <p:txBody>
          <a:bodyPr/>
          <a:p>
            <a:endParaRPr lang="zh-CN" altLang="en-US" sz="2400">
              <a:latin typeface="+mn-ea"/>
            </a:endParaRPr>
          </a:p>
        </p:txBody>
      </p:sp>
      <p:sp>
        <p:nvSpPr>
          <p:cNvPr id="10" name="下箭头 9"/>
          <p:cNvSpPr/>
          <p:nvPr/>
        </p:nvSpPr>
        <p:spPr>
          <a:xfrm rot="10800000">
            <a:off x="7412355" y="3953828"/>
            <a:ext cx="223838" cy="288000"/>
          </a:xfrm>
          <a:prstGeom prst="downArrow">
            <a:avLst>
              <a:gd name="adj1" fmla="val 50000"/>
              <a:gd name="adj2" fmla="val 61005"/>
            </a:avLst>
          </a:prstGeom>
          <a:solidFill>
            <a:srgbClr val="FF0000"/>
          </a:solidFill>
          <a:ln w="9525" cap="flat" cmpd="sng">
            <a:solidFill>
              <a:schemeClr val="tx1"/>
            </a:solidFill>
            <a:prstDash val="solid"/>
            <a:miter/>
            <a:headEnd type="none" w="med" len="med"/>
            <a:tailEnd type="none" w="med" len="med"/>
          </a:ln>
        </p:spPr>
        <p:txBody>
          <a:bodyPr/>
          <a:p>
            <a:endParaRPr lang="zh-CN" altLang="en-US" sz="2400">
              <a:latin typeface="+mn-ea"/>
            </a:endParaRPr>
          </a:p>
        </p:txBody>
      </p:sp>
      <p:grpSp>
        <p:nvGrpSpPr>
          <p:cNvPr id="12" name="组合 11"/>
          <p:cNvGrpSpPr/>
          <p:nvPr/>
        </p:nvGrpSpPr>
        <p:grpSpPr>
          <a:xfrm>
            <a:off x="2270760" y="5006340"/>
            <a:ext cx="7358380" cy="1385570"/>
            <a:chOff x="3576" y="7884"/>
            <a:chExt cx="11588" cy="2182"/>
          </a:xfrm>
        </p:grpSpPr>
        <p:grpSp>
          <p:nvGrpSpPr>
            <p:cNvPr id="78" name="组合 77"/>
            <p:cNvGrpSpPr/>
            <p:nvPr/>
          </p:nvGrpSpPr>
          <p:grpSpPr>
            <a:xfrm rot="0">
              <a:off x="3576" y="7884"/>
              <a:ext cx="11589" cy="2182"/>
              <a:chOff x="2556" y="6766"/>
              <a:chExt cx="11370" cy="1397"/>
            </a:xfrm>
          </p:grpSpPr>
          <p:sp>
            <p:nvSpPr>
              <p:cNvPr id="79" name="圆角矩形 78"/>
              <p:cNvSpPr/>
              <p:nvPr/>
            </p:nvSpPr>
            <p:spPr>
              <a:xfrm>
                <a:off x="2556" y="6766"/>
                <a:ext cx="11370" cy="1397"/>
              </a:xfrm>
              <a:prstGeom prst="roundRect">
                <a:avLst/>
              </a:prstGeom>
              <a:solidFill>
                <a:schemeClr val="accent1">
                  <a:lumMod val="75000"/>
                </a:schemeClr>
              </a:solidFill>
              <a:ln>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0" name="圆角矩形 79"/>
              <p:cNvSpPr/>
              <p:nvPr/>
            </p:nvSpPr>
            <p:spPr>
              <a:xfrm>
                <a:off x="2781" y="6920"/>
                <a:ext cx="10957" cy="1089"/>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1" name="圆角矩形 80"/>
              <p:cNvSpPr/>
              <p:nvPr/>
            </p:nvSpPr>
            <p:spPr>
              <a:xfrm>
                <a:off x="2666" y="6856"/>
                <a:ext cx="11180" cy="1234"/>
              </a:xfrm>
              <a:prstGeom prst="roundRect">
                <a:avLst/>
              </a:prstGeom>
              <a:noFill/>
              <a:ln w="41275" cmpd="sng">
                <a:solidFill>
                  <a:schemeClr val="bg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11" name="文本框 10"/>
            <p:cNvSpPr txBox="1"/>
            <p:nvPr/>
          </p:nvSpPr>
          <p:spPr>
            <a:xfrm>
              <a:off x="4036" y="8012"/>
              <a:ext cx="11129" cy="1757"/>
            </a:xfrm>
            <a:prstGeom prst="rect">
              <a:avLst/>
            </a:prstGeom>
            <a:noFill/>
          </p:spPr>
          <p:txBody>
            <a:bodyPr wrap="none" rtlCol="0" anchor="t">
              <a:spAutoFit/>
            </a:bodyPr>
            <a:p>
              <a:pPr>
                <a:lnSpc>
                  <a:spcPct val="140000"/>
                </a:lnSpc>
              </a:pPr>
              <a:r>
                <a:rPr lang="zh-CN" altLang="en-US" sz="2400" dirty="0">
                  <a:latin typeface="+mn-ea"/>
                  <a:cs typeface="+mn-ea"/>
                  <a:sym typeface="+mn-ea"/>
                </a:rPr>
                <a:t>比的前项和后项同时乘或除以相同的数（</a:t>
              </a:r>
              <a:r>
                <a:rPr lang="en-US" altLang="zh-CN" sz="2400" dirty="0">
                  <a:latin typeface="+mn-ea"/>
                  <a:cs typeface="+mn-ea"/>
                  <a:sym typeface="+mn-ea"/>
                </a:rPr>
                <a:t>0</a:t>
              </a:r>
              <a:r>
                <a:rPr lang="zh-CN" altLang="en-US" sz="2400" dirty="0">
                  <a:latin typeface="+mn-ea"/>
                  <a:cs typeface="+mn-ea"/>
                  <a:sym typeface="+mn-ea"/>
                </a:rPr>
                <a:t>除外），</a:t>
              </a:r>
              <a:endParaRPr lang="zh-CN" altLang="en-US" sz="2400" dirty="0">
                <a:latin typeface="+mn-ea"/>
                <a:cs typeface="+mn-ea"/>
                <a:sym typeface="+mn-ea"/>
              </a:endParaRPr>
            </a:p>
            <a:p>
              <a:pPr>
                <a:lnSpc>
                  <a:spcPct val="140000"/>
                </a:lnSpc>
              </a:pPr>
              <a:r>
                <a:rPr lang="zh-CN" altLang="en-US" sz="2400" dirty="0">
                  <a:latin typeface="+mn-ea"/>
                  <a:cs typeface="+mn-ea"/>
                  <a:sym typeface="+mn-ea"/>
                </a:rPr>
                <a:t>比值不变。这叫做</a:t>
              </a:r>
              <a:r>
                <a:rPr lang="zh-CN" altLang="en-US" sz="2400" dirty="0">
                  <a:solidFill>
                    <a:srgbClr val="FF0000"/>
                  </a:solidFill>
                  <a:latin typeface="+mn-ea"/>
                  <a:cs typeface="+mn-ea"/>
                  <a:sym typeface="+mn-ea"/>
                </a:rPr>
                <a:t>比的基本性质。</a:t>
              </a:r>
              <a:endParaRPr lang="zh-CN" altLang="en-US" sz="2400">
                <a:latin typeface="+mn-ea"/>
                <a:cs typeface="+mn-ea"/>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12303"/>
                                        </p:tgtEl>
                                        <p:attrNameLst>
                                          <p:attrName>style.visibility</p:attrName>
                                        </p:attrNameLst>
                                      </p:cBhvr>
                                      <p:to>
                                        <p:strVal val="visible"/>
                                      </p:to>
                                    </p:set>
                                    <p:anim calcmode="discrete" valueType="clr">
                                      <p:cBhvr override="childStyle">
                                        <p:cTn id="7" dur="80"/>
                                        <p:tgtEl>
                                          <p:spTgt spid="12303"/>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12303"/>
                                        </p:tgtEl>
                                        <p:attrNameLst>
                                          <p:attrName>fillcolor</p:attrName>
                                        </p:attrNameLst>
                                      </p:cBhvr>
                                      <p:tavLst>
                                        <p:tav tm="0">
                                          <p:val>
                                            <p:clrVal>
                                              <a:schemeClr val="accent2"/>
                                            </p:clrVal>
                                          </p:val>
                                        </p:tav>
                                        <p:tav tm="50000">
                                          <p:val>
                                            <p:clrVal>
                                              <a:schemeClr val="hlink"/>
                                            </p:clrVal>
                                          </p:val>
                                        </p:tav>
                                      </p:tavLst>
                                    </p:anim>
                                    <p:set>
                                      <p:cBhvr>
                                        <p:cTn id="9" dur="80"/>
                                        <p:tgtEl>
                                          <p:spTgt spid="12303"/>
                                        </p:tgtEl>
                                        <p:attrNameLst>
                                          <p:attrName>fill.type</p:attrName>
                                        </p:attrNameLst>
                                      </p:cBhvr>
                                      <p:to>
                                        <p:strVal val="solid"/>
                                      </p:to>
                                    </p:set>
                                  </p:childTnLst>
                                </p:cTn>
                              </p:par>
                            </p:childTnLst>
                          </p:cTn>
                        </p:par>
                      </p:childTnLst>
                    </p:cTn>
                  </p:par>
                  <p:par>
                    <p:cTn id="10" fill="hold">
                      <p:stCondLst>
                        <p:cond delay="indefinite"/>
                      </p:stCondLst>
                      <p:childTnLst>
                        <p:par>
                          <p:cTn id="11" fill="hold">
                            <p:stCondLst>
                              <p:cond delay="0"/>
                            </p:stCondLst>
                            <p:childTnLst>
                              <p:par>
                                <p:cTn id="12" presetID="22" presetClass="entr" presetSubtype="1" fill="hold" nodeType="clickEffect">
                                  <p:stCondLst>
                                    <p:cond delay="0"/>
                                  </p:stCondLst>
                                  <p:childTnLst>
                                    <p:set>
                                      <p:cBhvr>
                                        <p:cTn id="13" dur="1" fill="hold">
                                          <p:stCondLst>
                                            <p:cond delay="0"/>
                                          </p:stCondLst>
                                        </p:cTn>
                                        <p:tgtEl>
                                          <p:spTgt spid="12293"/>
                                        </p:tgtEl>
                                        <p:attrNameLst>
                                          <p:attrName>style.visibility</p:attrName>
                                        </p:attrNameLst>
                                      </p:cBhvr>
                                      <p:to>
                                        <p:strVal val="visible"/>
                                      </p:to>
                                    </p:set>
                                    <p:animEffect transition="in" filter="wipe(up)">
                                      <p:cBhvr>
                                        <p:cTn id="14" dur="500"/>
                                        <p:tgtEl>
                                          <p:spTgt spid="12293"/>
                                        </p:tgtEl>
                                      </p:cBhvr>
                                    </p:animEffect>
                                  </p:childTnLst>
                                </p:cTn>
                              </p:par>
                            </p:childTnLst>
                          </p:cTn>
                        </p:par>
                      </p:childTnLst>
                    </p:cTn>
                  </p:par>
                  <p:par>
                    <p:cTn id="15" fill="hold">
                      <p:stCondLst>
                        <p:cond delay="indefinite"/>
                      </p:stCondLst>
                      <p:childTnLst>
                        <p:par>
                          <p:cTn id="16" fill="hold">
                            <p:stCondLst>
                              <p:cond delay="0"/>
                            </p:stCondLst>
                            <p:childTnLst>
                              <p:par>
                                <p:cTn id="17" presetID="12" presetClass="entr" presetSubtype="1" fill="hold" grpId="0" nodeType="clickEffect">
                                  <p:stCondLst>
                                    <p:cond delay="0"/>
                                  </p:stCondLst>
                                  <p:childTnLst>
                                    <p:set>
                                      <p:cBhvr>
                                        <p:cTn id="18" dur="1" fill="hold">
                                          <p:stCondLst>
                                            <p:cond delay="0"/>
                                          </p:stCondLst>
                                        </p:cTn>
                                        <p:tgtEl>
                                          <p:spTgt spid="12306"/>
                                        </p:tgtEl>
                                        <p:attrNameLst>
                                          <p:attrName>style.visibility</p:attrName>
                                        </p:attrNameLst>
                                      </p:cBhvr>
                                      <p:to>
                                        <p:strVal val="visible"/>
                                      </p:to>
                                    </p:set>
                                    <p:animEffect transition="in" filter="slide(fromTop)">
                                      <p:cBhvr>
                                        <p:cTn id="19" dur="500"/>
                                        <p:tgtEl>
                                          <p:spTgt spid="12306"/>
                                        </p:tgtEl>
                                      </p:cBhvr>
                                    </p:animEffect>
                                  </p:childTnLst>
                                </p:cTn>
                              </p:par>
                            </p:childTnLst>
                          </p:cTn>
                        </p:par>
                      </p:childTnLst>
                    </p:cTn>
                  </p:par>
                  <p:par>
                    <p:cTn id="20" fill="hold">
                      <p:stCondLst>
                        <p:cond delay="indefinite"/>
                      </p:stCondLst>
                      <p:childTnLst>
                        <p:par>
                          <p:cTn id="21" fill="hold">
                            <p:stCondLst>
                              <p:cond delay="0"/>
                            </p:stCondLst>
                            <p:childTnLst>
                              <p:par>
                                <p:cTn id="22" presetID="27" presetClass="entr" presetSubtype="0" fill="hold" grpId="0" nodeType="clickEffect">
                                  <p:stCondLst>
                                    <p:cond delay="0"/>
                                  </p:stCondLst>
                                  <p:iterate type="lt">
                                    <p:tmPct val="50000"/>
                                  </p:iterate>
                                  <p:childTnLst>
                                    <p:set>
                                      <p:cBhvr>
                                        <p:cTn id="23" dur="1" fill="hold">
                                          <p:stCondLst>
                                            <p:cond delay="0"/>
                                          </p:stCondLst>
                                        </p:cTn>
                                        <p:tgtEl>
                                          <p:spTgt spid="12313"/>
                                        </p:tgtEl>
                                        <p:attrNameLst>
                                          <p:attrName>style.visibility</p:attrName>
                                        </p:attrNameLst>
                                      </p:cBhvr>
                                      <p:to>
                                        <p:strVal val="visible"/>
                                      </p:to>
                                    </p:set>
                                    <p:anim calcmode="discrete" valueType="clr">
                                      <p:cBhvr override="childStyle">
                                        <p:cTn id="24" dur="80"/>
                                        <p:tgtEl>
                                          <p:spTgt spid="12313"/>
                                        </p:tgtEl>
                                        <p:attrNameLst>
                                          <p:attrName>style.color</p:attrName>
                                        </p:attrNameLst>
                                      </p:cBhvr>
                                      <p:tavLst>
                                        <p:tav tm="0">
                                          <p:val>
                                            <p:clrVal>
                                              <a:schemeClr val="accent2"/>
                                            </p:clrVal>
                                          </p:val>
                                        </p:tav>
                                        <p:tav tm="50000">
                                          <p:val>
                                            <p:clrVal>
                                              <a:schemeClr val="hlink"/>
                                            </p:clrVal>
                                          </p:val>
                                        </p:tav>
                                      </p:tavLst>
                                    </p:anim>
                                    <p:anim calcmode="discrete" valueType="clr">
                                      <p:cBhvr>
                                        <p:cTn id="25" dur="80"/>
                                        <p:tgtEl>
                                          <p:spTgt spid="12313"/>
                                        </p:tgtEl>
                                        <p:attrNameLst>
                                          <p:attrName>fillcolor</p:attrName>
                                        </p:attrNameLst>
                                      </p:cBhvr>
                                      <p:tavLst>
                                        <p:tav tm="0">
                                          <p:val>
                                            <p:clrVal>
                                              <a:schemeClr val="accent2"/>
                                            </p:clrVal>
                                          </p:val>
                                        </p:tav>
                                        <p:tav tm="50000">
                                          <p:val>
                                            <p:clrVal>
                                              <a:schemeClr val="hlink"/>
                                            </p:clrVal>
                                          </p:val>
                                        </p:tav>
                                      </p:tavLst>
                                    </p:anim>
                                    <p:set>
                                      <p:cBhvr>
                                        <p:cTn id="26" dur="80"/>
                                        <p:tgtEl>
                                          <p:spTgt spid="12313"/>
                                        </p:tgtEl>
                                        <p:attrNameLst>
                                          <p:attrName>fill.type</p:attrName>
                                        </p:attrNameLst>
                                      </p:cBhvr>
                                      <p:to>
                                        <p:strVal val="solid"/>
                                      </p:to>
                                    </p:set>
                                  </p:childTnLst>
                                </p:cTn>
                              </p:par>
                            </p:childTnLst>
                          </p:cTn>
                        </p:par>
                      </p:childTnLst>
                    </p:cTn>
                  </p:par>
                  <p:par>
                    <p:cTn id="27" fill="hold">
                      <p:stCondLst>
                        <p:cond delay="indefinite"/>
                      </p:stCondLst>
                      <p:childTnLst>
                        <p:par>
                          <p:cTn id="28" fill="hold">
                            <p:stCondLst>
                              <p:cond delay="0"/>
                            </p:stCondLst>
                            <p:childTnLst>
                              <p:par>
                                <p:cTn id="29" presetID="22" presetClass="entr" presetSubtype="1" fill="hold" nodeType="clickEffect">
                                  <p:stCondLst>
                                    <p:cond delay="0"/>
                                  </p:stCondLst>
                                  <p:childTnLst>
                                    <p:set>
                                      <p:cBhvr>
                                        <p:cTn id="30" dur="1" fill="hold">
                                          <p:stCondLst>
                                            <p:cond delay="0"/>
                                          </p:stCondLst>
                                        </p:cTn>
                                        <p:tgtEl>
                                          <p:spTgt spid="6"/>
                                        </p:tgtEl>
                                        <p:attrNameLst>
                                          <p:attrName>style.visibility</p:attrName>
                                        </p:attrNameLst>
                                      </p:cBhvr>
                                      <p:to>
                                        <p:strVal val="visible"/>
                                      </p:to>
                                    </p:set>
                                    <p:animEffect transition="in" filter="wipe(up)">
                                      <p:cBhvr>
                                        <p:cTn id="31" dur="500"/>
                                        <p:tgtEl>
                                          <p:spTgt spid="6"/>
                                        </p:tgtEl>
                                      </p:cBhvr>
                                    </p:animEffect>
                                  </p:childTnLst>
                                </p:cTn>
                              </p:par>
                            </p:childTnLst>
                          </p:cTn>
                        </p:par>
                      </p:childTnLst>
                    </p:cTn>
                  </p:par>
                  <p:par>
                    <p:cTn id="32" fill="hold">
                      <p:stCondLst>
                        <p:cond delay="indefinite"/>
                      </p:stCondLst>
                      <p:childTnLst>
                        <p:par>
                          <p:cTn id="33" fill="hold">
                            <p:stCondLst>
                              <p:cond delay="0"/>
                            </p:stCondLst>
                            <p:childTnLst>
                              <p:par>
                                <p:cTn id="34" presetID="12" presetClass="entr" presetSubtype="1" fill="hold" grpId="0" nodeType="clickEffect">
                                  <p:stCondLst>
                                    <p:cond delay="0"/>
                                  </p:stCondLst>
                                  <p:childTnLst>
                                    <p:set>
                                      <p:cBhvr>
                                        <p:cTn id="35" dur="1" fill="hold">
                                          <p:stCondLst>
                                            <p:cond delay="0"/>
                                          </p:stCondLst>
                                        </p:cTn>
                                        <p:tgtEl>
                                          <p:spTgt spid="12315"/>
                                        </p:tgtEl>
                                        <p:attrNameLst>
                                          <p:attrName>style.visibility</p:attrName>
                                        </p:attrNameLst>
                                      </p:cBhvr>
                                      <p:to>
                                        <p:strVal val="visible"/>
                                      </p:to>
                                    </p:set>
                                    <p:animEffect transition="in" filter="slide(fromTop)">
                                      <p:cBhvr>
                                        <p:cTn id="36" dur="500"/>
                                        <p:tgtEl>
                                          <p:spTgt spid="12315"/>
                                        </p:tgtEl>
                                      </p:cBhvr>
                                    </p:animEffect>
                                  </p:childTnLst>
                                </p:cTn>
                              </p:par>
                            </p:childTnLst>
                          </p:cTn>
                        </p:par>
                      </p:childTnLst>
                    </p:cTn>
                  </p:par>
                  <p:par>
                    <p:cTn id="37" fill="hold">
                      <p:stCondLst>
                        <p:cond delay="indefinite"/>
                      </p:stCondLst>
                      <p:childTnLst>
                        <p:par>
                          <p:cTn id="38" fill="hold">
                            <p:stCondLst>
                              <p:cond delay="0"/>
                            </p:stCondLst>
                            <p:childTnLst>
                              <p:par>
                                <p:cTn id="39" presetID="27" presetClass="entr" presetSubtype="0" fill="hold" grpId="0" nodeType="clickEffect">
                                  <p:stCondLst>
                                    <p:cond delay="0"/>
                                  </p:stCondLst>
                                  <p:iterate type="lt">
                                    <p:tmPct val="50000"/>
                                  </p:iterate>
                                  <p:childTnLst>
                                    <p:set>
                                      <p:cBhvr>
                                        <p:cTn id="40" dur="1" fill="hold">
                                          <p:stCondLst>
                                            <p:cond delay="0"/>
                                          </p:stCondLst>
                                        </p:cTn>
                                        <p:tgtEl>
                                          <p:spTgt spid="12314"/>
                                        </p:tgtEl>
                                        <p:attrNameLst>
                                          <p:attrName>style.visibility</p:attrName>
                                        </p:attrNameLst>
                                      </p:cBhvr>
                                      <p:to>
                                        <p:strVal val="visible"/>
                                      </p:to>
                                    </p:set>
                                    <p:anim calcmode="discrete" valueType="clr">
                                      <p:cBhvr override="childStyle">
                                        <p:cTn id="41" dur="80"/>
                                        <p:tgtEl>
                                          <p:spTgt spid="12314"/>
                                        </p:tgtEl>
                                        <p:attrNameLst>
                                          <p:attrName>style.color</p:attrName>
                                        </p:attrNameLst>
                                      </p:cBhvr>
                                      <p:tavLst>
                                        <p:tav tm="0">
                                          <p:val>
                                            <p:clrVal>
                                              <a:schemeClr val="accent2"/>
                                            </p:clrVal>
                                          </p:val>
                                        </p:tav>
                                        <p:tav tm="50000">
                                          <p:val>
                                            <p:clrVal>
                                              <a:schemeClr val="hlink"/>
                                            </p:clrVal>
                                          </p:val>
                                        </p:tav>
                                      </p:tavLst>
                                    </p:anim>
                                    <p:anim calcmode="discrete" valueType="clr">
                                      <p:cBhvr>
                                        <p:cTn id="42" dur="80"/>
                                        <p:tgtEl>
                                          <p:spTgt spid="12314"/>
                                        </p:tgtEl>
                                        <p:attrNameLst>
                                          <p:attrName>fillcolor</p:attrName>
                                        </p:attrNameLst>
                                      </p:cBhvr>
                                      <p:tavLst>
                                        <p:tav tm="0">
                                          <p:val>
                                            <p:clrVal>
                                              <a:schemeClr val="accent2"/>
                                            </p:clrVal>
                                          </p:val>
                                        </p:tav>
                                        <p:tav tm="50000">
                                          <p:val>
                                            <p:clrVal>
                                              <a:schemeClr val="hlink"/>
                                            </p:clrVal>
                                          </p:val>
                                        </p:tav>
                                      </p:tavLst>
                                    </p:anim>
                                    <p:set>
                                      <p:cBhvr>
                                        <p:cTn id="43" dur="80"/>
                                        <p:tgtEl>
                                          <p:spTgt spid="12314"/>
                                        </p:tgtEl>
                                        <p:attrNameLst>
                                          <p:attrName>fill.type</p:attrName>
                                        </p:attrNameLst>
                                      </p:cBhvr>
                                      <p:to>
                                        <p:strVal val="solid"/>
                                      </p:to>
                                    </p:set>
                                  </p:childTnLst>
                                </p:cTn>
                              </p:par>
                            </p:childTnLst>
                          </p:cTn>
                        </p:par>
                      </p:childTnLst>
                    </p:cTn>
                  </p:par>
                  <p:par>
                    <p:cTn id="44" fill="hold">
                      <p:stCondLst>
                        <p:cond delay="indefinite"/>
                      </p:stCondLst>
                      <p:childTnLst>
                        <p:par>
                          <p:cTn id="45" fill="hold">
                            <p:stCondLst>
                              <p:cond delay="0"/>
                            </p:stCondLst>
                            <p:childTnLst>
                              <p:par>
                                <p:cTn id="46" presetID="22" presetClass="entr" presetSubtype="1" fill="hold" nodeType="clickEffect">
                                  <p:stCondLst>
                                    <p:cond delay="0"/>
                                  </p:stCondLst>
                                  <p:childTnLst>
                                    <p:set>
                                      <p:cBhvr>
                                        <p:cTn id="47" dur="1" fill="hold">
                                          <p:stCondLst>
                                            <p:cond delay="0"/>
                                          </p:stCondLst>
                                        </p:cTn>
                                        <p:tgtEl>
                                          <p:spTgt spid="7"/>
                                        </p:tgtEl>
                                        <p:attrNameLst>
                                          <p:attrName>style.visibility</p:attrName>
                                        </p:attrNameLst>
                                      </p:cBhvr>
                                      <p:to>
                                        <p:strVal val="visible"/>
                                      </p:to>
                                    </p:set>
                                    <p:animEffect transition="in" filter="wipe(up)">
                                      <p:cBhvr>
                                        <p:cTn id="48" dur="500"/>
                                        <p:tgtEl>
                                          <p:spTgt spid="7"/>
                                        </p:tgtEl>
                                      </p:cBhvr>
                                    </p:animEffect>
                                  </p:childTnLst>
                                </p:cTn>
                              </p:par>
                            </p:childTnLst>
                          </p:cTn>
                        </p:par>
                      </p:childTnLst>
                    </p:cTn>
                  </p:par>
                  <p:par>
                    <p:cTn id="49" fill="hold">
                      <p:stCondLst>
                        <p:cond delay="indefinite"/>
                      </p:stCondLst>
                      <p:childTnLst>
                        <p:par>
                          <p:cTn id="50" fill="hold">
                            <p:stCondLst>
                              <p:cond delay="0"/>
                            </p:stCondLst>
                            <p:childTnLst>
                              <p:par>
                                <p:cTn id="51" presetID="12" presetClass="entr" presetSubtype="1" fill="hold" grpId="0" nodeType="clickEffect">
                                  <p:stCondLst>
                                    <p:cond delay="0"/>
                                  </p:stCondLst>
                                  <p:childTnLst>
                                    <p:set>
                                      <p:cBhvr>
                                        <p:cTn id="52" dur="1" fill="hold">
                                          <p:stCondLst>
                                            <p:cond delay="0"/>
                                          </p:stCondLst>
                                        </p:cTn>
                                        <p:tgtEl>
                                          <p:spTgt spid="12316"/>
                                        </p:tgtEl>
                                        <p:attrNameLst>
                                          <p:attrName>style.visibility</p:attrName>
                                        </p:attrNameLst>
                                      </p:cBhvr>
                                      <p:to>
                                        <p:strVal val="visible"/>
                                      </p:to>
                                    </p:set>
                                    <p:animEffect transition="in" filter="slide(fromTop)">
                                      <p:cBhvr>
                                        <p:cTn id="53" dur="500"/>
                                        <p:tgtEl>
                                          <p:spTgt spid="12316"/>
                                        </p:tgtEl>
                                      </p:cBhvr>
                                    </p:animEffect>
                                  </p:childTnLst>
                                </p:cTn>
                              </p:par>
                            </p:childTnLst>
                          </p:cTn>
                        </p:par>
                      </p:childTnLst>
                    </p:cTn>
                  </p:par>
                  <p:par>
                    <p:cTn id="54" fill="hold">
                      <p:stCondLst>
                        <p:cond delay="indefinite"/>
                      </p:stCondLst>
                      <p:childTnLst>
                        <p:par>
                          <p:cTn id="55" fill="hold">
                            <p:stCondLst>
                              <p:cond delay="0"/>
                            </p:stCondLst>
                            <p:childTnLst>
                              <p:par>
                                <p:cTn id="56" presetID="27" presetClass="entr" presetSubtype="0" fill="hold" grpId="0" nodeType="clickEffect">
                                  <p:stCondLst>
                                    <p:cond delay="0"/>
                                  </p:stCondLst>
                                  <p:iterate type="lt">
                                    <p:tmPct val="50000"/>
                                  </p:iterate>
                                  <p:childTnLst>
                                    <p:set>
                                      <p:cBhvr>
                                        <p:cTn id="57" dur="1" fill="hold">
                                          <p:stCondLst>
                                            <p:cond delay="0"/>
                                          </p:stCondLst>
                                        </p:cTn>
                                        <p:tgtEl>
                                          <p:spTgt spid="12307"/>
                                        </p:tgtEl>
                                        <p:attrNameLst>
                                          <p:attrName>style.visibility</p:attrName>
                                        </p:attrNameLst>
                                      </p:cBhvr>
                                      <p:to>
                                        <p:strVal val="visible"/>
                                      </p:to>
                                    </p:set>
                                    <p:anim calcmode="discrete" valueType="clr">
                                      <p:cBhvr override="childStyle">
                                        <p:cTn id="58" dur="80"/>
                                        <p:tgtEl>
                                          <p:spTgt spid="12307"/>
                                        </p:tgtEl>
                                        <p:attrNameLst>
                                          <p:attrName>style.color</p:attrName>
                                        </p:attrNameLst>
                                      </p:cBhvr>
                                      <p:tavLst>
                                        <p:tav tm="0">
                                          <p:val>
                                            <p:clrVal>
                                              <a:schemeClr val="accent2"/>
                                            </p:clrVal>
                                          </p:val>
                                        </p:tav>
                                        <p:tav tm="50000">
                                          <p:val>
                                            <p:clrVal>
                                              <a:schemeClr val="hlink"/>
                                            </p:clrVal>
                                          </p:val>
                                        </p:tav>
                                      </p:tavLst>
                                    </p:anim>
                                    <p:anim calcmode="discrete" valueType="clr">
                                      <p:cBhvr>
                                        <p:cTn id="59" dur="80"/>
                                        <p:tgtEl>
                                          <p:spTgt spid="12307"/>
                                        </p:tgtEl>
                                        <p:attrNameLst>
                                          <p:attrName>fillcolor</p:attrName>
                                        </p:attrNameLst>
                                      </p:cBhvr>
                                      <p:tavLst>
                                        <p:tav tm="0">
                                          <p:val>
                                            <p:clrVal>
                                              <a:schemeClr val="accent2"/>
                                            </p:clrVal>
                                          </p:val>
                                        </p:tav>
                                        <p:tav tm="50000">
                                          <p:val>
                                            <p:clrVal>
                                              <a:schemeClr val="hlink"/>
                                            </p:clrVal>
                                          </p:val>
                                        </p:tav>
                                      </p:tavLst>
                                    </p:anim>
                                    <p:set>
                                      <p:cBhvr>
                                        <p:cTn id="60" dur="80"/>
                                        <p:tgtEl>
                                          <p:spTgt spid="12307"/>
                                        </p:tgtEl>
                                        <p:attrNameLst>
                                          <p:attrName>fill.type</p:attrName>
                                        </p:attrNameLst>
                                      </p:cBhvr>
                                      <p:to>
                                        <p:strVal val="solid"/>
                                      </p:to>
                                    </p:set>
                                  </p:childTnLst>
                                </p:cTn>
                              </p:par>
                            </p:childTnLst>
                          </p:cTn>
                        </p:par>
                      </p:childTnLst>
                    </p:cTn>
                  </p:par>
                  <p:par>
                    <p:cTn id="61" fill="hold">
                      <p:stCondLst>
                        <p:cond delay="indefinite"/>
                      </p:stCondLst>
                      <p:childTnLst>
                        <p:par>
                          <p:cTn id="62" fill="hold">
                            <p:stCondLst>
                              <p:cond delay="0"/>
                            </p:stCondLst>
                            <p:childTnLst>
                              <p:par>
                                <p:cTn id="63" presetID="22" presetClass="entr" presetSubtype="4" fill="hold" nodeType="clickEffect">
                                  <p:stCondLst>
                                    <p:cond delay="0"/>
                                  </p:stCondLst>
                                  <p:childTnLst>
                                    <p:set>
                                      <p:cBhvr>
                                        <p:cTn id="64" dur="1" fill="hold">
                                          <p:stCondLst>
                                            <p:cond delay="0"/>
                                          </p:stCondLst>
                                        </p:cTn>
                                        <p:tgtEl>
                                          <p:spTgt spid="8"/>
                                        </p:tgtEl>
                                        <p:attrNameLst>
                                          <p:attrName>style.visibility</p:attrName>
                                        </p:attrNameLst>
                                      </p:cBhvr>
                                      <p:to>
                                        <p:strVal val="visible"/>
                                      </p:to>
                                    </p:set>
                                    <p:animEffect transition="in" filter="wipe(down)">
                                      <p:cBhvr>
                                        <p:cTn id="65" dur="500"/>
                                        <p:tgtEl>
                                          <p:spTgt spid="8"/>
                                        </p:tgtEl>
                                      </p:cBhvr>
                                    </p:animEffect>
                                  </p:childTnLst>
                                </p:cTn>
                              </p:par>
                            </p:childTnLst>
                          </p:cTn>
                        </p:par>
                      </p:childTnLst>
                    </p:cTn>
                  </p:par>
                  <p:par>
                    <p:cTn id="66" fill="hold">
                      <p:stCondLst>
                        <p:cond delay="indefinite"/>
                      </p:stCondLst>
                      <p:childTnLst>
                        <p:par>
                          <p:cTn id="67" fill="hold">
                            <p:stCondLst>
                              <p:cond delay="0"/>
                            </p:stCondLst>
                            <p:childTnLst>
                              <p:par>
                                <p:cTn id="68" presetID="12" presetClass="entr" presetSubtype="1" fill="hold" grpId="0" nodeType="clickEffect">
                                  <p:stCondLst>
                                    <p:cond delay="0"/>
                                  </p:stCondLst>
                                  <p:childTnLst>
                                    <p:set>
                                      <p:cBhvr>
                                        <p:cTn id="69" dur="1" fill="hold">
                                          <p:stCondLst>
                                            <p:cond delay="0"/>
                                          </p:stCondLst>
                                        </p:cTn>
                                        <p:tgtEl>
                                          <p:spTgt spid="12311"/>
                                        </p:tgtEl>
                                        <p:attrNameLst>
                                          <p:attrName>style.visibility</p:attrName>
                                        </p:attrNameLst>
                                      </p:cBhvr>
                                      <p:to>
                                        <p:strVal val="visible"/>
                                      </p:to>
                                    </p:set>
                                    <p:animEffect transition="in" filter="slide(fromTop)">
                                      <p:cBhvr>
                                        <p:cTn id="70" dur="500"/>
                                        <p:tgtEl>
                                          <p:spTgt spid="12311"/>
                                        </p:tgtEl>
                                      </p:cBhvr>
                                    </p:animEffect>
                                  </p:childTnLst>
                                </p:cTn>
                              </p:par>
                            </p:childTnLst>
                          </p:cTn>
                        </p:par>
                      </p:childTnLst>
                    </p:cTn>
                  </p:par>
                  <p:par>
                    <p:cTn id="71" fill="hold">
                      <p:stCondLst>
                        <p:cond delay="indefinite"/>
                      </p:stCondLst>
                      <p:childTnLst>
                        <p:par>
                          <p:cTn id="72" fill="hold">
                            <p:stCondLst>
                              <p:cond delay="0"/>
                            </p:stCondLst>
                            <p:childTnLst>
                              <p:par>
                                <p:cTn id="73" presetID="27" presetClass="entr" presetSubtype="0" fill="hold" grpId="0" nodeType="clickEffect">
                                  <p:stCondLst>
                                    <p:cond delay="0"/>
                                  </p:stCondLst>
                                  <p:iterate type="lt">
                                    <p:tmPct val="50000"/>
                                  </p:iterate>
                                  <p:childTnLst>
                                    <p:set>
                                      <p:cBhvr>
                                        <p:cTn id="74" dur="1" fill="hold">
                                          <p:stCondLst>
                                            <p:cond delay="0"/>
                                          </p:stCondLst>
                                        </p:cTn>
                                        <p:tgtEl>
                                          <p:spTgt spid="12319"/>
                                        </p:tgtEl>
                                        <p:attrNameLst>
                                          <p:attrName>style.visibility</p:attrName>
                                        </p:attrNameLst>
                                      </p:cBhvr>
                                      <p:to>
                                        <p:strVal val="visible"/>
                                      </p:to>
                                    </p:set>
                                    <p:anim calcmode="discrete" valueType="clr">
                                      <p:cBhvr override="childStyle">
                                        <p:cTn id="75" dur="80"/>
                                        <p:tgtEl>
                                          <p:spTgt spid="12319"/>
                                        </p:tgtEl>
                                        <p:attrNameLst>
                                          <p:attrName>style.color</p:attrName>
                                        </p:attrNameLst>
                                      </p:cBhvr>
                                      <p:tavLst>
                                        <p:tav tm="0">
                                          <p:val>
                                            <p:clrVal>
                                              <a:schemeClr val="accent2"/>
                                            </p:clrVal>
                                          </p:val>
                                        </p:tav>
                                        <p:tav tm="50000">
                                          <p:val>
                                            <p:clrVal>
                                              <a:schemeClr val="hlink"/>
                                            </p:clrVal>
                                          </p:val>
                                        </p:tav>
                                      </p:tavLst>
                                    </p:anim>
                                    <p:anim calcmode="discrete" valueType="clr">
                                      <p:cBhvr>
                                        <p:cTn id="76" dur="80"/>
                                        <p:tgtEl>
                                          <p:spTgt spid="12319"/>
                                        </p:tgtEl>
                                        <p:attrNameLst>
                                          <p:attrName>fillcolor</p:attrName>
                                        </p:attrNameLst>
                                      </p:cBhvr>
                                      <p:tavLst>
                                        <p:tav tm="0">
                                          <p:val>
                                            <p:clrVal>
                                              <a:schemeClr val="accent2"/>
                                            </p:clrVal>
                                          </p:val>
                                        </p:tav>
                                        <p:tav tm="50000">
                                          <p:val>
                                            <p:clrVal>
                                              <a:schemeClr val="hlink"/>
                                            </p:clrVal>
                                          </p:val>
                                        </p:tav>
                                      </p:tavLst>
                                    </p:anim>
                                    <p:set>
                                      <p:cBhvr>
                                        <p:cTn id="77" dur="80"/>
                                        <p:tgtEl>
                                          <p:spTgt spid="12319"/>
                                        </p:tgtEl>
                                        <p:attrNameLst>
                                          <p:attrName>fill.type</p:attrName>
                                        </p:attrNameLst>
                                      </p:cBhvr>
                                      <p:to>
                                        <p:strVal val="solid"/>
                                      </p:to>
                                    </p:set>
                                  </p:childTnLst>
                                </p:cTn>
                              </p:par>
                            </p:childTnLst>
                          </p:cTn>
                        </p:par>
                      </p:childTnLst>
                    </p:cTn>
                  </p:par>
                  <p:par>
                    <p:cTn id="78" fill="hold">
                      <p:stCondLst>
                        <p:cond delay="indefinite"/>
                      </p:stCondLst>
                      <p:childTnLst>
                        <p:par>
                          <p:cTn id="79" fill="hold">
                            <p:stCondLst>
                              <p:cond delay="0"/>
                            </p:stCondLst>
                            <p:childTnLst>
                              <p:par>
                                <p:cTn id="80" presetID="22" presetClass="entr" presetSubtype="4" fill="hold" nodeType="clickEffect">
                                  <p:stCondLst>
                                    <p:cond delay="0"/>
                                  </p:stCondLst>
                                  <p:childTnLst>
                                    <p:set>
                                      <p:cBhvr>
                                        <p:cTn id="81" dur="1" fill="hold">
                                          <p:stCondLst>
                                            <p:cond delay="0"/>
                                          </p:stCondLst>
                                        </p:cTn>
                                        <p:tgtEl>
                                          <p:spTgt spid="9"/>
                                        </p:tgtEl>
                                        <p:attrNameLst>
                                          <p:attrName>style.visibility</p:attrName>
                                        </p:attrNameLst>
                                      </p:cBhvr>
                                      <p:to>
                                        <p:strVal val="visible"/>
                                      </p:to>
                                    </p:set>
                                    <p:animEffect transition="in" filter="wipe(down)">
                                      <p:cBhvr>
                                        <p:cTn id="82" dur="500"/>
                                        <p:tgtEl>
                                          <p:spTgt spid="9"/>
                                        </p:tgtEl>
                                      </p:cBhvr>
                                    </p:animEffect>
                                  </p:childTnLst>
                                </p:cTn>
                              </p:par>
                            </p:childTnLst>
                          </p:cTn>
                        </p:par>
                      </p:childTnLst>
                    </p:cTn>
                  </p:par>
                  <p:par>
                    <p:cTn id="83" fill="hold">
                      <p:stCondLst>
                        <p:cond delay="indefinite"/>
                      </p:stCondLst>
                      <p:childTnLst>
                        <p:par>
                          <p:cTn id="84" fill="hold">
                            <p:stCondLst>
                              <p:cond delay="0"/>
                            </p:stCondLst>
                            <p:childTnLst>
                              <p:par>
                                <p:cTn id="85" presetID="12" presetClass="entr" presetSubtype="1" fill="hold" grpId="0" nodeType="clickEffect">
                                  <p:stCondLst>
                                    <p:cond delay="0"/>
                                  </p:stCondLst>
                                  <p:childTnLst>
                                    <p:set>
                                      <p:cBhvr>
                                        <p:cTn id="86" dur="1" fill="hold">
                                          <p:stCondLst>
                                            <p:cond delay="0"/>
                                          </p:stCondLst>
                                        </p:cTn>
                                        <p:tgtEl>
                                          <p:spTgt spid="12317"/>
                                        </p:tgtEl>
                                        <p:attrNameLst>
                                          <p:attrName>style.visibility</p:attrName>
                                        </p:attrNameLst>
                                      </p:cBhvr>
                                      <p:to>
                                        <p:strVal val="visible"/>
                                      </p:to>
                                    </p:set>
                                    <p:animEffect transition="in" filter="slide(fromTop)">
                                      <p:cBhvr>
                                        <p:cTn id="87" dur="500"/>
                                        <p:tgtEl>
                                          <p:spTgt spid="12317"/>
                                        </p:tgtEl>
                                      </p:cBhvr>
                                    </p:animEffect>
                                  </p:childTnLst>
                                </p:cTn>
                              </p:par>
                            </p:childTnLst>
                          </p:cTn>
                        </p:par>
                      </p:childTnLst>
                    </p:cTn>
                  </p:par>
                  <p:par>
                    <p:cTn id="88" fill="hold">
                      <p:stCondLst>
                        <p:cond delay="indefinite"/>
                      </p:stCondLst>
                      <p:childTnLst>
                        <p:par>
                          <p:cTn id="89" fill="hold">
                            <p:stCondLst>
                              <p:cond delay="0"/>
                            </p:stCondLst>
                            <p:childTnLst>
                              <p:par>
                                <p:cTn id="90" presetID="27" presetClass="entr" presetSubtype="0" fill="hold" grpId="0" nodeType="clickEffect">
                                  <p:stCondLst>
                                    <p:cond delay="0"/>
                                  </p:stCondLst>
                                  <p:iterate type="lt">
                                    <p:tmPct val="50000"/>
                                  </p:iterate>
                                  <p:childTnLst>
                                    <p:set>
                                      <p:cBhvr>
                                        <p:cTn id="91" dur="1" fill="hold">
                                          <p:stCondLst>
                                            <p:cond delay="0"/>
                                          </p:stCondLst>
                                        </p:cTn>
                                        <p:tgtEl>
                                          <p:spTgt spid="12320"/>
                                        </p:tgtEl>
                                        <p:attrNameLst>
                                          <p:attrName>style.visibility</p:attrName>
                                        </p:attrNameLst>
                                      </p:cBhvr>
                                      <p:to>
                                        <p:strVal val="visible"/>
                                      </p:to>
                                    </p:set>
                                    <p:anim calcmode="discrete" valueType="clr">
                                      <p:cBhvr override="childStyle">
                                        <p:cTn id="92" dur="80"/>
                                        <p:tgtEl>
                                          <p:spTgt spid="12320"/>
                                        </p:tgtEl>
                                        <p:attrNameLst>
                                          <p:attrName>style.color</p:attrName>
                                        </p:attrNameLst>
                                      </p:cBhvr>
                                      <p:tavLst>
                                        <p:tav tm="0">
                                          <p:val>
                                            <p:clrVal>
                                              <a:schemeClr val="accent2"/>
                                            </p:clrVal>
                                          </p:val>
                                        </p:tav>
                                        <p:tav tm="50000">
                                          <p:val>
                                            <p:clrVal>
                                              <a:schemeClr val="hlink"/>
                                            </p:clrVal>
                                          </p:val>
                                        </p:tav>
                                      </p:tavLst>
                                    </p:anim>
                                    <p:anim calcmode="discrete" valueType="clr">
                                      <p:cBhvr>
                                        <p:cTn id="93" dur="80"/>
                                        <p:tgtEl>
                                          <p:spTgt spid="12320"/>
                                        </p:tgtEl>
                                        <p:attrNameLst>
                                          <p:attrName>fillcolor</p:attrName>
                                        </p:attrNameLst>
                                      </p:cBhvr>
                                      <p:tavLst>
                                        <p:tav tm="0">
                                          <p:val>
                                            <p:clrVal>
                                              <a:schemeClr val="accent2"/>
                                            </p:clrVal>
                                          </p:val>
                                        </p:tav>
                                        <p:tav tm="50000">
                                          <p:val>
                                            <p:clrVal>
                                              <a:schemeClr val="hlink"/>
                                            </p:clrVal>
                                          </p:val>
                                        </p:tav>
                                      </p:tavLst>
                                    </p:anim>
                                    <p:set>
                                      <p:cBhvr>
                                        <p:cTn id="94" dur="80"/>
                                        <p:tgtEl>
                                          <p:spTgt spid="12320"/>
                                        </p:tgtEl>
                                        <p:attrNameLst>
                                          <p:attrName>fill.type</p:attrName>
                                        </p:attrNameLst>
                                      </p:cBhvr>
                                      <p:to>
                                        <p:strVal val="solid"/>
                                      </p:to>
                                    </p:set>
                                  </p:childTnLst>
                                </p:cTn>
                              </p:par>
                            </p:childTnLst>
                          </p:cTn>
                        </p:par>
                      </p:childTnLst>
                    </p:cTn>
                  </p:par>
                  <p:par>
                    <p:cTn id="95" fill="hold">
                      <p:stCondLst>
                        <p:cond delay="indefinite"/>
                      </p:stCondLst>
                      <p:childTnLst>
                        <p:par>
                          <p:cTn id="96" fill="hold">
                            <p:stCondLst>
                              <p:cond delay="0"/>
                            </p:stCondLst>
                            <p:childTnLst>
                              <p:par>
                                <p:cTn id="97" presetID="22" presetClass="entr" presetSubtype="4" fill="hold" nodeType="clickEffect">
                                  <p:stCondLst>
                                    <p:cond delay="0"/>
                                  </p:stCondLst>
                                  <p:childTnLst>
                                    <p:set>
                                      <p:cBhvr>
                                        <p:cTn id="98" dur="1" fill="hold">
                                          <p:stCondLst>
                                            <p:cond delay="0"/>
                                          </p:stCondLst>
                                        </p:cTn>
                                        <p:tgtEl>
                                          <p:spTgt spid="10"/>
                                        </p:tgtEl>
                                        <p:attrNameLst>
                                          <p:attrName>style.visibility</p:attrName>
                                        </p:attrNameLst>
                                      </p:cBhvr>
                                      <p:to>
                                        <p:strVal val="visible"/>
                                      </p:to>
                                    </p:set>
                                    <p:animEffect transition="in" filter="wipe(down)">
                                      <p:cBhvr>
                                        <p:cTn id="99" dur="500"/>
                                        <p:tgtEl>
                                          <p:spTgt spid="10"/>
                                        </p:tgtEl>
                                      </p:cBhvr>
                                    </p:animEffect>
                                  </p:childTnLst>
                                </p:cTn>
                              </p:par>
                            </p:childTnLst>
                          </p:cTn>
                        </p:par>
                      </p:childTnLst>
                    </p:cTn>
                  </p:par>
                  <p:par>
                    <p:cTn id="100" fill="hold">
                      <p:stCondLst>
                        <p:cond delay="indefinite"/>
                      </p:stCondLst>
                      <p:childTnLst>
                        <p:par>
                          <p:cTn id="101" fill="hold">
                            <p:stCondLst>
                              <p:cond delay="0"/>
                            </p:stCondLst>
                            <p:childTnLst>
                              <p:par>
                                <p:cTn id="102" presetID="12" presetClass="entr" presetSubtype="1" fill="hold" grpId="0" nodeType="clickEffect">
                                  <p:stCondLst>
                                    <p:cond delay="0"/>
                                  </p:stCondLst>
                                  <p:childTnLst>
                                    <p:set>
                                      <p:cBhvr>
                                        <p:cTn id="103" dur="1" fill="hold">
                                          <p:stCondLst>
                                            <p:cond delay="0"/>
                                          </p:stCondLst>
                                        </p:cTn>
                                        <p:tgtEl>
                                          <p:spTgt spid="12318"/>
                                        </p:tgtEl>
                                        <p:attrNameLst>
                                          <p:attrName>style.visibility</p:attrName>
                                        </p:attrNameLst>
                                      </p:cBhvr>
                                      <p:to>
                                        <p:strVal val="visible"/>
                                      </p:to>
                                    </p:set>
                                    <p:animEffect transition="in" filter="slide(fromTop)">
                                      <p:cBhvr>
                                        <p:cTn id="104" dur="500"/>
                                        <p:tgtEl>
                                          <p:spTgt spid="12318"/>
                                        </p:tgtEl>
                                      </p:cBhvr>
                                    </p:animEffect>
                                  </p:childTnLst>
                                </p:cTn>
                              </p:par>
                            </p:childTnLst>
                          </p:cTn>
                        </p:par>
                      </p:childTnLst>
                    </p:cTn>
                  </p:par>
                  <p:par>
                    <p:cTn id="105" fill="hold">
                      <p:stCondLst>
                        <p:cond delay="indefinite"/>
                      </p:stCondLst>
                      <p:childTnLst>
                        <p:par>
                          <p:cTn id="106" fill="hold">
                            <p:stCondLst>
                              <p:cond delay="0"/>
                            </p:stCondLst>
                            <p:childTnLst>
                              <p:par>
                                <p:cTn id="107" presetID="23" presetClass="entr" presetSubtype="16" fill="hold" nodeType="clickEffect">
                                  <p:stCondLst>
                                    <p:cond delay="0"/>
                                  </p:stCondLst>
                                  <p:childTnLst>
                                    <p:set>
                                      <p:cBhvr>
                                        <p:cTn id="108" dur="1" fill="hold">
                                          <p:stCondLst>
                                            <p:cond delay="0"/>
                                          </p:stCondLst>
                                        </p:cTn>
                                        <p:tgtEl>
                                          <p:spTgt spid="12"/>
                                        </p:tgtEl>
                                        <p:attrNameLst>
                                          <p:attrName>style.visibility</p:attrName>
                                        </p:attrNameLst>
                                      </p:cBhvr>
                                      <p:to>
                                        <p:strVal val="visible"/>
                                      </p:to>
                                    </p:set>
                                    <p:anim calcmode="lin" valueType="num">
                                      <p:cBhvr>
                                        <p:cTn id="109" dur="500" fill="hold"/>
                                        <p:tgtEl>
                                          <p:spTgt spid="12"/>
                                        </p:tgtEl>
                                        <p:attrNameLst>
                                          <p:attrName>ppt_w</p:attrName>
                                        </p:attrNameLst>
                                      </p:cBhvr>
                                      <p:tavLst>
                                        <p:tav tm="0">
                                          <p:val>
                                            <p:fltVal val="0"/>
                                          </p:val>
                                        </p:tav>
                                        <p:tav tm="100000">
                                          <p:val>
                                            <p:strVal val="#ppt_w"/>
                                          </p:val>
                                        </p:tav>
                                      </p:tavLst>
                                    </p:anim>
                                    <p:anim calcmode="lin" valueType="num">
                                      <p:cBhvr>
                                        <p:cTn id="110" dur="500" fill="hold"/>
                                        <p:tgtEl>
                                          <p:spTgt spid="12"/>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303" grpId="0"/>
      <p:bldP spid="12306" grpId="0"/>
      <p:bldP spid="12307" grpId="0"/>
      <p:bldP spid="12311" grpId="0"/>
      <p:bldP spid="12313" grpId="0"/>
      <p:bldP spid="12314" grpId="0"/>
      <p:bldP spid="12315" grpId="0"/>
      <p:bldP spid="12316" grpId="0"/>
      <p:bldP spid="12317" grpId="0"/>
      <p:bldP spid="12318" grpId="0"/>
      <p:bldP spid="12319" grpId="0"/>
      <p:bldP spid="12320" grpId="0"/>
    </p:bld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新课讲解</a:t>
            </a:r>
            <a:endParaRPr kumimoji="1" lang="zh-CN" altLang="en-US" sz="2400" b="1" dirty="0"/>
          </a:p>
        </p:txBody>
      </p:sp>
      <p:grpSp>
        <p:nvGrpSpPr>
          <p:cNvPr id="12" name="组合 11"/>
          <p:cNvGrpSpPr/>
          <p:nvPr/>
        </p:nvGrpSpPr>
        <p:grpSpPr>
          <a:xfrm>
            <a:off x="6431280" y="2931795"/>
            <a:ext cx="3651250" cy="697230"/>
            <a:chOff x="9874" y="3875"/>
            <a:chExt cx="5750" cy="1098"/>
          </a:xfrm>
        </p:grpSpPr>
        <p:sp>
          <p:nvSpPr>
            <p:cNvPr id="11" name="矩形: 圆角 48"/>
            <p:cNvSpPr/>
            <p:nvPr/>
          </p:nvSpPr>
          <p:spPr>
            <a:xfrm>
              <a:off x="9874" y="3875"/>
              <a:ext cx="5727" cy="1099"/>
            </a:xfrm>
            <a:prstGeom prst="roundRect">
              <a:avLst/>
            </a:prstGeom>
            <a:solidFill>
              <a:schemeClr val="accent4">
                <a:lumMod val="75000"/>
              </a:schemeClr>
            </a:solidFill>
            <a:ln w="38100">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endParaRPr lang="zh-CN" altLang="en-US"/>
            </a:p>
          </p:txBody>
        </p:sp>
        <p:sp>
          <p:nvSpPr>
            <p:cNvPr id="27654" name="矩形 27653"/>
            <p:cNvSpPr/>
            <p:nvPr/>
          </p:nvSpPr>
          <p:spPr>
            <a:xfrm>
              <a:off x="10128" y="4078"/>
              <a:ext cx="5496" cy="727"/>
            </a:xfrm>
            <a:prstGeom prst="rect">
              <a:avLst/>
            </a:prstGeom>
            <a:noFill/>
            <a:ln w="9525">
              <a:noFill/>
            </a:ln>
          </p:spPr>
          <p:txBody>
            <a:bodyPr wrap="square" lIns="90000" tIns="46800" rIns="90000" bIns="46800" anchor="ctr">
              <a:spAutoFit/>
            </a:bodyPr>
            <a:p>
              <a:pPr>
                <a:lnSpc>
                  <a:spcPct val="100000"/>
                </a:lnSpc>
              </a:pPr>
              <a:r>
                <a:rPr lang="zh-CN" altLang="en-US" sz="2400" dirty="0">
                  <a:solidFill>
                    <a:schemeClr val="tx1"/>
                  </a:solidFill>
                  <a:latin typeface="微软雅黑" panose="020B0503020204020204" pitchFamily="34" charset="-122"/>
                  <a:ea typeface="微软雅黑" panose="020B0503020204020204" pitchFamily="34" charset="-122"/>
                </a:rPr>
                <a:t>把分数约分成最简分数</a:t>
              </a:r>
              <a:endParaRPr lang="zh-CN" altLang="en-US" sz="2400" dirty="0">
                <a:solidFill>
                  <a:schemeClr val="tx1"/>
                </a:solidFill>
                <a:latin typeface="微软雅黑" panose="020B0503020204020204" pitchFamily="34" charset="-122"/>
                <a:ea typeface="微软雅黑" panose="020B0503020204020204" pitchFamily="34" charset="-122"/>
              </a:endParaRPr>
            </a:p>
          </p:txBody>
        </p:sp>
      </p:grpSp>
      <p:grpSp>
        <p:nvGrpSpPr>
          <p:cNvPr id="16" name="组合 15"/>
          <p:cNvGrpSpPr/>
          <p:nvPr/>
        </p:nvGrpSpPr>
        <p:grpSpPr>
          <a:xfrm>
            <a:off x="6431280" y="4392930"/>
            <a:ext cx="4180205" cy="697230"/>
            <a:chOff x="3173" y="5860"/>
            <a:chExt cx="6583" cy="1098"/>
          </a:xfrm>
        </p:grpSpPr>
        <p:sp>
          <p:nvSpPr>
            <p:cNvPr id="15" name="矩形: 圆角 48"/>
            <p:cNvSpPr/>
            <p:nvPr/>
          </p:nvSpPr>
          <p:spPr>
            <a:xfrm>
              <a:off x="3173" y="5860"/>
              <a:ext cx="6156" cy="1099"/>
            </a:xfrm>
            <a:prstGeom prst="roundRect">
              <a:avLst/>
            </a:prstGeom>
            <a:solidFill>
              <a:srgbClr val="61D628"/>
            </a:solidFill>
            <a:ln w="38100">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endParaRPr lang="zh-CN" altLang="en-US"/>
            </a:p>
          </p:txBody>
        </p:sp>
        <p:sp>
          <p:nvSpPr>
            <p:cNvPr id="27663" name="矩形 27662"/>
            <p:cNvSpPr/>
            <p:nvPr/>
          </p:nvSpPr>
          <p:spPr>
            <a:xfrm>
              <a:off x="3410" y="6089"/>
              <a:ext cx="6347" cy="727"/>
            </a:xfrm>
            <a:prstGeom prst="rect">
              <a:avLst/>
            </a:prstGeom>
            <a:noFill/>
            <a:ln w="9525">
              <a:noFill/>
            </a:ln>
          </p:spPr>
          <p:txBody>
            <a:bodyPr wrap="square" lIns="90000" tIns="46800" rIns="90000" bIns="46800" anchor="ctr">
              <a:spAutoFit/>
            </a:bodyPr>
            <a:p>
              <a:r>
                <a:rPr lang="zh-CN" altLang="en-US" sz="2400" dirty="0">
                  <a:solidFill>
                    <a:schemeClr val="tx1"/>
                  </a:solidFill>
                  <a:latin typeface="微软雅黑" panose="020B0503020204020204" pitchFamily="34" charset="-122"/>
                  <a:ea typeface="微软雅黑" panose="020B0503020204020204" pitchFamily="34" charset="-122"/>
                </a:rPr>
                <a:t>把比化成最简单的整数比</a:t>
              </a:r>
              <a:endParaRPr lang="zh-CN" altLang="en-US" sz="2400" dirty="0">
                <a:solidFill>
                  <a:schemeClr val="tx1"/>
                </a:solidFill>
                <a:latin typeface="微软雅黑" panose="020B0503020204020204" pitchFamily="34" charset="-122"/>
                <a:ea typeface="微软雅黑" panose="020B0503020204020204" pitchFamily="34" charset="-122"/>
              </a:endParaRPr>
            </a:p>
          </p:txBody>
        </p:sp>
      </p:grpSp>
      <p:grpSp>
        <p:nvGrpSpPr>
          <p:cNvPr id="9" name="组合 8"/>
          <p:cNvGrpSpPr/>
          <p:nvPr/>
        </p:nvGrpSpPr>
        <p:grpSpPr>
          <a:xfrm>
            <a:off x="6447155" y="1453515"/>
            <a:ext cx="2433320" cy="697230"/>
            <a:chOff x="8860" y="2316"/>
            <a:chExt cx="3832" cy="1098"/>
          </a:xfrm>
        </p:grpSpPr>
        <p:sp>
          <p:nvSpPr>
            <p:cNvPr id="8" name="矩形: 圆角 48"/>
            <p:cNvSpPr/>
            <p:nvPr/>
          </p:nvSpPr>
          <p:spPr>
            <a:xfrm>
              <a:off x="8860" y="2316"/>
              <a:ext cx="3833" cy="1099"/>
            </a:xfrm>
            <a:prstGeom prst="roundRect">
              <a:avLst/>
            </a:prstGeom>
            <a:solidFill>
              <a:srgbClr val="6CBBE2"/>
            </a:solidFill>
            <a:ln w="38100">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endParaRPr lang="zh-CN" altLang="en-US"/>
            </a:p>
          </p:txBody>
        </p:sp>
        <p:sp>
          <p:nvSpPr>
            <p:cNvPr id="3" name="文本框 2"/>
            <p:cNvSpPr txBox="1"/>
            <p:nvPr/>
          </p:nvSpPr>
          <p:spPr>
            <a:xfrm>
              <a:off x="9525" y="2503"/>
              <a:ext cx="2688" cy="725"/>
            </a:xfrm>
            <a:prstGeom prst="rect">
              <a:avLst/>
            </a:prstGeom>
            <a:noFill/>
          </p:spPr>
          <p:txBody>
            <a:bodyPr wrap="none" rtlCol="0">
              <a:spAutoFit/>
            </a:bodyPr>
            <a:p>
              <a:pPr algn="l">
                <a:lnSpc>
                  <a:spcPct val="100000"/>
                </a:lnSpc>
              </a:pPr>
              <a:r>
                <a:rPr lang="zh-CN" altLang="en-US" sz="2400" dirty="0">
                  <a:latin typeface="微软雅黑" panose="020B0503020204020204" pitchFamily="34" charset="-122"/>
                  <a:ea typeface="微软雅黑" panose="020B0503020204020204" pitchFamily="34" charset="-122"/>
                  <a:sym typeface="+mn-ea"/>
                </a:rPr>
                <a:t>除法的简算</a:t>
              </a:r>
              <a:endParaRPr lang="zh-CN" altLang="en-US" sz="2400" dirty="0">
                <a:solidFill>
                  <a:schemeClr val="tx1"/>
                </a:solidFill>
                <a:latin typeface="微软雅黑" panose="020B0503020204020204" pitchFamily="34" charset="-122"/>
                <a:ea typeface="微软雅黑" panose="020B0503020204020204" pitchFamily="34" charset="-122"/>
              </a:endParaRPr>
            </a:p>
          </p:txBody>
        </p:sp>
      </p:grpSp>
      <p:grpSp>
        <p:nvGrpSpPr>
          <p:cNvPr id="7" name="组合 6"/>
          <p:cNvGrpSpPr/>
          <p:nvPr/>
        </p:nvGrpSpPr>
        <p:grpSpPr>
          <a:xfrm>
            <a:off x="2586355" y="1459865"/>
            <a:ext cx="2433320" cy="697230"/>
            <a:chOff x="4184" y="2316"/>
            <a:chExt cx="3832" cy="1098"/>
          </a:xfrm>
        </p:grpSpPr>
        <p:sp>
          <p:nvSpPr>
            <p:cNvPr id="49" name="矩形: 圆角 48"/>
            <p:cNvSpPr/>
            <p:nvPr/>
          </p:nvSpPr>
          <p:spPr>
            <a:xfrm>
              <a:off x="4184" y="2316"/>
              <a:ext cx="3833" cy="1099"/>
            </a:xfrm>
            <a:prstGeom prst="roundRect">
              <a:avLst/>
            </a:prstGeom>
            <a:solidFill>
              <a:srgbClr val="6CBBE2"/>
            </a:solidFill>
            <a:ln w="38100">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endParaRPr lang="zh-CN" altLang="en-US"/>
            </a:p>
          </p:txBody>
        </p:sp>
        <p:sp>
          <p:nvSpPr>
            <p:cNvPr id="4" name="文本框 3"/>
            <p:cNvSpPr txBox="1"/>
            <p:nvPr/>
          </p:nvSpPr>
          <p:spPr>
            <a:xfrm>
              <a:off x="4750" y="2503"/>
              <a:ext cx="2688" cy="725"/>
            </a:xfrm>
            <a:prstGeom prst="rect">
              <a:avLst/>
            </a:prstGeom>
            <a:noFill/>
          </p:spPr>
          <p:txBody>
            <a:bodyPr wrap="none" rtlCol="0">
              <a:spAutoFit/>
            </a:bodyPr>
            <a:p>
              <a:pPr algn="l"/>
              <a:r>
                <a:rPr lang="zh-CN" altLang="en-US" sz="2400" dirty="0">
                  <a:latin typeface="微软雅黑" panose="020B0503020204020204" pitchFamily="34" charset="-122"/>
                  <a:ea typeface="微软雅黑" panose="020B0503020204020204" pitchFamily="34" charset="-122"/>
                  <a:sym typeface="+mn-ea"/>
                </a:rPr>
                <a:t>商不变性质</a:t>
              </a:r>
              <a:endParaRPr lang="zh-CN" altLang="en-US" sz="2400" dirty="0">
                <a:solidFill>
                  <a:schemeClr val="tx1"/>
                </a:solidFill>
                <a:latin typeface="微软雅黑" panose="020B0503020204020204" pitchFamily="34" charset="-122"/>
                <a:ea typeface="微软雅黑" panose="020B0503020204020204" pitchFamily="34" charset="-122"/>
              </a:endParaRPr>
            </a:p>
          </p:txBody>
        </p:sp>
      </p:grpSp>
      <p:grpSp>
        <p:nvGrpSpPr>
          <p:cNvPr id="13" name="组合 12"/>
          <p:cNvGrpSpPr/>
          <p:nvPr/>
        </p:nvGrpSpPr>
        <p:grpSpPr>
          <a:xfrm>
            <a:off x="2347595" y="2945130"/>
            <a:ext cx="2792730" cy="697230"/>
            <a:chOff x="3889" y="3899"/>
            <a:chExt cx="4398" cy="1098"/>
          </a:xfrm>
        </p:grpSpPr>
        <p:sp>
          <p:nvSpPr>
            <p:cNvPr id="10" name="矩形: 圆角 48"/>
            <p:cNvSpPr/>
            <p:nvPr/>
          </p:nvSpPr>
          <p:spPr>
            <a:xfrm>
              <a:off x="3889" y="3899"/>
              <a:ext cx="4398" cy="1099"/>
            </a:xfrm>
            <a:prstGeom prst="roundRect">
              <a:avLst/>
            </a:prstGeom>
            <a:solidFill>
              <a:schemeClr val="accent4">
                <a:lumMod val="75000"/>
              </a:schemeClr>
            </a:solidFill>
            <a:ln w="38100">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endParaRPr lang="zh-CN" altLang="en-US"/>
            </a:p>
          </p:txBody>
        </p:sp>
        <p:sp>
          <p:nvSpPr>
            <p:cNvPr id="5" name="文本框 4"/>
            <p:cNvSpPr txBox="1"/>
            <p:nvPr/>
          </p:nvSpPr>
          <p:spPr>
            <a:xfrm>
              <a:off x="4184" y="4078"/>
              <a:ext cx="3648" cy="725"/>
            </a:xfrm>
            <a:prstGeom prst="rect">
              <a:avLst/>
            </a:prstGeom>
            <a:noFill/>
          </p:spPr>
          <p:txBody>
            <a:bodyPr wrap="none" rtlCol="0">
              <a:spAutoFit/>
            </a:bodyPr>
            <a:p>
              <a:pPr algn="l"/>
              <a:r>
                <a:rPr lang="zh-CN" altLang="en-US" sz="2400" dirty="0">
                  <a:latin typeface="微软雅黑" panose="020B0503020204020204" pitchFamily="34" charset="-122"/>
                  <a:ea typeface="微软雅黑" panose="020B0503020204020204" pitchFamily="34" charset="-122"/>
                  <a:sym typeface="+mn-ea"/>
                </a:rPr>
                <a:t>分数的基本性质</a:t>
              </a:r>
              <a:endParaRPr lang="zh-CN" altLang="en-US" sz="2400" dirty="0">
                <a:solidFill>
                  <a:schemeClr val="tx1"/>
                </a:solidFill>
                <a:latin typeface="微软雅黑" panose="020B0503020204020204" pitchFamily="34" charset="-122"/>
                <a:ea typeface="微软雅黑" panose="020B0503020204020204" pitchFamily="34" charset="-122"/>
              </a:endParaRPr>
            </a:p>
          </p:txBody>
        </p:sp>
      </p:grpSp>
      <p:grpSp>
        <p:nvGrpSpPr>
          <p:cNvPr id="17" name="组合 16"/>
          <p:cNvGrpSpPr/>
          <p:nvPr/>
        </p:nvGrpSpPr>
        <p:grpSpPr>
          <a:xfrm>
            <a:off x="2469515" y="4420235"/>
            <a:ext cx="2550160" cy="697230"/>
            <a:chOff x="3367" y="7826"/>
            <a:chExt cx="4016" cy="1098"/>
          </a:xfrm>
        </p:grpSpPr>
        <p:sp>
          <p:nvSpPr>
            <p:cNvPr id="14" name="矩形: 圆角 48"/>
            <p:cNvSpPr/>
            <p:nvPr/>
          </p:nvSpPr>
          <p:spPr>
            <a:xfrm>
              <a:off x="3367" y="7826"/>
              <a:ext cx="4017" cy="1099"/>
            </a:xfrm>
            <a:prstGeom prst="roundRect">
              <a:avLst/>
            </a:prstGeom>
            <a:solidFill>
              <a:srgbClr val="61D628"/>
            </a:solidFill>
            <a:ln w="38100">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endParaRPr lang="zh-CN" altLang="en-US"/>
            </a:p>
          </p:txBody>
        </p:sp>
        <p:sp>
          <p:nvSpPr>
            <p:cNvPr id="6" name="文本框 5"/>
            <p:cNvSpPr txBox="1"/>
            <p:nvPr/>
          </p:nvSpPr>
          <p:spPr>
            <a:xfrm>
              <a:off x="3790" y="8017"/>
              <a:ext cx="3168" cy="725"/>
            </a:xfrm>
            <a:prstGeom prst="rect">
              <a:avLst/>
            </a:prstGeom>
            <a:noFill/>
          </p:spPr>
          <p:txBody>
            <a:bodyPr wrap="none" rtlCol="0">
              <a:spAutoFit/>
            </a:bodyPr>
            <a:p>
              <a:pPr algn="l"/>
              <a:r>
                <a:rPr lang="zh-CN" altLang="en-US" sz="2400" dirty="0">
                  <a:latin typeface="微软雅黑" panose="020B0503020204020204" pitchFamily="34" charset="-122"/>
                  <a:ea typeface="微软雅黑" panose="020B0503020204020204" pitchFamily="34" charset="-122"/>
                  <a:sym typeface="+mn-ea"/>
                </a:rPr>
                <a:t>比的基本性质</a:t>
              </a:r>
              <a:endParaRPr lang="zh-CN" altLang="en-US" sz="2400" dirty="0">
                <a:solidFill>
                  <a:schemeClr val="tx1"/>
                </a:solidFill>
                <a:latin typeface="微软雅黑" panose="020B0503020204020204" pitchFamily="34" charset="-122"/>
                <a:ea typeface="微软雅黑" panose="020B0503020204020204" pitchFamily="34" charset="-122"/>
              </a:endParaRPr>
            </a:p>
          </p:txBody>
        </p:sp>
      </p:grpSp>
      <p:sp>
        <p:nvSpPr>
          <p:cNvPr id="12293" name="下箭头 12292"/>
          <p:cNvSpPr/>
          <p:nvPr/>
        </p:nvSpPr>
        <p:spPr>
          <a:xfrm rot="16200000">
            <a:off x="5540704" y="1571097"/>
            <a:ext cx="432000" cy="540000"/>
          </a:xfrm>
          <a:prstGeom prst="downArrow">
            <a:avLst>
              <a:gd name="adj1" fmla="val 50000"/>
              <a:gd name="adj2" fmla="val 61005"/>
            </a:avLst>
          </a:prstGeom>
          <a:solidFill>
            <a:srgbClr val="FF0000"/>
          </a:solidFill>
          <a:ln w="9525" cap="flat" cmpd="sng">
            <a:noFill/>
            <a:prstDash val="solid"/>
            <a:miter/>
            <a:headEnd type="none" w="med" len="med"/>
            <a:tailEnd type="none" w="med" len="med"/>
          </a:ln>
        </p:spPr>
        <p:txBody>
          <a:bodyPr/>
          <a:p>
            <a:endParaRPr lang="zh-CN" altLang="en-US" sz="2400">
              <a:latin typeface="+mn-ea"/>
            </a:endParaRPr>
          </a:p>
        </p:txBody>
      </p:sp>
      <p:sp>
        <p:nvSpPr>
          <p:cNvPr id="18" name="下箭头 17"/>
          <p:cNvSpPr/>
          <p:nvPr/>
        </p:nvSpPr>
        <p:spPr>
          <a:xfrm rot="16200000">
            <a:off x="5570549" y="3010642"/>
            <a:ext cx="432000" cy="540000"/>
          </a:xfrm>
          <a:prstGeom prst="downArrow">
            <a:avLst>
              <a:gd name="adj1" fmla="val 50000"/>
              <a:gd name="adj2" fmla="val 61005"/>
            </a:avLst>
          </a:prstGeom>
          <a:solidFill>
            <a:srgbClr val="FF0000"/>
          </a:solidFill>
          <a:ln w="9525" cap="flat" cmpd="sng">
            <a:noFill/>
            <a:prstDash val="solid"/>
            <a:miter/>
            <a:headEnd type="none" w="med" len="med"/>
            <a:tailEnd type="none" w="med" len="med"/>
          </a:ln>
        </p:spPr>
        <p:txBody>
          <a:bodyPr/>
          <a:p>
            <a:endParaRPr lang="zh-CN" altLang="en-US" sz="2400">
              <a:latin typeface="+mn-ea"/>
            </a:endParaRPr>
          </a:p>
        </p:txBody>
      </p:sp>
      <p:sp>
        <p:nvSpPr>
          <p:cNvPr id="19" name="下箭头 18"/>
          <p:cNvSpPr/>
          <p:nvPr/>
        </p:nvSpPr>
        <p:spPr>
          <a:xfrm rot="16200000">
            <a:off x="5585789" y="4527657"/>
            <a:ext cx="432000" cy="540000"/>
          </a:xfrm>
          <a:prstGeom prst="downArrow">
            <a:avLst>
              <a:gd name="adj1" fmla="val 50000"/>
              <a:gd name="adj2" fmla="val 61005"/>
            </a:avLst>
          </a:prstGeom>
          <a:solidFill>
            <a:srgbClr val="FF0000"/>
          </a:solidFill>
          <a:ln w="9525" cap="flat" cmpd="sng">
            <a:noFill/>
            <a:prstDash val="solid"/>
            <a:miter/>
            <a:headEnd type="none" w="med" len="med"/>
            <a:tailEnd type="none" w="med" len="med"/>
          </a:ln>
        </p:spPr>
        <p:txBody>
          <a:bodyPr/>
          <a:p>
            <a:endParaRPr lang="zh-CN" altLang="en-US" sz="2400">
              <a:latin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2293"/>
                                        </p:tgtEl>
                                        <p:attrNameLst>
                                          <p:attrName>style.visibility</p:attrName>
                                        </p:attrNameLst>
                                      </p:cBhvr>
                                      <p:to>
                                        <p:strVal val="visible"/>
                                      </p:to>
                                    </p:set>
                                    <p:animEffect transition="in" filter="wipe(left)">
                                      <p:cBhvr>
                                        <p:cTn id="11" dur="500"/>
                                        <p:tgtEl>
                                          <p:spTgt spid="12293"/>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8" fill="hold" nodeType="click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wipe(left)">
                                      <p:cBhvr>
                                        <p:cTn id="16" dur="500"/>
                                        <p:tgtEl>
                                          <p:spTgt spid="9"/>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8" fill="hold" nodeType="click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wipe(left)">
                                      <p:cBhvr>
                                        <p:cTn id="21" dur="500"/>
                                        <p:tgtEl>
                                          <p:spTgt spid="13"/>
                                        </p:tgtEl>
                                      </p:cBhvr>
                                    </p:animEffect>
                                  </p:childTnLst>
                                </p:cTn>
                              </p:par>
                            </p:childTnLst>
                          </p:cTn>
                        </p:par>
                        <p:par>
                          <p:cTn id="22" fill="hold">
                            <p:stCondLst>
                              <p:cond delay="500"/>
                            </p:stCondLst>
                            <p:childTnLst>
                              <p:par>
                                <p:cTn id="23" presetID="22" presetClass="entr" presetSubtype="8" fill="hold" grpId="0" nodeType="afterEffect">
                                  <p:stCondLst>
                                    <p:cond delay="0"/>
                                  </p:stCondLst>
                                  <p:childTnLst>
                                    <p:set>
                                      <p:cBhvr>
                                        <p:cTn id="24" dur="1" fill="hold">
                                          <p:stCondLst>
                                            <p:cond delay="0"/>
                                          </p:stCondLst>
                                        </p:cTn>
                                        <p:tgtEl>
                                          <p:spTgt spid="18"/>
                                        </p:tgtEl>
                                        <p:attrNameLst>
                                          <p:attrName>style.visibility</p:attrName>
                                        </p:attrNameLst>
                                      </p:cBhvr>
                                      <p:to>
                                        <p:strVal val="visible"/>
                                      </p:to>
                                    </p:set>
                                    <p:animEffect transition="in" filter="wipe(left)">
                                      <p:cBhvr>
                                        <p:cTn id="25" dur="500"/>
                                        <p:tgtEl>
                                          <p:spTgt spid="18"/>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8" fill="hold" nodeType="clickEffect">
                                  <p:stCondLst>
                                    <p:cond delay="0"/>
                                  </p:stCondLst>
                                  <p:childTnLst>
                                    <p:set>
                                      <p:cBhvr>
                                        <p:cTn id="29" dur="1" fill="hold">
                                          <p:stCondLst>
                                            <p:cond delay="0"/>
                                          </p:stCondLst>
                                        </p:cTn>
                                        <p:tgtEl>
                                          <p:spTgt spid="12"/>
                                        </p:tgtEl>
                                        <p:attrNameLst>
                                          <p:attrName>style.visibility</p:attrName>
                                        </p:attrNameLst>
                                      </p:cBhvr>
                                      <p:to>
                                        <p:strVal val="visible"/>
                                      </p:to>
                                    </p:set>
                                    <p:animEffect transition="in" filter="wipe(left)">
                                      <p:cBhvr>
                                        <p:cTn id="30" dur="500"/>
                                        <p:tgtEl>
                                          <p:spTgt spid="12"/>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8" fill="hold" nodeType="clickEffect">
                                  <p:stCondLst>
                                    <p:cond delay="0"/>
                                  </p:stCondLst>
                                  <p:childTnLst>
                                    <p:set>
                                      <p:cBhvr>
                                        <p:cTn id="34" dur="1" fill="hold">
                                          <p:stCondLst>
                                            <p:cond delay="0"/>
                                          </p:stCondLst>
                                        </p:cTn>
                                        <p:tgtEl>
                                          <p:spTgt spid="17"/>
                                        </p:tgtEl>
                                        <p:attrNameLst>
                                          <p:attrName>style.visibility</p:attrName>
                                        </p:attrNameLst>
                                      </p:cBhvr>
                                      <p:to>
                                        <p:strVal val="visible"/>
                                      </p:to>
                                    </p:set>
                                    <p:animEffect transition="in" filter="wipe(left)">
                                      <p:cBhvr>
                                        <p:cTn id="35" dur="500"/>
                                        <p:tgtEl>
                                          <p:spTgt spid="17"/>
                                        </p:tgtEl>
                                      </p:cBhvr>
                                    </p:animEffect>
                                  </p:childTnLst>
                                </p:cTn>
                              </p:par>
                            </p:childTnLst>
                          </p:cTn>
                        </p:par>
                        <p:par>
                          <p:cTn id="36" fill="hold">
                            <p:stCondLst>
                              <p:cond delay="500"/>
                            </p:stCondLst>
                            <p:childTnLst>
                              <p:par>
                                <p:cTn id="37" presetID="22" presetClass="entr" presetSubtype="8" fill="hold" grpId="0" nodeType="afterEffect">
                                  <p:stCondLst>
                                    <p:cond delay="0"/>
                                  </p:stCondLst>
                                  <p:childTnLst>
                                    <p:set>
                                      <p:cBhvr>
                                        <p:cTn id="38" dur="1" fill="hold">
                                          <p:stCondLst>
                                            <p:cond delay="0"/>
                                          </p:stCondLst>
                                        </p:cTn>
                                        <p:tgtEl>
                                          <p:spTgt spid="19"/>
                                        </p:tgtEl>
                                        <p:attrNameLst>
                                          <p:attrName>style.visibility</p:attrName>
                                        </p:attrNameLst>
                                      </p:cBhvr>
                                      <p:to>
                                        <p:strVal val="visible"/>
                                      </p:to>
                                    </p:set>
                                    <p:animEffect transition="in" filter="wipe(left)">
                                      <p:cBhvr>
                                        <p:cTn id="39" dur="500"/>
                                        <p:tgtEl>
                                          <p:spTgt spid="19"/>
                                        </p:tgtEl>
                                      </p:cBhvr>
                                    </p:animEffect>
                                  </p:childTnLst>
                                </p:cTn>
                              </p:par>
                            </p:childTnLst>
                          </p:cTn>
                        </p:par>
                      </p:childTnLst>
                    </p:cTn>
                  </p:par>
                  <p:par>
                    <p:cTn id="40" fill="hold">
                      <p:stCondLst>
                        <p:cond delay="indefinite"/>
                      </p:stCondLst>
                      <p:childTnLst>
                        <p:par>
                          <p:cTn id="41" fill="hold">
                            <p:stCondLst>
                              <p:cond delay="0"/>
                            </p:stCondLst>
                            <p:childTnLst>
                              <p:par>
                                <p:cTn id="42" presetID="22" presetClass="entr" presetSubtype="8" fill="hold" nodeType="clickEffect">
                                  <p:stCondLst>
                                    <p:cond delay="0"/>
                                  </p:stCondLst>
                                  <p:childTnLst>
                                    <p:set>
                                      <p:cBhvr>
                                        <p:cTn id="43" dur="1" fill="hold">
                                          <p:stCondLst>
                                            <p:cond delay="0"/>
                                          </p:stCondLst>
                                        </p:cTn>
                                        <p:tgtEl>
                                          <p:spTgt spid="16"/>
                                        </p:tgtEl>
                                        <p:attrNameLst>
                                          <p:attrName>style.visibility</p:attrName>
                                        </p:attrNameLst>
                                      </p:cBhvr>
                                      <p:to>
                                        <p:strVal val="visible"/>
                                      </p:to>
                                    </p:set>
                                    <p:animEffect transition="in" filter="wipe(left)">
                                      <p:cBhvr>
                                        <p:cTn id="44"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93" grpId="0" animBg="1"/>
      <p:bldP spid="18" grpId="0" animBg="1"/>
      <p:bldP spid="19"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新课讲解</a:t>
            </a:r>
            <a:endParaRPr kumimoji="1" lang="zh-CN" altLang="en-US" sz="2400" b="1" dirty="0"/>
          </a:p>
        </p:txBody>
      </p:sp>
      <p:sp>
        <p:nvSpPr>
          <p:cNvPr id="3" name="文本框 2"/>
          <p:cNvSpPr txBox="1"/>
          <p:nvPr/>
        </p:nvSpPr>
        <p:spPr>
          <a:xfrm>
            <a:off x="857988" y="1139679"/>
            <a:ext cx="8319720" cy="1753235"/>
          </a:xfrm>
          <a:prstGeom prst="rect">
            <a:avLst/>
          </a:prstGeom>
          <a:noFill/>
        </p:spPr>
        <p:txBody>
          <a:bodyPr wrap="square" rtlCol="0">
            <a:spAutoFit/>
          </a:bodyPr>
          <a:p>
            <a:pPr>
              <a:lnSpc>
                <a:spcPct val="150000"/>
              </a:lnSpc>
            </a:pP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“神舟”五号搭载了两面联合国旗，一面长</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rPr>
              <a:t>15cm,</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宽</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rPr>
              <a:t>10cm,</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另一面长</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rPr>
              <a:t>180cm,</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宽</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rPr>
              <a:t>120cm(</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见右图）。</a:t>
            </a:r>
            <a:endParaRPr lang="en-US" altLang="zh-CN" sz="2400" dirty="0">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pP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这两面联合国旗长和宽的最简单的整数比分别是多少？</a:t>
            </a:r>
            <a:endParaRPr lang="zh-CN" altLang="en-US" sz="2400" dirty="0">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1026" name="Picture 2" descr="https://i01picsos.sogoucdn.com/aa606065f844306c"/>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349740" y="1293495"/>
            <a:ext cx="2350135" cy="1599565"/>
          </a:xfrm>
          <a:prstGeom prst="rect">
            <a:avLst/>
          </a:prstGeom>
          <a:noFill/>
          <a:extLst>
            <a:ext uri="{909E8E84-426E-40DD-AFC4-6F175D3DCCD1}">
              <a14:hiddenFill xmlns:a14="http://schemas.microsoft.com/office/drawing/2010/main">
                <a:solidFill>
                  <a:srgbClr val="FFFFFF"/>
                </a:solidFill>
              </a14:hiddenFill>
            </a:ext>
          </a:extLst>
        </p:spPr>
      </p:pic>
      <p:pic>
        <p:nvPicPr>
          <p:cNvPr id="17412" name="图片 17411" descr="11865050942631249"/>
          <p:cNvPicPr>
            <a:picLocks noChangeAspect="1"/>
          </p:cNvPicPr>
          <p:nvPr/>
        </p:nvPicPr>
        <p:blipFill>
          <a:blip r:embed="rId3"/>
          <a:stretch>
            <a:fillRect/>
          </a:stretch>
        </p:blipFill>
        <p:spPr>
          <a:xfrm>
            <a:off x="5441950" y="3481388"/>
            <a:ext cx="3735388" cy="2492375"/>
          </a:xfrm>
          <a:prstGeom prst="rect">
            <a:avLst/>
          </a:prstGeom>
          <a:noFill/>
          <a:ln w="9525">
            <a:noFill/>
          </a:ln>
        </p:spPr>
      </p:pic>
      <p:pic>
        <p:nvPicPr>
          <p:cNvPr id="17416" name="图片 17415" descr="11865050942631249"/>
          <p:cNvPicPr>
            <a:picLocks noChangeAspect="1"/>
          </p:cNvPicPr>
          <p:nvPr/>
        </p:nvPicPr>
        <p:blipFill>
          <a:blip r:embed="rId3"/>
          <a:stretch>
            <a:fillRect/>
          </a:stretch>
        </p:blipFill>
        <p:spPr>
          <a:xfrm>
            <a:off x="2381250" y="4276725"/>
            <a:ext cx="1260475" cy="841375"/>
          </a:xfrm>
          <a:prstGeom prst="rect">
            <a:avLst/>
          </a:prstGeom>
          <a:noFill/>
          <a:ln w="9525">
            <a:noFill/>
          </a:ln>
        </p:spPr>
      </p:pic>
      <p:sp>
        <p:nvSpPr>
          <p:cNvPr id="17417" name="文本框 17416"/>
          <p:cNvSpPr txBox="1"/>
          <p:nvPr/>
        </p:nvSpPr>
        <p:spPr>
          <a:xfrm>
            <a:off x="2522538" y="5122863"/>
            <a:ext cx="978535" cy="460375"/>
          </a:xfrm>
          <a:prstGeom prst="rect">
            <a:avLst/>
          </a:prstGeom>
          <a:noFill/>
          <a:ln w="9525">
            <a:noFill/>
          </a:ln>
        </p:spPr>
        <p:txBody>
          <a:bodyPr wrap="none" anchor="t">
            <a:spAutoFit/>
          </a:bodyPr>
          <a:p>
            <a:r>
              <a:rPr lang="en-US" altLang="zh-CN" sz="2400">
                <a:latin typeface="微软雅黑" panose="020B0503020204020204" pitchFamily="34" charset="-122"/>
                <a:ea typeface="微软雅黑" panose="020B0503020204020204" pitchFamily="34" charset="-122"/>
              </a:rPr>
              <a:t>15cm</a:t>
            </a:r>
            <a:endParaRPr lang="en-US" altLang="zh-CN" sz="2400">
              <a:latin typeface="微软雅黑" panose="020B0503020204020204" pitchFamily="34" charset="-122"/>
              <a:ea typeface="微软雅黑" panose="020B0503020204020204" pitchFamily="34" charset="-122"/>
            </a:endParaRPr>
          </a:p>
        </p:txBody>
      </p:sp>
      <p:sp>
        <p:nvSpPr>
          <p:cNvPr id="17418" name="文本框 17417"/>
          <p:cNvSpPr txBox="1"/>
          <p:nvPr/>
        </p:nvSpPr>
        <p:spPr>
          <a:xfrm>
            <a:off x="3549650" y="4481513"/>
            <a:ext cx="978535" cy="460375"/>
          </a:xfrm>
          <a:prstGeom prst="rect">
            <a:avLst/>
          </a:prstGeom>
          <a:noFill/>
          <a:ln w="9525">
            <a:noFill/>
          </a:ln>
        </p:spPr>
        <p:txBody>
          <a:bodyPr wrap="none" anchor="t">
            <a:spAutoFit/>
          </a:bodyPr>
          <a:p>
            <a:r>
              <a:rPr lang="en-US" altLang="zh-CN" sz="2400">
                <a:latin typeface="微软雅黑" panose="020B0503020204020204" pitchFamily="34" charset="-122"/>
                <a:ea typeface="微软雅黑" panose="020B0503020204020204" pitchFamily="34" charset="-122"/>
              </a:rPr>
              <a:t>10cm</a:t>
            </a:r>
            <a:endParaRPr lang="en-US" altLang="zh-CN" sz="2400">
              <a:latin typeface="微软雅黑" panose="020B0503020204020204" pitchFamily="34" charset="-122"/>
              <a:ea typeface="微软雅黑" panose="020B0503020204020204" pitchFamily="34" charset="-122"/>
            </a:endParaRPr>
          </a:p>
        </p:txBody>
      </p:sp>
      <p:sp>
        <p:nvSpPr>
          <p:cNvPr id="17419" name="文本框 17418"/>
          <p:cNvSpPr txBox="1"/>
          <p:nvPr/>
        </p:nvSpPr>
        <p:spPr>
          <a:xfrm>
            <a:off x="6789738" y="5921375"/>
            <a:ext cx="1156970" cy="460375"/>
          </a:xfrm>
          <a:prstGeom prst="rect">
            <a:avLst/>
          </a:prstGeom>
          <a:noFill/>
          <a:ln w="9525">
            <a:noFill/>
          </a:ln>
        </p:spPr>
        <p:txBody>
          <a:bodyPr wrap="none" anchor="t">
            <a:spAutoFit/>
          </a:bodyPr>
          <a:p>
            <a:r>
              <a:rPr lang="en-US" altLang="zh-CN" sz="2400">
                <a:latin typeface="微软雅黑" panose="020B0503020204020204" pitchFamily="34" charset="-122"/>
                <a:ea typeface="微软雅黑" panose="020B0503020204020204" pitchFamily="34" charset="-122"/>
              </a:rPr>
              <a:t>180cm</a:t>
            </a:r>
            <a:endParaRPr lang="en-US" altLang="zh-CN" sz="2400">
              <a:latin typeface="微软雅黑" panose="020B0503020204020204" pitchFamily="34" charset="-122"/>
              <a:ea typeface="微软雅黑" panose="020B0503020204020204" pitchFamily="34" charset="-122"/>
            </a:endParaRPr>
          </a:p>
        </p:txBody>
      </p:sp>
      <p:sp>
        <p:nvSpPr>
          <p:cNvPr id="17420" name="文本框 17419"/>
          <p:cNvSpPr txBox="1"/>
          <p:nvPr/>
        </p:nvSpPr>
        <p:spPr>
          <a:xfrm>
            <a:off x="9086850" y="4616450"/>
            <a:ext cx="1156970" cy="460375"/>
          </a:xfrm>
          <a:prstGeom prst="rect">
            <a:avLst/>
          </a:prstGeom>
          <a:noFill/>
          <a:ln w="9525">
            <a:noFill/>
          </a:ln>
        </p:spPr>
        <p:txBody>
          <a:bodyPr wrap="none" anchor="t">
            <a:spAutoFit/>
          </a:bodyPr>
          <a:p>
            <a:r>
              <a:rPr lang="en-US" altLang="zh-CN" sz="2400">
                <a:latin typeface="微软雅黑" panose="020B0503020204020204" pitchFamily="34" charset="-122"/>
                <a:ea typeface="微软雅黑" panose="020B0503020204020204" pitchFamily="34" charset="-122"/>
              </a:rPr>
              <a:t>120cm</a:t>
            </a:r>
            <a:endParaRPr lang="en-US" altLang="zh-CN" sz="240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iterate type="lt">
                                    <p:tmPct val="5000"/>
                                  </p:iterate>
                                  <p:childTnLst>
                                    <p:set>
                                      <p:cBhvr>
                                        <p:cTn id="6" dur="1000" fill="hold">
                                          <p:stCondLst>
                                            <p:cond delay="0"/>
                                          </p:stCondLst>
                                        </p:cTn>
                                        <p:tgtEl>
                                          <p:spTgt spid="17416"/>
                                        </p:tgtEl>
                                        <p:attrNameLst>
                                          <p:attrName>style.visibility</p:attrName>
                                        </p:attrNameLst>
                                      </p:cBhvr>
                                      <p:to>
                                        <p:strVal val="visible"/>
                                      </p:to>
                                    </p:set>
                                    <p:anim calcmode="lin" valueType="num">
                                      <p:cBhvr>
                                        <p:cTn id="7" dur="1000" fill="hold"/>
                                        <p:tgtEl>
                                          <p:spTgt spid="17416"/>
                                        </p:tgtEl>
                                        <p:attrNameLst>
                                          <p:attrName>ppt_w</p:attrName>
                                        </p:attrNameLst>
                                      </p:cBhvr>
                                      <p:tavLst>
                                        <p:tav tm="0">
                                          <p:val>
                                            <p:fltVal val="0.000000"/>
                                          </p:val>
                                        </p:tav>
                                        <p:tav tm="100000">
                                          <p:val>
                                            <p:strVal val="#ppt_w"/>
                                          </p:val>
                                        </p:tav>
                                      </p:tavLst>
                                    </p:anim>
                                    <p:anim calcmode="lin" valueType="num">
                                      <p:cBhvr>
                                        <p:cTn id="8" dur="1000" fill="hold"/>
                                        <p:tgtEl>
                                          <p:spTgt spid="17416"/>
                                        </p:tgtEl>
                                        <p:attrNameLst>
                                          <p:attrName>ppt_h</p:attrName>
                                        </p:attrNameLst>
                                      </p:cBhvr>
                                      <p:tavLst>
                                        <p:tav tm="0">
                                          <p:val>
                                            <p:fltVal val="0.000000"/>
                                          </p:val>
                                        </p:tav>
                                        <p:tav tm="100000">
                                          <p:val>
                                            <p:strVal val="#ppt_h"/>
                                          </p:val>
                                        </p:tav>
                                      </p:tavLst>
                                    </p:anim>
                                    <p:anim calcmode="lin" valueType="num">
                                      <p:cBhvr>
                                        <p:cTn id="9" dur="1000" fill="hold"/>
                                        <p:tgtEl>
                                          <p:spTgt spid="17416"/>
                                        </p:tgtEl>
                                        <p:attrNameLst>
                                          <p:attrName>style.rotation</p:attrName>
                                        </p:attrNameLst>
                                      </p:cBhvr>
                                      <p:tavLst>
                                        <p:tav tm="0">
                                          <p:val>
                                            <p:fltVal val="90.000000"/>
                                          </p:val>
                                        </p:tav>
                                        <p:tav tm="100000">
                                          <p:val>
                                            <p:fltVal val="0.000000"/>
                                          </p:val>
                                        </p:tav>
                                      </p:tavLst>
                                    </p:anim>
                                    <p:animEffect transition="in" filter="fade">
                                      <p:cBhvr>
                                        <p:cTn id="10" dur="1000"/>
                                        <p:tgtEl>
                                          <p:spTgt spid="17416"/>
                                        </p:tgtEl>
                                      </p:cBhvr>
                                    </p:animEffect>
                                  </p:childTnLst>
                                </p:cTn>
                              </p:par>
                              <p:par>
                                <p:cTn id="11" presetID="31" presetClass="entr" presetSubtype="0" fill="hold" nodeType="withEffect">
                                  <p:stCondLst>
                                    <p:cond delay="0"/>
                                  </p:stCondLst>
                                  <p:iterate type="lt">
                                    <p:tmPct val="5000"/>
                                  </p:iterate>
                                  <p:childTnLst>
                                    <p:set>
                                      <p:cBhvr>
                                        <p:cTn id="12" dur="1000" fill="hold">
                                          <p:stCondLst>
                                            <p:cond delay="0"/>
                                          </p:stCondLst>
                                        </p:cTn>
                                        <p:tgtEl>
                                          <p:spTgt spid="17412"/>
                                        </p:tgtEl>
                                        <p:attrNameLst>
                                          <p:attrName>style.visibility</p:attrName>
                                        </p:attrNameLst>
                                      </p:cBhvr>
                                      <p:to>
                                        <p:strVal val="visible"/>
                                      </p:to>
                                    </p:set>
                                    <p:anim calcmode="lin" valueType="num">
                                      <p:cBhvr>
                                        <p:cTn id="13" dur="1000" fill="hold"/>
                                        <p:tgtEl>
                                          <p:spTgt spid="17412"/>
                                        </p:tgtEl>
                                        <p:attrNameLst>
                                          <p:attrName>ppt_w</p:attrName>
                                        </p:attrNameLst>
                                      </p:cBhvr>
                                      <p:tavLst>
                                        <p:tav tm="0">
                                          <p:val>
                                            <p:fltVal val="0.000000"/>
                                          </p:val>
                                        </p:tav>
                                        <p:tav tm="100000">
                                          <p:val>
                                            <p:strVal val="#ppt_w"/>
                                          </p:val>
                                        </p:tav>
                                      </p:tavLst>
                                    </p:anim>
                                    <p:anim calcmode="lin" valueType="num">
                                      <p:cBhvr>
                                        <p:cTn id="14" dur="1000" fill="hold"/>
                                        <p:tgtEl>
                                          <p:spTgt spid="17412"/>
                                        </p:tgtEl>
                                        <p:attrNameLst>
                                          <p:attrName>ppt_h</p:attrName>
                                        </p:attrNameLst>
                                      </p:cBhvr>
                                      <p:tavLst>
                                        <p:tav tm="0">
                                          <p:val>
                                            <p:fltVal val="0.000000"/>
                                          </p:val>
                                        </p:tav>
                                        <p:tav tm="100000">
                                          <p:val>
                                            <p:strVal val="#ppt_h"/>
                                          </p:val>
                                        </p:tav>
                                      </p:tavLst>
                                    </p:anim>
                                    <p:anim calcmode="lin" valueType="num">
                                      <p:cBhvr>
                                        <p:cTn id="15" dur="1000" fill="hold"/>
                                        <p:tgtEl>
                                          <p:spTgt spid="17412"/>
                                        </p:tgtEl>
                                        <p:attrNameLst>
                                          <p:attrName>style.rotation</p:attrName>
                                        </p:attrNameLst>
                                      </p:cBhvr>
                                      <p:tavLst>
                                        <p:tav tm="0">
                                          <p:val>
                                            <p:fltVal val="90.000000"/>
                                          </p:val>
                                        </p:tav>
                                        <p:tav tm="100000">
                                          <p:val>
                                            <p:fltVal val="0.000000"/>
                                          </p:val>
                                        </p:tav>
                                      </p:tavLst>
                                    </p:anim>
                                    <p:animEffect transition="in" filter="fade">
                                      <p:cBhvr>
                                        <p:cTn id="16" dur="1000"/>
                                        <p:tgtEl>
                                          <p:spTgt spid="17412"/>
                                        </p:tgtEl>
                                      </p:cBhvr>
                                    </p:animEffect>
                                  </p:childTnLst>
                                </p:cTn>
                              </p:par>
                            </p:childTnLst>
                          </p:cTn>
                        </p:par>
                      </p:childTnLst>
                    </p:cTn>
                  </p:par>
                  <p:par>
                    <p:cTn id="17" fill="hold">
                      <p:stCondLst>
                        <p:cond delay="indefinite"/>
                      </p:stCondLst>
                      <p:childTnLst>
                        <p:par>
                          <p:cTn id="18" fill="hold">
                            <p:stCondLst>
                              <p:cond delay="0"/>
                            </p:stCondLst>
                            <p:childTnLst>
                              <p:par>
                                <p:cTn id="19" presetID="31" presetClass="entr" presetSubtype="0" fill="hold" grpId="0" nodeType="clickEffect">
                                  <p:stCondLst>
                                    <p:cond delay="0"/>
                                  </p:stCondLst>
                                  <p:iterate type="lt">
                                    <p:tmPct val="5000"/>
                                  </p:iterate>
                                  <p:childTnLst>
                                    <p:set>
                                      <p:cBhvr>
                                        <p:cTn id="20" dur="1000" fill="hold">
                                          <p:stCondLst>
                                            <p:cond delay="0"/>
                                          </p:stCondLst>
                                        </p:cTn>
                                        <p:tgtEl>
                                          <p:spTgt spid="17418"/>
                                        </p:tgtEl>
                                        <p:attrNameLst>
                                          <p:attrName>style.visibility</p:attrName>
                                        </p:attrNameLst>
                                      </p:cBhvr>
                                      <p:to>
                                        <p:strVal val="visible"/>
                                      </p:to>
                                    </p:set>
                                    <p:anim calcmode="lin" valueType="num">
                                      <p:cBhvr>
                                        <p:cTn id="21" dur="1000" fill="hold"/>
                                        <p:tgtEl>
                                          <p:spTgt spid="17418"/>
                                        </p:tgtEl>
                                        <p:attrNameLst>
                                          <p:attrName>ppt_w</p:attrName>
                                        </p:attrNameLst>
                                      </p:cBhvr>
                                      <p:tavLst>
                                        <p:tav tm="0">
                                          <p:val>
                                            <p:fltVal val="0.000000"/>
                                          </p:val>
                                        </p:tav>
                                        <p:tav tm="100000">
                                          <p:val>
                                            <p:strVal val="#ppt_w"/>
                                          </p:val>
                                        </p:tav>
                                      </p:tavLst>
                                    </p:anim>
                                    <p:anim calcmode="lin" valueType="num">
                                      <p:cBhvr>
                                        <p:cTn id="22" dur="1000" fill="hold"/>
                                        <p:tgtEl>
                                          <p:spTgt spid="17418"/>
                                        </p:tgtEl>
                                        <p:attrNameLst>
                                          <p:attrName>ppt_h</p:attrName>
                                        </p:attrNameLst>
                                      </p:cBhvr>
                                      <p:tavLst>
                                        <p:tav tm="0">
                                          <p:val>
                                            <p:fltVal val="0.000000"/>
                                          </p:val>
                                        </p:tav>
                                        <p:tav tm="100000">
                                          <p:val>
                                            <p:strVal val="#ppt_h"/>
                                          </p:val>
                                        </p:tav>
                                      </p:tavLst>
                                    </p:anim>
                                    <p:anim calcmode="lin" valueType="num">
                                      <p:cBhvr>
                                        <p:cTn id="23" dur="1000" fill="hold"/>
                                        <p:tgtEl>
                                          <p:spTgt spid="17418"/>
                                        </p:tgtEl>
                                        <p:attrNameLst>
                                          <p:attrName>style.rotation</p:attrName>
                                        </p:attrNameLst>
                                      </p:cBhvr>
                                      <p:tavLst>
                                        <p:tav tm="0">
                                          <p:val>
                                            <p:fltVal val="90.000000"/>
                                          </p:val>
                                        </p:tav>
                                        <p:tav tm="100000">
                                          <p:val>
                                            <p:fltVal val="0.000000"/>
                                          </p:val>
                                        </p:tav>
                                      </p:tavLst>
                                    </p:anim>
                                    <p:animEffect transition="in" filter="fade">
                                      <p:cBhvr>
                                        <p:cTn id="24" dur="1000"/>
                                        <p:tgtEl>
                                          <p:spTgt spid="17418"/>
                                        </p:tgtEl>
                                      </p:cBhvr>
                                    </p:animEffect>
                                  </p:childTnLst>
                                </p:cTn>
                              </p:par>
                              <p:par>
                                <p:cTn id="25" presetID="31" presetClass="entr" presetSubtype="0" fill="hold" grpId="0" nodeType="withEffect">
                                  <p:stCondLst>
                                    <p:cond delay="0"/>
                                  </p:stCondLst>
                                  <p:iterate type="lt">
                                    <p:tmPct val="5000"/>
                                  </p:iterate>
                                  <p:childTnLst>
                                    <p:set>
                                      <p:cBhvr>
                                        <p:cTn id="26" dur="1000" fill="hold">
                                          <p:stCondLst>
                                            <p:cond delay="0"/>
                                          </p:stCondLst>
                                        </p:cTn>
                                        <p:tgtEl>
                                          <p:spTgt spid="17417"/>
                                        </p:tgtEl>
                                        <p:attrNameLst>
                                          <p:attrName>style.visibility</p:attrName>
                                        </p:attrNameLst>
                                      </p:cBhvr>
                                      <p:to>
                                        <p:strVal val="visible"/>
                                      </p:to>
                                    </p:set>
                                    <p:anim calcmode="lin" valueType="num">
                                      <p:cBhvr>
                                        <p:cTn id="27" dur="1000" fill="hold"/>
                                        <p:tgtEl>
                                          <p:spTgt spid="17417"/>
                                        </p:tgtEl>
                                        <p:attrNameLst>
                                          <p:attrName>ppt_w</p:attrName>
                                        </p:attrNameLst>
                                      </p:cBhvr>
                                      <p:tavLst>
                                        <p:tav tm="0">
                                          <p:val>
                                            <p:fltVal val="0.000000"/>
                                          </p:val>
                                        </p:tav>
                                        <p:tav tm="100000">
                                          <p:val>
                                            <p:strVal val="#ppt_w"/>
                                          </p:val>
                                        </p:tav>
                                      </p:tavLst>
                                    </p:anim>
                                    <p:anim calcmode="lin" valueType="num">
                                      <p:cBhvr>
                                        <p:cTn id="28" dur="1000" fill="hold"/>
                                        <p:tgtEl>
                                          <p:spTgt spid="17417"/>
                                        </p:tgtEl>
                                        <p:attrNameLst>
                                          <p:attrName>ppt_h</p:attrName>
                                        </p:attrNameLst>
                                      </p:cBhvr>
                                      <p:tavLst>
                                        <p:tav tm="0">
                                          <p:val>
                                            <p:fltVal val="0.000000"/>
                                          </p:val>
                                        </p:tav>
                                        <p:tav tm="100000">
                                          <p:val>
                                            <p:strVal val="#ppt_h"/>
                                          </p:val>
                                        </p:tav>
                                      </p:tavLst>
                                    </p:anim>
                                    <p:anim calcmode="lin" valueType="num">
                                      <p:cBhvr>
                                        <p:cTn id="29" dur="1000" fill="hold"/>
                                        <p:tgtEl>
                                          <p:spTgt spid="17417"/>
                                        </p:tgtEl>
                                        <p:attrNameLst>
                                          <p:attrName>style.rotation</p:attrName>
                                        </p:attrNameLst>
                                      </p:cBhvr>
                                      <p:tavLst>
                                        <p:tav tm="0">
                                          <p:val>
                                            <p:fltVal val="90.000000"/>
                                          </p:val>
                                        </p:tav>
                                        <p:tav tm="100000">
                                          <p:val>
                                            <p:fltVal val="0.000000"/>
                                          </p:val>
                                        </p:tav>
                                      </p:tavLst>
                                    </p:anim>
                                    <p:animEffect transition="in" filter="fade">
                                      <p:cBhvr>
                                        <p:cTn id="30" dur="1000"/>
                                        <p:tgtEl>
                                          <p:spTgt spid="17417"/>
                                        </p:tgtEl>
                                      </p:cBhvr>
                                    </p:animEffect>
                                  </p:childTnLst>
                                </p:cTn>
                              </p:par>
                            </p:childTnLst>
                          </p:cTn>
                        </p:par>
                      </p:childTnLst>
                    </p:cTn>
                  </p:par>
                  <p:par>
                    <p:cTn id="31" fill="hold">
                      <p:stCondLst>
                        <p:cond delay="indefinite"/>
                      </p:stCondLst>
                      <p:childTnLst>
                        <p:par>
                          <p:cTn id="32" fill="hold">
                            <p:stCondLst>
                              <p:cond delay="0"/>
                            </p:stCondLst>
                            <p:childTnLst>
                              <p:par>
                                <p:cTn id="33" presetID="23" presetClass="entr" presetSubtype="16" fill="hold" grpId="0" nodeType="clickEffect">
                                  <p:stCondLst>
                                    <p:cond delay="0"/>
                                  </p:stCondLst>
                                  <p:childTnLst>
                                    <p:set>
                                      <p:cBhvr>
                                        <p:cTn id="34" dur="1000" fill="hold">
                                          <p:stCondLst>
                                            <p:cond delay="0"/>
                                          </p:stCondLst>
                                        </p:cTn>
                                        <p:tgtEl>
                                          <p:spTgt spid="17419"/>
                                        </p:tgtEl>
                                        <p:attrNameLst>
                                          <p:attrName>style.visibility</p:attrName>
                                        </p:attrNameLst>
                                      </p:cBhvr>
                                      <p:to>
                                        <p:strVal val="visible"/>
                                      </p:to>
                                    </p:set>
                                    <p:anim calcmode="lin" valueType="num">
                                      <p:cBhvr>
                                        <p:cTn id="35" dur="1000" fill="hold"/>
                                        <p:tgtEl>
                                          <p:spTgt spid="17419"/>
                                        </p:tgtEl>
                                        <p:attrNameLst>
                                          <p:attrName>ppt_w</p:attrName>
                                        </p:attrNameLst>
                                      </p:cBhvr>
                                      <p:tavLst>
                                        <p:tav tm="0">
                                          <p:val>
                                            <p:fltVal val="0.000000"/>
                                          </p:val>
                                        </p:tav>
                                        <p:tav tm="100000">
                                          <p:val>
                                            <p:strVal val="#ppt_w"/>
                                          </p:val>
                                        </p:tav>
                                      </p:tavLst>
                                    </p:anim>
                                    <p:anim calcmode="lin" valueType="num">
                                      <p:cBhvr>
                                        <p:cTn id="36" dur="1000" fill="hold"/>
                                        <p:tgtEl>
                                          <p:spTgt spid="17419"/>
                                        </p:tgtEl>
                                        <p:attrNameLst>
                                          <p:attrName>ppt_h</p:attrName>
                                        </p:attrNameLst>
                                      </p:cBhvr>
                                      <p:tavLst>
                                        <p:tav tm="0">
                                          <p:val>
                                            <p:fltVal val="0.000000"/>
                                          </p:val>
                                        </p:tav>
                                        <p:tav tm="100000">
                                          <p:val>
                                            <p:strVal val="#ppt_h"/>
                                          </p:val>
                                        </p:tav>
                                      </p:tavLst>
                                    </p:anim>
                                  </p:childTnLst>
                                </p:cTn>
                              </p:par>
                              <p:par>
                                <p:cTn id="37" presetID="23" presetClass="entr" presetSubtype="16" fill="hold" grpId="0" nodeType="withEffect">
                                  <p:stCondLst>
                                    <p:cond delay="0"/>
                                  </p:stCondLst>
                                  <p:childTnLst>
                                    <p:set>
                                      <p:cBhvr>
                                        <p:cTn id="38" dur="1000" fill="hold">
                                          <p:stCondLst>
                                            <p:cond delay="0"/>
                                          </p:stCondLst>
                                        </p:cTn>
                                        <p:tgtEl>
                                          <p:spTgt spid="17420"/>
                                        </p:tgtEl>
                                        <p:attrNameLst>
                                          <p:attrName>style.visibility</p:attrName>
                                        </p:attrNameLst>
                                      </p:cBhvr>
                                      <p:to>
                                        <p:strVal val="visible"/>
                                      </p:to>
                                    </p:set>
                                    <p:anim calcmode="lin" valueType="num">
                                      <p:cBhvr>
                                        <p:cTn id="39" dur="1000" fill="hold"/>
                                        <p:tgtEl>
                                          <p:spTgt spid="17420"/>
                                        </p:tgtEl>
                                        <p:attrNameLst>
                                          <p:attrName>ppt_w</p:attrName>
                                        </p:attrNameLst>
                                      </p:cBhvr>
                                      <p:tavLst>
                                        <p:tav tm="0">
                                          <p:val>
                                            <p:fltVal val="0.000000"/>
                                          </p:val>
                                        </p:tav>
                                        <p:tav tm="100000">
                                          <p:val>
                                            <p:strVal val="#ppt_w"/>
                                          </p:val>
                                        </p:tav>
                                      </p:tavLst>
                                    </p:anim>
                                    <p:anim calcmode="lin" valueType="num">
                                      <p:cBhvr>
                                        <p:cTn id="40" dur="1000" fill="hold"/>
                                        <p:tgtEl>
                                          <p:spTgt spid="17420"/>
                                        </p:tgtEl>
                                        <p:attrNameLst>
                                          <p:attrName>ppt_h</p:attrName>
                                        </p:attrNameLst>
                                      </p:cBhvr>
                                      <p:tavLst>
                                        <p:tav tm="0">
                                          <p:val>
                                            <p:fltVal val="0.00000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7" grpId="0"/>
      <p:bldP spid="17418" grpId="0"/>
      <p:bldP spid="17419" grpId="0"/>
      <p:bldP spid="17420"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新课讲解</a:t>
            </a:r>
            <a:endParaRPr kumimoji="1" lang="zh-CN" altLang="en-US" sz="2400" b="1" dirty="0"/>
          </a:p>
        </p:txBody>
      </p:sp>
      <p:pic>
        <p:nvPicPr>
          <p:cNvPr id="17412" name="图片 17411" descr="11865050942631249"/>
          <p:cNvPicPr>
            <a:picLocks noChangeAspect="1"/>
          </p:cNvPicPr>
          <p:nvPr/>
        </p:nvPicPr>
        <p:blipFill>
          <a:blip r:embed="rId2"/>
          <a:stretch>
            <a:fillRect/>
          </a:stretch>
        </p:blipFill>
        <p:spPr>
          <a:xfrm>
            <a:off x="5957570" y="621030"/>
            <a:ext cx="3249295" cy="2167890"/>
          </a:xfrm>
          <a:prstGeom prst="rect">
            <a:avLst/>
          </a:prstGeom>
          <a:noFill/>
          <a:ln w="9525">
            <a:noFill/>
          </a:ln>
        </p:spPr>
      </p:pic>
      <p:pic>
        <p:nvPicPr>
          <p:cNvPr id="17416" name="图片 17415" descr="11865050942631249"/>
          <p:cNvPicPr>
            <a:picLocks noChangeAspect="1"/>
          </p:cNvPicPr>
          <p:nvPr/>
        </p:nvPicPr>
        <p:blipFill>
          <a:blip r:embed="rId2"/>
          <a:stretch>
            <a:fillRect/>
          </a:stretch>
        </p:blipFill>
        <p:spPr>
          <a:xfrm>
            <a:off x="2896870" y="1416050"/>
            <a:ext cx="1260475" cy="841375"/>
          </a:xfrm>
          <a:prstGeom prst="rect">
            <a:avLst/>
          </a:prstGeom>
          <a:noFill/>
          <a:ln w="9525">
            <a:noFill/>
          </a:ln>
        </p:spPr>
      </p:pic>
      <p:sp>
        <p:nvSpPr>
          <p:cNvPr id="17417" name="文本框 17416"/>
          <p:cNvSpPr txBox="1"/>
          <p:nvPr/>
        </p:nvSpPr>
        <p:spPr>
          <a:xfrm>
            <a:off x="3038158" y="2262188"/>
            <a:ext cx="978535" cy="460375"/>
          </a:xfrm>
          <a:prstGeom prst="rect">
            <a:avLst/>
          </a:prstGeom>
          <a:noFill/>
          <a:ln w="9525">
            <a:noFill/>
          </a:ln>
        </p:spPr>
        <p:txBody>
          <a:bodyPr wrap="none" anchor="t">
            <a:spAutoFit/>
          </a:bodyPr>
          <a:p>
            <a:r>
              <a:rPr lang="en-US" altLang="zh-CN" sz="2400">
                <a:latin typeface="微软雅黑" panose="020B0503020204020204" pitchFamily="34" charset="-122"/>
                <a:ea typeface="微软雅黑" panose="020B0503020204020204" pitchFamily="34" charset="-122"/>
              </a:rPr>
              <a:t>15cm</a:t>
            </a:r>
            <a:endParaRPr lang="en-US" altLang="zh-CN" sz="2400">
              <a:latin typeface="微软雅黑" panose="020B0503020204020204" pitchFamily="34" charset="-122"/>
              <a:ea typeface="微软雅黑" panose="020B0503020204020204" pitchFamily="34" charset="-122"/>
            </a:endParaRPr>
          </a:p>
        </p:txBody>
      </p:sp>
      <p:sp>
        <p:nvSpPr>
          <p:cNvPr id="17418" name="文本框 17417"/>
          <p:cNvSpPr txBox="1"/>
          <p:nvPr/>
        </p:nvSpPr>
        <p:spPr>
          <a:xfrm>
            <a:off x="4065270" y="1620838"/>
            <a:ext cx="978535" cy="460375"/>
          </a:xfrm>
          <a:prstGeom prst="rect">
            <a:avLst/>
          </a:prstGeom>
          <a:noFill/>
          <a:ln w="9525">
            <a:noFill/>
          </a:ln>
        </p:spPr>
        <p:txBody>
          <a:bodyPr wrap="none" anchor="t">
            <a:spAutoFit/>
          </a:bodyPr>
          <a:p>
            <a:r>
              <a:rPr lang="en-US" altLang="zh-CN" sz="2400">
                <a:latin typeface="微软雅黑" panose="020B0503020204020204" pitchFamily="34" charset="-122"/>
                <a:ea typeface="微软雅黑" panose="020B0503020204020204" pitchFamily="34" charset="-122"/>
              </a:rPr>
              <a:t>10cm</a:t>
            </a:r>
            <a:endParaRPr lang="en-US" altLang="zh-CN" sz="2400">
              <a:latin typeface="微软雅黑" panose="020B0503020204020204" pitchFamily="34" charset="-122"/>
              <a:ea typeface="微软雅黑" panose="020B0503020204020204" pitchFamily="34" charset="-122"/>
            </a:endParaRPr>
          </a:p>
        </p:txBody>
      </p:sp>
      <p:sp>
        <p:nvSpPr>
          <p:cNvPr id="17419" name="文本框 17418"/>
          <p:cNvSpPr txBox="1"/>
          <p:nvPr/>
        </p:nvSpPr>
        <p:spPr>
          <a:xfrm>
            <a:off x="7122478" y="2832100"/>
            <a:ext cx="1156970" cy="460375"/>
          </a:xfrm>
          <a:prstGeom prst="rect">
            <a:avLst/>
          </a:prstGeom>
          <a:noFill/>
          <a:ln w="9525">
            <a:noFill/>
          </a:ln>
        </p:spPr>
        <p:txBody>
          <a:bodyPr wrap="none" anchor="t">
            <a:spAutoFit/>
          </a:bodyPr>
          <a:p>
            <a:r>
              <a:rPr lang="en-US" altLang="zh-CN" sz="2400">
                <a:latin typeface="微软雅黑" panose="020B0503020204020204" pitchFamily="34" charset="-122"/>
                <a:ea typeface="微软雅黑" panose="020B0503020204020204" pitchFamily="34" charset="-122"/>
              </a:rPr>
              <a:t>180cm</a:t>
            </a:r>
            <a:endParaRPr lang="en-US" altLang="zh-CN" sz="2400">
              <a:latin typeface="微软雅黑" panose="020B0503020204020204" pitchFamily="34" charset="-122"/>
              <a:ea typeface="微软雅黑" panose="020B0503020204020204" pitchFamily="34" charset="-122"/>
            </a:endParaRPr>
          </a:p>
        </p:txBody>
      </p:sp>
      <p:sp>
        <p:nvSpPr>
          <p:cNvPr id="17420" name="文本框 17419"/>
          <p:cNvSpPr txBox="1"/>
          <p:nvPr/>
        </p:nvSpPr>
        <p:spPr>
          <a:xfrm>
            <a:off x="9206230" y="1475105"/>
            <a:ext cx="1156970" cy="460375"/>
          </a:xfrm>
          <a:prstGeom prst="rect">
            <a:avLst/>
          </a:prstGeom>
          <a:noFill/>
          <a:ln w="9525">
            <a:noFill/>
          </a:ln>
        </p:spPr>
        <p:txBody>
          <a:bodyPr wrap="none" anchor="t">
            <a:spAutoFit/>
          </a:bodyPr>
          <a:p>
            <a:r>
              <a:rPr lang="en-US" altLang="zh-CN" sz="2400">
                <a:latin typeface="微软雅黑" panose="020B0503020204020204" pitchFamily="34" charset="-122"/>
                <a:ea typeface="微软雅黑" panose="020B0503020204020204" pitchFamily="34" charset="-122"/>
              </a:rPr>
              <a:t>120cm</a:t>
            </a:r>
            <a:endParaRPr lang="en-US" altLang="zh-CN" sz="2400">
              <a:latin typeface="微软雅黑" panose="020B0503020204020204" pitchFamily="34" charset="-122"/>
              <a:ea typeface="微软雅黑" panose="020B0503020204020204" pitchFamily="34" charset="-122"/>
            </a:endParaRPr>
          </a:p>
        </p:txBody>
      </p:sp>
      <p:sp>
        <p:nvSpPr>
          <p:cNvPr id="9220" name="TextBox 6"/>
          <p:cNvSpPr txBox="1"/>
          <p:nvPr/>
        </p:nvSpPr>
        <p:spPr>
          <a:xfrm>
            <a:off x="1066165" y="3511550"/>
            <a:ext cx="4780280" cy="1198880"/>
          </a:xfrm>
          <a:prstGeom prst="rect">
            <a:avLst/>
          </a:prstGeom>
          <a:noFill/>
          <a:ln w="9525">
            <a:noFill/>
          </a:ln>
        </p:spPr>
        <p:txBody>
          <a:bodyPr wrap="square" anchor="t">
            <a:spAutoFit/>
          </a:bodyPr>
          <a:p>
            <a:pPr>
              <a:lnSpc>
                <a:spcPct val="150000"/>
              </a:lnSpc>
            </a:pP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rPr>
              <a:t>15</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rPr>
              <a:t>10 =</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rPr>
              <a:t>15÷  </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rPr>
              <a:t>10÷  </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a:t>
            </a:r>
            <a:endParaRPr lang="zh-CN" altLang="en-US" sz="2400" dirty="0">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pP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4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4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rPr>
              <a:t>            </a:t>
            </a:r>
            <a:endParaRPr lang="en-US" altLang="zh-CN" sz="2400"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9221" name="TextBox 7"/>
          <p:cNvSpPr txBox="1"/>
          <p:nvPr/>
        </p:nvSpPr>
        <p:spPr>
          <a:xfrm>
            <a:off x="5920105" y="3524250"/>
            <a:ext cx="6473190" cy="1198880"/>
          </a:xfrm>
          <a:prstGeom prst="rect">
            <a:avLst/>
          </a:prstGeom>
          <a:noFill/>
          <a:ln w="9525">
            <a:noFill/>
          </a:ln>
        </p:spPr>
        <p:txBody>
          <a:bodyPr wrap="square" anchor="t">
            <a:spAutoFit/>
          </a:bodyPr>
          <a:p>
            <a:pPr>
              <a:lnSpc>
                <a:spcPct val="150000"/>
              </a:lnSpc>
            </a:pP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rPr>
              <a:t>180</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rPr>
              <a:t>120 =</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rPr>
              <a:t>180÷</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rPr>
              <a:t>120÷</a:t>
            </a:r>
            <a:r>
              <a:rPr lang="zh-CN" altLang="en-US" sz="24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a:t>
            </a:r>
            <a:endParaRPr lang="zh-CN" altLang="en-US" sz="2400" dirty="0">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pP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4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4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a:t>
            </a:r>
            <a:endParaRPr lang="en-US" altLang="zh-CN" sz="2400"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2299" name="文本框 12298"/>
          <p:cNvSpPr txBox="1"/>
          <p:nvPr/>
        </p:nvSpPr>
        <p:spPr>
          <a:xfrm>
            <a:off x="8666163" y="3693795"/>
            <a:ext cx="539750" cy="460375"/>
          </a:xfrm>
          <a:prstGeom prst="rect">
            <a:avLst/>
          </a:prstGeom>
          <a:noFill/>
          <a:ln w="9525">
            <a:noFill/>
          </a:ln>
        </p:spPr>
        <p:txBody>
          <a:bodyPr wrap="none" anchor="t">
            <a:spAutoFit/>
          </a:bodyPr>
          <a:p>
            <a:r>
              <a:rPr lang="zh-CN" altLang="en-US" sz="2400" dirty="0">
                <a:solidFill>
                  <a:srgbClr val="FF0000"/>
                </a:solidFill>
                <a:latin typeface="微软雅黑" panose="020B0503020204020204" pitchFamily="34" charset="-122"/>
                <a:ea typeface="微软雅黑" panose="020B0503020204020204" pitchFamily="34" charset="-122"/>
              </a:rPr>
              <a:t>60</a:t>
            </a:r>
            <a:endParaRPr lang="zh-CN" altLang="en-US" sz="2400" dirty="0">
              <a:solidFill>
                <a:srgbClr val="FF0000"/>
              </a:solidFill>
              <a:latin typeface="微软雅黑" panose="020B0503020204020204" pitchFamily="34" charset="-122"/>
              <a:ea typeface="微软雅黑" panose="020B0503020204020204" pitchFamily="34" charset="-122"/>
            </a:endParaRPr>
          </a:p>
        </p:txBody>
      </p:sp>
      <p:sp>
        <p:nvSpPr>
          <p:cNvPr id="12300" name="文本框 12299"/>
          <p:cNvSpPr txBox="1"/>
          <p:nvPr/>
        </p:nvSpPr>
        <p:spPr>
          <a:xfrm>
            <a:off x="10380980" y="3692679"/>
            <a:ext cx="539750" cy="460375"/>
          </a:xfrm>
          <a:prstGeom prst="rect">
            <a:avLst/>
          </a:prstGeom>
          <a:noFill/>
          <a:ln w="9525">
            <a:noFill/>
          </a:ln>
        </p:spPr>
        <p:txBody>
          <a:bodyPr wrap="none" anchor="t">
            <a:spAutoFit/>
          </a:bodyPr>
          <a:p>
            <a:r>
              <a:rPr lang="zh-CN" altLang="en-US" sz="2400" dirty="0">
                <a:solidFill>
                  <a:srgbClr val="FF0000"/>
                </a:solidFill>
                <a:latin typeface="微软雅黑" panose="020B0503020204020204" pitchFamily="34" charset="-122"/>
                <a:ea typeface="微软雅黑" panose="020B0503020204020204" pitchFamily="34" charset="-122"/>
              </a:rPr>
              <a:t>60</a:t>
            </a:r>
            <a:endParaRPr lang="zh-CN" altLang="en-US" sz="2400" dirty="0">
              <a:solidFill>
                <a:srgbClr val="FF0000"/>
              </a:solidFill>
              <a:latin typeface="微软雅黑" panose="020B0503020204020204" pitchFamily="34" charset="-122"/>
              <a:ea typeface="微软雅黑" panose="020B0503020204020204" pitchFamily="34" charset="-122"/>
            </a:endParaRPr>
          </a:p>
        </p:txBody>
      </p:sp>
      <p:sp>
        <p:nvSpPr>
          <p:cNvPr id="12301" name="文本框 12300"/>
          <p:cNvSpPr txBox="1"/>
          <p:nvPr/>
        </p:nvSpPr>
        <p:spPr>
          <a:xfrm>
            <a:off x="8070533" y="4266248"/>
            <a:ext cx="361315" cy="460375"/>
          </a:xfrm>
          <a:prstGeom prst="rect">
            <a:avLst/>
          </a:prstGeom>
          <a:noFill/>
          <a:ln w="9525">
            <a:noFill/>
          </a:ln>
        </p:spPr>
        <p:txBody>
          <a:bodyPr wrap="none" anchor="t">
            <a:spAutoFit/>
          </a:bodyPr>
          <a:p>
            <a:r>
              <a:rPr lang="zh-CN" altLang="en-US" sz="2400" dirty="0">
                <a:solidFill>
                  <a:srgbClr val="FF0000"/>
                </a:solidFill>
                <a:latin typeface="微软雅黑" panose="020B0503020204020204" pitchFamily="34" charset="-122"/>
                <a:ea typeface="微软雅黑" panose="020B0503020204020204" pitchFamily="34" charset="-122"/>
              </a:rPr>
              <a:t>3</a:t>
            </a:r>
            <a:endParaRPr lang="zh-CN" altLang="en-US" sz="2400" dirty="0">
              <a:solidFill>
                <a:srgbClr val="FF0000"/>
              </a:solidFill>
              <a:latin typeface="微软雅黑" panose="020B0503020204020204" pitchFamily="34" charset="-122"/>
              <a:ea typeface="微软雅黑" panose="020B0503020204020204" pitchFamily="34" charset="-122"/>
            </a:endParaRPr>
          </a:p>
        </p:txBody>
      </p:sp>
      <p:sp>
        <p:nvSpPr>
          <p:cNvPr id="12302" name="文本框 12301"/>
          <p:cNvSpPr txBox="1"/>
          <p:nvPr/>
        </p:nvSpPr>
        <p:spPr>
          <a:xfrm>
            <a:off x="9486583" y="4266248"/>
            <a:ext cx="361315" cy="460375"/>
          </a:xfrm>
          <a:prstGeom prst="rect">
            <a:avLst/>
          </a:prstGeom>
          <a:noFill/>
          <a:ln w="9525">
            <a:noFill/>
          </a:ln>
        </p:spPr>
        <p:txBody>
          <a:bodyPr wrap="none" anchor="t">
            <a:spAutoFit/>
          </a:bodyPr>
          <a:p>
            <a:r>
              <a:rPr lang="zh-CN" altLang="en-US" sz="2400" dirty="0">
                <a:solidFill>
                  <a:srgbClr val="FF0000"/>
                </a:solidFill>
                <a:latin typeface="微软雅黑" panose="020B0503020204020204" pitchFamily="34" charset="-122"/>
                <a:ea typeface="微软雅黑" panose="020B0503020204020204" pitchFamily="34" charset="-122"/>
              </a:rPr>
              <a:t>2</a:t>
            </a:r>
            <a:endParaRPr lang="zh-CN" altLang="en-US" sz="2400" dirty="0">
              <a:solidFill>
                <a:srgbClr val="FF0000"/>
              </a:solidFill>
              <a:latin typeface="微软雅黑" panose="020B0503020204020204" pitchFamily="34" charset="-122"/>
              <a:ea typeface="微软雅黑" panose="020B0503020204020204" pitchFamily="34" charset="-122"/>
            </a:endParaRPr>
          </a:p>
        </p:txBody>
      </p:sp>
      <p:grpSp>
        <p:nvGrpSpPr>
          <p:cNvPr id="7" name="组合 6"/>
          <p:cNvGrpSpPr/>
          <p:nvPr/>
        </p:nvGrpSpPr>
        <p:grpSpPr>
          <a:xfrm>
            <a:off x="1596390" y="4850130"/>
            <a:ext cx="3815080" cy="1252220"/>
            <a:chOff x="1711" y="8254"/>
            <a:chExt cx="6008" cy="1972"/>
          </a:xfrm>
        </p:grpSpPr>
        <p:grpSp>
          <p:nvGrpSpPr>
            <p:cNvPr id="5" name="组合 4"/>
            <p:cNvGrpSpPr/>
            <p:nvPr/>
          </p:nvGrpSpPr>
          <p:grpSpPr>
            <a:xfrm>
              <a:off x="3559" y="8859"/>
              <a:ext cx="4160" cy="1367"/>
              <a:chOff x="2525" y="9028"/>
              <a:chExt cx="4160" cy="1367"/>
            </a:xfrm>
          </p:grpSpPr>
          <p:sp>
            <p:nvSpPr>
              <p:cNvPr id="48" name="圆角矩形标注 47"/>
              <p:cNvSpPr/>
              <p:nvPr/>
            </p:nvSpPr>
            <p:spPr>
              <a:xfrm>
                <a:off x="2525" y="9028"/>
                <a:ext cx="4105" cy="1367"/>
              </a:xfrm>
              <a:prstGeom prst="wedgeRoundRectCallout">
                <a:avLst>
                  <a:gd name="adj1" fmla="val -57663"/>
                  <a:gd name="adj2" fmla="val -27694"/>
                  <a:gd name="adj3" fmla="val 16667"/>
                </a:avLst>
              </a:prstGeom>
              <a:solidFill>
                <a:srgbClr val="A0F3AF"/>
              </a:solidFill>
              <a:ln w="2222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文本框 3"/>
              <p:cNvSpPr txBox="1"/>
              <p:nvPr/>
            </p:nvSpPr>
            <p:spPr>
              <a:xfrm>
                <a:off x="2756" y="9055"/>
                <a:ext cx="3929" cy="1307"/>
              </a:xfrm>
              <a:prstGeom prst="rect">
                <a:avLst/>
              </a:prstGeom>
              <a:noFill/>
            </p:spPr>
            <p:txBody>
              <a:bodyPr wrap="none" rtlCol="0" anchor="t">
                <a:spAutoFit/>
              </a:bodyPr>
              <a:p>
                <a:pPr>
                  <a:lnSpc>
                    <a:spcPct val="100000"/>
                  </a:lnSpc>
                </a:pP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同时除以</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15</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和</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10</a:t>
                </a:r>
                <a:endPar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00000"/>
                  </a:lnSpc>
                </a:pP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的最大公因数</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5</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pic>
          <p:nvPicPr>
            <p:cNvPr id="6" name="图片 5" descr="图片107"/>
            <p:cNvPicPr>
              <a:picLocks noChangeAspect="1"/>
            </p:cNvPicPr>
            <p:nvPr/>
          </p:nvPicPr>
          <p:blipFill>
            <a:blip r:embed="rId3"/>
            <a:stretch>
              <a:fillRect/>
            </a:stretch>
          </p:blipFill>
          <p:spPr>
            <a:xfrm>
              <a:off x="1711" y="8254"/>
              <a:ext cx="1336" cy="1963"/>
            </a:xfrm>
            <a:prstGeom prst="rect">
              <a:avLst/>
            </a:prstGeom>
          </p:spPr>
        </p:pic>
      </p:grpSp>
      <p:sp>
        <p:nvSpPr>
          <p:cNvPr id="8" name="文本框 7"/>
          <p:cNvSpPr txBox="1"/>
          <p:nvPr/>
        </p:nvSpPr>
        <p:spPr>
          <a:xfrm>
            <a:off x="3262313" y="3663315"/>
            <a:ext cx="361315" cy="460375"/>
          </a:xfrm>
          <a:prstGeom prst="rect">
            <a:avLst/>
          </a:prstGeom>
          <a:noFill/>
          <a:ln w="9525">
            <a:noFill/>
          </a:ln>
        </p:spPr>
        <p:txBody>
          <a:bodyPr wrap="none" anchor="t">
            <a:spAutoFit/>
          </a:bodyPr>
          <a:p>
            <a:r>
              <a:rPr lang="en-US" altLang="zh-CN" sz="2400" dirty="0">
                <a:solidFill>
                  <a:srgbClr val="FF0000"/>
                </a:solidFill>
                <a:latin typeface="微软雅黑" panose="020B0503020204020204" pitchFamily="34" charset="-122"/>
                <a:ea typeface="微软雅黑" panose="020B0503020204020204" pitchFamily="34" charset="-122"/>
              </a:rPr>
              <a:t>5</a:t>
            </a:r>
            <a:endParaRPr lang="en-US" altLang="zh-CN" sz="2400" dirty="0">
              <a:solidFill>
                <a:srgbClr val="FF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4906328" y="3663315"/>
            <a:ext cx="361315" cy="460375"/>
          </a:xfrm>
          <a:prstGeom prst="rect">
            <a:avLst/>
          </a:prstGeom>
          <a:noFill/>
          <a:ln w="9525">
            <a:noFill/>
          </a:ln>
        </p:spPr>
        <p:txBody>
          <a:bodyPr wrap="none" anchor="t">
            <a:spAutoFit/>
          </a:bodyPr>
          <a:p>
            <a:r>
              <a:rPr lang="en-US" altLang="zh-CN" sz="2400" dirty="0">
                <a:solidFill>
                  <a:srgbClr val="FF0000"/>
                </a:solidFill>
                <a:latin typeface="微软雅黑" panose="020B0503020204020204" pitchFamily="34" charset="-122"/>
                <a:ea typeface="微软雅黑" panose="020B0503020204020204" pitchFamily="34" charset="-122"/>
              </a:rPr>
              <a:t>5</a:t>
            </a:r>
            <a:endParaRPr lang="en-US" altLang="zh-CN" sz="2400" dirty="0">
              <a:solidFill>
                <a:srgbClr val="FF0000"/>
              </a:solidFill>
              <a:latin typeface="微软雅黑" panose="020B0503020204020204" pitchFamily="34" charset="-122"/>
              <a:ea typeface="微软雅黑" panose="020B0503020204020204" pitchFamily="34" charset="-122"/>
            </a:endParaRPr>
          </a:p>
        </p:txBody>
      </p:sp>
      <p:sp>
        <p:nvSpPr>
          <p:cNvPr id="10" name="文本框 9"/>
          <p:cNvSpPr txBox="1"/>
          <p:nvPr/>
        </p:nvSpPr>
        <p:spPr>
          <a:xfrm>
            <a:off x="2881313" y="4234498"/>
            <a:ext cx="361315" cy="460375"/>
          </a:xfrm>
          <a:prstGeom prst="rect">
            <a:avLst/>
          </a:prstGeom>
          <a:noFill/>
          <a:ln w="9525">
            <a:noFill/>
          </a:ln>
        </p:spPr>
        <p:txBody>
          <a:bodyPr wrap="none" anchor="t">
            <a:spAutoFit/>
          </a:bodyPr>
          <a:p>
            <a:r>
              <a:rPr lang="zh-CN" altLang="en-US" sz="2400" dirty="0">
                <a:solidFill>
                  <a:srgbClr val="FF0000"/>
                </a:solidFill>
                <a:latin typeface="微软雅黑" panose="020B0503020204020204" pitchFamily="34" charset="-122"/>
                <a:ea typeface="微软雅黑" panose="020B0503020204020204" pitchFamily="34" charset="-122"/>
              </a:rPr>
              <a:t>3</a:t>
            </a:r>
            <a:endParaRPr lang="zh-CN" altLang="en-US" sz="2400" dirty="0">
              <a:solidFill>
                <a:srgbClr val="FF0000"/>
              </a:solidFill>
              <a:latin typeface="微软雅黑" panose="020B0503020204020204" pitchFamily="34" charset="-122"/>
              <a:ea typeface="微软雅黑" panose="020B0503020204020204" pitchFamily="34" charset="-122"/>
            </a:endParaRPr>
          </a:p>
        </p:txBody>
      </p:sp>
      <p:sp>
        <p:nvSpPr>
          <p:cNvPr id="11" name="文本框 10"/>
          <p:cNvSpPr txBox="1"/>
          <p:nvPr/>
        </p:nvSpPr>
        <p:spPr>
          <a:xfrm>
            <a:off x="4297363" y="4234498"/>
            <a:ext cx="361315" cy="460375"/>
          </a:xfrm>
          <a:prstGeom prst="rect">
            <a:avLst/>
          </a:prstGeom>
          <a:noFill/>
          <a:ln w="9525">
            <a:noFill/>
          </a:ln>
        </p:spPr>
        <p:txBody>
          <a:bodyPr wrap="none" anchor="t">
            <a:spAutoFit/>
          </a:bodyPr>
          <a:p>
            <a:r>
              <a:rPr lang="zh-CN" altLang="en-US" sz="2400" dirty="0">
                <a:solidFill>
                  <a:srgbClr val="FF0000"/>
                </a:solidFill>
                <a:latin typeface="微软雅黑" panose="020B0503020204020204" pitchFamily="34" charset="-122"/>
                <a:ea typeface="微软雅黑" panose="020B0503020204020204" pitchFamily="34" charset="-122"/>
              </a:rPr>
              <a:t>2</a:t>
            </a:r>
            <a:endParaRPr lang="zh-CN" altLang="en-US" sz="2400" dirty="0">
              <a:solidFill>
                <a:srgbClr val="FF0000"/>
              </a:solidFill>
              <a:latin typeface="微软雅黑" panose="020B0503020204020204" pitchFamily="34" charset="-122"/>
              <a:ea typeface="微软雅黑" panose="020B0503020204020204" pitchFamily="34" charset="-122"/>
            </a:endParaRPr>
          </a:p>
        </p:txBody>
      </p:sp>
      <p:grpSp>
        <p:nvGrpSpPr>
          <p:cNvPr id="18" name="组合 17"/>
          <p:cNvGrpSpPr/>
          <p:nvPr/>
        </p:nvGrpSpPr>
        <p:grpSpPr>
          <a:xfrm>
            <a:off x="6496040" y="4850130"/>
            <a:ext cx="4107825" cy="1323340"/>
            <a:chOff x="10662" y="7638"/>
            <a:chExt cx="6469" cy="2084"/>
          </a:xfrm>
        </p:grpSpPr>
        <p:grpSp>
          <p:nvGrpSpPr>
            <p:cNvPr id="13" name="组合 12"/>
            <p:cNvGrpSpPr/>
            <p:nvPr/>
          </p:nvGrpSpPr>
          <p:grpSpPr>
            <a:xfrm rot="0">
              <a:off x="10662" y="8243"/>
              <a:ext cx="4580" cy="1479"/>
              <a:chOff x="4481" y="9028"/>
              <a:chExt cx="4332" cy="1479"/>
            </a:xfrm>
          </p:grpSpPr>
          <p:sp>
            <p:nvSpPr>
              <p:cNvPr id="14" name="圆角矩形标注 13"/>
              <p:cNvSpPr/>
              <p:nvPr/>
            </p:nvSpPr>
            <p:spPr>
              <a:xfrm>
                <a:off x="4481" y="9028"/>
                <a:ext cx="4112" cy="1479"/>
              </a:xfrm>
              <a:prstGeom prst="wedgeRoundRectCallout">
                <a:avLst>
                  <a:gd name="adj1" fmla="val 56740"/>
                  <a:gd name="adj2" fmla="val -23008"/>
                  <a:gd name="adj3" fmla="val 16667"/>
                </a:avLst>
              </a:prstGeom>
              <a:solidFill>
                <a:schemeClr val="accent4">
                  <a:lumMod val="40000"/>
                  <a:lumOff val="60000"/>
                </a:schemeClr>
              </a:solidFill>
              <a:ln w="2222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5" name="文本框 14"/>
              <p:cNvSpPr txBox="1"/>
              <p:nvPr/>
            </p:nvSpPr>
            <p:spPr>
              <a:xfrm>
                <a:off x="4573" y="9103"/>
                <a:ext cx="4240" cy="1307"/>
              </a:xfrm>
              <a:prstGeom prst="rect">
                <a:avLst/>
              </a:prstGeom>
              <a:noFill/>
            </p:spPr>
            <p:txBody>
              <a:bodyPr wrap="square" rtlCol="0" anchor="t">
                <a:spAutoFit/>
              </a:bodyPr>
              <a:p>
                <a:pPr>
                  <a:lnSpc>
                    <a:spcPct val="100000"/>
                  </a:lnSpc>
                </a:pP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同时除以</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80</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和</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120</a:t>
                </a:r>
                <a:endPar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00000"/>
                  </a:lnSpc>
                </a:pP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的最大公因数</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60</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pic>
          <p:nvPicPr>
            <p:cNvPr id="17" name="图片 16" descr="图片168"/>
            <p:cNvPicPr>
              <a:picLocks noChangeAspect="1"/>
            </p:cNvPicPr>
            <p:nvPr/>
          </p:nvPicPr>
          <p:blipFill>
            <a:blip r:embed="rId4"/>
            <a:stretch>
              <a:fillRect/>
            </a:stretch>
          </p:blipFill>
          <p:spPr>
            <a:xfrm>
              <a:off x="15521" y="7638"/>
              <a:ext cx="1610" cy="1971"/>
            </a:xfrm>
            <a:prstGeom prst="rect">
              <a:avLst/>
            </a:prstGeom>
          </p:spPr>
        </p:pic>
      </p:grpSp>
      <p:sp>
        <p:nvSpPr>
          <p:cNvPr id="19" name="矩形 18"/>
          <p:cNvSpPr/>
          <p:nvPr/>
        </p:nvSpPr>
        <p:spPr>
          <a:xfrm>
            <a:off x="2485390" y="3588385"/>
            <a:ext cx="2922905" cy="656590"/>
          </a:xfrm>
          <a:prstGeom prst="rect">
            <a:avLst/>
          </a:prstGeom>
          <a:noFill/>
          <a:ln w="44450" cmpd="sng">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0" name="矩形 19"/>
          <p:cNvSpPr/>
          <p:nvPr/>
        </p:nvSpPr>
        <p:spPr>
          <a:xfrm>
            <a:off x="7695565" y="3564890"/>
            <a:ext cx="3438525" cy="656590"/>
          </a:xfrm>
          <a:prstGeom prst="rect">
            <a:avLst/>
          </a:prstGeom>
          <a:noFill/>
          <a:ln w="44450" cmpd="sng">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9"/>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21" presetClass="entr" presetSubtype="1" fill="hold" grpId="0" nodeType="clickEffect">
                                  <p:stCondLst>
                                    <p:cond delay="0"/>
                                  </p:stCondLst>
                                  <p:childTnLst>
                                    <p:set>
                                      <p:cBhvr>
                                        <p:cTn id="18" dur="1" fill="hold">
                                          <p:stCondLst>
                                            <p:cond delay="0"/>
                                          </p:stCondLst>
                                        </p:cTn>
                                        <p:tgtEl>
                                          <p:spTgt spid="19"/>
                                        </p:tgtEl>
                                        <p:attrNameLst>
                                          <p:attrName>style.visibility</p:attrName>
                                        </p:attrNameLst>
                                      </p:cBhvr>
                                      <p:to>
                                        <p:strVal val="visible"/>
                                      </p:to>
                                    </p:set>
                                    <p:animEffect transition="in" filter="wheel(1)">
                                      <p:cBhvr>
                                        <p:cTn id="19" dur="2000"/>
                                        <p:tgtEl>
                                          <p:spTgt spid="19"/>
                                        </p:tgtEl>
                                      </p:cBhvr>
                                    </p:animEffect>
                                  </p:childTnLst>
                                </p:cTn>
                              </p:par>
                            </p:childTnLst>
                          </p:cTn>
                        </p:par>
                      </p:childTnLst>
                    </p:cTn>
                  </p:par>
                  <p:par>
                    <p:cTn id="20" fill="hold">
                      <p:stCondLst>
                        <p:cond delay="indefinite"/>
                      </p:stCondLst>
                      <p:childTnLst>
                        <p:par>
                          <p:cTn id="21" fill="hold">
                            <p:stCondLst>
                              <p:cond delay="0"/>
                            </p:stCondLst>
                            <p:childTnLst>
                              <p:par>
                                <p:cTn id="22" presetID="12" presetClass="entr" presetSubtype="4" fill="hold" nodeType="clickEffect">
                                  <p:stCondLst>
                                    <p:cond delay="0"/>
                                  </p:stCondLst>
                                  <p:childTnLst>
                                    <p:set>
                                      <p:cBhvr>
                                        <p:cTn id="23" dur="1" fill="hold">
                                          <p:stCondLst>
                                            <p:cond delay="0"/>
                                          </p:stCondLst>
                                        </p:cTn>
                                        <p:tgtEl>
                                          <p:spTgt spid="7"/>
                                        </p:tgtEl>
                                        <p:attrNameLst>
                                          <p:attrName>style.visibility</p:attrName>
                                        </p:attrNameLst>
                                      </p:cBhvr>
                                      <p:to>
                                        <p:strVal val="visible"/>
                                      </p:to>
                                    </p:set>
                                    <p:anim calcmode="lin" valueType="num">
                                      <p:cBhvr additive="base">
                                        <p:cTn id="24" dur="500"/>
                                        <p:tgtEl>
                                          <p:spTgt spid="7"/>
                                        </p:tgtEl>
                                        <p:attrNameLst>
                                          <p:attrName>ppt_y</p:attrName>
                                        </p:attrNameLst>
                                      </p:cBhvr>
                                      <p:tavLst>
                                        <p:tav tm="0">
                                          <p:val>
                                            <p:strVal val="#ppt_y+#ppt_h*1.125000"/>
                                          </p:val>
                                        </p:tav>
                                        <p:tav tm="100000">
                                          <p:val>
                                            <p:strVal val="#ppt_y"/>
                                          </p:val>
                                        </p:tav>
                                      </p:tavLst>
                                    </p:anim>
                                    <p:animEffect transition="in" filter="wipe(up)">
                                      <p:cBhvr>
                                        <p:cTn id="25" dur="500"/>
                                        <p:tgtEl>
                                          <p:spTgt spid="7"/>
                                        </p:tgtEl>
                                      </p:cBhvr>
                                    </p:animEffect>
                                  </p:childTnLst>
                                </p:cTn>
                              </p:par>
                            </p:childTnLst>
                          </p:cTn>
                        </p:par>
                      </p:childTnLst>
                    </p:cTn>
                  </p:par>
                  <p:par>
                    <p:cTn id="26" fill="hold">
                      <p:stCondLst>
                        <p:cond delay="indefinite"/>
                      </p:stCondLst>
                      <p:childTnLst>
                        <p:par>
                          <p:cTn id="27" fill="hold">
                            <p:stCondLst>
                              <p:cond delay="0"/>
                            </p:stCondLst>
                            <p:childTnLst>
                              <p:par>
                                <p:cTn id="28" presetID="1" presetClass="entr" presetSubtype="0" fill="hold" grpId="0" nodeType="clickEffect">
                                  <p:stCondLst>
                                    <p:cond delay="0"/>
                                  </p:stCondLst>
                                  <p:childTnLst>
                                    <p:set>
                                      <p:cBhvr>
                                        <p:cTn id="29" dur="1" fill="hold">
                                          <p:stCondLst>
                                            <p:cond delay="0"/>
                                          </p:stCondLst>
                                        </p:cTn>
                                        <p:tgtEl>
                                          <p:spTgt spid="12299"/>
                                        </p:tgtEl>
                                        <p:attrNameLst>
                                          <p:attrName>style.visibility</p:attrName>
                                        </p:attrNameLst>
                                      </p:cBhvr>
                                      <p:to>
                                        <p:strVal val="visible"/>
                                      </p:to>
                                    </p:set>
                                  </p:childTnLst>
                                </p:cTn>
                              </p:par>
                              <p:par>
                                <p:cTn id="30" presetID="1" presetClass="entr" presetSubtype="0" fill="hold" grpId="0" nodeType="withEffect">
                                  <p:stCondLst>
                                    <p:cond delay="0"/>
                                  </p:stCondLst>
                                  <p:childTnLst>
                                    <p:set>
                                      <p:cBhvr>
                                        <p:cTn id="31" dur="1" fill="hold">
                                          <p:stCondLst>
                                            <p:cond delay="0"/>
                                          </p:stCondLst>
                                        </p:cTn>
                                        <p:tgtEl>
                                          <p:spTgt spid="12300"/>
                                        </p:tgtEl>
                                        <p:attrNameLst>
                                          <p:attrName>style.visibility</p:attrName>
                                        </p:attrNameLst>
                                      </p:cBhvr>
                                      <p:to>
                                        <p:strVal val="visible"/>
                                      </p:to>
                                    </p:set>
                                  </p:childTnLst>
                                </p:cTn>
                              </p:par>
                            </p:childTnLst>
                          </p:cTn>
                        </p:par>
                      </p:childTnLst>
                    </p:cTn>
                  </p:par>
                  <p:par>
                    <p:cTn id="32" fill="hold">
                      <p:stCondLst>
                        <p:cond delay="indefinite"/>
                      </p:stCondLst>
                      <p:childTnLst>
                        <p:par>
                          <p:cTn id="33" fill="hold">
                            <p:stCondLst>
                              <p:cond delay="0"/>
                            </p:stCondLst>
                            <p:childTnLst>
                              <p:par>
                                <p:cTn id="34" presetID="1" presetClass="entr" presetSubtype="0" fill="hold" grpId="0" nodeType="clickEffect">
                                  <p:stCondLst>
                                    <p:cond delay="0"/>
                                  </p:stCondLst>
                                  <p:childTnLst>
                                    <p:set>
                                      <p:cBhvr>
                                        <p:cTn id="35" dur="1" fill="hold">
                                          <p:stCondLst>
                                            <p:cond delay="0"/>
                                          </p:stCondLst>
                                        </p:cTn>
                                        <p:tgtEl>
                                          <p:spTgt spid="12301"/>
                                        </p:tgtEl>
                                        <p:attrNameLst>
                                          <p:attrName>style.visibility</p:attrName>
                                        </p:attrNameLst>
                                      </p:cBhvr>
                                      <p:to>
                                        <p:strVal val="visible"/>
                                      </p:to>
                                    </p:set>
                                  </p:childTnLst>
                                </p:cTn>
                              </p:par>
                              <p:par>
                                <p:cTn id="36" presetID="1" presetClass="entr" presetSubtype="0" fill="hold" grpId="0" nodeType="withEffect">
                                  <p:stCondLst>
                                    <p:cond delay="0"/>
                                  </p:stCondLst>
                                  <p:childTnLst>
                                    <p:set>
                                      <p:cBhvr>
                                        <p:cTn id="37" dur="1" fill="hold">
                                          <p:stCondLst>
                                            <p:cond delay="0"/>
                                          </p:stCondLst>
                                        </p:cTn>
                                        <p:tgtEl>
                                          <p:spTgt spid="12302"/>
                                        </p:tgtEl>
                                        <p:attrNameLst>
                                          <p:attrName>style.visibility</p:attrName>
                                        </p:attrNameLst>
                                      </p:cBhvr>
                                      <p:to>
                                        <p:strVal val="visible"/>
                                      </p:to>
                                    </p:set>
                                  </p:childTnLst>
                                </p:cTn>
                              </p:par>
                            </p:childTnLst>
                          </p:cTn>
                        </p:par>
                      </p:childTnLst>
                    </p:cTn>
                  </p:par>
                  <p:par>
                    <p:cTn id="38" fill="hold">
                      <p:stCondLst>
                        <p:cond delay="indefinite"/>
                      </p:stCondLst>
                      <p:childTnLst>
                        <p:par>
                          <p:cTn id="39" fill="hold">
                            <p:stCondLst>
                              <p:cond delay="0"/>
                            </p:stCondLst>
                            <p:childTnLst>
                              <p:par>
                                <p:cTn id="40" presetID="21" presetClass="entr" presetSubtype="1" fill="hold" grpId="0" nodeType="clickEffect">
                                  <p:stCondLst>
                                    <p:cond delay="0"/>
                                  </p:stCondLst>
                                  <p:childTnLst>
                                    <p:set>
                                      <p:cBhvr>
                                        <p:cTn id="41" dur="1" fill="hold">
                                          <p:stCondLst>
                                            <p:cond delay="0"/>
                                          </p:stCondLst>
                                        </p:cTn>
                                        <p:tgtEl>
                                          <p:spTgt spid="20"/>
                                        </p:tgtEl>
                                        <p:attrNameLst>
                                          <p:attrName>style.visibility</p:attrName>
                                        </p:attrNameLst>
                                      </p:cBhvr>
                                      <p:to>
                                        <p:strVal val="visible"/>
                                      </p:to>
                                    </p:set>
                                    <p:animEffect transition="in" filter="wheel(1)">
                                      <p:cBhvr>
                                        <p:cTn id="42" dur="2000"/>
                                        <p:tgtEl>
                                          <p:spTgt spid="20"/>
                                        </p:tgtEl>
                                      </p:cBhvr>
                                    </p:animEffect>
                                  </p:childTnLst>
                                </p:cTn>
                              </p:par>
                            </p:childTnLst>
                          </p:cTn>
                        </p:par>
                      </p:childTnLst>
                    </p:cTn>
                  </p:par>
                  <p:par>
                    <p:cTn id="43" fill="hold">
                      <p:stCondLst>
                        <p:cond delay="indefinite"/>
                      </p:stCondLst>
                      <p:childTnLst>
                        <p:par>
                          <p:cTn id="44" fill="hold">
                            <p:stCondLst>
                              <p:cond delay="0"/>
                            </p:stCondLst>
                            <p:childTnLst>
                              <p:par>
                                <p:cTn id="45" presetID="12" presetClass="entr" presetSubtype="4" fill="hold" nodeType="clickEffect">
                                  <p:stCondLst>
                                    <p:cond delay="0"/>
                                  </p:stCondLst>
                                  <p:childTnLst>
                                    <p:set>
                                      <p:cBhvr>
                                        <p:cTn id="46" dur="1" fill="hold">
                                          <p:stCondLst>
                                            <p:cond delay="0"/>
                                          </p:stCondLst>
                                        </p:cTn>
                                        <p:tgtEl>
                                          <p:spTgt spid="18"/>
                                        </p:tgtEl>
                                        <p:attrNameLst>
                                          <p:attrName>style.visibility</p:attrName>
                                        </p:attrNameLst>
                                      </p:cBhvr>
                                      <p:to>
                                        <p:strVal val="visible"/>
                                      </p:to>
                                    </p:set>
                                    <p:anim calcmode="lin" valueType="num">
                                      <p:cBhvr additive="base">
                                        <p:cTn id="47" dur="500"/>
                                        <p:tgtEl>
                                          <p:spTgt spid="18"/>
                                        </p:tgtEl>
                                        <p:attrNameLst>
                                          <p:attrName>ppt_y</p:attrName>
                                        </p:attrNameLst>
                                      </p:cBhvr>
                                      <p:tavLst>
                                        <p:tav tm="0">
                                          <p:val>
                                            <p:strVal val="#ppt_y+#ppt_h*1.125000"/>
                                          </p:val>
                                        </p:tav>
                                        <p:tav tm="100000">
                                          <p:val>
                                            <p:strVal val="#ppt_y"/>
                                          </p:val>
                                        </p:tav>
                                      </p:tavLst>
                                    </p:anim>
                                    <p:animEffect transition="in" filter="wipe(up)">
                                      <p:cBhvr>
                                        <p:cTn id="48"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99" grpId="0" bldLvl="0"/>
      <p:bldP spid="12300" grpId="0" bldLvl="0"/>
      <p:bldP spid="12301" grpId="0" bldLvl="0"/>
      <p:bldP spid="12302" grpId="0" bldLvl="0"/>
      <p:bldP spid="8" grpId="0" bldLvl="0"/>
      <p:bldP spid="9" grpId="0" bldLvl="0"/>
      <p:bldP spid="10" grpId="0" bldLvl="0"/>
      <p:bldP spid="11" grpId="0" bldLvl="0"/>
      <p:bldP spid="19" grpId="0" animBg="1"/>
      <p:bldP spid="20" grpId="0" bldLvl="0" animBg="1"/>
    </p:bld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9" name="文本框 28"/>
          <p:cNvSpPr txBox="1"/>
          <p:nvPr/>
        </p:nvSpPr>
        <p:spPr>
          <a:xfrm>
            <a:off x="3403600" y="2516505"/>
            <a:ext cx="3792220" cy="460375"/>
          </a:xfrm>
          <a:prstGeom prst="rect">
            <a:avLst/>
          </a:prstGeom>
          <a:noFill/>
        </p:spPr>
        <p:txBody>
          <a:bodyPr wrap="none" rtlCol="0">
            <a:spAutoFit/>
          </a:bodyPr>
          <a:p>
            <a:r>
              <a:rPr lang="en-US" altLang="zh-CN" sz="240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40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40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40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22" name="Group 6"/>
          <p:cNvGrpSpPr/>
          <p:nvPr/>
        </p:nvGrpSpPr>
        <p:grpSpPr>
          <a:xfrm rot="0">
            <a:off x="3938270" y="2463800"/>
            <a:ext cx="576580" cy="717550"/>
            <a:chOff x="4876" y="2840"/>
            <a:chExt cx="363" cy="452"/>
          </a:xfrm>
        </p:grpSpPr>
        <p:sp>
          <p:nvSpPr>
            <p:cNvPr id="23" name="Text Box 7"/>
            <p:cNvSpPr txBox="1"/>
            <p:nvPr/>
          </p:nvSpPr>
          <p:spPr>
            <a:xfrm>
              <a:off x="4876" y="2840"/>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 1</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 6</a:t>
              </a:r>
              <a:endParaRPr lang="en-US" altLang="zh-CN" sz="2400" dirty="0">
                <a:solidFill>
                  <a:schemeClr val="tx1"/>
                </a:solidFill>
                <a:latin typeface="+mj-ea"/>
                <a:ea typeface="+mj-ea"/>
              </a:endParaRPr>
            </a:p>
          </p:txBody>
        </p:sp>
        <p:sp>
          <p:nvSpPr>
            <p:cNvPr id="24" name="Line 8"/>
            <p:cNvSpPr/>
            <p:nvPr/>
          </p:nvSpPr>
          <p:spPr>
            <a:xfrm>
              <a:off x="4936" y="3030"/>
              <a:ext cx="227" cy="0"/>
            </a:xfrm>
            <a:prstGeom prst="line">
              <a:avLst/>
            </a:prstGeom>
            <a:ln w="25400" cap="flat" cmpd="sng">
              <a:solidFill>
                <a:schemeClr val="tx1"/>
              </a:solidFill>
              <a:prstDash val="solid"/>
              <a:headEnd type="none" w="med" len="med"/>
              <a:tailEnd type="none" w="med" len="med"/>
            </a:ln>
          </p:spPr>
        </p:sp>
      </p:grpSp>
      <p:sp>
        <p:nvSpPr>
          <p:cNvPr id="25" name="文本框 24"/>
          <p:cNvSpPr txBox="1"/>
          <p:nvPr/>
        </p:nvSpPr>
        <p:spPr>
          <a:xfrm>
            <a:off x="5124450" y="2531745"/>
            <a:ext cx="487680" cy="460375"/>
          </a:xfrm>
          <a:prstGeom prst="rect">
            <a:avLst/>
          </a:prstGeom>
          <a:noFill/>
        </p:spPr>
        <p:txBody>
          <a:bodyPr wrap="none" rtlCol="0">
            <a:spAutoFit/>
          </a:bodyPr>
          <a:p>
            <a:r>
              <a:rPr lang="zh-CN" altLang="en-US" sz="2400" b="1"/>
              <a:t>：</a:t>
            </a:r>
            <a:endParaRPr lang="zh-CN" altLang="en-US" sz="2400" b="1"/>
          </a:p>
        </p:txBody>
      </p:sp>
      <p:grpSp>
        <p:nvGrpSpPr>
          <p:cNvPr id="26" name="Group 6"/>
          <p:cNvGrpSpPr/>
          <p:nvPr/>
        </p:nvGrpSpPr>
        <p:grpSpPr>
          <a:xfrm rot="0">
            <a:off x="5624195" y="2463800"/>
            <a:ext cx="576580" cy="717550"/>
            <a:chOff x="4876" y="2840"/>
            <a:chExt cx="363" cy="452"/>
          </a:xfrm>
        </p:grpSpPr>
        <p:sp>
          <p:nvSpPr>
            <p:cNvPr id="27" name="Text Box 7"/>
            <p:cNvSpPr txBox="1"/>
            <p:nvPr/>
          </p:nvSpPr>
          <p:spPr>
            <a:xfrm>
              <a:off x="4876" y="2840"/>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 2</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 9</a:t>
              </a:r>
              <a:endParaRPr lang="en-US" altLang="zh-CN" sz="2400" dirty="0">
                <a:solidFill>
                  <a:schemeClr val="tx1"/>
                </a:solidFill>
                <a:latin typeface="+mj-ea"/>
                <a:ea typeface="+mj-ea"/>
              </a:endParaRPr>
            </a:p>
          </p:txBody>
        </p:sp>
        <p:sp>
          <p:nvSpPr>
            <p:cNvPr id="28" name="Line 8"/>
            <p:cNvSpPr/>
            <p:nvPr/>
          </p:nvSpPr>
          <p:spPr>
            <a:xfrm>
              <a:off x="4936" y="3030"/>
              <a:ext cx="227" cy="0"/>
            </a:xfrm>
            <a:prstGeom prst="line">
              <a:avLst/>
            </a:prstGeom>
            <a:ln w="25400" cap="flat" cmpd="sng">
              <a:solidFill>
                <a:schemeClr val="tx1"/>
              </a:solidFill>
              <a:prstDash val="solid"/>
              <a:headEnd type="none" w="med" len="med"/>
              <a:tailEnd type="none" w="med" len="med"/>
            </a:ln>
          </p:spPr>
        </p:sp>
      </p:grpSp>
      <p:sp>
        <p:nvSpPr>
          <p:cNvPr id="3" name="文本框 2"/>
          <p:cNvSpPr txBox="1"/>
          <p:nvPr/>
        </p:nvSpPr>
        <p:spPr>
          <a:xfrm>
            <a:off x="2425700" y="811530"/>
            <a:ext cx="4754880" cy="553085"/>
          </a:xfrm>
          <a:prstGeom prst="rect">
            <a:avLst/>
          </a:prstGeom>
          <a:noFill/>
        </p:spPr>
        <p:txBody>
          <a:bodyPr wrap="none" rtlCol="0" anchor="t">
            <a:spAutoFit/>
          </a:bodyPr>
          <a:p>
            <a:pPr latinLnBrk="1">
              <a:lnSpc>
                <a:spcPct val="125000"/>
              </a:lnSpc>
            </a:pPr>
            <a:r>
              <a:rPr lang="zh-CN" altLang="en-US" sz="2400" dirty="0">
                <a:solidFill>
                  <a:schemeClr val="tx1"/>
                </a:solidFill>
                <a:latin typeface="微软雅黑" panose="020B0503020204020204" pitchFamily="34" charset="-122"/>
                <a:ea typeface="微软雅黑" panose="020B0503020204020204" pitchFamily="34" charset="-122"/>
                <a:sym typeface="+mn-ea"/>
              </a:rPr>
              <a:t>把下面各比化成最简单的整数比。</a:t>
            </a:r>
            <a:endParaRPr lang="zh-CN" altLang="en-US" sz="2400" dirty="0">
              <a:solidFill>
                <a:schemeClr val="tx1"/>
              </a:solidFill>
              <a:latin typeface="微软雅黑" panose="020B0503020204020204" pitchFamily="34" charset="-122"/>
              <a:ea typeface="微软雅黑" panose="020B0503020204020204" pitchFamily="34" charset="-122"/>
              <a:sym typeface="+mn-ea"/>
            </a:endParaRPr>
          </a:p>
        </p:txBody>
      </p:sp>
      <p:grpSp>
        <p:nvGrpSpPr>
          <p:cNvPr id="9" name="组合 8"/>
          <p:cNvGrpSpPr/>
          <p:nvPr/>
        </p:nvGrpSpPr>
        <p:grpSpPr>
          <a:xfrm>
            <a:off x="2547620" y="1532255"/>
            <a:ext cx="1406525" cy="717550"/>
            <a:chOff x="4924" y="2413"/>
            <a:chExt cx="2215" cy="1130"/>
          </a:xfrm>
        </p:grpSpPr>
        <p:grpSp>
          <p:nvGrpSpPr>
            <p:cNvPr id="8" name="Group 6"/>
            <p:cNvGrpSpPr/>
            <p:nvPr/>
          </p:nvGrpSpPr>
          <p:grpSpPr>
            <a:xfrm>
              <a:off x="4924" y="2413"/>
              <a:ext cx="908" cy="1130"/>
              <a:chOff x="4876" y="2840"/>
              <a:chExt cx="363" cy="452"/>
            </a:xfrm>
          </p:grpSpPr>
          <p:sp>
            <p:nvSpPr>
              <p:cNvPr id="10" name="Text Box 7"/>
              <p:cNvSpPr txBox="1"/>
              <p:nvPr/>
            </p:nvSpPr>
            <p:spPr>
              <a:xfrm>
                <a:off x="4876" y="2840"/>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 1</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 6</a:t>
                </a:r>
                <a:endParaRPr lang="en-US" altLang="zh-CN" sz="2400" dirty="0">
                  <a:solidFill>
                    <a:schemeClr val="tx1"/>
                  </a:solidFill>
                  <a:latin typeface="+mj-ea"/>
                  <a:ea typeface="+mj-ea"/>
                </a:endParaRPr>
              </a:p>
            </p:txBody>
          </p:sp>
          <p:sp>
            <p:nvSpPr>
              <p:cNvPr id="11" name="Line 8"/>
              <p:cNvSpPr/>
              <p:nvPr/>
            </p:nvSpPr>
            <p:spPr>
              <a:xfrm>
                <a:off x="4936" y="3030"/>
                <a:ext cx="227" cy="0"/>
              </a:xfrm>
              <a:prstGeom prst="line">
                <a:avLst/>
              </a:prstGeom>
              <a:ln w="25400" cap="flat" cmpd="sng">
                <a:solidFill>
                  <a:schemeClr val="tx1"/>
                </a:solidFill>
                <a:prstDash val="solid"/>
                <a:headEnd type="none" w="med" len="med"/>
                <a:tailEnd type="none" w="med" len="med"/>
              </a:ln>
            </p:spPr>
          </p:sp>
        </p:grpSp>
        <p:sp>
          <p:nvSpPr>
            <p:cNvPr id="4" name="文本框 3"/>
            <p:cNvSpPr txBox="1"/>
            <p:nvPr/>
          </p:nvSpPr>
          <p:spPr>
            <a:xfrm>
              <a:off x="5640" y="2496"/>
              <a:ext cx="768" cy="725"/>
            </a:xfrm>
            <a:prstGeom prst="rect">
              <a:avLst/>
            </a:prstGeom>
            <a:noFill/>
          </p:spPr>
          <p:txBody>
            <a:bodyPr wrap="none" rtlCol="0">
              <a:spAutoFit/>
            </a:bodyPr>
            <a:p>
              <a:r>
                <a:rPr lang="zh-CN" altLang="en-US" sz="2400" b="1"/>
                <a:t>：</a:t>
              </a:r>
              <a:endParaRPr lang="zh-CN" altLang="en-US" sz="2400" b="1"/>
            </a:p>
          </p:txBody>
        </p:sp>
        <p:grpSp>
          <p:nvGrpSpPr>
            <p:cNvPr id="5" name="Group 6"/>
            <p:cNvGrpSpPr/>
            <p:nvPr/>
          </p:nvGrpSpPr>
          <p:grpSpPr>
            <a:xfrm>
              <a:off x="6231" y="2413"/>
              <a:ext cx="908" cy="1130"/>
              <a:chOff x="4876" y="2840"/>
              <a:chExt cx="363" cy="452"/>
            </a:xfrm>
          </p:grpSpPr>
          <p:sp>
            <p:nvSpPr>
              <p:cNvPr id="6" name="Text Box 7"/>
              <p:cNvSpPr txBox="1"/>
              <p:nvPr/>
            </p:nvSpPr>
            <p:spPr>
              <a:xfrm>
                <a:off x="4876" y="2840"/>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 2</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 9</a:t>
                </a:r>
                <a:endParaRPr lang="en-US" altLang="zh-CN" sz="2400" dirty="0">
                  <a:solidFill>
                    <a:schemeClr val="tx1"/>
                  </a:solidFill>
                  <a:latin typeface="+mj-ea"/>
                  <a:ea typeface="+mj-ea"/>
                </a:endParaRPr>
              </a:p>
            </p:txBody>
          </p:sp>
          <p:sp>
            <p:nvSpPr>
              <p:cNvPr id="7" name="Line 8"/>
              <p:cNvSpPr/>
              <p:nvPr/>
            </p:nvSpPr>
            <p:spPr>
              <a:xfrm>
                <a:off x="4936" y="3030"/>
                <a:ext cx="227" cy="0"/>
              </a:xfrm>
              <a:prstGeom prst="line">
                <a:avLst/>
              </a:prstGeom>
              <a:ln w="25400" cap="flat" cmpd="sng">
                <a:solidFill>
                  <a:schemeClr val="tx1"/>
                </a:solidFill>
                <a:prstDash val="solid"/>
                <a:headEnd type="none" w="med" len="med"/>
                <a:tailEnd type="none" w="med" len="med"/>
              </a:ln>
            </p:spPr>
          </p:sp>
        </p:grpSp>
      </p:grpSp>
      <p:sp>
        <p:nvSpPr>
          <p:cNvPr id="12" name="文本框 11"/>
          <p:cNvSpPr txBox="1"/>
          <p:nvPr/>
        </p:nvSpPr>
        <p:spPr>
          <a:xfrm>
            <a:off x="5375275" y="1604010"/>
            <a:ext cx="1275080" cy="460375"/>
          </a:xfrm>
          <a:prstGeom prst="rect">
            <a:avLst/>
          </a:prstGeom>
          <a:noFill/>
        </p:spPr>
        <p:txBody>
          <a:bodyPr wrap="none" rtlCol="0">
            <a:spAutoFit/>
          </a:bodyPr>
          <a:p>
            <a:r>
              <a:rPr lang="en-US" altLang="zh-CN" sz="2400">
                <a:latin typeface="微软雅黑" panose="020B0503020204020204" pitchFamily="34" charset="-122"/>
                <a:ea typeface="微软雅黑" panose="020B0503020204020204" pitchFamily="34" charset="-122"/>
                <a:cs typeface="微软雅黑" panose="020B0503020204020204" pitchFamily="34" charset="-122"/>
              </a:rPr>
              <a:t>0.75</a:t>
            </a:r>
            <a:r>
              <a:rPr lang="zh-CN" altLang="en-US" sz="2400" b="1">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400">
                <a:latin typeface="微软雅黑" panose="020B0503020204020204" pitchFamily="34" charset="-122"/>
                <a:ea typeface="微软雅黑" panose="020B0503020204020204" pitchFamily="34" charset="-122"/>
                <a:cs typeface="微软雅黑" panose="020B0503020204020204" pitchFamily="34" charset="-122"/>
              </a:rPr>
              <a:t>2</a:t>
            </a:r>
            <a:endParaRPr lang="en-US" altLang="zh-CN" sz="2400">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13" name="组合 12"/>
          <p:cNvGrpSpPr/>
          <p:nvPr/>
        </p:nvGrpSpPr>
        <p:grpSpPr>
          <a:xfrm>
            <a:off x="2066290" y="2463800"/>
            <a:ext cx="1406525" cy="717550"/>
            <a:chOff x="4924" y="2413"/>
            <a:chExt cx="2215" cy="1130"/>
          </a:xfrm>
        </p:grpSpPr>
        <p:grpSp>
          <p:nvGrpSpPr>
            <p:cNvPr id="14" name="Group 6"/>
            <p:cNvGrpSpPr/>
            <p:nvPr/>
          </p:nvGrpSpPr>
          <p:grpSpPr>
            <a:xfrm>
              <a:off x="4924" y="2413"/>
              <a:ext cx="908" cy="1130"/>
              <a:chOff x="4876" y="2840"/>
              <a:chExt cx="363" cy="452"/>
            </a:xfrm>
          </p:grpSpPr>
          <p:sp>
            <p:nvSpPr>
              <p:cNvPr id="15" name="Text Box 7"/>
              <p:cNvSpPr txBox="1"/>
              <p:nvPr/>
            </p:nvSpPr>
            <p:spPr>
              <a:xfrm>
                <a:off x="4876" y="2840"/>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 1</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 6</a:t>
                </a:r>
                <a:endParaRPr lang="en-US" altLang="zh-CN" sz="2400" dirty="0">
                  <a:solidFill>
                    <a:schemeClr val="tx1"/>
                  </a:solidFill>
                  <a:latin typeface="+mj-ea"/>
                  <a:ea typeface="+mj-ea"/>
                </a:endParaRPr>
              </a:p>
            </p:txBody>
          </p:sp>
          <p:sp>
            <p:nvSpPr>
              <p:cNvPr id="16" name="Line 8"/>
              <p:cNvSpPr/>
              <p:nvPr/>
            </p:nvSpPr>
            <p:spPr>
              <a:xfrm>
                <a:off x="4936" y="3030"/>
                <a:ext cx="227" cy="0"/>
              </a:xfrm>
              <a:prstGeom prst="line">
                <a:avLst/>
              </a:prstGeom>
              <a:ln w="25400" cap="flat" cmpd="sng">
                <a:solidFill>
                  <a:schemeClr val="tx1"/>
                </a:solidFill>
                <a:prstDash val="solid"/>
                <a:headEnd type="none" w="med" len="med"/>
                <a:tailEnd type="none" w="med" len="med"/>
              </a:ln>
            </p:spPr>
          </p:sp>
        </p:grpSp>
        <p:sp>
          <p:nvSpPr>
            <p:cNvPr id="17" name="文本框 16"/>
            <p:cNvSpPr txBox="1"/>
            <p:nvPr/>
          </p:nvSpPr>
          <p:spPr>
            <a:xfrm>
              <a:off x="5640" y="2496"/>
              <a:ext cx="768" cy="725"/>
            </a:xfrm>
            <a:prstGeom prst="rect">
              <a:avLst/>
            </a:prstGeom>
            <a:noFill/>
          </p:spPr>
          <p:txBody>
            <a:bodyPr wrap="none" rtlCol="0">
              <a:spAutoFit/>
            </a:bodyPr>
            <a:p>
              <a:r>
                <a:rPr lang="zh-CN" altLang="en-US" sz="2400" b="1"/>
                <a:t>：</a:t>
              </a:r>
              <a:endParaRPr lang="zh-CN" altLang="en-US" sz="2400" b="1"/>
            </a:p>
          </p:txBody>
        </p:sp>
        <p:grpSp>
          <p:nvGrpSpPr>
            <p:cNvPr id="18" name="Group 6"/>
            <p:cNvGrpSpPr/>
            <p:nvPr/>
          </p:nvGrpSpPr>
          <p:grpSpPr>
            <a:xfrm>
              <a:off x="6231" y="2413"/>
              <a:ext cx="908" cy="1130"/>
              <a:chOff x="4876" y="2840"/>
              <a:chExt cx="363" cy="452"/>
            </a:xfrm>
          </p:grpSpPr>
          <p:sp>
            <p:nvSpPr>
              <p:cNvPr id="19" name="Text Box 7"/>
              <p:cNvSpPr txBox="1"/>
              <p:nvPr/>
            </p:nvSpPr>
            <p:spPr>
              <a:xfrm>
                <a:off x="4876" y="2840"/>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 2</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 9</a:t>
                </a:r>
                <a:endParaRPr lang="en-US" altLang="zh-CN" sz="2400" dirty="0">
                  <a:solidFill>
                    <a:schemeClr val="tx1"/>
                  </a:solidFill>
                  <a:latin typeface="+mj-ea"/>
                  <a:ea typeface="+mj-ea"/>
                </a:endParaRPr>
              </a:p>
            </p:txBody>
          </p:sp>
          <p:sp>
            <p:nvSpPr>
              <p:cNvPr id="20" name="Line 8"/>
              <p:cNvSpPr/>
              <p:nvPr/>
            </p:nvSpPr>
            <p:spPr>
              <a:xfrm>
                <a:off x="4936" y="3030"/>
                <a:ext cx="227" cy="0"/>
              </a:xfrm>
              <a:prstGeom prst="line">
                <a:avLst/>
              </a:prstGeom>
              <a:ln w="25400" cap="flat" cmpd="sng">
                <a:solidFill>
                  <a:schemeClr val="tx1"/>
                </a:solidFill>
                <a:prstDash val="solid"/>
                <a:headEnd type="none" w="med" len="med"/>
                <a:tailEnd type="none" w="med" len="med"/>
              </a:ln>
            </p:spPr>
          </p:sp>
        </p:grpSp>
      </p:grpSp>
      <p:sp>
        <p:nvSpPr>
          <p:cNvPr id="30" name="文本框 29"/>
          <p:cNvSpPr txBox="1"/>
          <p:nvPr/>
        </p:nvSpPr>
        <p:spPr>
          <a:xfrm>
            <a:off x="4363720" y="2550795"/>
            <a:ext cx="765810" cy="460375"/>
          </a:xfrm>
          <a:prstGeom prst="rect">
            <a:avLst/>
          </a:prstGeom>
          <a:noFill/>
        </p:spPr>
        <p:txBody>
          <a:bodyPr wrap="none" rtlCol="0">
            <a:spAutoFit/>
          </a:bodyPr>
          <a:p>
            <a:r>
              <a:rPr lang="zh-CN" altLang="en-US" sz="240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40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18</a:t>
            </a:r>
            <a:endParaRPr lang="en-US" altLang="zh-CN" sz="2400">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1" name="文本框 30"/>
          <p:cNvSpPr txBox="1"/>
          <p:nvPr/>
        </p:nvSpPr>
        <p:spPr>
          <a:xfrm>
            <a:off x="6141085" y="2550795"/>
            <a:ext cx="765810" cy="460375"/>
          </a:xfrm>
          <a:prstGeom prst="rect">
            <a:avLst/>
          </a:prstGeom>
          <a:noFill/>
        </p:spPr>
        <p:txBody>
          <a:bodyPr wrap="none" rtlCol="0">
            <a:spAutoFit/>
          </a:bodyPr>
          <a:p>
            <a:r>
              <a:rPr lang="zh-CN" altLang="en-US" sz="240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40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18</a:t>
            </a:r>
            <a:endParaRPr lang="en-US" altLang="zh-CN" sz="2400">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2" name="文本框 31"/>
          <p:cNvSpPr txBox="1"/>
          <p:nvPr/>
        </p:nvSpPr>
        <p:spPr>
          <a:xfrm>
            <a:off x="3014345" y="3166110"/>
            <a:ext cx="3375660" cy="460375"/>
          </a:xfrm>
          <a:prstGeom prst="rect">
            <a:avLst/>
          </a:prstGeom>
          <a:noFill/>
        </p:spPr>
        <p:txBody>
          <a:bodyPr wrap="none" rtlCol="0" anchor="t">
            <a:spAutoFit/>
          </a:bodyPr>
          <a:p>
            <a:pPr>
              <a:lnSpc>
                <a:spcPct val="100000"/>
              </a:lnSpc>
            </a:pPr>
            <a:r>
              <a:rPr lang="en-US" altLang="zh-CN" sz="2400" dirty="0">
                <a:latin typeface="+mn-ea"/>
                <a:cs typeface="+mn-ea"/>
                <a:sym typeface="+mn-ea"/>
              </a:rPr>
              <a:t>    =</a:t>
            </a:r>
            <a:r>
              <a:rPr lang="zh-CN" altLang="en-US" sz="2400" dirty="0">
                <a:latin typeface="+mn-ea"/>
                <a:cs typeface="+mn-ea"/>
                <a:sym typeface="+mn-ea"/>
              </a:rPr>
              <a:t>（</a:t>
            </a:r>
            <a:r>
              <a:rPr lang="zh-CN" altLang="en-US" sz="2400" dirty="0">
                <a:solidFill>
                  <a:srgbClr val="FF0000"/>
                </a:solidFill>
                <a:latin typeface="+mn-ea"/>
                <a:cs typeface="+mn-ea"/>
                <a:sym typeface="+mn-ea"/>
              </a:rPr>
              <a:t>      </a:t>
            </a:r>
            <a:r>
              <a:rPr lang="zh-CN" altLang="en-US" sz="2400" dirty="0">
                <a:latin typeface="+mn-ea"/>
                <a:cs typeface="+mn-ea"/>
                <a:sym typeface="+mn-ea"/>
              </a:rPr>
              <a:t>）</a:t>
            </a:r>
            <a:r>
              <a:rPr lang="zh-CN" altLang="en-US" sz="2400" b="1">
                <a:solidFill>
                  <a:schemeClr val="tx1"/>
                </a:solidFill>
                <a:latin typeface="Arial" panose="020B0604020202020204" pitchFamily="34" charset="0"/>
                <a:cs typeface="Arial" panose="020B0604020202020204" pitchFamily="34" charset="0"/>
                <a:sym typeface="+mn-ea"/>
              </a:rPr>
              <a:t>∶</a:t>
            </a:r>
            <a:r>
              <a:rPr lang="zh-CN" altLang="en-US" sz="2400" dirty="0">
                <a:latin typeface="+mn-ea"/>
                <a:cs typeface="+mn-ea"/>
                <a:sym typeface="+mn-ea"/>
              </a:rPr>
              <a:t>（</a:t>
            </a:r>
            <a:r>
              <a:rPr lang="zh-CN" altLang="en-US" sz="2400" dirty="0">
                <a:solidFill>
                  <a:srgbClr val="FF0000"/>
                </a:solidFill>
                <a:latin typeface="+mn-ea"/>
                <a:cs typeface="+mn-ea"/>
                <a:sym typeface="+mn-ea"/>
              </a:rPr>
              <a:t>      </a:t>
            </a:r>
            <a:r>
              <a:rPr lang="zh-CN" altLang="en-US" sz="2400" dirty="0">
                <a:latin typeface="+mn-ea"/>
                <a:cs typeface="+mn-ea"/>
                <a:sym typeface="+mn-ea"/>
              </a:rPr>
              <a:t>）</a:t>
            </a:r>
            <a:endParaRPr lang="zh-CN" altLang="en-US" sz="2400" dirty="0">
              <a:latin typeface="+mn-ea"/>
              <a:cs typeface="+mn-ea"/>
              <a:sym typeface="+mn-ea"/>
            </a:endParaRPr>
          </a:p>
        </p:txBody>
      </p:sp>
      <p:sp>
        <p:nvSpPr>
          <p:cNvPr id="33" name="文本框 32"/>
          <p:cNvSpPr txBox="1"/>
          <p:nvPr/>
        </p:nvSpPr>
        <p:spPr>
          <a:xfrm>
            <a:off x="4079558" y="3211513"/>
            <a:ext cx="361315" cy="460375"/>
          </a:xfrm>
          <a:prstGeom prst="rect">
            <a:avLst/>
          </a:prstGeom>
          <a:noFill/>
          <a:ln w="9525">
            <a:noFill/>
          </a:ln>
        </p:spPr>
        <p:txBody>
          <a:bodyPr wrap="none" anchor="t">
            <a:spAutoFit/>
          </a:bodyPr>
          <a:p>
            <a:r>
              <a:rPr lang="zh-CN" altLang="en-US" sz="2400" dirty="0">
                <a:solidFill>
                  <a:srgbClr val="FF0000"/>
                </a:solidFill>
                <a:latin typeface="微软雅黑" panose="020B0503020204020204" pitchFamily="34" charset="-122"/>
                <a:ea typeface="微软雅黑" panose="020B0503020204020204" pitchFamily="34" charset="-122"/>
              </a:rPr>
              <a:t>3</a:t>
            </a:r>
            <a:endParaRPr lang="zh-CN" altLang="en-US" sz="2400" dirty="0">
              <a:solidFill>
                <a:srgbClr val="FF0000"/>
              </a:solidFill>
              <a:latin typeface="微软雅黑" panose="020B0503020204020204" pitchFamily="34" charset="-122"/>
              <a:ea typeface="微软雅黑" panose="020B0503020204020204" pitchFamily="34" charset="-122"/>
            </a:endParaRPr>
          </a:p>
        </p:txBody>
      </p:sp>
      <p:sp>
        <p:nvSpPr>
          <p:cNvPr id="34" name="文本框 33"/>
          <p:cNvSpPr txBox="1"/>
          <p:nvPr/>
        </p:nvSpPr>
        <p:spPr>
          <a:xfrm>
            <a:off x="5500053" y="3211513"/>
            <a:ext cx="361315" cy="460375"/>
          </a:xfrm>
          <a:prstGeom prst="rect">
            <a:avLst/>
          </a:prstGeom>
          <a:noFill/>
          <a:ln w="9525">
            <a:noFill/>
          </a:ln>
        </p:spPr>
        <p:txBody>
          <a:bodyPr wrap="none" anchor="t">
            <a:spAutoFit/>
          </a:bodyPr>
          <a:p>
            <a:r>
              <a:rPr lang="en-US" altLang="zh-CN" sz="2400" dirty="0">
                <a:solidFill>
                  <a:srgbClr val="FF0000"/>
                </a:solidFill>
                <a:latin typeface="微软雅黑" panose="020B0503020204020204" pitchFamily="34" charset="-122"/>
                <a:ea typeface="微软雅黑" panose="020B0503020204020204" pitchFamily="34" charset="-122"/>
              </a:rPr>
              <a:t>4</a:t>
            </a:r>
            <a:endParaRPr lang="en-US" altLang="zh-CN" sz="2400" dirty="0">
              <a:solidFill>
                <a:srgbClr val="FF0000"/>
              </a:solidFill>
              <a:latin typeface="微软雅黑" panose="020B0503020204020204" pitchFamily="34" charset="-122"/>
              <a:ea typeface="微软雅黑" panose="020B0503020204020204" pitchFamily="34" charset="-122"/>
            </a:endParaRPr>
          </a:p>
        </p:txBody>
      </p:sp>
      <p:grpSp>
        <p:nvGrpSpPr>
          <p:cNvPr id="45" name="组合 44"/>
          <p:cNvGrpSpPr/>
          <p:nvPr/>
        </p:nvGrpSpPr>
        <p:grpSpPr>
          <a:xfrm>
            <a:off x="7487920" y="2354580"/>
            <a:ext cx="4017010" cy="656590"/>
            <a:chOff x="12796" y="3927"/>
            <a:chExt cx="6326" cy="1034"/>
          </a:xfrm>
        </p:grpSpPr>
        <p:sp>
          <p:nvSpPr>
            <p:cNvPr id="44" name="圆角矩形标注 43"/>
            <p:cNvSpPr/>
            <p:nvPr/>
          </p:nvSpPr>
          <p:spPr>
            <a:xfrm>
              <a:off x="12796" y="3927"/>
              <a:ext cx="6326" cy="1034"/>
            </a:xfrm>
            <a:prstGeom prst="wedgeRoundRectCallout">
              <a:avLst>
                <a:gd name="adj1" fmla="val -57413"/>
                <a:gd name="adj2" fmla="val -11315"/>
                <a:gd name="adj3" fmla="val 16667"/>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37" name="组合 36"/>
            <p:cNvGrpSpPr/>
            <p:nvPr/>
          </p:nvGrpSpPr>
          <p:grpSpPr>
            <a:xfrm>
              <a:off x="12868" y="3991"/>
              <a:ext cx="6152" cy="906"/>
              <a:chOff x="12220" y="3991"/>
              <a:chExt cx="6152" cy="906"/>
            </a:xfrm>
          </p:grpSpPr>
          <p:sp>
            <p:nvSpPr>
              <p:cNvPr id="36" name="圆角矩形 35"/>
              <p:cNvSpPr/>
              <p:nvPr/>
            </p:nvSpPr>
            <p:spPr>
              <a:xfrm>
                <a:off x="12220" y="3991"/>
                <a:ext cx="6153" cy="907"/>
              </a:xfrm>
              <a:prstGeom prst="roundRect">
                <a:avLst/>
              </a:prstGeom>
              <a:solidFill>
                <a:schemeClr val="accent4">
                  <a:lumMod val="60000"/>
                  <a:lumOff val="40000"/>
                </a:scheme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800">
                  <a:latin typeface="微软雅黑" panose="020B0503020204020204" pitchFamily="34" charset="-122"/>
                  <a:ea typeface="微软雅黑" panose="020B0503020204020204" pitchFamily="34" charset="-122"/>
                </a:endParaRPr>
              </a:p>
            </p:txBody>
          </p:sp>
          <p:sp>
            <p:nvSpPr>
              <p:cNvPr id="35" name="文本框 34"/>
              <p:cNvSpPr txBox="1"/>
              <p:nvPr/>
            </p:nvSpPr>
            <p:spPr>
              <a:xfrm>
                <a:off x="12220" y="4062"/>
                <a:ext cx="6130" cy="725"/>
              </a:xfrm>
              <a:prstGeom prst="rect">
                <a:avLst/>
              </a:prstGeom>
              <a:noFill/>
            </p:spPr>
            <p:txBody>
              <a:bodyPr wrap="none" rtlCol="0" anchor="t">
                <a:spAutoFit/>
              </a:bodyPr>
              <a:p>
                <a:pPr>
                  <a:lnSpc>
                    <a:spcPct val="100000"/>
                  </a:lnSpc>
                </a:pP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同时乘以</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6</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和</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9</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的最小公倍数</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grpSp>
      <p:sp>
        <p:nvSpPr>
          <p:cNvPr id="38" name="矩形 37"/>
          <p:cNvSpPr/>
          <p:nvPr/>
        </p:nvSpPr>
        <p:spPr>
          <a:xfrm>
            <a:off x="3700780" y="2354580"/>
            <a:ext cx="3438525" cy="826135"/>
          </a:xfrm>
          <a:prstGeom prst="rect">
            <a:avLst/>
          </a:prstGeom>
          <a:noFill/>
          <a:ln w="44450" cmpd="sng">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9" name="文本框 38"/>
          <p:cNvSpPr txBox="1"/>
          <p:nvPr/>
        </p:nvSpPr>
        <p:spPr>
          <a:xfrm>
            <a:off x="2102485" y="4082415"/>
            <a:ext cx="1275080" cy="460375"/>
          </a:xfrm>
          <a:prstGeom prst="rect">
            <a:avLst/>
          </a:prstGeom>
          <a:noFill/>
        </p:spPr>
        <p:txBody>
          <a:bodyPr wrap="none" rtlCol="0">
            <a:spAutoFit/>
          </a:bodyPr>
          <a:p>
            <a:r>
              <a:rPr lang="en-US" altLang="zh-CN" sz="2400">
                <a:latin typeface="微软雅黑" panose="020B0503020204020204" pitchFamily="34" charset="-122"/>
                <a:ea typeface="微软雅黑" panose="020B0503020204020204" pitchFamily="34" charset="-122"/>
                <a:cs typeface="微软雅黑" panose="020B0503020204020204" pitchFamily="34" charset="-122"/>
              </a:rPr>
              <a:t>0.75</a:t>
            </a:r>
            <a:r>
              <a:rPr lang="zh-CN" altLang="en-US" sz="2400" b="1">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400">
                <a:latin typeface="微软雅黑" panose="020B0503020204020204" pitchFamily="34" charset="-122"/>
                <a:ea typeface="微软雅黑" panose="020B0503020204020204" pitchFamily="34" charset="-122"/>
                <a:cs typeface="微软雅黑" panose="020B0503020204020204" pitchFamily="34" charset="-122"/>
              </a:rPr>
              <a:t>2</a:t>
            </a:r>
            <a:endParaRPr lang="en-US" altLang="zh-CN" sz="24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0539" name="文本框 20538"/>
          <p:cNvSpPr txBox="1"/>
          <p:nvPr/>
        </p:nvSpPr>
        <p:spPr>
          <a:xfrm>
            <a:off x="3083878" y="4064000"/>
            <a:ext cx="4797425" cy="461645"/>
          </a:xfrm>
          <a:prstGeom prst="rect">
            <a:avLst/>
          </a:prstGeom>
          <a:noFill/>
          <a:ln w="9525">
            <a:noFill/>
          </a:ln>
        </p:spPr>
        <p:txBody>
          <a:bodyPr wrap="none" lIns="90000" tIns="46800" rIns="90000" bIns="46800" anchor="t">
            <a:spAutoFit/>
          </a:bodyPr>
          <a:p>
            <a:r>
              <a:rPr lang="en-US" altLang="zh-CN" sz="2400" dirty="0">
                <a:latin typeface="Arial" panose="020B0604020202020204" pitchFamily="34" charset="0"/>
                <a:cs typeface="Arial" panose="020B0604020202020204" pitchFamily="34" charset="0"/>
              </a:rPr>
              <a:t>   </a:t>
            </a:r>
            <a:r>
              <a:rPr lang="zh-CN" altLang="en-US" sz="2400" dirty="0">
                <a:latin typeface="Arial" panose="020B0604020202020204" pitchFamily="34" charset="0"/>
                <a:cs typeface="Arial" panose="020B0604020202020204" pitchFamily="34" charset="0"/>
              </a:rPr>
              <a:t>＝（</a:t>
            </a:r>
            <a:r>
              <a:rPr lang="en-US" altLang="zh-CN" sz="2400">
                <a:latin typeface="Arial" panose="020B0604020202020204" pitchFamily="34" charset="0"/>
                <a:cs typeface="Arial" panose="020B0604020202020204" pitchFamily="34" charset="0"/>
              </a:rPr>
              <a:t>0.75           </a:t>
            </a:r>
            <a:r>
              <a:rPr lang="zh-CN" altLang="en-US" sz="2400" dirty="0">
                <a:latin typeface="Arial" panose="020B0604020202020204" pitchFamily="34" charset="0"/>
                <a:cs typeface="Arial" panose="020B0604020202020204" pitchFamily="34" charset="0"/>
              </a:rPr>
              <a:t>）︰（</a:t>
            </a:r>
            <a:r>
              <a:rPr lang="en-US" altLang="zh-CN" sz="2400">
                <a:latin typeface="Arial" panose="020B0604020202020204" pitchFamily="34" charset="0"/>
                <a:cs typeface="Arial" panose="020B0604020202020204" pitchFamily="34" charset="0"/>
              </a:rPr>
              <a:t>2          </a:t>
            </a:r>
            <a:r>
              <a:rPr lang="zh-CN" altLang="en-US" sz="2400" dirty="0">
                <a:latin typeface="Arial" panose="020B0604020202020204" pitchFamily="34" charset="0"/>
                <a:cs typeface="Arial" panose="020B0604020202020204" pitchFamily="34" charset="0"/>
              </a:rPr>
              <a:t>）</a:t>
            </a:r>
            <a:endParaRPr lang="zh-CN" altLang="en-US" sz="2400" dirty="0">
              <a:latin typeface="Arial" panose="020B0604020202020204" pitchFamily="34" charset="0"/>
              <a:cs typeface="Arial" panose="020B0604020202020204" pitchFamily="34" charset="0"/>
            </a:endParaRPr>
          </a:p>
        </p:txBody>
      </p:sp>
      <p:sp>
        <p:nvSpPr>
          <p:cNvPr id="20540" name="文本框 20539"/>
          <p:cNvSpPr txBox="1"/>
          <p:nvPr/>
        </p:nvSpPr>
        <p:spPr>
          <a:xfrm>
            <a:off x="3129915" y="5187950"/>
            <a:ext cx="4307205" cy="461645"/>
          </a:xfrm>
          <a:prstGeom prst="rect">
            <a:avLst/>
          </a:prstGeom>
          <a:noFill/>
          <a:ln w="9525">
            <a:noFill/>
          </a:ln>
        </p:spPr>
        <p:txBody>
          <a:bodyPr wrap="none" lIns="90000" tIns="46800" rIns="90000" bIns="46800" anchor="t">
            <a:spAutoFit/>
          </a:bodyPr>
          <a:p>
            <a:r>
              <a:rPr lang="en-US" altLang="zh-CN" sz="2400" dirty="0">
                <a:latin typeface="Arial" panose="020B0604020202020204" pitchFamily="34" charset="0"/>
                <a:cs typeface="Arial" panose="020B0604020202020204" pitchFamily="34" charset="0"/>
              </a:rPr>
              <a:t>   </a:t>
            </a:r>
            <a:r>
              <a:rPr lang="zh-CN" altLang="en-US" sz="2400" dirty="0">
                <a:latin typeface="Arial" panose="020B0604020202020204" pitchFamily="34" charset="0"/>
                <a:cs typeface="Arial" panose="020B0604020202020204" pitchFamily="34" charset="0"/>
              </a:rPr>
              <a:t>＝  （</a:t>
            </a:r>
            <a:r>
              <a:rPr lang="en-US" altLang="zh-CN" sz="2400">
                <a:latin typeface="Arial" panose="020B0604020202020204" pitchFamily="34" charset="0"/>
                <a:cs typeface="Arial" panose="020B0604020202020204" pitchFamily="34" charset="0"/>
              </a:rPr>
              <a:t>75         )</a:t>
            </a:r>
            <a:r>
              <a:rPr lang="zh-CN" altLang="en-US" sz="2400">
                <a:latin typeface="Arial" panose="020B0604020202020204" pitchFamily="34" charset="0"/>
                <a:cs typeface="Arial" panose="020B0604020202020204" pitchFamily="34" charset="0"/>
              </a:rPr>
              <a:t>︰</a:t>
            </a:r>
            <a:r>
              <a:rPr lang="en-US" altLang="zh-CN" sz="2400">
                <a:latin typeface="Arial" panose="020B0604020202020204" pitchFamily="34" charset="0"/>
                <a:cs typeface="Arial" panose="020B0604020202020204" pitchFamily="34" charset="0"/>
              </a:rPr>
              <a:t>(200        </a:t>
            </a:r>
            <a:r>
              <a:rPr lang="zh-CN" altLang="en-US" sz="2400">
                <a:latin typeface="Arial" panose="020B0604020202020204" pitchFamily="34" charset="0"/>
                <a:cs typeface="Arial" panose="020B0604020202020204" pitchFamily="34" charset="0"/>
              </a:rPr>
              <a:t>）</a:t>
            </a:r>
            <a:endParaRPr lang="zh-CN" altLang="en-US" sz="2400">
              <a:latin typeface="Arial" panose="020B0604020202020204" pitchFamily="34" charset="0"/>
              <a:cs typeface="Arial" panose="020B0604020202020204" pitchFamily="34" charset="0"/>
            </a:endParaRPr>
          </a:p>
        </p:txBody>
      </p:sp>
      <p:sp>
        <p:nvSpPr>
          <p:cNvPr id="20541" name="文本框 20540"/>
          <p:cNvSpPr txBox="1"/>
          <p:nvPr/>
        </p:nvSpPr>
        <p:spPr>
          <a:xfrm>
            <a:off x="3129915" y="5729288"/>
            <a:ext cx="2767013" cy="461645"/>
          </a:xfrm>
          <a:prstGeom prst="rect">
            <a:avLst/>
          </a:prstGeom>
          <a:noFill/>
          <a:ln w="9525">
            <a:noFill/>
          </a:ln>
        </p:spPr>
        <p:txBody>
          <a:bodyPr lIns="90000" tIns="46800" rIns="90000" bIns="46800">
            <a:spAutoFit/>
          </a:bodyPr>
          <a:p>
            <a:r>
              <a:rPr lang="en-US" altLang="zh-CN" sz="2400" dirty="0">
                <a:solidFill>
                  <a:srgbClr val="FF0000"/>
                </a:solidFill>
                <a:latin typeface="Arial" panose="020B0604020202020204" pitchFamily="34" charset="0"/>
                <a:cs typeface="Arial" panose="020B0604020202020204" pitchFamily="34" charset="0"/>
              </a:rPr>
              <a:t>   </a:t>
            </a:r>
            <a:r>
              <a:rPr lang="zh-CN" altLang="en-US" sz="2400" dirty="0">
                <a:solidFill>
                  <a:schemeClr val="tx1"/>
                </a:solidFill>
                <a:latin typeface="Arial" panose="020B0604020202020204" pitchFamily="34" charset="0"/>
                <a:cs typeface="Arial" panose="020B0604020202020204" pitchFamily="34" charset="0"/>
              </a:rPr>
              <a:t>＝</a:t>
            </a:r>
            <a:r>
              <a:rPr lang="zh-CN" altLang="en-US" sz="2400" dirty="0">
                <a:solidFill>
                  <a:srgbClr val="FF0000"/>
                </a:solidFill>
                <a:latin typeface="Arial" panose="020B0604020202020204" pitchFamily="34" charset="0"/>
                <a:cs typeface="Arial" panose="020B0604020202020204" pitchFamily="34" charset="0"/>
              </a:rPr>
              <a:t>  </a:t>
            </a:r>
            <a:r>
              <a:rPr lang="en-US" altLang="zh-CN" sz="2400">
                <a:solidFill>
                  <a:schemeClr val="tx1"/>
                </a:solidFill>
                <a:latin typeface="Arial" panose="020B0604020202020204" pitchFamily="34" charset="0"/>
                <a:cs typeface="Arial" panose="020B0604020202020204" pitchFamily="34" charset="0"/>
              </a:rPr>
              <a:t>3</a:t>
            </a:r>
            <a:r>
              <a:rPr lang="zh-CN" altLang="en-US" sz="2400">
                <a:solidFill>
                  <a:schemeClr val="tx1"/>
                </a:solidFill>
                <a:latin typeface="Arial" panose="020B0604020202020204" pitchFamily="34" charset="0"/>
                <a:cs typeface="Arial" panose="020B0604020202020204" pitchFamily="34" charset="0"/>
              </a:rPr>
              <a:t>︰</a:t>
            </a:r>
            <a:r>
              <a:rPr lang="en-US" altLang="zh-CN" sz="2400">
                <a:solidFill>
                  <a:schemeClr val="tx1"/>
                </a:solidFill>
                <a:latin typeface="Arial" panose="020B0604020202020204" pitchFamily="34" charset="0"/>
                <a:cs typeface="Arial" panose="020B0604020202020204" pitchFamily="34" charset="0"/>
              </a:rPr>
              <a:t>8</a:t>
            </a:r>
            <a:endParaRPr lang="en-US" altLang="zh-CN" sz="2400">
              <a:solidFill>
                <a:srgbClr val="FF0000"/>
              </a:solidFill>
              <a:latin typeface="Arial" panose="020B0604020202020204" pitchFamily="34" charset="0"/>
              <a:cs typeface="Arial" panose="020B0604020202020204" pitchFamily="34" charset="0"/>
              <a:sym typeface="+mn-ea"/>
            </a:endParaRPr>
          </a:p>
        </p:txBody>
      </p:sp>
      <p:sp>
        <p:nvSpPr>
          <p:cNvPr id="20544" name="文本框 20543"/>
          <p:cNvSpPr txBox="1"/>
          <p:nvPr/>
        </p:nvSpPr>
        <p:spPr>
          <a:xfrm>
            <a:off x="3134678" y="4694238"/>
            <a:ext cx="2876550" cy="461645"/>
          </a:xfrm>
          <a:prstGeom prst="rect">
            <a:avLst/>
          </a:prstGeom>
          <a:noFill/>
          <a:ln w="9525">
            <a:noFill/>
          </a:ln>
        </p:spPr>
        <p:txBody>
          <a:bodyPr lIns="90000" tIns="46800" rIns="90000" bIns="46800">
            <a:spAutoFit/>
          </a:bodyPr>
          <a:p>
            <a:r>
              <a:rPr lang="en-US" altLang="zh-CN" sz="2400" dirty="0">
                <a:latin typeface="Arial" panose="020B0604020202020204" pitchFamily="34" charset="0"/>
                <a:cs typeface="Arial" panose="020B0604020202020204" pitchFamily="34" charset="0"/>
              </a:rPr>
              <a:t>   </a:t>
            </a:r>
            <a:r>
              <a:rPr lang="zh-CN" altLang="en-US" sz="2400" dirty="0">
                <a:latin typeface="Arial" panose="020B0604020202020204" pitchFamily="34" charset="0"/>
                <a:cs typeface="Arial" panose="020B0604020202020204" pitchFamily="34" charset="0"/>
              </a:rPr>
              <a:t>＝  </a:t>
            </a:r>
            <a:r>
              <a:rPr lang="en-US" altLang="zh-CN" sz="2400">
                <a:latin typeface="Arial" panose="020B0604020202020204" pitchFamily="34" charset="0"/>
                <a:cs typeface="Arial" panose="020B0604020202020204" pitchFamily="34" charset="0"/>
              </a:rPr>
              <a:t>75</a:t>
            </a:r>
            <a:r>
              <a:rPr lang="zh-CN" altLang="en-US" sz="2400">
                <a:latin typeface="Arial" panose="020B0604020202020204" pitchFamily="34" charset="0"/>
                <a:cs typeface="Arial" panose="020B0604020202020204" pitchFamily="34" charset="0"/>
              </a:rPr>
              <a:t>︰</a:t>
            </a:r>
            <a:r>
              <a:rPr lang="en-US" altLang="zh-CN" sz="2400">
                <a:latin typeface="Arial" panose="020B0604020202020204" pitchFamily="34" charset="0"/>
                <a:cs typeface="Arial" panose="020B0604020202020204" pitchFamily="34" charset="0"/>
              </a:rPr>
              <a:t>200</a:t>
            </a:r>
            <a:endParaRPr lang="en-US" altLang="zh-CN" sz="2400">
              <a:latin typeface="Arial" panose="020B0604020202020204" pitchFamily="34" charset="0"/>
              <a:cs typeface="Arial" panose="020B0604020202020204" pitchFamily="34" charset="0"/>
            </a:endParaRPr>
          </a:p>
        </p:txBody>
      </p:sp>
      <p:sp>
        <p:nvSpPr>
          <p:cNvPr id="40" name="文本框 39"/>
          <p:cNvSpPr txBox="1"/>
          <p:nvPr/>
        </p:nvSpPr>
        <p:spPr>
          <a:xfrm>
            <a:off x="4677410" y="4059555"/>
            <a:ext cx="917575" cy="460375"/>
          </a:xfrm>
          <a:prstGeom prst="rect">
            <a:avLst/>
          </a:prstGeom>
          <a:noFill/>
        </p:spPr>
        <p:txBody>
          <a:bodyPr wrap="none" rtlCol="0">
            <a:spAutoFit/>
          </a:bodyPr>
          <a:p>
            <a:pPr algn="l"/>
            <a:r>
              <a:rPr lang="en-US" altLang="zh-CN" sz="2400">
                <a:solidFill>
                  <a:srgbClr val="FF0000"/>
                </a:solidFill>
                <a:latin typeface="Arial" panose="020B0604020202020204" pitchFamily="34" charset="0"/>
                <a:cs typeface="Arial" panose="020B0604020202020204" pitchFamily="34" charset="0"/>
                <a:sym typeface="+mn-ea"/>
              </a:rPr>
              <a:t>×100</a:t>
            </a:r>
            <a:endParaRPr lang="en-US" altLang="zh-CN" sz="2400" dirty="0">
              <a:solidFill>
                <a:srgbClr val="FF0000"/>
              </a:solidFill>
              <a:latin typeface="Arial" panose="020B0604020202020204" pitchFamily="34" charset="0"/>
              <a:cs typeface="Arial" panose="020B0604020202020204" pitchFamily="34" charset="0"/>
              <a:sym typeface="+mn-ea"/>
            </a:endParaRPr>
          </a:p>
        </p:txBody>
      </p:sp>
      <p:sp>
        <p:nvSpPr>
          <p:cNvPr id="41" name="文本框 40"/>
          <p:cNvSpPr txBox="1"/>
          <p:nvPr/>
        </p:nvSpPr>
        <p:spPr>
          <a:xfrm>
            <a:off x="6713855" y="4074160"/>
            <a:ext cx="917575" cy="460375"/>
          </a:xfrm>
          <a:prstGeom prst="rect">
            <a:avLst/>
          </a:prstGeom>
          <a:noFill/>
        </p:spPr>
        <p:txBody>
          <a:bodyPr wrap="none" rtlCol="0">
            <a:spAutoFit/>
          </a:bodyPr>
          <a:p>
            <a:pPr algn="l"/>
            <a:r>
              <a:rPr lang="en-US" altLang="zh-CN" sz="2400">
                <a:solidFill>
                  <a:srgbClr val="FF0000"/>
                </a:solidFill>
                <a:latin typeface="Arial" panose="020B0604020202020204" pitchFamily="34" charset="0"/>
                <a:cs typeface="Arial" panose="020B0604020202020204" pitchFamily="34" charset="0"/>
                <a:sym typeface="+mn-ea"/>
              </a:rPr>
              <a:t>×100</a:t>
            </a:r>
            <a:endParaRPr lang="en-US" altLang="zh-CN" sz="2400" dirty="0">
              <a:solidFill>
                <a:srgbClr val="FF0000"/>
              </a:solidFill>
              <a:latin typeface="Arial" panose="020B0604020202020204" pitchFamily="34" charset="0"/>
              <a:cs typeface="Arial" panose="020B0604020202020204" pitchFamily="34" charset="0"/>
              <a:sym typeface="+mn-ea"/>
            </a:endParaRPr>
          </a:p>
        </p:txBody>
      </p:sp>
      <p:sp>
        <p:nvSpPr>
          <p:cNvPr id="42" name="文本框 41"/>
          <p:cNvSpPr txBox="1"/>
          <p:nvPr/>
        </p:nvSpPr>
        <p:spPr>
          <a:xfrm>
            <a:off x="4593590" y="5197475"/>
            <a:ext cx="748030" cy="460375"/>
          </a:xfrm>
          <a:prstGeom prst="rect">
            <a:avLst/>
          </a:prstGeom>
          <a:noFill/>
        </p:spPr>
        <p:txBody>
          <a:bodyPr wrap="none" rtlCol="0">
            <a:spAutoFit/>
          </a:bodyPr>
          <a:p>
            <a:pPr algn="l"/>
            <a:r>
              <a:rPr lang="en-US" altLang="zh-CN" sz="2400">
                <a:solidFill>
                  <a:srgbClr val="FF0000"/>
                </a:solidFill>
                <a:latin typeface="Arial" panose="020B0604020202020204" pitchFamily="34" charset="0"/>
                <a:cs typeface="Arial" panose="020B0604020202020204" pitchFamily="34" charset="0"/>
                <a:sym typeface="+mn-ea"/>
              </a:rPr>
              <a:t>÷25</a:t>
            </a:r>
            <a:endParaRPr lang="en-US" altLang="zh-CN" sz="2400">
              <a:solidFill>
                <a:srgbClr val="FF0000"/>
              </a:solidFill>
              <a:latin typeface="Arial" panose="020B0604020202020204" pitchFamily="34" charset="0"/>
              <a:cs typeface="Arial" panose="020B0604020202020204" pitchFamily="34" charset="0"/>
              <a:sym typeface="+mn-ea"/>
            </a:endParaRPr>
          </a:p>
        </p:txBody>
      </p:sp>
      <p:sp>
        <p:nvSpPr>
          <p:cNvPr id="43" name="文本框 42"/>
          <p:cNvSpPr txBox="1"/>
          <p:nvPr/>
        </p:nvSpPr>
        <p:spPr>
          <a:xfrm>
            <a:off x="6354445" y="5184775"/>
            <a:ext cx="748030" cy="460375"/>
          </a:xfrm>
          <a:prstGeom prst="rect">
            <a:avLst/>
          </a:prstGeom>
          <a:noFill/>
        </p:spPr>
        <p:txBody>
          <a:bodyPr wrap="none" rtlCol="0">
            <a:spAutoFit/>
          </a:bodyPr>
          <a:p>
            <a:pPr algn="l"/>
            <a:r>
              <a:rPr lang="en-US" altLang="zh-CN" sz="2400">
                <a:solidFill>
                  <a:srgbClr val="FF0000"/>
                </a:solidFill>
                <a:latin typeface="Arial" panose="020B0604020202020204" pitchFamily="34" charset="0"/>
                <a:cs typeface="Arial" panose="020B0604020202020204" pitchFamily="34" charset="0"/>
                <a:sym typeface="+mn-ea"/>
              </a:rPr>
              <a:t>÷25</a:t>
            </a:r>
            <a:endParaRPr lang="en-US" altLang="zh-CN" sz="2400">
              <a:solidFill>
                <a:srgbClr val="FF0000"/>
              </a:solidFill>
              <a:latin typeface="Arial" panose="020B0604020202020204" pitchFamily="34" charset="0"/>
              <a:cs typeface="Arial" panose="020B0604020202020204" pitchFamily="34" charset="0"/>
              <a:sym typeface="+mn-ea"/>
            </a:endParaRPr>
          </a:p>
        </p:txBody>
      </p:sp>
      <p:sp>
        <p:nvSpPr>
          <p:cNvPr id="46" name="文本框 45"/>
          <p:cNvSpPr txBox="1"/>
          <p:nvPr/>
        </p:nvSpPr>
        <p:spPr>
          <a:xfrm>
            <a:off x="858183" y="350873"/>
            <a:ext cx="1402080" cy="460375"/>
          </a:xfrm>
          <a:prstGeom prst="rect">
            <a:avLst/>
          </a:prstGeom>
          <a:noFill/>
        </p:spPr>
        <p:txBody>
          <a:bodyPr wrap="none" rtlCol="0">
            <a:spAutoFit/>
          </a:bodyPr>
          <a:p>
            <a:r>
              <a:rPr kumimoji="1" lang="zh-CN" altLang="en-US" sz="2400" b="1" dirty="0"/>
              <a:t>新课讲解</a:t>
            </a:r>
            <a:endParaRPr kumimoji="1" lang="zh-CN" altLang="en-US" sz="2400" b="1" dirty="0"/>
          </a:p>
        </p:txBody>
      </p:sp>
      <p:grpSp>
        <p:nvGrpSpPr>
          <p:cNvPr id="47" name="组合 46"/>
          <p:cNvGrpSpPr/>
          <p:nvPr/>
        </p:nvGrpSpPr>
        <p:grpSpPr>
          <a:xfrm>
            <a:off x="8131810" y="4201795"/>
            <a:ext cx="3652564" cy="656590"/>
            <a:chOff x="12796" y="3927"/>
            <a:chExt cx="7354" cy="1034"/>
          </a:xfrm>
        </p:grpSpPr>
        <p:sp>
          <p:nvSpPr>
            <p:cNvPr id="48" name="圆角矩形标注 47"/>
            <p:cNvSpPr/>
            <p:nvPr/>
          </p:nvSpPr>
          <p:spPr>
            <a:xfrm>
              <a:off x="12796" y="3927"/>
              <a:ext cx="6326" cy="1034"/>
            </a:xfrm>
            <a:prstGeom prst="wedgeRoundRectCallout">
              <a:avLst>
                <a:gd name="adj1" fmla="val -58427"/>
                <a:gd name="adj2" fmla="val -28046"/>
                <a:gd name="adj3" fmla="val 16667"/>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49" name="组合 48"/>
            <p:cNvGrpSpPr/>
            <p:nvPr/>
          </p:nvGrpSpPr>
          <p:grpSpPr>
            <a:xfrm>
              <a:off x="12868" y="3991"/>
              <a:ext cx="7282" cy="907"/>
              <a:chOff x="12220" y="3991"/>
              <a:chExt cx="7282" cy="907"/>
            </a:xfrm>
          </p:grpSpPr>
          <p:sp>
            <p:nvSpPr>
              <p:cNvPr id="50" name="圆角矩形 49"/>
              <p:cNvSpPr/>
              <p:nvPr/>
            </p:nvSpPr>
            <p:spPr>
              <a:xfrm>
                <a:off x="12220" y="3991"/>
                <a:ext cx="6153" cy="907"/>
              </a:xfrm>
              <a:prstGeom prst="roundRect">
                <a:avLst/>
              </a:prstGeom>
              <a:solidFill>
                <a:srgbClr val="9FFAAE"/>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800">
                  <a:latin typeface="微软雅黑" panose="020B0503020204020204" pitchFamily="34" charset="-122"/>
                  <a:ea typeface="微软雅黑" panose="020B0503020204020204" pitchFamily="34" charset="-122"/>
                </a:endParaRPr>
              </a:p>
            </p:txBody>
          </p:sp>
          <p:sp>
            <p:nvSpPr>
              <p:cNvPr id="51" name="文本框 50"/>
              <p:cNvSpPr txBox="1"/>
              <p:nvPr/>
            </p:nvSpPr>
            <p:spPr>
              <a:xfrm>
                <a:off x="12220" y="4062"/>
                <a:ext cx="7282" cy="725"/>
              </a:xfrm>
              <a:prstGeom prst="rect">
                <a:avLst/>
              </a:prstGeom>
              <a:noFill/>
            </p:spPr>
            <p:txBody>
              <a:bodyPr wrap="square" rtlCol="0" anchor="t">
                <a:spAutoFit/>
              </a:bodyPr>
              <a:p>
                <a:pPr>
                  <a:lnSpc>
                    <a:spcPct val="100000"/>
                  </a:lnSpc>
                </a:pP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把比的前项化为整数</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cBhvr additive="base">
                                        <p:cTn id="7" dur="500"/>
                                        <p:tgtEl>
                                          <p:spTgt spid="30"/>
                                        </p:tgtEl>
                                        <p:attrNameLst>
                                          <p:attrName>ppt_y</p:attrName>
                                        </p:attrNameLst>
                                      </p:cBhvr>
                                      <p:tavLst>
                                        <p:tav tm="0">
                                          <p:val>
                                            <p:strVal val="#ppt_y+#ppt_h*1.125000"/>
                                          </p:val>
                                        </p:tav>
                                        <p:tav tm="100000">
                                          <p:val>
                                            <p:strVal val="#ppt_y"/>
                                          </p:val>
                                        </p:tav>
                                      </p:tavLst>
                                    </p:anim>
                                    <p:animEffect transition="in" filter="wipe(up)">
                                      <p:cBhvr>
                                        <p:cTn id="8" dur="500"/>
                                        <p:tgtEl>
                                          <p:spTgt spid="30"/>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31"/>
                                        </p:tgtEl>
                                        <p:attrNameLst>
                                          <p:attrName>style.visibility</p:attrName>
                                        </p:attrNameLst>
                                      </p:cBhvr>
                                      <p:to>
                                        <p:strVal val="visible"/>
                                      </p:to>
                                    </p:set>
                                    <p:anim calcmode="lin" valueType="num">
                                      <p:cBhvr additive="base">
                                        <p:cTn id="11" dur="500"/>
                                        <p:tgtEl>
                                          <p:spTgt spid="31"/>
                                        </p:tgtEl>
                                        <p:attrNameLst>
                                          <p:attrName>ppt_y</p:attrName>
                                        </p:attrNameLst>
                                      </p:cBhvr>
                                      <p:tavLst>
                                        <p:tav tm="0">
                                          <p:val>
                                            <p:strVal val="#ppt_y+#ppt_h*1.125000"/>
                                          </p:val>
                                        </p:tav>
                                        <p:tav tm="100000">
                                          <p:val>
                                            <p:strVal val="#ppt_y"/>
                                          </p:val>
                                        </p:tav>
                                      </p:tavLst>
                                    </p:anim>
                                    <p:animEffect transition="in" filter="wipe(up)">
                                      <p:cBhvr>
                                        <p:cTn id="12" dur="500"/>
                                        <p:tgtEl>
                                          <p:spTgt spid="31"/>
                                        </p:tgtEl>
                                      </p:cBhvr>
                                    </p:animEffec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33"/>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34"/>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21" presetClass="entr" presetSubtype="1" fill="hold" grpId="0" nodeType="clickEffect">
                                  <p:stCondLst>
                                    <p:cond delay="0"/>
                                  </p:stCondLst>
                                  <p:childTnLst>
                                    <p:set>
                                      <p:cBhvr>
                                        <p:cTn id="22" dur="1" fill="hold">
                                          <p:stCondLst>
                                            <p:cond delay="0"/>
                                          </p:stCondLst>
                                        </p:cTn>
                                        <p:tgtEl>
                                          <p:spTgt spid="38"/>
                                        </p:tgtEl>
                                        <p:attrNameLst>
                                          <p:attrName>style.visibility</p:attrName>
                                        </p:attrNameLst>
                                      </p:cBhvr>
                                      <p:to>
                                        <p:strVal val="visible"/>
                                      </p:to>
                                    </p:set>
                                    <p:animEffect transition="in" filter="wheel(1)">
                                      <p:cBhvr>
                                        <p:cTn id="23" dur="2000"/>
                                        <p:tgtEl>
                                          <p:spTgt spid="38"/>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nodeType="clickEffect">
                                  <p:stCondLst>
                                    <p:cond delay="0"/>
                                  </p:stCondLst>
                                  <p:childTnLst>
                                    <p:set>
                                      <p:cBhvr>
                                        <p:cTn id="27" dur="1" fill="hold">
                                          <p:stCondLst>
                                            <p:cond delay="0"/>
                                          </p:stCondLst>
                                        </p:cTn>
                                        <p:tgtEl>
                                          <p:spTgt spid="45"/>
                                        </p:tgtEl>
                                        <p:attrNameLst>
                                          <p:attrName>style.visibility</p:attrName>
                                        </p:attrNameLst>
                                      </p:cBhvr>
                                      <p:to>
                                        <p:strVal val="visible"/>
                                      </p:to>
                                    </p:set>
                                    <p:animEffect transition="in" filter="wipe(left)">
                                      <p:cBhvr>
                                        <p:cTn id="28" dur="500"/>
                                        <p:tgtEl>
                                          <p:spTgt spid="45"/>
                                        </p:tgtEl>
                                      </p:cBhvr>
                                    </p:animEffect>
                                  </p:childTnLst>
                                </p:cTn>
                              </p:par>
                            </p:childTnLst>
                          </p:cTn>
                        </p:par>
                      </p:childTnLst>
                    </p:cTn>
                  </p:par>
                  <p:par>
                    <p:cTn id="29" fill="hold">
                      <p:stCondLst>
                        <p:cond delay="indefinite"/>
                      </p:stCondLst>
                      <p:childTnLst>
                        <p:par>
                          <p:cTn id="30" fill="hold">
                            <p:stCondLst>
                              <p:cond delay="0"/>
                            </p:stCondLst>
                            <p:childTnLst>
                              <p:par>
                                <p:cTn id="31" presetID="12" presetClass="entr" presetSubtype="4" fill="hold" grpId="0" nodeType="clickEffect">
                                  <p:stCondLst>
                                    <p:cond delay="0"/>
                                  </p:stCondLst>
                                  <p:childTnLst>
                                    <p:set>
                                      <p:cBhvr>
                                        <p:cTn id="32" dur="1" fill="hold">
                                          <p:stCondLst>
                                            <p:cond delay="0"/>
                                          </p:stCondLst>
                                        </p:cTn>
                                        <p:tgtEl>
                                          <p:spTgt spid="39"/>
                                        </p:tgtEl>
                                        <p:attrNameLst>
                                          <p:attrName>style.visibility</p:attrName>
                                        </p:attrNameLst>
                                      </p:cBhvr>
                                      <p:to>
                                        <p:strVal val="visible"/>
                                      </p:to>
                                    </p:set>
                                    <p:anim calcmode="lin" valueType="num">
                                      <p:cBhvr additive="base">
                                        <p:cTn id="33" dur="500"/>
                                        <p:tgtEl>
                                          <p:spTgt spid="39"/>
                                        </p:tgtEl>
                                        <p:attrNameLst>
                                          <p:attrName>ppt_y</p:attrName>
                                        </p:attrNameLst>
                                      </p:cBhvr>
                                      <p:tavLst>
                                        <p:tav tm="0">
                                          <p:val>
                                            <p:strVal val="#ppt_y+#ppt_h*1.125000"/>
                                          </p:val>
                                        </p:tav>
                                        <p:tav tm="100000">
                                          <p:val>
                                            <p:strVal val="#ppt_y"/>
                                          </p:val>
                                        </p:tav>
                                      </p:tavLst>
                                    </p:anim>
                                    <p:animEffect transition="in" filter="wipe(up)">
                                      <p:cBhvr>
                                        <p:cTn id="34" dur="500"/>
                                        <p:tgtEl>
                                          <p:spTgt spid="39"/>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8" fill="hold" grpId="0" nodeType="clickEffect">
                                  <p:stCondLst>
                                    <p:cond delay="0"/>
                                  </p:stCondLst>
                                  <p:childTnLst>
                                    <p:set>
                                      <p:cBhvr>
                                        <p:cTn id="38" dur="1" fill="hold">
                                          <p:stCondLst>
                                            <p:cond delay="0"/>
                                          </p:stCondLst>
                                        </p:cTn>
                                        <p:tgtEl>
                                          <p:spTgt spid="20539"/>
                                        </p:tgtEl>
                                        <p:attrNameLst>
                                          <p:attrName>style.visibility</p:attrName>
                                        </p:attrNameLst>
                                      </p:cBhvr>
                                      <p:to>
                                        <p:strVal val="visible"/>
                                      </p:to>
                                    </p:set>
                                    <p:animEffect transition="in" filter="wipe(left)">
                                      <p:cBhvr>
                                        <p:cTn id="39" dur="500"/>
                                        <p:tgtEl>
                                          <p:spTgt spid="20539"/>
                                        </p:tgtEl>
                                      </p:cBhvr>
                                    </p:animEffect>
                                  </p:childTnLst>
                                </p:cTn>
                              </p:par>
                            </p:childTnLst>
                          </p:cTn>
                        </p:par>
                      </p:childTnLst>
                    </p:cTn>
                  </p:par>
                  <p:par>
                    <p:cTn id="40" fill="hold">
                      <p:stCondLst>
                        <p:cond delay="indefinite"/>
                      </p:stCondLst>
                      <p:childTnLst>
                        <p:par>
                          <p:cTn id="41" fill="hold">
                            <p:stCondLst>
                              <p:cond delay="0"/>
                            </p:stCondLst>
                            <p:childTnLst>
                              <p:par>
                                <p:cTn id="42" presetID="12" presetClass="entr" presetSubtype="4" fill="hold" grpId="0" nodeType="clickEffect">
                                  <p:stCondLst>
                                    <p:cond delay="0"/>
                                  </p:stCondLst>
                                  <p:childTnLst>
                                    <p:set>
                                      <p:cBhvr>
                                        <p:cTn id="43" dur="1" fill="hold">
                                          <p:stCondLst>
                                            <p:cond delay="0"/>
                                          </p:stCondLst>
                                        </p:cTn>
                                        <p:tgtEl>
                                          <p:spTgt spid="40"/>
                                        </p:tgtEl>
                                        <p:attrNameLst>
                                          <p:attrName>style.visibility</p:attrName>
                                        </p:attrNameLst>
                                      </p:cBhvr>
                                      <p:to>
                                        <p:strVal val="visible"/>
                                      </p:to>
                                    </p:set>
                                    <p:anim calcmode="lin" valueType="num">
                                      <p:cBhvr additive="base">
                                        <p:cTn id="44" dur="500"/>
                                        <p:tgtEl>
                                          <p:spTgt spid="40"/>
                                        </p:tgtEl>
                                        <p:attrNameLst>
                                          <p:attrName>ppt_y</p:attrName>
                                        </p:attrNameLst>
                                      </p:cBhvr>
                                      <p:tavLst>
                                        <p:tav tm="0">
                                          <p:val>
                                            <p:strVal val="#ppt_y+#ppt_h*1.125000"/>
                                          </p:val>
                                        </p:tav>
                                        <p:tav tm="100000">
                                          <p:val>
                                            <p:strVal val="#ppt_y"/>
                                          </p:val>
                                        </p:tav>
                                      </p:tavLst>
                                    </p:anim>
                                    <p:animEffect transition="in" filter="wipe(up)">
                                      <p:cBhvr>
                                        <p:cTn id="45" dur="500"/>
                                        <p:tgtEl>
                                          <p:spTgt spid="40"/>
                                        </p:tgtEl>
                                      </p:cBhvr>
                                    </p:animEffect>
                                  </p:childTnLst>
                                </p:cTn>
                              </p:par>
                              <p:par>
                                <p:cTn id="46" presetID="12" presetClass="entr" presetSubtype="4" fill="hold" grpId="0" nodeType="withEffect">
                                  <p:stCondLst>
                                    <p:cond delay="0"/>
                                  </p:stCondLst>
                                  <p:childTnLst>
                                    <p:set>
                                      <p:cBhvr>
                                        <p:cTn id="47" dur="1" fill="hold">
                                          <p:stCondLst>
                                            <p:cond delay="0"/>
                                          </p:stCondLst>
                                        </p:cTn>
                                        <p:tgtEl>
                                          <p:spTgt spid="41"/>
                                        </p:tgtEl>
                                        <p:attrNameLst>
                                          <p:attrName>style.visibility</p:attrName>
                                        </p:attrNameLst>
                                      </p:cBhvr>
                                      <p:to>
                                        <p:strVal val="visible"/>
                                      </p:to>
                                    </p:set>
                                    <p:anim calcmode="lin" valueType="num">
                                      <p:cBhvr additive="base">
                                        <p:cTn id="48" dur="500"/>
                                        <p:tgtEl>
                                          <p:spTgt spid="41"/>
                                        </p:tgtEl>
                                        <p:attrNameLst>
                                          <p:attrName>ppt_y</p:attrName>
                                        </p:attrNameLst>
                                      </p:cBhvr>
                                      <p:tavLst>
                                        <p:tav tm="0">
                                          <p:val>
                                            <p:strVal val="#ppt_y+#ppt_h*1.125000"/>
                                          </p:val>
                                        </p:tav>
                                        <p:tav tm="100000">
                                          <p:val>
                                            <p:strVal val="#ppt_y"/>
                                          </p:val>
                                        </p:tav>
                                      </p:tavLst>
                                    </p:anim>
                                    <p:animEffect transition="in" filter="wipe(up)">
                                      <p:cBhvr>
                                        <p:cTn id="49" dur="500"/>
                                        <p:tgtEl>
                                          <p:spTgt spid="41"/>
                                        </p:tgtEl>
                                      </p:cBhvr>
                                    </p:animEffect>
                                  </p:childTnLst>
                                </p:cTn>
                              </p:par>
                            </p:childTnLst>
                          </p:cTn>
                        </p:par>
                      </p:childTnLst>
                    </p:cTn>
                  </p:par>
                  <p:par>
                    <p:cTn id="50" fill="hold">
                      <p:stCondLst>
                        <p:cond delay="indefinite"/>
                      </p:stCondLst>
                      <p:childTnLst>
                        <p:par>
                          <p:cTn id="51" fill="hold">
                            <p:stCondLst>
                              <p:cond delay="0"/>
                            </p:stCondLst>
                            <p:childTnLst>
                              <p:par>
                                <p:cTn id="52" presetID="22" presetClass="entr" presetSubtype="8" fill="hold" nodeType="clickEffect">
                                  <p:stCondLst>
                                    <p:cond delay="0"/>
                                  </p:stCondLst>
                                  <p:childTnLst>
                                    <p:set>
                                      <p:cBhvr>
                                        <p:cTn id="53" dur="1" fill="hold">
                                          <p:stCondLst>
                                            <p:cond delay="0"/>
                                          </p:stCondLst>
                                        </p:cTn>
                                        <p:tgtEl>
                                          <p:spTgt spid="47"/>
                                        </p:tgtEl>
                                        <p:attrNameLst>
                                          <p:attrName>style.visibility</p:attrName>
                                        </p:attrNameLst>
                                      </p:cBhvr>
                                      <p:to>
                                        <p:strVal val="visible"/>
                                      </p:to>
                                    </p:set>
                                    <p:animEffect transition="in" filter="wipe(left)">
                                      <p:cBhvr>
                                        <p:cTn id="54" dur="500"/>
                                        <p:tgtEl>
                                          <p:spTgt spid="47"/>
                                        </p:tgtEl>
                                      </p:cBhvr>
                                    </p:animEffect>
                                  </p:childTnLst>
                                </p:cTn>
                              </p:par>
                            </p:childTnLst>
                          </p:cTn>
                        </p:par>
                      </p:childTnLst>
                    </p:cTn>
                  </p:par>
                  <p:par>
                    <p:cTn id="55" fill="hold">
                      <p:stCondLst>
                        <p:cond delay="indefinite"/>
                      </p:stCondLst>
                      <p:childTnLst>
                        <p:par>
                          <p:cTn id="56" fill="hold">
                            <p:stCondLst>
                              <p:cond delay="0"/>
                            </p:stCondLst>
                            <p:childTnLst>
                              <p:par>
                                <p:cTn id="57" presetID="22" presetClass="entr" presetSubtype="8" fill="hold" grpId="0" nodeType="clickEffect">
                                  <p:stCondLst>
                                    <p:cond delay="0"/>
                                  </p:stCondLst>
                                  <p:childTnLst>
                                    <p:set>
                                      <p:cBhvr>
                                        <p:cTn id="58" dur="1" fill="hold">
                                          <p:stCondLst>
                                            <p:cond delay="0"/>
                                          </p:stCondLst>
                                        </p:cTn>
                                        <p:tgtEl>
                                          <p:spTgt spid="20544"/>
                                        </p:tgtEl>
                                        <p:attrNameLst>
                                          <p:attrName>style.visibility</p:attrName>
                                        </p:attrNameLst>
                                      </p:cBhvr>
                                      <p:to>
                                        <p:strVal val="visible"/>
                                      </p:to>
                                    </p:set>
                                    <p:animEffect transition="in" filter="wipe(left)">
                                      <p:cBhvr>
                                        <p:cTn id="59" dur="500"/>
                                        <p:tgtEl>
                                          <p:spTgt spid="20544"/>
                                        </p:tgtEl>
                                      </p:cBhvr>
                                    </p:animEffect>
                                  </p:childTnLst>
                                </p:cTn>
                              </p:par>
                            </p:childTnLst>
                          </p:cTn>
                        </p:par>
                      </p:childTnLst>
                    </p:cTn>
                  </p:par>
                  <p:par>
                    <p:cTn id="60" fill="hold">
                      <p:stCondLst>
                        <p:cond delay="indefinite"/>
                      </p:stCondLst>
                      <p:childTnLst>
                        <p:par>
                          <p:cTn id="61" fill="hold">
                            <p:stCondLst>
                              <p:cond delay="0"/>
                            </p:stCondLst>
                            <p:childTnLst>
                              <p:par>
                                <p:cTn id="62" presetID="22" presetClass="entr" presetSubtype="8" fill="hold" grpId="0" nodeType="clickEffect">
                                  <p:stCondLst>
                                    <p:cond delay="0"/>
                                  </p:stCondLst>
                                  <p:childTnLst>
                                    <p:set>
                                      <p:cBhvr>
                                        <p:cTn id="63" dur="1" fill="hold">
                                          <p:stCondLst>
                                            <p:cond delay="0"/>
                                          </p:stCondLst>
                                        </p:cTn>
                                        <p:tgtEl>
                                          <p:spTgt spid="20540"/>
                                        </p:tgtEl>
                                        <p:attrNameLst>
                                          <p:attrName>style.visibility</p:attrName>
                                        </p:attrNameLst>
                                      </p:cBhvr>
                                      <p:to>
                                        <p:strVal val="visible"/>
                                      </p:to>
                                    </p:set>
                                    <p:animEffect transition="in" filter="wipe(left)">
                                      <p:cBhvr>
                                        <p:cTn id="64" dur="500"/>
                                        <p:tgtEl>
                                          <p:spTgt spid="20540"/>
                                        </p:tgtEl>
                                      </p:cBhvr>
                                    </p:animEffect>
                                  </p:childTnLst>
                                </p:cTn>
                              </p:par>
                            </p:childTnLst>
                          </p:cTn>
                        </p:par>
                      </p:childTnLst>
                    </p:cTn>
                  </p:par>
                  <p:par>
                    <p:cTn id="65" fill="hold">
                      <p:stCondLst>
                        <p:cond delay="indefinite"/>
                      </p:stCondLst>
                      <p:childTnLst>
                        <p:par>
                          <p:cTn id="66" fill="hold">
                            <p:stCondLst>
                              <p:cond delay="0"/>
                            </p:stCondLst>
                            <p:childTnLst>
                              <p:par>
                                <p:cTn id="67" presetID="12" presetClass="entr" presetSubtype="4" fill="hold" grpId="0" nodeType="clickEffect">
                                  <p:stCondLst>
                                    <p:cond delay="0"/>
                                  </p:stCondLst>
                                  <p:childTnLst>
                                    <p:set>
                                      <p:cBhvr>
                                        <p:cTn id="68" dur="1" fill="hold">
                                          <p:stCondLst>
                                            <p:cond delay="0"/>
                                          </p:stCondLst>
                                        </p:cTn>
                                        <p:tgtEl>
                                          <p:spTgt spid="42"/>
                                        </p:tgtEl>
                                        <p:attrNameLst>
                                          <p:attrName>style.visibility</p:attrName>
                                        </p:attrNameLst>
                                      </p:cBhvr>
                                      <p:to>
                                        <p:strVal val="visible"/>
                                      </p:to>
                                    </p:set>
                                    <p:anim calcmode="lin" valueType="num">
                                      <p:cBhvr additive="base">
                                        <p:cTn id="69" dur="500"/>
                                        <p:tgtEl>
                                          <p:spTgt spid="42"/>
                                        </p:tgtEl>
                                        <p:attrNameLst>
                                          <p:attrName>ppt_y</p:attrName>
                                        </p:attrNameLst>
                                      </p:cBhvr>
                                      <p:tavLst>
                                        <p:tav tm="0">
                                          <p:val>
                                            <p:strVal val="#ppt_y+#ppt_h*1.125000"/>
                                          </p:val>
                                        </p:tav>
                                        <p:tav tm="100000">
                                          <p:val>
                                            <p:strVal val="#ppt_y"/>
                                          </p:val>
                                        </p:tav>
                                      </p:tavLst>
                                    </p:anim>
                                    <p:animEffect transition="in" filter="wipe(up)">
                                      <p:cBhvr>
                                        <p:cTn id="70" dur="500"/>
                                        <p:tgtEl>
                                          <p:spTgt spid="42"/>
                                        </p:tgtEl>
                                      </p:cBhvr>
                                    </p:animEffect>
                                  </p:childTnLst>
                                </p:cTn>
                              </p:par>
                              <p:par>
                                <p:cTn id="71" presetID="12" presetClass="entr" presetSubtype="4" fill="hold" grpId="0" nodeType="withEffect">
                                  <p:stCondLst>
                                    <p:cond delay="0"/>
                                  </p:stCondLst>
                                  <p:childTnLst>
                                    <p:set>
                                      <p:cBhvr>
                                        <p:cTn id="72" dur="1" fill="hold">
                                          <p:stCondLst>
                                            <p:cond delay="0"/>
                                          </p:stCondLst>
                                        </p:cTn>
                                        <p:tgtEl>
                                          <p:spTgt spid="43"/>
                                        </p:tgtEl>
                                        <p:attrNameLst>
                                          <p:attrName>style.visibility</p:attrName>
                                        </p:attrNameLst>
                                      </p:cBhvr>
                                      <p:to>
                                        <p:strVal val="visible"/>
                                      </p:to>
                                    </p:set>
                                    <p:anim calcmode="lin" valueType="num">
                                      <p:cBhvr additive="base">
                                        <p:cTn id="73" dur="500"/>
                                        <p:tgtEl>
                                          <p:spTgt spid="43"/>
                                        </p:tgtEl>
                                        <p:attrNameLst>
                                          <p:attrName>ppt_y</p:attrName>
                                        </p:attrNameLst>
                                      </p:cBhvr>
                                      <p:tavLst>
                                        <p:tav tm="0">
                                          <p:val>
                                            <p:strVal val="#ppt_y+#ppt_h*1.125000"/>
                                          </p:val>
                                        </p:tav>
                                        <p:tav tm="100000">
                                          <p:val>
                                            <p:strVal val="#ppt_y"/>
                                          </p:val>
                                        </p:tav>
                                      </p:tavLst>
                                    </p:anim>
                                    <p:animEffect transition="in" filter="wipe(up)">
                                      <p:cBhvr>
                                        <p:cTn id="74" dur="500"/>
                                        <p:tgtEl>
                                          <p:spTgt spid="43"/>
                                        </p:tgtEl>
                                      </p:cBhvr>
                                    </p:animEffect>
                                  </p:childTnLst>
                                </p:cTn>
                              </p:par>
                            </p:childTnLst>
                          </p:cTn>
                        </p:par>
                      </p:childTnLst>
                    </p:cTn>
                  </p:par>
                  <p:par>
                    <p:cTn id="75" fill="hold">
                      <p:stCondLst>
                        <p:cond delay="indefinite"/>
                      </p:stCondLst>
                      <p:childTnLst>
                        <p:par>
                          <p:cTn id="76" fill="hold">
                            <p:stCondLst>
                              <p:cond delay="0"/>
                            </p:stCondLst>
                            <p:childTnLst>
                              <p:par>
                                <p:cTn id="77" presetID="22" presetClass="entr" presetSubtype="8" fill="hold" grpId="0" nodeType="clickEffect">
                                  <p:stCondLst>
                                    <p:cond delay="0"/>
                                  </p:stCondLst>
                                  <p:childTnLst>
                                    <p:set>
                                      <p:cBhvr>
                                        <p:cTn id="78" dur="1" fill="hold">
                                          <p:stCondLst>
                                            <p:cond delay="0"/>
                                          </p:stCondLst>
                                        </p:cTn>
                                        <p:tgtEl>
                                          <p:spTgt spid="20541"/>
                                        </p:tgtEl>
                                        <p:attrNameLst>
                                          <p:attrName>style.visibility</p:attrName>
                                        </p:attrNameLst>
                                      </p:cBhvr>
                                      <p:to>
                                        <p:strVal val="visible"/>
                                      </p:to>
                                    </p:set>
                                    <p:animEffect transition="in" filter="wipe(left)">
                                      <p:cBhvr>
                                        <p:cTn id="79" dur="500"/>
                                        <p:tgtEl>
                                          <p:spTgt spid="205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bldLvl="0"/>
      <p:bldP spid="34" grpId="0" bldLvl="0"/>
      <p:bldP spid="38" grpId="0" bldLvl="0" animBg="1"/>
      <p:bldP spid="20539" grpId="0"/>
      <p:bldP spid="20540" grpId="0"/>
      <p:bldP spid="20541" grpId="0"/>
      <p:bldP spid="20544" grpId="0"/>
      <p:bldP spid="30" grpId="0"/>
      <p:bldP spid="31" grpId="0"/>
      <p:bldP spid="39" grpId="0"/>
      <p:bldP spid="40" grpId="0"/>
      <p:bldP spid="41" grpId="0"/>
      <p:bldP spid="42" grpId="0"/>
      <p:bldP spid="43" grpId="0"/>
    </p:bldLst>
  </p:timing>
</p:sld>
</file>

<file path=ppt/tags/tag1.xml><?xml version="1.0" encoding="utf-8"?>
<p:tagLst xmlns:p="http://schemas.openxmlformats.org/presentationml/2006/main">
  <p:tag name="COMMONDATA" val="eyJoZGlkIjoiMDBiMTY0YTJiMzNjNDUyZGRlZDFkMDlkMTIzZjk5NTIifQ=="/>
  <p:tag name="commondata" val="eyJoZGlkIjoiM2FjN2UwN2E2YzY1YjRlYmUzNjBlODY5NmUzYmRkZWYifQ=="/>
</p:tagLst>
</file>

<file path=ppt/theme/theme1.xml><?xml version="1.0" encoding="utf-8"?>
<a:theme xmlns:a="http://schemas.openxmlformats.org/drawingml/2006/main" name="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Cambria-Calibri">
      <a:majorFont>
        <a:latin typeface="Cambria"/>
        <a:ea typeface=""/>
        <a:cs typeface=""/>
        <a:font script="Jpan" typeface="ＭＳ Ｐゴシック"/>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1984</Words>
  <Application>WPS 演示</Application>
  <PresentationFormat>宽屏</PresentationFormat>
  <Paragraphs>413</Paragraphs>
  <Slides>19</Slides>
  <Notes>0</Notes>
  <HiddenSlides>0</HiddenSlides>
  <MMClips>0</MMClips>
  <ScaleCrop>false</ScaleCrop>
  <HeadingPairs>
    <vt:vector size="6" baseType="variant">
      <vt:variant>
        <vt:lpstr>已用的字体</vt:lpstr>
      </vt:variant>
      <vt:variant>
        <vt:i4>13</vt:i4>
      </vt:variant>
      <vt:variant>
        <vt:lpstr>主题</vt:lpstr>
      </vt:variant>
      <vt:variant>
        <vt:i4>2</vt:i4>
      </vt:variant>
      <vt:variant>
        <vt:lpstr>幻灯片标题</vt:lpstr>
      </vt:variant>
      <vt:variant>
        <vt:i4>19</vt:i4>
      </vt:variant>
    </vt:vector>
  </HeadingPairs>
  <TitlesOfParts>
    <vt:vector size="34" baseType="lpstr">
      <vt:lpstr>Arial</vt:lpstr>
      <vt:lpstr>宋体</vt:lpstr>
      <vt:lpstr>Wingdings</vt:lpstr>
      <vt:lpstr>微软雅黑</vt:lpstr>
      <vt:lpstr>Wingdings</vt:lpstr>
      <vt:lpstr>Times New Roman</vt:lpstr>
      <vt:lpstr>Arial Unicode MS</vt:lpstr>
      <vt:lpstr>等线</vt:lpstr>
      <vt:lpstr>Calibri</vt:lpstr>
      <vt:lpstr>Cambria</vt:lpstr>
      <vt:lpstr>黑体</vt:lpstr>
      <vt:lpstr>Arial</vt:lpstr>
      <vt:lpstr>等线</vt:lpstr>
      <vt:lpstr>Office 主题​​</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教习网-精品K12教学资源下载网</dc:title>
  <dc:creator>教习网</dc:creator>
  <dc:subject>www.51jiaoxi.com</dc:subject>
  <cp:lastModifiedBy>上帝掷骰子吗</cp:lastModifiedBy>
  <cp:revision>195</cp:revision>
  <dcterms:created xsi:type="dcterms:W3CDTF">2019-06-19T02:08:00Z</dcterms:created>
  <dcterms:modified xsi:type="dcterms:W3CDTF">2023-09-28T14:30:04Z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2052-12.1.0.15374</vt:lpwstr>
  </property>
  <property fmtid="{D5CDD505-2E9C-101B-9397-08002B2CF9AE}" pid="3" name="ICV">
    <vt:lpwstr>CCB313FBA7384BE48BC9E5F1CA4DE5E7</vt:lpwstr>
  </property>
</Properties>
</file>