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sldIdLst>
    <p:sldId id="256" r:id="rId4"/>
    <p:sldId id="257" r:id="rId5"/>
    <p:sldId id="273" r:id="rId6"/>
    <p:sldId id="266" r:id="rId7"/>
    <p:sldId id="274" r:id="rId8"/>
    <p:sldId id="275" r:id="rId9"/>
    <p:sldId id="276" r:id="rId10"/>
    <p:sldId id="280" r:id="rId11"/>
    <p:sldId id="281" r:id="rId12"/>
    <p:sldId id="267" r:id="rId13"/>
    <p:sldId id="283" r:id="rId14"/>
    <p:sldId id="284" r:id="rId15"/>
    <p:sldId id="285" r:id="rId16"/>
    <p:sldId id="286" r:id="rId17"/>
    <p:sldId id="268" r:id="rId18"/>
    <p:sldId id="296" r:id="rId19"/>
    <p:sldId id="295" r:id="rId20"/>
    <p:sldId id="263" r:id="rId21"/>
    <p:sldId id="301" r:id="rId22"/>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1" userDrawn="1">
          <p15:clr>
            <a:srgbClr val="A4A3A4"/>
          </p15:clr>
        </p15:guide>
        <p15:guide id="2" pos="37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7FBA"/>
    <a:srgbClr val="F8C778"/>
    <a:srgbClr val="92D050"/>
    <a:srgbClr val="FAFDA1"/>
    <a:srgbClr val="F7FC7E"/>
    <a:srgbClr val="D20326"/>
    <a:srgbClr val="D0D3D8"/>
    <a:srgbClr val="46BA1E"/>
    <a:srgbClr val="43AF3D"/>
    <a:srgbClr val="8437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01"/>
        <p:guide pos="378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8.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35.png"/><Relationship Id="rId7" Type="http://schemas.openxmlformats.org/officeDocument/2006/relationships/image" Target="../media/image28.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30.png"/><Relationship Id="rId4" Type="http://schemas.openxmlformats.org/officeDocument/2006/relationships/tags" Target="../tags/tag3.xml"/><Relationship Id="rId3" Type="http://schemas.openxmlformats.org/officeDocument/2006/relationships/image" Target="../media/image37.png"/><Relationship Id="rId2" Type="http://schemas.openxmlformats.org/officeDocument/2006/relationships/tags" Target="../tags/tag2.xml"/><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20.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96007" y="2169041"/>
            <a:ext cx="6888480" cy="768350"/>
          </a:xfrm>
          <a:prstGeom prst="rect">
            <a:avLst/>
          </a:prstGeom>
          <a:noFill/>
        </p:spPr>
        <p:txBody>
          <a:bodyPr wrap="none" rtlCol="0">
            <a:spAutoFit/>
          </a:bodyPr>
          <a:lstStyle/>
          <a:p>
            <a:r>
              <a:rPr kumimoji="1" lang="zh-CN" altLang="en-US" sz="4400" b="1" dirty="0">
                <a:solidFill>
                  <a:srgbClr val="00B4FF"/>
                </a:solidFill>
              </a:rPr>
              <a:t>公顷和平方千米、角的度量</a:t>
            </a:r>
            <a:endParaRPr kumimoji="1" lang="zh-CN" altLang="en-US" sz="4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899795" y="4180205"/>
            <a:ext cx="9373870" cy="1028700"/>
            <a:chOff x="1417" y="6583"/>
            <a:chExt cx="14762" cy="1620"/>
          </a:xfrm>
        </p:grpSpPr>
        <p:grpSp>
          <p:nvGrpSpPr>
            <p:cNvPr id="13" name="组合 12"/>
            <p:cNvGrpSpPr/>
            <p:nvPr/>
          </p:nvGrpSpPr>
          <p:grpSpPr>
            <a:xfrm>
              <a:off x="1417" y="6583"/>
              <a:ext cx="14763" cy="1621"/>
              <a:chOff x="3559" y="2759"/>
              <a:chExt cx="14763" cy="1621"/>
            </a:xfrm>
          </p:grpSpPr>
          <p:sp>
            <p:nvSpPr>
              <p:cNvPr id="14" name="圆角矩形 13"/>
              <p:cNvSpPr/>
              <p:nvPr/>
            </p:nvSpPr>
            <p:spPr>
              <a:xfrm>
                <a:off x="4132" y="3360"/>
                <a:ext cx="14190" cy="1020"/>
              </a:xfrm>
              <a:prstGeom prst="roundRect">
                <a:avLst/>
              </a:prstGeom>
              <a:solidFill>
                <a:schemeClr val="accent5">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c3eafe90-a924-4f62-8d17-c4437f65ed14"/>
              <p:cNvPicPr>
                <a:picLocks noChangeAspect="1"/>
              </p:cNvPicPr>
              <p:nvPr/>
            </p:nvPicPr>
            <p:blipFill>
              <a:blip r:embed="rId2"/>
              <a:srcRect r="57558" b="57019"/>
              <a:stretch>
                <a:fillRect/>
              </a:stretch>
            </p:blipFill>
            <p:spPr>
              <a:xfrm>
                <a:off x="3559" y="2759"/>
                <a:ext cx="1247" cy="1209"/>
              </a:xfrm>
              <a:prstGeom prst="rect">
                <a:avLst/>
              </a:prstGeom>
            </p:spPr>
          </p:pic>
        </p:grpSp>
        <p:sp>
          <p:nvSpPr>
            <p:cNvPr id="23" name="Text Box 7"/>
            <p:cNvSpPr txBox="1">
              <a:spLocks noChangeArrowheads="1"/>
            </p:cNvSpPr>
            <p:nvPr/>
          </p:nvSpPr>
          <p:spPr bwMode="auto">
            <a:xfrm>
              <a:off x="2385" y="7315"/>
              <a:ext cx="1379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把量角器的中心和角的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顶点</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重合，</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刻度线与角的一条边</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重合</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1450975" y="5219065"/>
            <a:ext cx="9042400" cy="924560"/>
            <a:chOff x="1365" y="7979"/>
            <a:chExt cx="14240" cy="1456"/>
          </a:xfrm>
        </p:grpSpPr>
        <p:grpSp>
          <p:nvGrpSpPr>
            <p:cNvPr id="18" name="组合 17"/>
            <p:cNvGrpSpPr/>
            <p:nvPr/>
          </p:nvGrpSpPr>
          <p:grpSpPr>
            <a:xfrm>
              <a:off x="1365" y="7979"/>
              <a:ext cx="13313" cy="1457"/>
              <a:chOff x="1351" y="4603"/>
              <a:chExt cx="13313" cy="1457"/>
            </a:xfrm>
          </p:grpSpPr>
          <p:sp>
            <p:nvSpPr>
              <p:cNvPr id="20" name="圆角矩形 19"/>
              <p:cNvSpPr/>
              <p:nvPr/>
            </p:nvSpPr>
            <p:spPr>
              <a:xfrm>
                <a:off x="2159" y="5040"/>
                <a:ext cx="12505" cy="1020"/>
              </a:xfrm>
              <a:prstGeom prst="roundRect">
                <a:avLst/>
              </a:prstGeom>
              <a:solidFill>
                <a:srgbClr val="FFC00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c3eafe90-a924-4f62-8d17-c4437f65ed14"/>
              <p:cNvPicPr>
                <a:picLocks noChangeAspect="1"/>
              </p:cNvPicPr>
              <p:nvPr/>
            </p:nvPicPr>
            <p:blipFill>
              <a:blip r:embed="rId2"/>
              <a:srcRect l="54588" b="52824"/>
              <a:stretch>
                <a:fillRect/>
              </a:stretch>
            </p:blipFill>
            <p:spPr>
              <a:xfrm>
                <a:off x="1351" y="4603"/>
                <a:ext cx="1334" cy="1327"/>
              </a:xfrm>
              <a:prstGeom prst="rect">
                <a:avLst/>
              </a:prstGeom>
            </p:spPr>
          </p:pic>
        </p:grpSp>
        <p:sp>
          <p:nvSpPr>
            <p:cNvPr id="24" name="Text Box 9"/>
            <p:cNvSpPr txBox="1">
              <a:spLocks noChangeArrowheads="1"/>
            </p:cNvSpPr>
            <p:nvPr/>
          </p:nvSpPr>
          <p:spPr bwMode="auto">
            <a:xfrm>
              <a:off x="2505" y="8549"/>
              <a:ext cx="1310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角的另一边所对的量角器上的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刻度</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，就是这个角的</a:t>
              </a:r>
              <a:r>
                <a:rPr kumimoji="1"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度数</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5773420" y="3105785"/>
            <a:ext cx="2034540" cy="1082035"/>
            <a:chOff x="1855445" y="2185487"/>
            <a:chExt cx="1036467" cy="670550"/>
          </a:xfrm>
        </p:grpSpPr>
        <p:sp>
          <p:nvSpPr>
            <p:cNvPr id="5" name="Arc 15"/>
            <p:cNvSpPr>
              <a:spLocks noChangeArrowheads="1"/>
            </p:cNvSpPr>
            <p:nvPr/>
          </p:nvSpPr>
          <p:spPr bwMode="auto">
            <a:xfrm>
              <a:off x="2106909" y="2566236"/>
              <a:ext cx="83001" cy="176989"/>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4925">
              <a:solidFill>
                <a:srgbClr val="FF0000"/>
              </a:solidFill>
              <a:round/>
            </a:ln>
          </p:spPr>
          <p:txBody>
            <a:bodyPr/>
            <a:p>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1855445" y="2185487"/>
              <a:ext cx="1036467" cy="565091"/>
              <a:chOff x="2060619" y="3402549"/>
              <a:chExt cx="1291630" cy="661687"/>
            </a:xfrm>
          </p:grpSpPr>
          <p:cxnSp>
            <p:nvCxnSpPr>
              <p:cNvPr id="7" name="直接连接符 6"/>
              <p:cNvCxnSpPr/>
              <p:nvPr/>
            </p:nvCxnSpPr>
            <p:spPr>
              <a:xfrm>
                <a:off x="2060619" y="4056863"/>
                <a:ext cx="1291630" cy="73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069085" y="3402549"/>
                <a:ext cx="1045317" cy="65154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Rectangle 2"/>
            <p:cNvSpPr>
              <a:spLocks noChangeArrowheads="1"/>
            </p:cNvSpPr>
            <p:nvPr/>
          </p:nvSpPr>
          <p:spPr bwMode="auto">
            <a:xfrm>
              <a:off x="2288807" y="2424237"/>
              <a:ext cx="28178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defTabSz="914400">
                <a:defRPr/>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276090" y="587375"/>
            <a:ext cx="2743200" cy="1177925"/>
            <a:chOff x="7722" y="1474"/>
            <a:chExt cx="4320" cy="1855"/>
          </a:xfrm>
        </p:grpSpPr>
        <p:pic>
          <p:nvPicPr>
            <p:cNvPr id="11" name="图片 10" descr="230"/>
            <p:cNvPicPr>
              <a:picLocks noChangeAspect="1"/>
            </p:cNvPicPr>
            <p:nvPr/>
          </p:nvPicPr>
          <p:blipFill>
            <a:blip r:embed="rId3">
              <a:clrChange>
                <a:clrFrom>
                  <a:srgbClr val="FFFFFF">
                    <a:alpha val="100000"/>
                  </a:srgbClr>
                </a:clrFrom>
                <a:clrTo>
                  <a:srgbClr val="FFFFFF">
                    <a:alpha val="100000"/>
                    <a:alpha val="0"/>
                  </a:srgbClr>
                </a:clrTo>
              </a:clrChange>
            </a:blip>
            <a:srcRect t="28217" b="23440"/>
            <a:stretch>
              <a:fillRect/>
            </a:stretch>
          </p:blipFill>
          <p:spPr>
            <a:xfrm>
              <a:off x="7722" y="1474"/>
              <a:ext cx="4320" cy="1855"/>
            </a:xfrm>
            <a:prstGeom prst="rect">
              <a:avLst/>
            </a:prstGeom>
          </p:spPr>
        </p:pic>
        <p:sp>
          <p:nvSpPr>
            <p:cNvPr id="12" name="文本框 11"/>
            <p:cNvSpPr txBox="1"/>
            <p:nvPr/>
          </p:nvSpPr>
          <p:spPr>
            <a:xfrm>
              <a:off x="8539" y="2077"/>
              <a:ext cx="2688" cy="725"/>
            </a:xfrm>
            <a:prstGeom prst="rect">
              <a:avLst/>
            </a:prstGeom>
            <a:noFill/>
          </p:spPr>
          <p:txBody>
            <a:bodyPr wrap="none" rtlCol="0" anchor="t">
              <a:spAutoFit/>
            </a:bodyPr>
            <a:p>
              <a:pPr algn="ctr">
                <a:lnSpc>
                  <a:spcPct val="100000"/>
                </a:lnSpc>
                <a:defRPr/>
              </a:pPr>
              <a:r>
                <a:rPr lang="zh-CN" altLang="en-US" sz="2400" dirty="0" smtClean="0">
                  <a:latin typeface="微软雅黑" panose="020B0503020204020204" pitchFamily="34" charset="-122"/>
                  <a:ea typeface="微软雅黑" panose="020B0503020204020204" pitchFamily="34" charset="-122"/>
                  <a:sym typeface="+mn-ea"/>
                </a:rPr>
                <a:t>量角的步骤</a:t>
              </a:r>
              <a:endParaRPr lang="zh-CN" altLang="en-US" sz="2400">
                <a:latin typeface="微软雅黑" panose="020B0503020204020204" pitchFamily="34" charset="-122"/>
                <a:ea typeface="微软雅黑" panose="020B0503020204020204" pitchFamily="34" charset="-122"/>
                <a:sym typeface="+mn-ea"/>
              </a:endParaRPr>
            </a:p>
          </p:txBody>
        </p:sp>
      </p:grpSp>
      <p:pic>
        <p:nvPicPr>
          <p:cNvPr id="15"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9340" y="1828800"/>
            <a:ext cx="4382770" cy="227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4"/>
          <p:cNvSpPr txBox="1"/>
          <p:nvPr/>
        </p:nvSpPr>
        <p:spPr>
          <a:xfrm>
            <a:off x="7808162" y="2645711"/>
            <a:ext cx="1085850" cy="460375"/>
          </a:xfrm>
          <a:prstGeom prst="rect">
            <a:avLst/>
          </a:prstGeom>
          <a:noFill/>
        </p:spPr>
        <p:txBody>
          <a:bodyPr>
            <a:spAutoFit/>
          </a:bodyPr>
          <a:p>
            <a:pPr eaLnBrk="1" hangingPunct="1">
              <a:defRPr/>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up)">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5" name="图片 8" descr="三角板-2.png"/>
          <p:cNvPicPr>
            <a:picLocks noChangeAspect="1"/>
          </p:cNvPicPr>
          <p:nvPr/>
        </p:nvPicPr>
        <p:blipFill>
          <a:blip r:embed="rId2" cstate="print"/>
          <a:srcRect/>
          <a:stretch>
            <a:fillRect/>
          </a:stretch>
        </p:blipFill>
        <p:spPr bwMode="auto">
          <a:xfrm rot="21000000" flipH="1">
            <a:off x="7482205" y="1520190"/>
            <a:ext cx="2395855" cy="4217035"/>
          </a:xfrm>
          <a:prstGeom prst="rect">
            <a:avLst/>
          </a:prstGeom>
          <a:noFill/>
          <a:ln w="9525">
            <a:noFill/>
            <a:miter lim="800000"/>
            <a:headEnd/>
            <a:tailEnd/>
          </a:ln>
        </p:spPr>
      </p:pic>
      <p:sp>
        <p:nvSpPr>
          <p:cNvPr id="23" name="椭圆 22"/>
          <p:cNvSpPr/>
          <p:nvPr/>
        </p:nvSpPr>
        <p:spPr>
          <a:xfrm>
            <a:off x="8510905" y="3874135"/>
            <a:ext cx="96520" cy="882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0000"/>
              </a:solidFill>
            </a:endParaRPr>
          </a:p>
        </p:txBody>
      </p:sp>
      <p:pic>
        <p:nvPicPr>
          <p:cNvPr id="22" name="Picture 7"/>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59830" y="3874135"/>
            <a:ext cx="3398520" cy="1765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p:nvSpPr>
        <p:spPr>
          <a:xfrm>
            <a:off x="7950835" y="5507355"/>
            <a:ext cx="96520" cy="882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0000"/>
              </a:solidFill>
            </a:endParaRPr>
          </a:p>
        </p:txBody>
      </p:sp>
      <p:sp>
        <p:nvSpPr>
          <p:cNvPr id="14" name="Line 7"/>
          <p:cNvSpPr>
            <a:spLocks noChangeShapeType="1"/>
          </p:cNvSpPr>
          <p:nvPr/>
        </p:nvSpPr>
        <p:spPr bwMode="auto">
          <a:xfrm>
            <a:off x="8006080" y="5565775"/>
            <a:ext cx="2195830" cy="635"/>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5" name="Line 7"/>
          <p:cNvSpPr>
            <a:spLocks noChangeShapeType="1"/>
          </p:cNvSpPr>
          <p:nvPr/>
        </p:nvSpPr>
        <p:spPr bwMode="auto">
          <a:xfrm flipV="1">
            <a:off x="7990840" y="3740150"/>
            <a:ext cx="629285" cy="1793240"/>
          </a:xfrm>
          <a:prstGeom prst="line">
            <a:avLst/>
          </a:prstGeom>
          <a:noFill/>
          <a:ln w="381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dirty="0"/>
          </a:p>
        </p:txBody>
      </p:sp>
      <p:sp>
        <p:nvSpPr>
          <p:cNvPr id="16" name="Arc 15"/>
          <p:cNvSpPr>
            <a:spLocks noChangeArrowheads="1"/>
          </p:cNvSpPr>
          <p:nvPr/>
        </p:nvSpPr>
        <p:spPr bwMode="auto">
          <a:xfrm rot="719171">
            <a:off x="8133715" y="5247640"/>
            <a:ext cx="245110" cy="285115"/>
          </a:xfrm>
          <a:custGeom>
            <a:avLst/>
            <a:gdLst>
              <a:gd name="T0" fmla="*/ 0 w 21600"/>
              <a:gd name="T1" fmla="*/ 0 h 21600"/>
              <a:gd name="T2" fmla="*/ 2147483647 w 21600"/>
              <a:gd name="T3" fmla="*/ 2147483647 h 21600"/>
              <a:gd name="T4" fmla="*/ 0 w 21600"/>
              <a:gd name="T5" fmla="*/ 0 h 21600"/>
              <a:gd name="T6" fmla="*/ 2147483647 w 21600"/>
              <a:gd name="T7" fmla="*/ 2147483647 h 21600"/>
              <a:gd name="T8" fmla="*/ 0 w 21600"/>
              <a:gd name="T9" fmla="*/ 2147483647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25400">
            <a:solidFill>
              <a:srgbClr val="FF0000"/>
            </a:solidFill>
            <a:round/>
          </a:ln>
        </p:spPr>
        <p:txBody>
          <a:bodyPr/>
          <a:p>
            <a:endParaRPr lang="zh-CN" altLang="en-US"/>
          </a:p>
        </p:txBody>
      </p:sp>
      <p:sp>
        <p:nvSpPr>
          <p:cNvPr id="17" name="TextBox 4"/>
          <p:cNvSpPr txBox="1"/>
          <p:nvPr/>
        </p:nvSpPr>
        <p:spPr>
          <a:xfrm>
            <a:off x="8294370" y="4917440"/>
            <a:ext cx="1280160" cy="521970"/>
          </a:xfrm>
          <a:prstGeom prst="rect">
            <a:avLst/>
          </a:prstGeom>
          <a:noFill/>
        </p:spPr>
        <p:txBody>
          <a:bodyPr wrap="square">
            <a:spAutoFit/>
          </a:bodyPr>
          <a:p>
            <a:pPr eaLnBrk="1" hangingPunct="1">
              <a:defRPr/>
            </a:pPr>
            <a:r>
              <a:rPr lang="en-US" altLang="zh-CN" sz="2800" b="1" dirty="0">
                <a:solidFill>
                  <a:srgbClr val="FF0000"/>
                </a:solidFill>
                <a:latin typeface="楷体" panose="02010609060101010101" pitchFamily="49" charset="-122"/>
                <a:ea typeface="楷体" panose="02010609060101010101" pitchFamily="49" charset="-122"/>
              </a:rPr>
              <a:t>70°</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8" name="组合 7"/>
          <p:cNvGrpSpPr/>
          <p:nvPr/>
        </p:nvGrpSpPr>
        <p:grpSpPr>
          <a:xfrm>
            <a:off x="1193165" y="2494280"/>
            <a:ext cx="4483735" cy="1115060"/>
            <a:chOff x="1879" y="3928"/>
            <a:chExt cx="7061" cy="1756"/>
          </a:xfrm>
        </p:grpSpPr>
        <p:grpSp>
          <p:nvGrpSpPr>
            <p:cNvPr id="35" name="组合 34"/>
            <p:cNvGrpSpPr/>
            <p:nvPr/>
          </p:nvGrpSpPr>
          <p:grpSpPr>
            <a:xfrm rot="0">
              <a:off x="3478" y="3928"/>
              <a:ext cx="5462" cy="1756"/>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833"/>
                <a:ext cx="11815" cy="292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2081" y="4064"/>
              <a:ext cx="6512" cy="1539"/>
            </a:xfrm>
            <a:prstGeom prst="rect">
              <a:avLst/>
            </a:prstGeom>
            <a:noFill/>
          </p:spPr>
          <p:txBody>
            <a:bodyPr wrap="none" rtlCol="0" anchor="t">
              <a:spAutoFit/>
            </a:bodyPr>
            <a:p>
              <a:pPr marL="133350" indent="177800">
                <a:lnSpc>
                  <a:spcPct val="120000"/>
                </a:lnSpc>
                <a:spcAft>
                  <a:spcPts val="0"/>
                </a:spcAft>
              </a:pP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在量角器</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°刻</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度线的</a:t>
              </a:r>
              <a:endPar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地方点一个点。</a:t>
              </a:r>
              <a:endPar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4" name="图片 33" descr="图片1"/>
            <p:cNvPicPr>
              <a:picLocks noChangeAspect="1"/>
            </p:cNvPicPr>
            <p:nvPr/>
          </p:nvPicPr>
          <p:blipFill>
            <a:blip r:embed="rId4"/>
            <a:stretch>
              <a:fillRect/>
            </a:stretch>
          </p:blipFill>
          <p:spPr>
            <a:xfrm rot="2700000">
              <a:off x="1853" y="4018"/>
              <a:ext cx="1588" cy="1536"/>
            </a:xfrm>
            <a:prstGeom prst="rect">
              <a:avLst/>
            </a:prstGeom>
          </p:spPr>
        </p:pic>
      </p:grpSp>
      <p:grpSp>
        <p:nvGrpSpPr>
          <p:cNvPr id="9" name="组合 8"/>
          <p:cNvGrpSpPr/>
          <p:nvPr/>
        </p:nvGrpSpPr>
        <p:grpSpPr>
          <a:xfrm>
            <a:off x="766445" y="4013200"/>
            <a:ext cx="5556885" cy="1280160"/>
            <a:chOff x="1207" y="6320"/>
            <a:chExt cx="8751" cy="2016"/>
          </a:xfrm>
        </p:grpSpPr>
        <p:grpSp>
          <p:nvGrpSpPr>
            <p:cNvPr id="43" name="组合 42"/>
            <p:cNvGrpSpPr/>
            <p:nvPr/>
          </p:nvGrpSpPr>
          <p:grpSpPr>
            <a:xfrm rot="0">
              <a:off x="2706" y="6416"/>
              <a:ext cx="7037" cy="1920"/>
              <a:chOff x="5488" y="1621"/>
              <a:chExt cx="12197" cy="3351"/>
            </a:xfrm>
          </p:grpSpPr>
          <p:grpSp>
            <p:nvGrpSpPr>
              <p:cNvPr id="44" name="组合 43"/>
              <p:cNvGrpSpPr/>
              <p:nvPr/>
            </p:nvGrpSpPr>
            <p:grpSpPr>
              <a:xfrm>
                <a:off x="5488" y="1621"/>
                <a:ext cx="12197" cy="3351"/>
                <a:chOff x="5488" y="1621"/>
                <a:chExt cx="12197" cy="3351"/>
              </a:xfrm>
            </p:grpSpPr>
            <p:sp>
              <p:nvSpPr>
                <p:cNvPr id="45" name="圆角矩形 4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圆角矩形 46"/>
              <p:cNvSpPr/>
              <p:nvPr/>
            </p:nvSpPr>
            <p:spPr>
              <a:xfrm>
                <a:off x="5652" y="1782"/>
                <a:ext cx="11815" cy="3013"/>
              </a:xfrm>
              <a:prstGeom prst="roundRect">
                <a:avLst/>
              </a:prstGeom>
              <a:solidFill>
                <a:srgbClr val="E77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2460" y="6597"/>
              <a:ext cx="7498" cy="1539"/>
            </a:xfrm>
            <a:prstGeom prst="rect">
              <a:avLst/>
            </a:prstGeom>
            <a:noFill/>
          </p:spPr>
          <p:txBody>
            <a:bodyPr wrap="none" rtlCol="0" anchor="t">
              <a:spAutoFit/>
            </a:bodyPr>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以画出的射线的端点为端点，</a:t>
              </a:r>
              <a:endPar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通过刚画的点，再画一条射线。</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2" name="图片 41" descr="图片4"/>
            <p:cNvPicPr>
              <a:picLocks noChangeAspect="1"/>
            </p:cNvPicPr>
            <p:nvPr/>
          </p:nvPicPr>
          <p:blipFill>
            <a:blip r:embed="rId5"/>
            <a:stretch>
              <a:fillRect/>
            </a:stretch>
          </p:blipFill>
          <p:spPr>
            <a:xfrm rot="2700000">
              <a:off x="1214" y="6313"/>
              <a:ext cx="1462" cy="1476"/>
            </a:xfrm>
            <a:prstGeom prst="rect">
              <a:avLst/>
            </a:prstGeom>
          </p:spPr>
        </p:pic>
      </p:grpSp>
      <p:grpSp>
        <p:nvGrpSpPr>
          <p:cNvPr id="57" name="组合 56"/>
          <p:cNvGrpSpPr/>
          <p:nvPr/>
        </p:nvGrpSpPr>
        <p:grpSpPr>
          <a:xfrm>
            <a:off x="1791335" y="5337175"/>
            <a:ext cx="3848100" cy="961390"/>
            <a:chOff x="2172" y="9109"/>
            <a:chExt cx="6060" cy="1514"/>
          </a:xfrm>
        </p:grpSpPr>
        <p:pic>
          <p:nvPicPr>
            <p:cNvPr id="50" name="图片 49" descr="图片5"/>
            <p:cNvPicPr>
              <a:picLocks noChangeAspect="1"/>
            </p:cNvPicPr>
            <p:nvPr/>
          </p:nvPicPr>
          <p:blipFill>
            <a:blip r:embed="rId6"/>
            <a:stretch>
              <a:fillRect/>
            </a:stretch>
          </p:blipFill>
          <p:spPr>
            <a:xfrm rot="2700000">
              <a:off x="2106" y="9175"/>
              <a:ext cx="1515" cy="1383"/>
            </a:xfrm>
            <a:prstGeom prst="rect">
              <a:avLst/>
            </a:prstGeom>
          </p:spPr>
        </p:pic>
        <p:grpSp>
          <p:nvGrpSpPr>
            <p:cNvPr id="56" name="组合 55"/>
            <p:cNvGrpSpPr/>
            <p:nvPr/>
          </p:nvGrpSpPr>
          <p:grpSpPr>
            <a:xfrm>
              <a:off x="3682" y="9464"/>
              <a:ext cx="4550" cy="1140"/>
              <a:chOff x="7164" y="1052"/>
              <a:chExt cx="4550" cy="1140"/>
            </a:xfrm>
          </p:grpSpPr>
          <p:grpSp>
            <p:nvGrpSpPr>
              <p:cNvPr id="51" name="组合 50"/>
              <p:cNvGrpSpPr/>
              <p:nvPr/>
            </p:nvGrpSpPr>
            <p:grpSpPr>
              <a:xfrm rot="0">
                <a:off x="7164" y="1052"/>
                <a:ext cx="4551" cy="1141"/>
                <a:chOff x="5488" y="1621"/>
                <a:chExt cx="12197" cy="3351"/>
              </a:xfrm>
            </p:grpSpPr>
            <p:grpSp>
              <p:nvGrpSpPr>
                <p:cNvPr id="52" name="组合 51"/>
                <p:cNvGrpSpPr/>
                <p:nvPr/>
              </p:nvGrpSpPr>
              <p:grpSpPr>
                <a:xfrm>
                  <a:off x="5488" y="1621"/>
                  <a:ext cx="12197" cy="3351"/>
                  <a:chOff x="5488" y="1621"/>
                  <a:chExt cx="12197" cy="3351"/>
                </a:xfrm>
              </p:grpSpPr>
              <p:sp>
                <p:nvSpPr>
                  <p:cNvPr id="53" name="圆角矩形 5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圆角矩形 54"/>
                <p:cNvSpPr/>
                <p:nvPr/>
              </p:nvSpPr>
              <p:spPr>
                <a:xfrm>
                  <a:off x="5652" y="1932"/>
                  <a:ext cx="11815" cy="2664"/>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文本框 25"/>
              <p:cNvSpPr txBox="1"/>
              <p:nvPr/>
            </p:nvSpPr>
            <p:spPr>
              <a:xfrm>
                <a:off x="7370" y="1178"/>
                <a:ext cx="4138" cy="841"/>
              </a:xfrm>
              <a:prstGeom prst="rect">
                <a:avLst/>
              </a:prstGeom>
              <a:noFill/>
            </p:spPr>
            <p:txBody>
              <a:bodyPr wrap="none" rtlCol="0" anchor="t">
                <a:spAutoFit/>
              </a:bodyPr>
              <a:p>
                <a:pPr marL="133350" indent="177800">
                  <a:lnSpc>
                    <a:spcPct val="120000"/>
                  </a:lnSpc>
                  <a:spcAft>
                    <a:spcPts val="0"/>
                  </a:spcAft>
                </a:pPr>
                <a:r>
                  <a:rPr lang="zh-CN" altLang="en-US" sz="2400" kern="100" dirty="0">
                    <a:latin typeface="微软雅黑" panose="020B0503020204020204" pitchFamily="34" charset="-122"/>
                    <a:ea typeface="微软雅黑" panose="020B0503020204020204" pitchFamily="34" charset="-122"/>
                    <a:cs typeface="微软雅黑" panose="020B0503020204020204" pitchFamily="34" charset="-122"/>
                    <a:sym typeface="+mn-ea"/>
                  </a:rPr>
                  <a:t>标上角的度数。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5" name="组合 4"/>
          <p:cNvGrpSpPr/>
          <p:nvPr/>
        </p:nvGrpSpPr>
        <p:grpSpPr>
          <a:xfrm>
            <a:off x="7752715" y="428625"/>
            <a:ext cx="2743200" cy="1177925"/>
            <a:chOff x="7722" y="1474"/>
            <a:chExt cx="4320" cy="1855"/>
          </a:xfrm>
        </p:grpSpPr>
        <p:pic>
          <p:nvPicPr>
            <p:cNvPr id="11" name="图片 10" descr="230"/>
            <p:cNvPicPr>
              <a:picLocks noChangeAspect="1"/>
            </p:cNvPicPr>
            <p:nvPr/>
          </p:nvPicPr>
          <p:blipFill>
            <a:blip r:embed="rId7">
              <a:clrChange>
                <a:clrFrom>
                  <a:srgbClr val="FFFFFF">
                    <a:alpha val="100000"/>
                  </a:srgbClr>
                </a:clrFrom>
                <a:clrTo>
                  <a:srgbClr val="FFFFFF">
                    <a:alpha val="100000"/>
                    <a:alpha val="0"/>
                  </a:srgbClr>
                </a:clrTo>
              </a:clrChange>
            </a:blip>
            <a:srcRect t="28217" b="23440"/>
            <a:stretch>
              <a:fillRect/>
            </a:stretch>
          </p:blipFill>
          <p:spPr>
            <a:xfrm>
              <a:off x="7722" y="1474"/>
              <a:ext cx="4320" cy="1855"/>
            </a:xfrm>
            <a:prstGeom prst="rect">
              <a:avLst/>
            </a:prstGeom>
          </p:spPr>
        </p:pic>
        <p:sp>
          <p:nvSpPr>
            <p:cNvPr id="6" name="文本框 5"/>
            <p:cNvSpPr txBox="1"/>
            <p:nvPr/>
          </p:nvSpPr>
          <p:spPr>
            <a:xfrm>
              <a:off x="8539" y="2077"/>
              <a:ext cx="2688" cy="725"/>
            </a:xfrm>
            <a:prstGeom prst="rect">
              <a:avLst/>
            </a:prstGeom>
            <a:noFill/>
          </p:spPr>
          <p:txBody>
            <a:bodyPr wrap="none" rtlCol="0" anchor="t">
              <a:spAutoFit/>
            </a:bodyPr>
            <a:p>
              <a:pPr algn="ctr">
                <a:lnSpc>
                  <a:spcPct val="100000"/>
                </a:lnSpc>
                <a:defRPr/>
              </a:pPr>
              <a:r>
                <a:rPr lang="zh-CN" altLang="en-US" sz="2400" dirty="0" smtClean="0">
                  <a:latin typeface="微软雅黑" panose="020B0503020204020204" pitchFamily="34" charset="-122"/>
                  <a:ea typeface="微软雅黑" panose="020B0503020204020204" pitchFamily="34" charset="-122"/>
                  <a:sym typeface="+mn-ea"/>
                </a:rPr>
                <a:t>画角的步骤</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7" name="组合 6"/>
          <p:cNvGrpSpPr/>
          <p:nvPr/>
        </p:nvGrpSpPr>
        <p:grpSpPr>
          <a:xfrm>
            <a:off x="368300" y="1067435"/>
            <a:ext cx="6701790" cy="1174750"/>
            <a:chOff x="580" y="1681"/>
            <a:chExt cx="10554" cy="1850"/>
          </a:xfrm>
        </p:grpSpPr>
        <p:grpSp>
          <p:nvGrpSpPr>
            <p:cNvPr id="28" name="组合 27"/>
            <p:cNvGrpSpPr/>
            <p:nvPr/>
          </p:nvGrpSpPr>
          <p:grpSpPr>
            <a:xfrm rot="0">
              <a:off x="2218" y="1681"/>
              <a:ext cx="8774" cy="1850"/>
              <a:chOff x="5488" y="1621"/>
              <a:chExt cx="12197" cy="3351"/>
            </a:xfrm>
          </p:grpSpPr>
          <p:grpSp>
            <p:nvGrpSpPr>
              <p:cNvPr id="29" name="组合 28"/>
              <p:cNvGrpSpPr/>
              <p:nvPr/>
            </p:nvGrpSpPr>
            <p:grpSpPr>
              <a:xfrm>
                <a:off x="5488" y="1621"/>
                <a:ext cx="12197" cy="3351"/>
                <a:chOff x="5488" y="1621"/>
                <a:chExt cx="12197" cy="3351"/>
              </a:xfrm>
            </p:grpSpPr>
            <p:sp>
              <p:nvSpPr>
                <p:cNvPr id="30" name="圆角矩形 2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圆角矩形 31"/>
              <p:cNvSpPr/>
              <p:nvPr/>
            </p:nvSpPr>
            <p:spPr>
              <a:xfrm>
                <a:off x="5652" y="1776"/>
                <a:ext cx="11815" cy="2999"/>
              </a:xfrm>
              <a:prstGeom prst="roundRect">
                <a:avLst/>
              </a:prstGeom>
              <a:solidFill>
                <a:srgbClr val="F8C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2058" y="1817"/>
              <a:ext cx="9077" cy="1539"/>
            </a:xfrm>
            <a:prstGeom prst="rect">
              <a:avLst/>
            </a:prstGeom>
            <a:noFill/>
          </p:spPr>
          <p:txBody>
            <a:bodyPr wrap="none" rtlCol="0" anchor="t">
              <a:spAutoFit/>
            </a:bodyPr>
            <a:p>
              <a:pPr marL="133350" indent="177800">
                <a:lnSpc>
                  <a:spcPct val="120000"/>
                </a:lnSpc>
                <a:spcAft>
                  <a:spcPts val="0"/>
                </a:spcAft>
              </a:pP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先画一条射线</a:t>
              </a:r>
              <a:r>
                <a:rPr lang="zh-CN" altLang="en-US"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使量角器的中心和射</a:t>
              </a:r>
              <a:endPar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33350" indent="177800">
                <a:lnSpc>
                  <a:spcPct val="120000"/>
                </a:lnSpc>
                <a:spcAft>
                  <a:spcPts val="0"/>
                </a:spcAft>
              </a:pP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线的端点重合，</a:t>
              </a:r>
              <a:r>
                <a:rPr lang="en-US"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刻度线和射线重合。 </a:t>
              </a:r>
              <a:endParaRPr lang="zh-CN" altLang="zh-CN" sz="2400" kern="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7" name="图片 26" descr="图片2"/>
            <p:cNvPicPr>
              <a:picLocks noChangeAspect="1"/>
            </p:cNvPicPr>
            <p:nvPr/>
          </p:nvPicPr>
          <p:blipFill>
            <a:blip r:embed="rId8"/>
            <a:stretch>
              <a:fillRect/>
            </a:stretch>
          </p:blipFill>
          <p:spPr>
            <a:xfrm rot="2700000">
              <a:off x="560" y="1749"/>
              <a:ext cx="1555" cy="1515"/>
            </a:xfrm>
            <a:prstGeom prst="rect">
              <a:avLst/>
            </a:prstGeom>
          </p:spPr>
        </p:pic>
      </p:grpSp>
      <p:sp>
        <p:nvSpPr>
          <p:cNvPr id="19" name="文本框 1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2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p:tgtEl>
                                          <p:spTgt spid="9"/>
                                        </p:tgtEl>
                                        <p:attrNameLst>
                                          <p:attrName>ppt_y</p:attrName>
                                        </p:attrNameLst>
                                      </p:cBhvr>
                                      <p:tavLst>
                                        <p:tav tm="0">
                                          <p:val>
                                            <p:strVal val="#ppt_y+#ppt_h*1.125000"/>
                                          </p:val>
                                        </p:tav>
                                        <p:tav tm="100000">
                                          <p:val>
                                            <p:strVal val="#ppt_y"/>
                                          </p:val>
                                        </p:tav>
                                      </p:tavLst>
                                    </p:anim>
                                    <p:animEffect transition="in" filter="wipe(up)">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8" presetClass="entr" presetSubtype="3"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strips(upRight)">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nodeType="click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p:tgtEl>
                                          <p:spTgt spid="57"/>
                                        </p:tgtEl>
                                        <p:attrNameLst>
                                          <p:attrName>ppt_y</p:attrName>
                                        </p:attrNameLst>
                                      </p:cBhvr>
                                      <p:tavLst>
                                        <p:tav tm="0">
                                          <p:val>
                                            <p:strVal val="#ppt_y+#ppt_h*1.125000"/>
                                          </p:val>
                                        </p:tav>
                                        <p:tav tm="100000">
                                          <p:val>
                                            <p:strVal val="#ppt_y"/>
                                          </p:val>
                                        </p:tav>
                                      </p:tavLst>
                                    </p:anim>
                                    <p:animEffect transition="in" filter="wipe(up)">
                                      <p:cBhvr>
                                        <p:cTn id="64" dur="500"/>
                                        <p:tgtEl>
                                          <p:spTgt spid="5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up)">
                                      <p:cBhvr>
                                        <p:cTn id="69" dur="500"/>
                                        <p:tgtEl>
                                          <p:spTgt spid="16"/>
                                        </p:tgtEl>
                                      </p:cBhvr>
                                    </p:animEffect>
                                  </p:childTnLst>
                                </p:cTn>
                              </p:par>
                            </p:childTnLst>
                          </p:cTn>
                        </p:par>
                        <p:par>
                          <p:cTn id="70" fill="hold">
                            <p:stCondLst>
                              <p:cond delay="500"/>
                            </p:stCondLst>
                            <p:childTnLst>
                              <p:par>
                                <p:cTn id="71" presetID="22" presetClass="entr" presetSubtype="8"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2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1381125" y="2065655"/>
            <a:ext cx="9502140" cy="396240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Rectangle 3"/>
          <p:cNvSpPr>
            <a:spLocks noGrp="1" noChangeArrowheads="1"/>
          </p:cNvSpPr>
          <p:nvPr/>
        </p:nvSpPr>
        <p:spPr>
          <a:xfrm>
            <a:off x="1697355" y="4752340"/>
            <a:ext cx="8815070" cy="810260"/>
          </a:xfrm>
          <a:prstGeom prst="rect">
            <a:avLst/>
          </a:prstGeom>
        </p:spPr>
        <p:txBody>
          <a:bodyPr lIns="68580" tIns="34290" rIns="68580" bIns="34290"/>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l"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）常用（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）量角；用（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）或（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）画角。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Rectangle 3"/>
          <p:cNvSpPr>
            <a:spLocks noGrp="1" noChangeArrowheads="1"/>
          </p:cNvSpPr>
          <p:nvPr/>
        </p:nvSpPr>
        <p:spPr>
          <a:xfrm>
            <a:off x="1563370" y="2367915"/>
            <a:ext cx="9319260" cy="2344420"/>
          </a:xfrm>
          <a:prstGeom prst="rect">
            <a:avLst/>
          </a:prstGeom>
        </p:spPr>
        <p:txBody>
          <a:bodyPr lIns="68580" tIns="34290" rIns="68580" bIns="34290"/>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l"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）是锐角，（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）是直角，（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是钝角，（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）是平角，（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）是周角。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 Box 13"/>
          <p:cNvSpPr txBox="1">
            <a:spLocks noChangeArrowheads="1"/>
          </p:cNvSpPr>
          <p:nvPr/>
        </p:nvSpPr>
        <p:spPr bwMode="auto">
          <a:xfrm>
            <a:off x="3349678" y="3198320"/>
            <a:ext cx="182661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78°</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 Box 13"/>
          <p:cNvSpPr txBox="1">
            <a:spLocks noChangeArrowheads="1"/>
          </p:cNvSpPr>
          <p:nvPr/>
        </p:nvSpPr>
        <p:spPr bwMode="auto">
          <a:xfrm>
            <a:off x="3349801" y="4927865"/>
            <a:ext cx="14247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400" b="1">
                <a:solidFill>
                  <a:srgbClr val="FF0000"/>
                </a:solidFill>
                <a:latin typeface="+mj-lt"/>
                <a:ea typeface="黑体" panose="0201060906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zh-CN" altLang="en-US" b="0" dirty="0">
                <a:solidFill>
                  <a:schemeClr val="tx1"/>
                </a:solidFill>
                <a:latin typeface="微软雅黑" panose="020B0503020204020204" pitchFamily="34" charset="-122"/>
                <a:ea typeface="微软雅黑" panose="020B0503020204020204" pitchFamily="34" charset="-122"/>
              </a:rPr>
              <a:t>量角器</a:t>
            </a:r>
            <a:endParaRPr lang="zh-CN" altLang="en-US" b="0" dirty="0">
              <a:solidFill>
                <a:schemeClr val="tx1"/>
              </a:solidFill>
              <a:latin typeface="微软雅黑" panose="020B0503020204020204" pitchFamily="34" charset="-122"/>
              <a:ea typeface="微软雅黑" panose="020B0503020204020204" pitchFamily="34" charset="-122"/>
            </a:endParaRPr>
          </a:p>
        </p:txBody>
      </p:sp>
      <p:sp>
        <p:nvSpPr>
          <p:cNvPr id="22" name="Text Box 13"/>
          <p:cNvSpPr txBox="1">
            <a:spLocks noChangeArrowheads="1"/>
          </p:cNvSpPr>
          <p:nvPr/>
        </p:nvSpPr>
        <p:spPr bwMode="auto">
          <a:xfrm>
            <a:off x="6145430" y="4927185"/>
            <a:ext cx="12496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000">
                <a:solidFill>
                  <a:srgbClr val="FF0000"/>
                </a:solidFill>
                <a:latin typeface="微软雅黑" panose="020B0503020204020204" pitchFamily="34" charset="-122"/>
                <a:ea typeface="微软雅黑" panose="020B0503020204020204" pitchFamily="34"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zh-CN" altLang="en-US" sz="2400" dirty="0">
                <a:solidFill>
                  <a:schemeClr val="tx1"/>
                </a:solidFill>
              </a:rPr>
              <a:t>量角器</a:t>
            </a:r>
            <a:endParaRPr lang="zh-CN" altLang="en-US" sz="2400" dirty="0">
              <a:solidFill>
                <a:schemeClr val="tx1"/>
              </a:solidFill>
            </a:endParaRPr>
          </a:p>
        </p:txBody>
      </p:sp>
      <p:sp>
        <p:nvSpPr>
          <p:cNvPr id="21" name="Text Box 13"/>
          <p:cNvSpPr txBox="1">
            <a:spLocks noChangeArrowheads="1"/>
          </p:cNvSpPr>
          <p:nvPr/>
        </p:nvSpPr>
        <p:spPr bwMode="auto">
          <a:xfrm>
            <a:off x="6506447" y="3149551"/>
            <a:ext cx="81807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 Box 13"/>
          <p:cNvSpPr txBox="1">
            <a:spLocks noChangeArrowheads="1"/>
          </p:cNvSpPr>
          <p:nvPr/>
        </p:nvSpPr>
        <p:spPr bwMode="auto">
          <a:xfrm>
            <a:off x="8762042" y="3149908"/>
            <a:ext cx="244508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Text Box 13"/>
          <p:cNvSpPr txBox="1">
            <a:spLocks noChangeArrowheads="1"/>
          </p:cNvSpPr>
          <p:nvPr/>
        </p:nvSpPr>
        <p:spPr bwMode="auto">
          <a:xfrm>
            <a:off x="3917811" y="3802244"/>
            <a:ext cx="1008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 Box 13"/>
          <p:cNvSpPr txBox="1">
            <a:spLocks noChangeArrowheads="1"/>
          </p:cNvSpPr>
          <p:nvPr/>
        </p:nvSpPr>
        <p:spPr bwMode="auto">
          <a:xfrm>
            <a:off x="6349176" y="3786374"/>
            <a:ext cx="1008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Text Box 13"/>
          <p:cNvSpPr txBox="1">
            <a:spLocks noChangeArrowheads="1"/>
          </p:cNvSpPr>
          <p:nvPr/>
        </p:nvSpPr>
        <p:spPr bwMode="auto">
          <a:xfrm>
            <a:off x="7940431" y="4910920"/>
            <a:ext cx="12496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000">
                <a:solidFill>
                  <a:srgbClr val="FF0000"/>
                </a:solidFill>
                <a:latin typeface="微软雅黑" panose="020B0503020204020204" pitchFamily="34" charset="-122"/>
                <a:ea typeface="微软雅黑" panose="020B0503020204020204" pitchFamily="34"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zh-CN" altLang="en-US" sz="2400" dirty="0">
                <a:solidFill>
                  <a:schemeClr val="tx1"/>
                </a:solidFill>
              </a:rPr>
              <a:t>三角尺</a:t>
            </a:r>
            <a:endParaRPr lang="zh-CN" altLang="en-US" sz="2400" dirty="0">
              <a:solidFill>
                <a:schemeClr val="tx1"/>
              </a:solidFill>
            </a:endParaRPr>
          </a:p>
        </p:txBody>
      </p:sp>
      <p:grpSp>
        <p:nvGrpSpPr>
          <p:cNvPr id="7" name="组合 6"/>
          <p:cNvGrpSpPr/>
          <p:nvPr/>
        </p:nvGrpSpPr>
        <p:grpSpPr>
          <a:xfrm>
            <a:off x="5664200" y="781685"/>
            <a:ext cx="1428750" cy="680720"/>
            <a:chOff x="5272" y="1091"/>
            <a:chExt cx="2250" cy="1072"/>
          </a:xfrm>
        </p:grpSpPr>
        <p:sp>
          <p:nvSpPr>
            <p:cNvPr id="16" name="TextBox 21"/>
            <p:cNvSpPr txBox="1"/>
            <p:nvPr/>
          </p:nvSpPr>
          <p:spPr>
            <a:xfrm>
              <a:off x="5776" y="1289"/>
              <a:ext cx="1747" cy="725"/>
            </a:xfrm>
            <a:prstGeom prst="rect">
              <a:avLst/>
            </a:prstGeom>
            <a:noFill/>
          </p:spPr>
          <p:txBody>
            <a:bodyPr wrap="square">
              <a:spAutoFit/>
            </a:bodyPr>
            <a:lstStyle/>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rPr>
                <a:t>填空</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272" y="1091"/>
              <a:ext cx="2247" cy="1073"/>
              <a:chOff x="3459" y="7322"/>
              <a:chExt cx="6180" cy="3005"/>
            </a:xfrm>
          </p:grpSpPr>
          <p:sp>
            <p:nvSpPr>
              <p:cNvPr id="3" name="流程图: 可选过程 2"/>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459" y="7322"/>
                <a:ext cx="6180" cy="3005"/>
                <a:chOff x="-157" y="3633"/>
                <a:chExt cx="6180" cy="3005"/>
              </a:xfrm>
            </p:grpSpPr>
            <p:sp>
              <p:nvSpPr>
                <p:cNvPr id="6" name="流程图: 可选过程 5"/>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9" name="文本框 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1" grpId="0"/>
      <p:bldP spid="23"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rot="0">
            <a:off x="1725930" y="1856740"/>
            <a:ext cx="6554470" cy="4267715"/>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851" y="6842"/>
              <a:ext cx="10761" cy="123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754" y="6813"/>
              <a:ext cx="10957" cy="129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矩形 2"/>
          <p:cNvSpPr/>
          <p:nvPr/>
        </p:nvSpPr>
        <p:spPr>
          <a:xfrm>
            <a:off x="2185035" y="1901190"/>
            <a:ext cx="8235315" cy="3784600"/>
          </a:xfrm>
          <a:prstGeom prst="rect">
            <a:avLst/>
          </a:prstGeom>
        </p:spPr>
        <p:txBody>
          <a:bodyPr wrap="square">
            <a:spAutoFit/>
          </a:bodyPr>
          <a:p>
            <a:pPr>
              <a:lnSpc>
                <a:spcPct val="250000"/>
              </a:lnSpc>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一条射线长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厘米。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角的大小与两边的长短无关。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过两点只能画一条直线。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250000"/>
              </a:lnSpc>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平角和周角只有一条边。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9"/>
          <p:cNvSpPr txBox="1">
            <a:spLocks noChangeArrowheads="1"/>
          </p:cNvSpPr>
          <p:nvPr/>
        </p:nvSpPr>
        <p:spPr bwMode="auto">
          <a:xfrm>
            <a:off x="7102953" y="2337574"/>
            <a:ext cx="866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en-US" altLang="zh-CN" sz="2800" b="1" dirty="0">
                <a:solidFill>
                  <a:schemeClr val="tx1"/>
                </a:solidFill>
                <a:latin typeface="微软雅黑" panose="020B0503020204020204" pitchFamily="34" charset="-122"/>
                <a:ea typeface="微软雅黑" panose="020B0503020204020204" pitchFamily="34" charset="-122"/>
              </a:rPr>
              <a:t>×</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sp>
        <p:nvSpPr>
          <p:cNvPr id="5" name="TextBox 11"/>
          <p:cNvSpPr txBox="1">
            <a:spLocks noChangeArrowheads="1"/>
          </p:cNvSpPr>
          <p:nvPr/>
        </p:nvSpPr>
        <p:spPr bwMode="auto">
          <a:xfrm>
            <a:off x="7148673" y="4211379"/>
            <a:ext cx="866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en-US" altLang="zh-CN" sz="2800" b="1" dirty="0">
                <a:solidFill>
                  <a:schemeClr val="tx1"/>
                </a:solidFill>
                <a:latin typeface="微软雅黑" panose="020B0503020204020204" pitchFamily="34" charset="-122"/>
                <a:ea typeface="微软雅黑" panose="020B0503020204020204" pitchFamily="34" charset="-122"/>
              </a:rPr>
              <a:t>√</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sp>
        <p:nvSpPr>
          <p:cNvPr id="6" name="TextBox 12"/>
          <p:cNvSpPr txBox="1">
            <a:spLocks noChangeArrowheads="1"/>
          </p:cNvSpPr>
          <p:nvPr/>
        </p:nvSpPr>
        <p:spPr bwMode="auto">
          <a:xfrm>
            <a:off x="7115140" y="3292506"/>
            <a:ext cx="866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7" name="TextBox 13"/>
          <p:cNvSpPr txBox="1">
            <a:spLocks noChangeArrowheads="1"/>
          </p:cNvSpPr>
          <p:nvPr/>
        </p:nvSpPr>
        <p:spPr bwMode="auto">
          <a:xfrm>
            <a:off x="7112087" y="5064407"/>
            <a:ext cx="866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00000"/>
              </a:lnSpc>
            </a:pPr>
            <a:r>
              <a:rPr lang="en-US" altLang="zh-CN" sz="2800" b="1" dirty="0">
                <a:solidFill>
                  <a:schemeClr val="tx1"/>
                </a:solidFill>
                <a:latin typeface="微软雅黑" panose="020B0503020204020204" pitchFamily="34" charset="-122"/>
                <a:ea typeface="微软雅黑" panose="020B0503020204020204" pitchFamily="34" charset="-122"/>
              </a:rPr>
              <a:t>×</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884920" y="1042670"/>
            <a:ext cx="2150745" cy="2592070"/>
            <a:chOff x="14512" y="1642"/>
            <a:chExt cx="3387" cy="4082"/>
          </a:xfrm>
        </p:grpSpPr>
        <p:pic>
          <p:nvPicPr>
            <p:cNvPr id="18" name="图片 17"/>
            <p:cNvPicPr>
              <a:picLocks noChangeAspect="1"/>
            </p:cNvPicPr>
            <p:nvPr/>
          </p:nvPicPr>
          <p:blipFill rotWithShape="1">
            <a:blip r:embed="rId2" cstate="print"/>
            <a:srcRect r="49308"/>
            <a:stretch>
              <a:fillRect/>
            </a:stretch>
          </p:blipFill>
          <p:spPr>
            <a:xfrm>
              <a:off x="16055" y="1642"/>
              <a:ext cx="1844" cy="4082"/>
            </a:xfrm>
            <a:prstGeom prst="rect">
              <a:avLst/>
            </a:prstGeom>
          </p:spPr>
        </p:pic>
        <p:pic>
          <p:nvPicPr>
            <p:cNvPr id="9" name="图片 8"/>
            <p:cNvPicPr>
              <a:picLocks noChangeAspect="1"/>
            </p:cNvPicPr>
            <p:nvPr/>
          </p:nvPicPr>
          <p:blipFill rotWithShape="1">
            <a:blip r:embed="rId2" cstate="print"/>
            <a:srcRect l="50628"/>
            <a:stretch>
              <a:fillRect/>
            </a:stretch>
          </p:blipFill>
          <p:spPr>
            <a:xfrm>
              <a:off x="14512" y="1694"/>
              <a:ext cx="1872" cy="3876"/>
            </a:xfrm>
            <a:prstGeom prst="rect">
              <a:avLst/>
            </a:prstGeom>
          </p:spPr>
        </p:pic>
        <p:sp>
          <p:nvSpPr>
            <p:cNvPr id="10" name="TextBox 21"/>
            <p:cNvSpPr txBox="1"/>
            <p:nvPr/>
          </p:nvSpPr>
          <p:spPr>
            <a:xfrm>
              <a:off x="15138" y="1999"/>
              <a:ext cx="2761" cy="725"/>
            </a:xfrm>
            <a:prstGeom prst="rect">
              <a:avLst/>
            </a:prstGeom>
            <a:noFill/>
          </p:spPr>
          <p:txBody>
            <a:bodyPr wrap="square">
              <a:spAutoFit/>
            </a:bodyPr>
            <a:p>
              <a:pPr>
                <a:lnSpc>
                  <a:spcPct val="100000"/>
                </a:lnSpc>
                <a:buFontTx/>
                <a:buNone/>
                <a:defRPr/>
              </a:pPr>
              <a:r>
                <a:rPr lang="zh-CN" altLang="en-US" sz="2400" dirty="0">
                  <a:solidFill>
                    <a:schemeClr val="tx1"/>
                  </a:solidFill>
                  <a:latin typeface="微软雅黑" panose="020B0503020204020204" pitchFamily="34" charset="-122"/>
                  <a:ea typeface="微软雅黑" panose="020B0503020204020204" pitchFamily="34" charset="-122"/>
                </a:rPr>
                <a:t>判</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断</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 name="TextBox 21"/>
          <p:cNvSpPr txBox="1"/>
          <p:nvPr/>
        </p:nvSpPr>
        <p:spPr>
          <a:xfrm>
            <a:off x="2259965" y="1665605"/>
            <a:ext cx="6877050" cy="460375"/>
          </a:xfrm>
          <a:prstGeom prst="rect">
            <a:avLst/>
          </a:prstGeom>
          <a:noFill/>
        </p:spPr>
        <p:txBody>
          <a:bodyPr wrap="square">
            <a:spAutoFit/>
          </a:bodyPr>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已知∠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，求∠</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的度数。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6826250" y="2874010"/>
            <a:ext cx="3082925" cy="2309495"/>
            <a:chOff x="5148064" y="1635646"/>
            <a:chExt cx="2052228" cy="1666517"/>
          </a:xfrm>
        </p:grpSpPr>
        <p:cxnSp>
          <p:nvCxnSpPr>
            <p:cNvPr id="6" name="直接连接符 5"/>
            <p:cNvCxnSpPr/>
            <p:nvPr/>
          </p:nvCxnSpPr>
          <p:spPr>
            <a:xfrm>
              <a:off x="5148064" y="2571750"/>
              <a:ext cx="205222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408204" y="1635646"/>
              <a:ext cx="0" cy="93610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850076" y="1822755"/>
              <a:ext cx="1080120" cy="147940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415672" y="2418443"/>
              <a:ext cx="144016" cy="144016"/>
              <a:chOff x="3203848" y="1851670"/>
              <a:chExt cx="144016" cy="144016"/>
            </a:xfrm>
          </p:grpSpPr>
          <p:cxnSp>
            <p:nvCxnSpPr>
              <p:cNvPr id="18" name="直接连接符 17"/>
              <p:cNvCxnSpPr/>
              <p:nvPr/>
            </p:nvCxnSpPr>
            <p:spPr>
              <a:xfrm>
                <a:off x="3203848" y="1851670"/>
                <a:ext cx="14401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V="1">
                <a:off x="3275856" y="1923678"/>
                <a:ext cx="14401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弧形 20"/>
            <p:cNvSpPr/>
            <p:nvPr/>
          </p:nvSpPr>
          <p:spPr>
            <a:xfrm rot="5400000">
              <a:off x="6308015" y="2454155"/>
              <a:ext cx="508035" cy="235648"/>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弧形 21"/>
            <p:cNvSpPr/>
            <p:nvPr/>
          </p:nvSpPr>
          <p:spPr>
            <a:xfrm rot="19723187">
              <a:off x="5950665" y="2322152"/>
              <a:ext cx="508035" cy="235648"/>
            </a:xfrm>
            <a:prstGeom prst="arc">
              <a:avLst>
                <a:gd name="adj1" fmla="val 18450270"/>
                <a:gd name="adj2" fmla="val 21382426"/>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弧形 22"/>
            <p:cNvSpPr/>
            <p:nvPr/>
          </p:nvSpPr>
          <p:spPr>
            <a:xfrm rot="11790835">
              <a:off x="6298201" y="2523004"/>
              <a:ext cx="508035" cy="235648"/>
            </a:xfrm>
            <a:prstGeom prst="arc">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6102497" y="1799516"/>
              <a:ext cx="432048" cy="332204"/>
            </a:xfrm>
            <a:prstGeom prst="rect">
              <a:avLst/>
            </a:prstGeom>
            <a:noFill/>
          </p:spPr>
          <p:txBody>
            <a:bodyPr wrap="square">
              <a:spAutoFit/>
            </a:bodyPr>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TextBox 21"/>
            <p:cNvSpPr txBox="1"/>
            <p:nvPr/>
          </p:nvSpPr>
          <p:spPr>
            <a:xfrm>
              <a:off x="6664158" y="2553327"/>
              <a:ext cx="432048" cy="332204"/>
            </a:xfrm>
            <a:prstGeom prst="rect">
              <a:avLst/>
            </a:prstGeom>
            <a:noFill/>
          </p:spPr>
          <p:txBody>
            <a:bodyPr wrap="square">
              <a:spAutoFit/>
            </a:bodyPr>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TextBox 21"/>
            <p:cNvSpPr txBox="1"/>
            <p:nvPr/>
          </p:nvSpPr>
          <p:spPr>
            <a:xfrm>
              <a:off x="6145668" y="2632919"/>
              <a:ext cx="432048" cy="332204"/>
            </a:xfrm>
            <a:prstGeom prst="rect">
              <a:avLst/>
            </a:prstGeom>
            <a:noFill/>
          </p:spPr>
          <p:txBody>
            <a:bodyPr wrap="square">
              <a:spAutoFit/>
            </a:bodyPr>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弧形 26"/>
            <p:cNvSpPr/>
            <p:nvPr/>
          </p:nvSpPr>
          <p:spPr>
            <a:xfrm rot="16448723">
              <a:off x="6018309" y="2551166"/>
              <a:ext cx="508035" cy="235648"/>
            </a:xfrm>
            <a:prstGeom prst="arc">
              <a:avLst>
                <a:gd name="adj1" fmla="val 18450270"/>
                <a:gd name="adj2" fmla="val 21382426"/>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9" name="TextBox 21"/>
            <p:cNvSpPr txBox="1"/>
            <p:nvPr/>
          </p:nvSpPr>
          <p:spPr>
            <a:xfrm>
              <a:off x="5823106" y="2150714"/>
              <a:ext cx="432048" cy="332204"/>
            </a:xfrm>
            <a:prstGeom prst="rect">
              <a:avLst/>
            </a:prstGeom>
            <a:noFill/>
          </p:spPr>
          <p:txBody>
            <a:bodyPr wrap="square">
              <a:spAutoFit/>
            </a:bodyPr>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1" name="TextBox 21"/>
          <p:cNvSpPr txBox="1"/>
          <p:nvPr/>
        </p:nvSpPr>
        <p:spPr>
          <a:xfrm>
            <a:off x="2474595" y="2913380"/>
            <a:ext cx="3904615" cy="460375"/>
          </a:xfrm>
          <a:prstGeom prst="rect">
            <a:avLst/>
          </a:prstGeom>
          <a:noFill/>
        </p:spPr>
        <p:txBody>
          <a:bodyPr wrap="square">
            <a:spAutoFit/>
          </a:bodyPr>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2=90°-35°=55°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Box 21"/>
          <p:cNvSpPr txBox="1"/>
          <p:nvPr/>
        </p:nvSpPr>
        <p:spPr>
          <a:xfrm>
            <a:off x="2450465" y="3849370"/>
            <a:ext cx="5007610" cy="460375"/>
          </a:xfrm>
          <a:prstGeom prst="rect">
            <a:avLst/>
          </a:prstGeom>
          <a:noFill/>
        </p:spPr>
        <p:txBody>
          <a:bodyPr wrap="square">
            <a:spAutoFit/>
          </a:bodyPr>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3=180°-55°=125°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extBox 21"/>
          <p:cNvSpPr txBox="1"/>
          <p:nvPr/>
        </p:nvSpPr>
        <p:spPr>
          <a:xfrm>
            <a:off x="2450465" y="4723130"/>
            <a:ext cx="5007610" cy="460375"/>
          </a:xfrm>
          <a:prstGeom prst="rect">
            <a:avLst/>
          </a:prstGeom>
          <a:noFill/>
        </p:spPr>
        <p:txBody>
          <a:bodyPr wrap="square">
            <a:spAutoFit/>
          </a:bodyPr>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4=180°-125°=55°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in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arn(inVertical)">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pic>
        <p:nvPicPr>
          <p:cNvPr id="3" name="图片 7" descr="三角板-1.png"/>
          <p:cNvPicPr>
            <a:picLocks noChangeAspect="1"/>
          </p:cNvPicPr>
          <p:nvPr>
            <p:custDataLst>
              <p:tags r:id="rId2"/>
            </p:custDataLst>
          </p:nvPr>
        </p:nvPicPr>
        <p:blipFill>
          <a:blip r:embed="rId3" cstate="print"/>
          <a:srcRect/>
          <a:stretch>
            <a:fillRect/>
          </a:stretch>
        </p:blipFill>
        <p:spPr bwMode="auto">
          <a:xfrm rot="2700000" flipH="1">
            <a:off x="2536190" y="2766695"/>
            <a:ext cx="2078355" cy="1025525"/>
          </a:xfrm>
          <a:prstGeom prst="rect">
            <a:avLst/>
          </a:prstGeom>
          <a:noFill/>
          <a:ln w="9525">
            <a:noFill/>
            <a:miter lim="800000"/>
            <a:headEnd/>
            <a:tailEnd/>
          </a:ln>
        </p:spPr>
      </p:pic>
      <p:pic>
        <p:nvPicPr>
          <p:cNvPr id="4" name="图片 8" descr="三角板-2.png"/>
          <p:cNvPicPr>
            <a:picLocks noChangeAspect="1"/>
          </p:cNvPicPr>
          <p:nvPr>
            <p:custDataLst>
              <p:tags r:id="rId4"/>
            </p:custDataLst>
          </p:nvPr>
        </p:nvPicPr>
        <p:blipFill>
          <a:blip r:embed="rId5" cstate="print"/>
          <a:srcRect/>
          <a:stretch>
            <a:fillRect/>
          </a:stretch>
        </p:blipFill>
        <p:spPr bwMode="auto">
          <a:xfrm flipH="1">
            <a:off x="1993900" y="2188845"/>
            <a:ext cx="1225550" cy="2153920"/>
          </a:xfrm>
          <a:prstGeom prst="rect">
            <a:avLst/>
          </a:prstGeom>
          <a:noFill/>
          <a:ln w="9525">
            <a:noFill/>
            <a:miter lim="800000"/>
            <a:headEnd/>
            <a:tailEnd/>
          </a:ln>
        </p:spPr>
      </p:pic>
      <p:pic>
        <p:nvPicPr>
          <p:cNvPr id="5" name="图片 8" descr="三角板-2.png"/>
          <p:cNvPicPr>
            <a:picLocks noChangeAspect="1"/>
          </p:cNvPicPr>
          <p:nvPr>
            <p:custDataLst>
              <p:tags r:id="rId6"/>
            </p:custDataLst>
          </p:nvPr>
        </p:nvPicPr>
        <p:blipFill>
          <a:blip r:embed="rId5" cstate="print"/>
          <a:srcRect/>
          <a:stretch>
            <a:fillRect/>
          </a:stretch>
        </p:blipFill>
        <p:spPr bwMode="auto">
          <a:xfrm flipH="1">
            <a:off x="5112385" y="2181860"/>
            <a:ext cx="1225550" cy="2153920"/>
          </a:xfrm>
          <a:prstGeom prst="rect">
            <a:avLst/>
          </a:prstGeom>
          <a:noFill/>
          <a:ln w="9525">
            <a:noFill/>
            <a:miter lim="800000"/>
            <a:headEnd/>
            <a:tailEnd/>
          </a:ln>
        </p:spPr>
      </p:pic>
      <p:pic>
        <p:nvPicPr>
          <p:cNvPr id="6" name="图片 8" descr="三角板-2.png"/>
          <p:cNvPicPr>
            <a:picLocks noChangeAspect="1"/>
          </p:cNvPicPr>
          <p:nvPr>
            <p:custDataLst>
              <p:tags r:id="rId7"/>
            </p:custDataLst>
          </p:nvPr>
        </p:nvPicPr>
        <p:blipFill>
          <a:blip r:embed="rId5" cstate="print"/>
          <a:srcRect/>
          <a:stretch>
            <a:fillRect/>
          </a:stretch>
        </p:blipFill>
        <p:spPr bwMode="auto">
          <a:xfrm rot="19800000" flipH="1">
            <a:off x="5721985" y="2350135"/>
            <a:ext cx="1225550" cy="2153920"/>
          </a:xfrm>
          <a:prstGeom prst="rect">
            <a:avLst/>
          </a:prstGeom>
          <a:noFill/>
          <a:ln w="9525">
            <a:noFill/>
            <a:miter lim="800000"/>
            <a:headEnd/>
            <a:tailEnd/>
          </a:ln>
        </p:spPr>
      </p:pic>
      <p:pic>
        <p:nvPicPr>
          <p:cNvPr id="7" name="图片 7" descr="三角板-1.png"/>
          <p:cNvPicPr>
            <a:picLocks noChangeAspect="1"/>
          </p:cNvPicPr>
          <p:nvPr>
            <p:custDataLst>
              <p:tags r:id="rId8"/>
            </p:custDataLst>
          </p:nvPr>
        </p:nvPicPr>
        <p:blipFill>
          <a:blip r:embed="rId3" cstate="print"/>
          <a:srcRect/>
          <a:stretch>
            <a:fillRect/>
          </a:stretch>
        </p:blipFill>
        <p:spPr bwMode="auto">
          <a:xfrm rot="2700000" flipH="1">
            <a:off x="8180070" y="2726055"/>
            <a:ext cx="2078355" cy="1025525"/>
          </a:xfrm>
          <a:prstGeom prst="rect">
            <a:avLst/>
          </a:prstGeom>
          <a:noFill/>
          <a:ln w="9525">
            <a:noFill/>
            <a:miter lim="800000"/>
            <a:headEnd/>
            <a:tailEnd/>
          </a:ln>
        </p:spPr>
      </p:pic>
      <p:pic>
        <p:nvPicPr>
          <p:cNvPr id="8" name="图片 8" descr="三角板-2.png"/>
          <p:cNvPicPr>
            <a:picLocks noChangeAspect="1"/>
          </p:cNvPicPr>
          <p:nvPr>
            <p:custDataLst>
              <p:tags r:id="rId9"/>
            </p:custDataLst>
          </p:nvPr>
        </p:nvPicPr>
        <p:blipFill>
          <a:blip r:embed="rId5" cstate="print"/>
          <a:srcRect/>
          <a:stretch>
            <a:fillRect/>
          </a:stretch>
        </p:blipFill>
        <p:spPr bwMode="auto">
          <a:xfrm rot="19800000" flipH="1">
            <a:off x="8261350" y="2271395"/>
            <a:ext cx="1225550" cy="2153920"/>
          </a:xfrm>
          <a:prstGeom prst="rect">
            <a:avLst/>
          </a:prstGeom>
          <a:noFill/>
          <a:ln w="9525">
            <a:noFill/>
            <a:miter lim="800000"/>
            <a:headEnd/>
            <a:tailEnd/>
          </a:ln>
        </p:spPr>
      </p:pic>
      <p:sp>
        <p:nvSpPr>
          <p:cNvPr id="9" name="弧形 8"/>
          <p:cNvSpPr/>
          <p:nvPr/>
        </p:nvSpPr>
        <p:spPr>
          <a:xfrm rot="8464070">
            <a:off x="3005455" y="2058035"/>
            <a:ext cx="576263" cy="406400"/>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
        <p:nvSpPr>
          <p:cNvPr id="10" name="弧形 9"/>
          <p:cNvSpPr/>
          <p:nvPr/>
        </p:nvSpPr>
        <p:spPr>
          <a:xfrm rot="8464070">
            <a:off x="6075680" y="2165985"/>
            <a:ext cx="576263" cy="406400"/>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
        <p:nvSpPr>
          <p:cNvPr id="11" name="弧形 10"/>
          <p:cNvSpPr/>
          <p:nvPr/>
        </p:nvSpPr>
        <p:spPr>
          <a:xfrm rot="8464070">
            <a:off x="8841105" y="2165985"/>
            <a:ext cx="576263" cy="406400"/>
          </a:xfrm>
          <a:prstGeom prst="arc">
            <a:avLst>
              <a:gd name="adj1" fmla="val 16200000"/>
              <a:gd name="adj2" fmla="val 18809818"/>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
        <p:nvSpPr>
          <p:cNvPr id="24" name="TextBox 23"/>
          <p:cNvSpPr txBox="1">
            <a:spLocks noChangeArrowheads="1"/>
          </p:cNvSpPr>
          <p:nvPr/>
        </p:nvSpPr>
        <p:spPr bwMode="auto">
          <a:xfrm>
            <a:off x="2537460" y="4995545"/>
            <a:ext cx="1282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1=75°</a:t>
            </a:r>
            <a:endParaRPr kumimoji="0" lang="en-US" altLang="zh-CN" sz="2400" i="0" u="none" strike="noStrike" kern="1200" cap="none" spc="0" normalizeH="0" baseline="5000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TextBox 75"/>
          <p:cNvSpPr txBox="1">
            <a:spLocks noChangeArrowheads="1"/>
          </p:cNvSpPr>
          <p:nvPr/>
        </p:nvSpPr>
        <p:spPr bwMode="auto">
          <a:xfrm>
            <a:off x="5718810" y="4995228"/>
            <a:ext cx="1282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2=60</a:t>
            </a: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2400" i="0" u="none" strike="noStrike" kern="1200" cap="none" spc="0" normalizeH="0" baseline="5000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TextBox 76"/>
          <p:cNvSpPr txBox="1">
            <a:spLocks noChangeArrowheads="1"/>
          </p:cNvSpPr>
          <p:nvPr/>
        </p:nvSpPr>
        <p:spPr bwMode="auto">
          <a:xfrm>
            <a:off x="8806815" y="4995228"/>
            <a:ext cx="1282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3=15</a:t>
            </a: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2400" i="0" u="none" strike="noStrike" kern="1200" cap="none" spc="0" normalizeH="0" baseline="5000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014" name="TextBox 22"/>
          <p:cNvSpPr txBox="1"/>
          <p:nvPr/>
        </p:nvSpPr>
        <p:spPr>
          <a:xfrm>
            <a:off x="3136900" y="2526030"/>
            <a:ext cx="277813" cy="460375"/>
          </a:xfrm>
          <a:prstGeom prst="rect">
            <a:avLst/>
          </a:prstGeom>
          <a:noFill/>
          <a:ln w="9525">
            <a:noFill/>
          </a:ln>
        </p:spPr>
        <p:txBody>
          <a:bodyPr>
            <a:spAutoFit/>
          </a:bodyPr>
          <a:p>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015" name="TextBox 72"/>
          <p:cNvSpPr txBox="1"/>
          <p:nvPr/>
        </p:nvSpPr>
        <p:spPr>
          <a:xfrm>
            <a:off x="9132570" y="2478405"/>
            <a:ext cx="277813" cy="460375"/>
          </a:xfrm>
          <a:prstGeom prst="rect">
            <a:avLst/>
          </a:prstGeom>
          <a:noFill/>
          <a:ln w="9525">
            <a:noFill/>
          </a:ln>
        </p:spPr>
        <p:txBody>
          <a:bodyPr>
            <a:spAutoFit/>
          </a:bodyPr>
          <a:p>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016" name="TextBox 73"/>
          <p:cNvSpPr txBox="1"/>
          <p:nvPr/>
        </p:nvSpPr>
        <p:spPr>
          <a:xfrm>
            <a:off x="6161405" y="2586355"/>
            <a:ext cx="277813" cy="460375"/>
          </a:xfrm>
          <a:prstGeom prst="rect">
            <a:avLst/>
          </a:prstGeom>
          <a:noFill/>
          <a:ln w="9525">
            <a:noFill/>
          </a:ln>
        </p:spPr>
        <p:txBody>
          <a:bodyPr>
            <a:spAutoFit/>
          </a:bodyPr>
          <a:p>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726" name="TextBox 4"/>
          <p:cNvSpPr txBox="1">
            <a:spLocks noChangeArrowheads="1"/>
          </p:cNvSpPr>
          <p:nvPr/>
        </p:nvSpPr>
        <p:spPr bwMode="auto">
          <a:xfrm>
            <a:off x="2443480" y="1229995"/>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下面两副三角尺能组成多少度的角？</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ppt_x"/>
                                          </p:val>
                                        </p:tav>
                                        <p:tav tm="100000">
                                          <p:val>
                                            <p:strVal val="#ppt_x"/>
                                          </p:val>
                                        </p:tav>
                                      </p:tavLst>
                                    </p:anim>
                                    <p:anim calcmode="lin" valueType="num">
                                      <p:cBhvr additive="base">
                                        <p:cTn id="1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6" grpId="0"/>
      <p:bldP spid="7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29699" name="TextBox 22"/>
          <p:cNvSpPr txBox="1">
            <a:spLocks noChangeArrowheads="1"/>
          </p:cNvSpPr>
          <p:nvPr/>
        </p:nvSpPr>
        <p:spPr bwMode="auto">
          <a:xfrm>
            <a:off x="2411730" y="1352550"/>
            <a:ext cx="76866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265430" marR="0" lvl="0" indent="-26543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一个长方形公园的长</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2000</a:t>
            </a: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米</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宽是</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1000</a:t>
            </a: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米</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这个</a:t>
            </a:r>
            <a:endPar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265430" marR="0" lvl="0" indent="-26543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公园</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a:t>
            </a:r>
            <a:r>
              <a:rPr kumimoji="0" lang="zh-CN"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面积是多少平方千米</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25"/>
          <p:cNvSpPr txBox="1">
            <a:spLocks noChangeArrowheads="1"/>
          </p:cNvSpPr>
          <p:nvPr/>
        </p:nvSpPr>
        <p:spPr bwMode="auto">
          <a:xfrm>
            <a:off x="3377565" y="3035935"/>
            <a:ext cx="57550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2000×1000=2000000(</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平方米</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矩形 26"/>
          <p:cNvSpPr>
            <a:spLocks noChangeArrowheads="1"/>
          </p:cNvSpPr>
          <p:nvPr/>
        </p:nvSpPr>
        <p:spPr bwMode="auto">
          <a:xfrm>
            <a:off x="3526155" y="3942080"/>
            <a:ext cx="3970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2000000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平方米</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平方千米</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矩形 27"/>
          <p:cNvSpPr>
            <a:spLocks noChangeArrowheads="1"/>
          </p:cNvSpPr>
          <p:nvPr/>
        </p:nvSpPr>
        <p:spPr bwMode="auto">
          <a:xfrm>
            <a:off x="3253740" y="4924108"/>
            <a:ext cx="49333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a:t>
            </a: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这</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个公园</a:t>
            </a: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的面积是</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平方千米。</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35" name="组合 34"/>
          <p:cNvGrpSpPr/>
          <p:nvPr/>
        </p:nvGrpSpPr>
        <p:grpSpPr>
          <a:xfrm>
            <a:off x="4422140" y="1616075"/>
            <a:ext cx="3880485" cy="763270"/>
            <a:chOff x="5898" y="4070"/>
            <a:chExt cx="6111" cy="1202"/>
          </a:xfrm>
        </p:grpSpPr>
        <p:grpSp>
          <p:nvGrpSpPr>
            <p:cNvPr id="21" name="组合 20"/>
            <p:cNvGrpSpPr/>
            <p:nvPr/>
          </p:nvGrpSpPr>
          <p:grpSpPr>
            <a:xfrm rot="0">
              <a:off x="5898" y="4070"/>
              <a:ext cx="5523" cy="1203"/>
              <a:chOff x="5488" y="1621"/>
              <a:chExt cx="12197" cy="3351"/>
            </a:xfrm>
          </p:grpSpPr>
          <p:grpSp>
            <p:nvGrpSpPr>
              <p:cNvPr id="23" name="组合 22"/>
              <p:cNvGrpSpPr/>
              <p:nvPr/>
            </p:nvGrpSpPr>
            <p:grpSpPr>
              <a:xfrm>
                <a:off x="5488" y="1621"/>
                <a:ext cx="12197" cy="3351"/>
                <a:chOff x="5488" y="1621"/>
                <a:chExt cx="12197" cy="3351"/>
              </a:xfrm>
            </p:grpSpPr>
            <p:sp>
              <p:nvSpPr>
                <p:cNvPr id="12" name="圆角矩形 1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圆角矩形 13"/>
              <p:cNvSpPr/>
              <p:nvPr/>
            </p:nvSpPr>
            <p:spPr>
              <a:xfrm>
                <a:off x="5652" y="1808"/>
                <a:ext cx="11881" cy="297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5" name="文本框 254"/>
            <p:cNvSpPr txBox="1"/>
            <p:nvPr/>
          </p:nvSpPr>
          <p:spPr>
            <a:xfrm>
              <a:off x="6291" y="4316"/>
              <a:ext cx="5719"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测量土地面积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3572510" y="2701290"/>
            <a:ext cx="5395595" cy="763270"/>
            <a:chOff x="4560" y="5479"/>
            <a:chExt cx="8497" cy="1202"/>
          </a:xfrm>
        </p:grpSpPr>
        <p:grpSp>
          <p:nvGrpSpPr>
            <p:cNvPr id="15" name="组合 14"/>
            <p:cNvGrpSpPr/>
            <p:nvPr/>
          </p:nvGrpSpPr>
          <p:grpSpPr>
            <a:xfrm rot="0">
              <a:off x="4560" y="5479"/>
              <a:ext cx="8233" cy="1203"/>
              <a:chOff x="5488" y="1621"/>
              <a:chExt cx="12197" cy="3351"/>
            </a:xfrm>
          </p:grpSpPr>
          <p:grpSp>
            <p:nvGrpSpPr>
              <p:cNvPr id="16" name="组合 15"/>
              <p:cNvGrpSpPr/>
              <p:nvPr/>
            </p:nvGrpSpPr>
            <p:grpSpPr>
              <a:xfrm>
                <a:off x="5488" y="1621"/>
                <a:ext cx="12197" cy="3351"/>
                <a:chOff x="5488" y="1621"/>
                <a:chExt cx="12197" cy="3351"/>
              </a:xfrm>
            </p:grpSpPr>
            <p:sp>
              <p:nvSpPr>
                <p:cNvPr id="17" name="圆角矩形 1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圆角矩形 18"/>
              <p:cNvSpPr/>
              <p:nvPr/>
            </p:nvSpPr>
            <p:spPr>
              <a:xfrm>
                <a:off x="5652" y="1808"/>
                <a:ext cx="11881" cy="297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7" name="文本框 256"/>
            <p:cNvSpPr txBox="1"/>
            <p:nvPr/>
          </p:nvSpPr>
          <p:spPr>
            <a:xfrm>
              <a:off x="4929" y="5776"/>
              <a:ext cx="8128"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计量比较大的土地面积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4432935" y="3732530"/>
            <a:ext cx="3506470" cy="763270"/>
            <a:chOff x="5915" y="6728"/>
            <a:chExt cx="5522" cy="1202"/>
          </a:xfrm>
        </p:grpSpPr>
        <p:grpSp>
          <p:nvGrpSpPr>
            <p:cNvPr id="20" name="组合 19"/>
            <p:cNvGrpSpPr/>
            <p:nvPr/>
          </p:nvGrpSpPr>
          <p:grpSpPr>
            <a:xfrm rot="0">
              <a:off x="5915" y="6728"/>
              <a:ext cx="5523" cy="1203"/>
              <a:chOff x="5488" y="1621"/>
              <a:chExt cx="12197" cy="3351"/>
            </a:xfrm>
          </p:grpSpPr>
          <p:grpSp>
            <p:nvGrpSpPr>
              <p:cNvPr id="22" name="组合 21"/>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9" name="文本框 258"/>
            <p:cNvSpPr txBox="1"/>
            <p:nvPr/>
          </p:nvSpPr>
          <p:spPr>
            <a:xfrm>
              <a:off x="6499" y="7019"/>
              <a:ext cx="4623"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线段、直线和射线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902200" y="4834890"/>
            <a:ext cx="2219960" cy="763270"/>
            <a:chOff x="6654" y="8364"/>
            <a:chExt cx="3496" cy="1202"/>
          </a:xfrm>
        </p:grpSpPr>
        <p:grpSp>
          <p:nvGrpSpPr>
            <p:cNvPr id="28" name="组合 27"/>
            <p:cNvGrpSpPr/>
            <p:nvPr/>
          </p:nvGrpSpPr>
          <p:grpSpPr>
            <a:xfrm rot="0">
              <a:off x="6654" y="8364"/>
              <a:ext cx="3497" cy="1203"/>
              <a:chOff x="5488" y="1621"/>
              <a:chExt cx="12197" cy="3351"/>
            </a:xfrm>
          </p:grpSpPr>
          <p:grpSp>
            <p:nvGrpSpPr>
              <p:cNvPr id="29" name="组合 28"/>
              <p:cNvGrpSpPr/>
              <p:nvPr/>
            </p:nvGrpSpPr>
            <p:grpSpPr>
              <a:xfrm>
                <a:off x="5488" y="1621"/>
                <a:ext cx="12197" cy="3351"/>
                <a:chOff x="5488" y="1621"/>
                <a:chExt cx="12197" cy="3351"/>
              </a:xfrm>
            </p:grpSpPr>
            <p:sp>
              <p:nvSpPr>
                <p:cNvPr id="30" name="圆角矩形 2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圆角矩形 35"/>
              <p:cNvSpPr/>
              <p:nvPr/>
            </p:nvSpPr>
            <p:spPr>
              <a:xfrm>
                <a:off x="5652" y="1808"/>
                <a:ext cx="11881" cy="297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1" name="文本框 260"/>
            <p:cNvSpPr txBox="1"/>
            <p:nvPr/>
          </p:nvSpPr>
          <p:spPr>
            <a:xfrm>
              <a:off x="7220" y="8603"/>
              <a:ext cx="2794"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角的分类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2258060" y="1316355"/>
            <a:ext cx="7529830" cy="709930"/>
            <a:chOff x="3946" y="2073"/>
            <a:chExt cx="11858" cy="1118"/>
          </a:xfrm>
        </p:grpSpPr>
        <p:grpSp>
          <p:nvGrpSpPr>
            <p:cNvPr id="24" name="组合 23"/>
            <p:cNvGrpSpPr/>
            <p:nvPr/>
          </p:nvGrpSpPr>
          <p:grpSpPr>
            <a:xfrm>
              <a:off x="3946" y="2073"/>
              <a:ext cx="11859"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200" y="2270"/>
              <a:ext cx="1132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关于公顷和平方千米、角的度量你学到了哪些知识？</a:t>
              </a:r>
              <a:endParaRPr lang="zh-CN" altLang="en-US" sz="240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422140" y="2393950"/>
            <a:ext cx="3880485" cy="763270"/>
            <a:chOff x="5898" y="4070"/>
            <a:chExt cx="6111" cy="1202"/>
          </a:xfrm>
        </p:grpSpPr>
        <p:grpSp>
          <p:nvGrpSpPr>
            <p:cNvPr id="21" name="组合 20"/>
            <p:cNvGrpSpPr/>
            <p:nvPr/>
          </p:nvGrpSpPr>
          <p:grpSpPr>
            <a:xfrm rot="0">
              <a:off x="5898" y="4070"/>
              <a:ext cx="5523" cy="1203"/>
              <a:chOff x="5488" y="1621"/>
              <a:chExt cx="12197" cy="3351"/>
            </a:xfrm>
          </p:grpSpPr>
          <p:grpSp>
            <p:nvGrpSpPr>
              <p:cNvPr id="23" name="组合 22"/>
              <p:cNvGrpSpPr/>
              <p:nvPr/>
            </p:nvGrpSpPr>
            <p:grpSpPr>
              <a:xfrm>
                <a:off x="5488" y="1621"/>
                <a:ext cx="12197" cy="3351"/>
                <a:chOff x="5488" y="1621"/>
                <a:chExt cx="12197" cy="3351"/>
              </a:xfrm>
            </p:grpSpPr>
            <p:sp>
              <p:nvSpPr>
                <p:cNvPr id="7" name="圆角矩形 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圆角矩形 8"/>
              <p:cNvSpPr/>
              <p:nvPr/>
            </p:nvSpPr>
            <p:spPr>
              <a:xfrm>
                <a:off x="5652" y="1808"/>
                <a:ext cx="11881" cy="297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5" name="文本框 254"/>
            <p:cNvSpPr txBox="1"/>
            <p:nvPr/>
          </p:nvSpPr>
          <p:spPr>
            <a:xfrm>
              <a:off x="6291" y="4316"/>
              <a:ext cx="5719"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测量土地面积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3572510" y="3479165"/>
            <a:ext cx="5395595" cy="763270"/>
            <a:chOff x="4560" y="5479"/>
            <a:chExt cx="8497" cy="1202"/>
          </a:xfrm>
        </p:grpSpPr>
        <p:grpSp>
          <p:nvGrpSpPr>
            <p:cNvPr id="10" name="组合 9"/>
            <p:cNvGrpSpPr/>
            <p:nvPr/>
          </p:nvGrpSpPr>
          <p:grpSpPr>
            <a:xfrm rot="0">
              <a:off x="4560" y="5479"/>
              <a:ext cx="8233" cy="1203"/>
              <a:chOff x="5488" y="1621"/>
              <a:chExt cx="12197" cy="3351"/>
            </a:xfrm>
          </p:grpSpPr>
          <p:grpSp>
            <p:nvGrpSpPr>
              <p:cNvPr id="11" name="组合 10"/>
              <p:cNvGrpSpPr/>
              <p:nvPr/>
            </p:nvGrpSpPr>
            <p:grpSpPr>
              <a:xfrm>
                <a:off x="5488" y="1621"/>
                <a:ext cx="12197" cy="3351"/>
                <a:chOff x="5488" y="1621"/>
                <a:chExt cx="12197" cy="3351"/>
              </a:xfrm>
            </p:grpSpPr>
            <p:sp>
              <p:nvSpPr>
                <p:cNvPr id="12" name="圆角矩形 1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圆角矩形 13"/>
              <p:cNvSpPr/>
              <p:nvPr/>
            </p:nvSpPr>
            <p:spPr>
              <a:xfrm>
                <a:off x="5652" y="1808"/>
                <a:ext cx="11881" cy="297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7" name="文本框 256"/>
            <p:cNvSpPr txBox="1"/>
            <p:nvPr/>
          </p:nvSpPr>
          <p:spPr>
            <a:xfrm>
              <a:off x="4929" y="5776"/>
              <a:ext cx="8128"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计量比较大的土地面积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4432935" y="4510405"/>
            <a:ext cx="3506470" cy="763270"/>
            <a:chOff x="5915" y="6728"/>
            <a:chExt cx="5522" cy="1202"/>
          </a:xfrm>
        </p:grpSpPr>
        <p:grpSp>
          <p:nvGrpSpPr>
            <p:cNvPr id="15" name="组合 14"/>
            <p:cNvGrpSpPr/>
            <p:nvPr/>
          </p:nvGrpSpPr>
          <p:grpSpPr>
            <a:xfrm rot="0">
              <a:off x="5915" y="6728"/>
              <a:ext cx="5523" cy="1203"/>
              <a:chOff x="5488" y="1621"/>
              <a:chExt cx="12197" cy="3351"/>
            </a:xfrm>
          </p:grpSpPr>
          <p:grpSp>
            <p:nvGrpSpPr>
              <p:cNvPr id="16" name="组合 15"/>
              <p:cNvGrpSpPr/>
              <p:nvPr/>
            </p:nvGrpSpPr>
            <p:grpSpPr>
              <a:xfrm>
                <a:off x="5488" y="1621"/>
                <a:ext cx="12197" cy="3351"/>
                <a:chOff x="5488" y="1621"/>
                <a:chExt cx="12197" cy="3351"/>
              </a:xfrm>
            </p:grpSpPr>
            <p:sp>
              <p:nvSpPr>
                <p:cNvPr id="17" name="圆角矩形 1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圆角矩形 18"/>
              <p:cNvSpPr/>
              <p:nvPr/>
            </p:nvSpPr>
            <p:spPr>
              <a:xfrm>
                <a:off x="5652" y="1808"/>
                <a:ext cx="11881" cy="2979"/>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9" name="文本框 258"/>
            <p:cNvSpPr txBox="1"/>
            <p:nvPr/>
          </p:nvSpPr>
          <p:spPr>
            <a:xfrm>
              <a:off x="6499" y="7019"/>
              <a:ext cx="4623"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线段、直线和射线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902200" y="5612765"/>
            <a:ext cx="2219960" cy="763270"/>
            <a:chOff x="6654" y="8364"/>
            <a:chExt cx="3496" cy="1202"/>
          </a:xfrm>
        </p:grpSpPr>
        <p:grpSp>
          <p:nvGrpSpPr>
            <p:cNvPr id="20" name="组合 19"/>
            <p:cNvGrpSpPr/>
            <p:nvPr/>
          </p:nvGrpSpPr>
          <p:grpSpPr>
            <a:xfrm rot="0">
              <a:off x="6654" y="8364"/>
              <a:ext cx="3497" cy="1203"/>
              <a:chOff x="5488" y="1621"/>
              <a:chExt cx="12197" cy="3351"/>
            </a:xfrm>
          </p:grpSpPr>
          <p:grpSp>
            <p:nvGrpSpPr>
              <p:cNvPr id="22" name="组合 21"/>
              <p:cNvGrpSpPr/>
              <p:nvPr/>
            </p:nvGrpSpPr>
            <p:grpSpPr>
              <a:xfrm>
                <a:off x="5488" y="1621"/>
                <a:ext cx="12197" cy="3351"/>
                <a:chOff x="5488" y="1621"/>
                <a:chExt cx="12197" cy="3351"/>
              </a:xfrm>
            </p:grpSpPr>
            <p:sp>
              <p:nvSpPr>
                <p:cNvPr id="29" name="圆角矩形 2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圆角矩形 30"/>
              <p:cNvSpPr/>
              <p:nvPr/>
            </p:nvSpPr>
            <p:spPr>
              <a:xfrm>
                <a:off x="5652" y="1808"/>
                <a:ext cx="11881" cy="297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1" name="文本框 260"/>
            <p:cNvSpPr txBox="1"/>
            <p:nvPr/>
          </p:nvSpPr>
          <p:spPr>
            <a:xfrm>
              <a:off x="7220" y="8603"/>
              <a:ext cx="2794"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角的分类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858183" y="350873"/>
            <a:ext cx="1402080" cy="460375"/>
          </a:xfrm>
          <a:prstGeom prst="rect">
            <a:avLst/>
          </a:prstGeom>
          <a:noFill/>
        </p:spPr>
        <p:txBody>
          <a:bodyPr wrap="none" rtlCol="0">
            <a:spAutoFit/>
          </a:bodyPr>
          <a:lstStyle/>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80">
                                          <p:stCondLst>
                                            <p:cond delay="0"/>
                                          </p:stCondLst>
                                        </p:cTn>
                                        <p:tgtEl>
                                          <p:spTgt spid="35"/>
                                        </p:tgtEl>
                                      </p:cBhvr>
                                    </p:animEffect>
                                    <p:anim calcmode="lin" valueType="num">
                                      <p:cBhvr>
                                        <p:cTn id="8"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3" dur="26">
                                          <p:stCondLst>
                                            <p:cond delay="650"/>
                                          </p:stCondLst>
                                        </p:cTn>
                                        <p:tgtEl>
                                          <p:spTgt spid="35"/>
                                        </p:tgtEl>
                                      </p:cBhvr>
                                      <p:to x="100000" y="60000"/>
                                    </p:animScale>
                                    <p:animScale>
                                      <p:cBhvr>
                                        <p:cTn id="14" dur="166" decel="50000">
                                          <p:stCondLst>
                                            <p:cond delay="676"/>
                                          </p:stCondLst>
                                        </p:cTn>
                                        <p:tgtEl>
                                          <p:spTgt spid="35"/>
                                        </p:tgtEl>
                                      </p:cBhvr>
                                      <p:to x="100000" y="100000"/>
                                    </p:animScale>
                                    <p:animScale>
                                      <p:cBhvr>
                                        <p:cTn id="15" dur="26">
                                          <p:stCondLst>
                                            <p:cond delay="1312"/>
                                          </p:stCondLst>
                                        </p:cTn>
                                        <p:tgtEl>
                                          <p:spTgt spid="35"/>
                                        </p:tgtEl>
                                      </p:cBhvr>
                                      <p:to x="100000" y="80000"/>
                                    </p:animScale>
                                    <p:animScale>
                                      <p:cBhvr>
                                        <p:cTn id="16" dur="166" decel="50000">
                                          <p:stCondLst>
                                            <p:cond delay="1338"/>
                                          </p:stCondLst>
                                        </p:cTn>
                                        <p:tgtEl>
                                          <p:spTgt spid="35"/>
                                        </p:tgtEl>
                                      </p:cBhvr>
                                      <p:to x="100000" y="100000"/>
                                    </p:animScale>
                                    <p:animScale>
                                      <p:cBhvr>
                                        <p:cTn id="17" dur="26">
                                          <p:stCondLst>
                                            <p:cond delay="1642"/>
                                          </p:stCondLst>
                                        </p:cTn>
                                        <p:tgtEl>
                                          <p:spTgt spid="35"/>
                                        </p:tgtEl>
                                      </p:cBhvr>
                                      <p:to x="100000" y="90000"/>
                                    </p:animScale>
                                    <p:animScale>
                                      <p:cBhvr>
                                        <p:cTn id="18" dur="166" decel="50000">
                                          <p:stCondLst>
                                            <p:cond delay="1668"/>
                                          </p:stCondLst>
                                        </p:cTn>
                                        <p:tgtEl>
                                          <p:spTgt spid="35"/>
                                        </p:tgtEl>
                                      </p:cBhvr>
                                      <p:to x="100000" y="100000"/>
                                    </p:animScale>
                                    <p:animScale>
                                      <p:cBhvr>
                                        <p:cTn id="19" dur="26">
                                          <p:stCondLst>
                                            <p:cond delay="1808"/>
                                          </p:stCondLst>
                                        </p:cTn>
                                        <p:tgtEl>
                                          <p:spTgt spid="35"/>
                                        </p:tgtEl>
                                      </p:cBhvr>
                                      <p:to x="100000" y="95000"/>
                                    </p:animScale>
                                    <p:animScale>
                                      <p:cBhvr>
                                        <p:cTn id="20" dur="166" decel="50000">
                                          <p:stCondLst>
                                            <p:cond delay="1834"/>
                                          </p:stCondLst>
                                        </p:cTn>
                                        <p:tgtEl>
                                          <p:spTgt spid="3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80">
                                          <p:stCondLst>
                                            <p:cond delay="0"/>
                                          </p:stCondLst>
                                        </p:cTn>
                                        <p:tgtEl>
                                          <p:spTgt spid="34"/>
                                        </p:tgtEl>
                                      </p:cBhvr>
                                    </p:animEffect>
                                    <p:anim calcmode="lin" valueType="num">
                                      <p:cBhvr>
                                        <p:cTn id="24"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29" dur="26">
                                          <p:stCondLst>
                                            <p:cond delay="650"/>
                                          </p:stCondLst>
                                        </p:cTn>
                                        <p:tgtEl>
                                          <p:spTgt spid="34"/>
                                        </p:tgtEl>
                                      </p:cBhvr>
                                      <p:to x="100000" y="60000"/>
                                    </p:animScale>
                                    <p:animScale>
                                      <p:cBhvr>
                                        <p:cTn id="30" dur="166" decel="50000">
                                          <p:stCondLst>
                                            <p:cond delay="676"/>
                                          </p:stCondLst>
                                        </p:cTn>
                                        <p:tgtEl>
                                          <p:spTgt spid="34"/>
                                        </p:tgtEl>
                                      </p:cBhvr>
                                      <p:to x="100000" y="100000"/>
                                    </p:animScale>
                                    <p:animScale>
                                      <p:cBhvr>
                                        <p:cTn id="31" dur="26">
                                          <p:stCondLst>
                                            <p:cond delay="1312"/>
                                          </p:stCondLst>
                                        </p:cTn>
                                        <p:tgtEl>
                                          <p:spTgt spid="34"/>
                                        </p:tgtEl>
                                      </p:cBhvr>
                                      <p:to x="100000" y="80000"/>
                                    </p:animScale>
                                    <p:animScale>
                                      <p:cBhvr>
                                        <p:cTn id="32" dur="166" decel="50000">
                                          <p:stCondLst>
                                            <p:cond delay="1338"/>
                                          </p:stCondLst>
                                        </p:cTn>
                                        <p:tgtEl>
                                          <p:spTgt spid="34"/>
                                        </p:tgtEl>
                                      </p:cBhvr>
                                      <p:to x="100000" y="100000"/>
                                    </p:animScale>
                                    <p:animScale>
                                      <p:cBhvr>
                                        <p:cTn id="33" dur="26">
                                          <p:stCondLst>
                                            <p:cond delay="1642"/>
                                          </p:stCondLst>
                                        </p:cTn>
                                        <p:tgtEl>
                                          <p:spTgt spid="34"/>
                                        </p:tgtEl>
                                      </p:cBhvr>
                                      <p:to x="100000" y="90000"/>
                                    </p:animScale>
                                    <p:animScale>
                                      <p:cBhvr>
                                        <p:cTn id="34" dur="166" decel="50000">
                                          <p:stCondLst>
                                            <p:cond delay="1668"/>
                                          </p:stCondLst>
                                        </p:cTn>
                                        <p:tgtEl>
                                          <p:spTgt spid="34"/>
                                        </p:tgtEl>
                                      </p:cBhvr>
                                      <p:to x="100000" y="100000"/>
                                    </p:animScale>
                                    <p:animScale>
                                      <p:cBhvr>
                                        <p:cTn id="35" dur="26">
                                          <p:stCondLst>
                                            <p:cond delay="1808"/>
                                          </p:stCondLst>
                                        </p:cTn>
                                        <p:tgtEl>
                                          <p:spTgt spid="34"/>
                                        </p:tgtEl>
                                      </p:cBhvr>
                                      <p:to x="100000" y="95000"/>
                                    </p:animScale>
                                    <p:animScale>
                                      <p:cBhvr>
                                        <p:cTn id="36" dur="166" decel="50000">
                                          <p:stCondLst>
                                            <p:cond delay="1834"/>
                                          </p:stCondLst>
                                        </p:cTn>
                                        <p:tgtEl>
                                          <p:spTgt spid="3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80">
                                          <p:stCondLst>
                                            <p:cond delay="0"/>
                                          </p:stCondLst>
                                        </p:cTn>
                                        <p:tgtEl>
                                          <p:spTgt spid="33"/>
                                        </p:tgtEl>
                                      </p:cBhvr>
                                    </p:animEffect>
                                    <p:anim calcmode="lin" valueType="num">
                                      <p:cBhvr>
                                        <p:cTn id="40"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45" dur="26">
                                          <p:stCondLst>
                                            <p:cond delay="650"/>
                                          </p:stCondLst>
                                        </p:cTn>
                                        <p:tgtEl>
                                          <p:spTgt spid="33"/>
                                        </p:tgtEl>
                                      </p:cBhvr>
                                      <p:to x="100000" y="60000"/>
                                    </p:animScale>
                                    <p:animScale>
                                      <p:cBhvr>
                                        <p:cTn id="46" dur="166" decel="50000">
                                          <p:stCondLst>
                                            <p:cond delay="676"/>
                                          </p:stCondLst>
                                        </p:cTn>
                                        <p:tgtEl>
                                          <p:spTgt spid="33"/>
                                        </p:tgtEl>
                                      </p:cBhvr>
                                      <p:to x="100000" y="100000"/>
                                    </p:animScale>
                                    <p:animScale>
                                      <p:cBhvr>
                                        <p:cTn id="47" dur="26">
                                          <p:stCondLst>
                                            <p:cond delay="1312"/>
                                          </p:stCondLst>
                                        </p:cTn>
                                        <p:tgtEl>
                                          <p:spTgt spid="33"/>
                                        </p:tgtEl>
                                      </p:cBhvr>
                                      <p:to x="100000" y="80000"/>
                                    </p:animScale>
                                    <p:animScale>
                                      <p:cBhvr>
                                        <p:cTn id="48" dur="166" decel="50000">
                                          <p:stCondLst>
                                            <p:cond delay="1338"/>
                                          </p:stCondLst>
                                        </p:cTn>
                                        <p:tgtEl>
                                          <p:spTgt spid="33"/>
                                        </p:tgtEl>
                                      </p:cBhvr>
                                      <p:to x="100000" y="100000"/>
                                    </p:animScale>
                                    <p:animScale>
                                      <p:cBhvr>
                                        <p:cTn id="49" dur="26">
                                          <p:stCondLst>
                                            <p:cond delay="1642"/>
                                          </p:stCondLst>
                                        </p:cTn>
                                        <p:tgtEl>
                                          <p:spTgt spid="33"/>
                                        </p:tgtEl>
                                      </p:cBhvr>
                                      <p:to x="100000" y="90000"/>
                                    </p:animScale>
                                    <p:animScale>
                                      <p:cBhvr>
                                        <p:cTn id="50" dur="166" decel="50000">
                                          <p:stCondLst>
                                            <p:cond delay="1668"/>
                                          </p:stCondLst>
                                        </p:cTn>
                                        <p:tgtEl>
                                          <p:spTgt spid="33"/>
                                        </p:tgtEl>
                                      </p:cBhvr>
                                      <p:to x="100000" y="100000"/>
                                    </p:animScale>
                                    <p:animScale>
                                      <p:cBhvr>
                                        <p:cTn id="51" dur="26">
                                          <p:stCondLst>
                                            <p:cond delay="1808"/>
                                          </p:stCondLst>
                                        </p:cTn>
                                        <p:tgtEl>
                                          <p:spTgt spid="33"/>
                                        </p:tgtEl>
                                      </p:cBhvr>
                                      <p:to x="100000" y="95000"/>
                                    </p:animScale>
                                    <p:animScale>
                                      <p:cBhvr>
                                        <p:cTn id="52" dur="166" decel="50000">
                                          <p:stCondLst>
                                            <p:cond delay="1834"/>
                                          </p:stCondLst>
                                        </p:cTn>
                                        <p:tgtEl>
                                          <p:spTgt spid="33"/>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80">
                                          <p:stCondLst>
                                            <p:cond delay="0"/>
                                          </p:stCondLst>
                                        </p:cTn>
                                        <p:tgtEl>
                                          <p:spTgt spid="32"/>
                                        </p:tgtEl>
                                      </p:cBhvr>
                                    </p:animEffect>
                                    <p:anim calcmode="lin" valueType="num">
                                      <p:cBhvr>
                                        <p:cTn id="5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61" dur="26">
                                          <p:stCondLst>
                                            <p:cond delay="650"/>
                                          </p:stCondLst>
                                        </p:cTn>
                                        <p:tgtEl>
                                          <p:spTgt spid="32"/>
                                        </p:tgtEl>
                                      </p:cBhvr>
                                      <p:to x="100000" y="60000"/>
                                    </p:animScale>
                                    <p:animScale>
                                      <p:cBhvr>
                                        <p:cTn id="62" dur="166" decel="50000">
                                          <p:stCondLst>
                                            <p:cond delay="676"/>
                                          </p:stCondLst>
                                        </p:cTn>
                                        <p:tgtEl>
                                          <p:spTgt spid="32"/>
                                        </p:tgtEl>
                                      </p:cBhvr>
                                      <p:to x="100000" y="100000"/>
                                    </p:animScale>
                                    <p:animScale>
                                      <p:cBhvr>
                                        <p:cTn id="63" dur="26">
                                          <p:stCondLst>
                                            <p:cond delay="1312"/>
                                          </p:stCondLst>
                                        </p:cTn>
                                        <p:tgtEl>
                                          <p:spTgt spid="32"/>
                                        </p:tgtEl>
                                      </p:cBhvr>
                                      <p:to x="100000" y="80000"/>
                                    </p:animScale>
                                    <p:animScale>
                                      <p:cBhvr>
                                        <p:cTn id="64" dur="166" decel="50000">
                                          <p:stCondLst>
                                            <p:cond delay="1338"/>
                                          </p:stCondLst>
                                        </p:cTn>
                                        <p:tgtEl>
                                          <p:spTgt spid="32"/>
                                        </p:tgtEl>
                                      </p:cBhvr>
                                      <p:to x="100000" y="100000"/>
                                    </p:animScale>
                                    <p:animScale>
                                      <p:cBhvr>
                                        <p:cTn id="65" dur="26">
                                          <p:stCondLst>
                                            <p:cond delay="1642"/>
                                          </p:stCondLst>
                                        </p:cTn>
                                        <p:tgtEl>
                                          <p:spTgt spid="32"/>
                                        </p:tgtEl>
                                      </p:cBhvr>
                                      <p:to x="100000" y="90000"/>
                                    </p:animScale>
                                    <p:animScale>
                                      <p:cBhvr>
                                        <p:cTn id="66" dur="166" decel="50000">
                                          <p:stCondLst>
                                            <p:cond delay="1668"/>
                                          </p:stCondLst>
                                        </p:cTn>
                                        <p:tgtEl>
                                          <p:spTgt spid="32"/>
                                        </p:tgtEl>
                                      </p:cBhvr>
                                      <p:to x="100000" y="100000"/>
                                    </p:animScale>
                                    <p:animScale>
                                      <p:cBhvr>
                                        <p:cTn id="67" dur="26">
                                          <p:stCondLst>
                                            <p:cond delay="1808"/>
                                          </p:stCondLst>
                                        </p:cTn>
                                        <p:tgtEl>
                                          <p:spTgt spid="32"/>
                                        </p:tgtEl>
                                      </p:cBhvr>
                                      <p:to x="100000" y="95000"/>
                                    </p:animScale>
                                    <p:animScale>
                                      <p:cBhvr>
                                        <p:cTn id="68"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Text Box 5"/>
          <p:cNvSpPr txBox="1">
            <a:spLocks noChangeArrowheads="1"/>
          </p:cNvSpPr>
          <p:nvPr/>
        </p:nvSpPr>
        <p:spPr bwMode="auto">
          <a:xfrm>
            <a:off x="763905" y="3338830"/>
            <a:ext cx="430339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 Box 5"/>
          <p:cNvSpPr txBox="1">
            <a:spLocks noChangeArrowheads="1"/>
          </p:cNvSpPr>
          <p:nvPr/>
        </p:nvSpPr>
        <p:spPr bwMode="auto">
          <a:xfrm>
            <a:off x="4001770" y="5549900"/>
            <a:ext cx="466280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 Box 5"/>
          <p:cNvSpPr txBox="1">
            <a:spLocks noChangeArrowheads="1"/>
          </p:cNvSpPr>
          <p:nvPr/>
        </p:nvSpPr>
        <p:spPr bwMode="auto">
          <a:xfrm>
            <a:off x="7697470" y="3191510"/>
            <a:ext cx="35560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a:off x="4366895" y="2630170"/>
            <a:ext cx="836295" cy="2195830"/>
            <a:chOff x="6877" y="4142"/>
            <a:chExt cx="1317" cy="3458"/>
          </a:xfrm>
        </p:grpSpPr>
        <p:sp>
          <p:nvSpPr>
            <p:cNvPr id="12" name="矩形 11"/>
            <p:cNvSpPr/>
            <p:nvPr/>
          </p:nvSpPr>
          <p:spPr>
            <a:xfrm rot="18660000">
              <a:off x="5289" y="5730"/>
              <a:ext cx="3458" cy="283"/>
            </a:xfrm>
            <a:prstGeom prst="rect">
              <a:avLst/>
            </a:prstGeom>
            <a:gradFill>
              <a:gsLst>
                <a:gs pos="99000">
                  <a:srgbClr val="46B23F"/>
                </a:gs>
                <a:gs pos="0">
                  <a:srgbClr val="0386DA"/>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1" name="组合 436"/>
            <p:cNvGrpSpPr/>
            <p:nvPr/>
          </p:nvGrpSpPr>
          <p:grpSpPr>
            <a:xfrm rot="18780000">
              <a:off x="7558" y="4520"/>
              <a:ext cx="823" cy="450"/>
              <a:chOff x="2214546" y="2169250"/>
              <a:chExt cx="522914" cy="285752"/>
            </a:xfrm>
            <a:solidFill>
              <a:schemeClr val="accent3">
                <a:lumMod val="50000"/>
              </a:schemeClr>
            </a:solidFill>
          </p:grpSpPr>
          <p:sp>
            <p:nvSpPr>
              <p:cNvPr id="62" name="燕尾形 61"/>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3" name="燕尾形 62"/>
              <p:cNvSpPr/>
              <p:nvPr/>
            </p:nvSpPr>
            <p:spPr>
              <a:xfrm>
                <a:off x="2451708"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2" name="组合 21"/>
          <p:cNvGrpSpPr/>
          <p:nvPr/>
        </p:nvGrpSpPr>
        <p:grpSpPr>
          <a:xfrm>
            <a:off x="7450455" y="2470785"/>
            <a:ext cx="1017270" cy="2239645"/>
            <a:chOff x="11733" y="3891"/>
            <a:chExt cx="1602" cy="3527"/>
          </a:xfrm>
        </p:grpSpPr>
        <p:sp>
          <p:nvSpPr>
            <p:cNvPr id="24" name="矩形 23"/>
            <p:cNvSpPr/>
            <p:nvPr/>
          </p:nvSpPr>
          <p:spPr>
            <a:xfrm rot="3000000">
              <a:off x="10145" y="5479"/>
              <a:ext cx="3458" cy="283"/>
            </a:xfrm>
            <a:prstGeom prst="rect">
              <a:avLst/>
            </a:prstGeom>
            <a:gradFill>
              <a:gsLst>
                <a:gs pos="99000">
                  <a:srgbClr val="D73369"/>
                </a:gs>
                <a:gs pos="49000">
                  <a:srgbClr val="A9358D"/>
                </a:gs>
                <a:gs pos="0">
                  <a:srgbClr val="73DE5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6" name="组合 454"/>
            <p:cNvGrpSpPr/>
            <p:nvPr/>
          </p:nvGrpSpPr>
          <p:grpSpPr>
            <a:xfrm rot="2820000">
              <a:off x="12700" y="6783"/>
              <a:ext cx="787" cy="484"/>
              <a:chOff x="2214546" y="2147596"/>
              <a:chExt cx="499694" cy="307406"/>
            </a:xfrm>
            <a:solidFill>
              <a:srgbClr val="8437A9"/>
            </a:solidFill>
          </p:grpSpPr>
          <p:sp>
            <p:nvSpPr>
              <p:cNvPr id="97" name="燕尾形 96"/>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8" name="燕尾形 97"/>
              <p:cNvSpPr/>
              <p:nvPr/>
            </p:nvSpPr>
            <p:spPr>
              <a:xfrm>
                <a:off x="2428488" y="2147596"/>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31" name="组合 30"/>
          <p:cNvGrpSpPr/>
          <p:nvPr/>
        </p:nvGrpSpPr>
        <p:grpSpPr>
          <a:xfrm>
            <a:off x="5100955" y="1973580"/>
            <a:ext cx="1969770" cy="883920"/>
            <a:chOff x="6012" y="3191"/>
            <a:chExt cx="3102" cy="1874"/>
          </a:xfrm>
        </p:grpSpPr>
        <p:sp>
          <p:nvSpPr>
            <p:cNvPr id="56" name="圆角矩形 55"/>
            <p:cNvSpPr/>
            <p:nvPr/>
          </p:nvSpPr>
          <p:spPr>
            <a:xfrm rot="5400000">
              <a:off x="6626" y="2577"/>
              <a:ext cx="1874" cy="3102"/>
            </a:xfrm>
            <a:prstGeom prst="roundRect">
              <a:avLst>
                <a:gd name="adj" fmla="val 50000"/>
              </a:avLst>
            </a:prstGeom>
            <a:gradFill>
              <a:gsLst>
                <a:gs pos="99000">
                  <a:srgbClr val="70D34D"/>
                </a:gs>
                <a:gs pos="0">
                  <a:srgbClr val="339933"/>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3" name="文本框 2"/>
            <p:cNvSpPr txBox="1"/>
            <p:nvPr/>
          </p:nvSpPr>
          <p:spPr>
            <a:xfrm>
              <a:off x="6865" y="3692"/>
              <a:ext cx="1248" cy="976"/>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公顷</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33" name="组合 32"/>
          <p:cNvGrpSpPr/>
          <p:nvPr/>
        </p:nvGrpSpPr>
        <p:grpSpPr>
          <a:xfrm>
            <a:off x="7513955" y="4690745"/>
            <a:ext cx="1969770" cy="883920"/>
            <a:chOff x="10192" y="3191"/>
            <a:chExt cx="3102" cy="1874"/>
          </a:xfrm>
        </p:grpSpPr>
        <p:sp>
          <p:nvSpPr>
            <p:cNvPr id="65" name="圆角矩形 64"/>
            <p:cNvSpPr/>
            <p:nvPr/>
          </p:nvSpPr>
          <p:spPr>
            <a:xfrm rot="5400000">
              <a:off x="10806" y="2577"/>
              <a:ext cx="1874" cy="3102"/>
            </a:xfrm>
            <a:prstGeom prst="roundRect">
              <a:avLst>
                <a:gd name="adj" fmla="val 50000"/>
              </a:avLst>
            </a:prstGeom>
            <a:gradFill>
              <a:gsLst>
                <a:gs pos="99000">
                  <a:srgbClr val="F42A3B"/>
                </a:gs>
                <a:gs pos="0">
                  <a:srgbClr val="7030A0"/>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 name="文本框 4"/>
            <p:cNvSpPr txBox="1"/>
            <p:nvPr/>
          </p:nvSpPr>
          <p:spPr>
            <a:xfrm>
              <a:off x="10855" y="3658"/>
              <a:ext cx="1728" cy="976"/>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平方米</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8" name="文本框 7"/>
          <p:cNvSpPr txBox="1"/>
          <p:nvPr/>
        </p:nvSpPr>
        <p:spPr>
          <a:xfrm>
            <a:off x="8912225" y="3191510"/>
            <a:ext cx="107505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5867400" y="5565775"/>
            <a:ext cx="1431925"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p:cNvSpPr txBox="1"/>
          <p:nvPr/>
        </p:nvSpPr>
        <p:spPr>
          <a:xfrm>
            <a:off x="2576195" y="3342005"/>
            <a:ext cx="71818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合 37"/>
          <p:cNvGrpSpPr/>
          <p:nvPr/>
        </p:nvGrpSpPr>
        <p:grpSpPr>
          <a:xfrm>
            <a:off x="2689225" y="4690745"/>
            <a:ext cx="1969770" cy="883920"/>
            <a:chOff x="1558" y="3191"/>
            <a:chExt cx="3102" cy="1874"/>
          </a:xfrm>
        </p:grpSpPr>
        <p:sp>
          <p:nvSpPr>
            <p:cNvPr id="35" name="圆角矩形 34"/>
            <p:cNvSpPr/>
            <p:nvPr/>
          </p:nvSpPr>
          <p:spPr>
            <a:xfrm rot="5400000">
              <a:off x="2172" y="2577"/>
              <a:ext cx="1874" cy="3102"/>
            </a:xfrm>
            <a:prstGeom prst="roundRect">
              <a:avLst>
                <a:gd name="adj" fmla="val 50000"/>
              </a:avLst>
            </a:prstGeom>
            <a:gradFill>
              <a:gsLst>
                <a:gs pos="99000">
                  <a:srgbClr val="00B0F0"/>
                </a:gs>
                <a:gs pos="0">
                  <a:srgbClr val="0070C0"/>
                </a:gs>
              </a:gsLst>
              <a:lin ang="16200000" scaled="1"/>
            </a:gradFill>
            <a:ln w="34925">
              <a:solidFill>
                <a:srgbClr val="FFFFFF"/>
              </a:solidFill>
            </a:ln>
            <a:effectLst/>
            <a:scene3d>
              <a:camera prst="orthographicFront"/>
              <a:lightRig rig="threePt" dir="t"/>
            </a:scene3d>
            <a:sp3d extrusionH="34925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30" name="文本框 29"/>
            <p:cNvSpPr txBox="1"/>
            <p:nvPr/>
          </p:nvSpPr>
          <p:spPr>
            <a:xfrm>
              <a:off x="1951" y="3659"/>
              <a:ext cx="2208" cy="976"/>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4796155" y="4976495"/>
            <a:ext cx="2707005" cy="307340"/>
            <a:chOff x="7553" y="7837"/>
            <a:chExt cx="4263" cy="484"/>
          </a:xfrm>
        </p:grpSpPr>
        <p:sp>
          <p:nvSpPr>
            <p:cNvPr id="25" name="矩形 24"/>
            <p:cNvSpPr/>
            <p:nvPr/>
          </p:nvSpPr>
          <p:spPr>
            <a:xfrm>
              <a:off x="7553" y="7920"/>
              <a:ext cx="4139" cy="283"/>
            </a:xfrm>
            <a:prstGeom prst="rect">
              <a:avLst/>
            </a:prstGeom>
            <a:gradFill>
              <a:gsLst>
                <a:gs pos="99000">
                  <a:srgbClr val="FFC209"/>
                </a:gs>
                <a:gs pos="0">
                  <a:srgbClr val="FD304B"/>
                </a:gs>
              </a:gsLst>
              <a:lin ang="0" scaled="0"/>
            </a:gradFill>
            <a:ln>
              <a:noFill/>
            </a:ln>
            <a:effectLst>
              <a:outerShdw blurRad="50800" dist="38100" dir="8100000" algn="tr" rotWithShape="0">
                <a:prstClr val="black">
                  <a:alpha val="4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454"/>
            <p:cNvGrpSpPr/>
            <p:nvPr/>
          </p:nvGrpSpPr>
          <p:grpSpPr>
            <a:xfrm rot="240000">
              <a:off x="11030" y="7837"/>
              <a:ext cx="787" cy="484"/>
              <a:chOff x="2214546" y="2147596"/>
              <a:chExt cx="499694" cy="307406"/>
            </a:xfrm>
            <a:solidFill>
              <a:schemeClr val="accent4">
                <a:lumMod val="50000"/>
              </a:schemeClr>
            </a:solidFill>
          </p:grpSpPr>
          <p:sp>
            <p:nvSpPr>
              <p:cNvPr id="14" name="燕尾形 13"/>
              <p:cNvSpPr/>
              <p:nvPr/>
            </p:nvSpPr>
            <p:spPr>
              <a:xfrm>
                <a:off x="2214546" y="2169250"/>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5" name="燕尾形 14"/>
              <p:cNvSpPr/>
              <p:nvPr/>
            </p:nvSpPr>
            <p:spPr>
              <a:xfrm>
                <a:off x="2428488" y="2147596"/>
                <a:ext cx="285752" cy="28575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20" name="组合 19"/>
          <p:cNvGrpSpPr/>
          <p:nvPr/>
        </p:nvGrpSpPr>
        <p:grpSpPr>
          <a:xfrm>
            <a:off x="675640" y="951230"/>
            <a:ext cx="2305050" cy="1502410"/>
            <a:chOff x="1557" y="955"/>
            <a:chExt cx="3630" cy="2366"/>
          </a:xfrm>
        </p:grpSpPr>
        <p:grpSp>
          <p:nvGrpSpPr>
            <p:cNvPr id="18" name="组合 17"/>
            <p:cNvGrpSpPr/>
            <p:nvPr/>
          </p:nvGrpSpPr>
          <p:grpSpPr>
            <a:xfrm>
              <a:off x="1557" y="955"/>
              <a:ext cx="3631" cy="2366"/>
              <a:chOff x="872575" y="1000462"/>
              <a:chExt cx="5416021" cy="2733649"/>
            </a:xfrm>
          </p:grpSpPr>
          <p:grpSp>
            <p:nvGrpSpPr>
              <p:cNvPr id="19" name="组合 18"/>
              <p:cNvGrpSpPr/>
              <p:nvPr/>
            </p:nvGrpSpPr>
            <p:grpSpPr>
              <a:xfrm>
                <a:off x="1220964" y="2210236"/>
                <a:ext cx="5067632" cy="1523875"/>
                <a:chOff x="1828800" y="932839"/>
                <a:chExt cx="7199950" cy="1997484"/>
              </a:xfrm>
              <a:effectLst>
                <a:outerShdw blurRad="50800" dist="38100" dir="5400000" algn="t" rotWithShape="0">
                  <a:prstClr val="black">
                    <a:alpha val="40000"/>
                  </a:prstClr>
                </a:outerShdw>
              </a:effectLst>
            </p:grpSpPr>
            <p:sp>
              <p:nvSpPr>
                <p:cNvPr id="59" name="圆角矩形 20"/>
                <p:cNvSpPr/>
                <p:nvPr/>
              </p:nvSpPr>
              <p:spPr>
                <a:xfrm flipV="1">
                  <a:off x="1828800" y="932839"/>
                  <a:ext cx="7199950" cy="1995969"/>
                </a:xfrm>
                <a:prstGeom prst="roundRect">
                  <a:avLst>
                    <a:gd name="adj" fmla="val 83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60" name="圆角矩形 21"/>
                <p:cNvSpPr/>
                <p:nvPr/>
              </p:nvSpPr>
              <p:spPr>
                <a:xfrm flipV="1">
                  <a:off x="1955970" y="1007044"/>
                  <a:ext cx="6930773" cy="1923279"/>
                </a:xfrm>
                <a:prstGeom prst="roundRect">
                  <a:avLst>
                    <a:gd name="adj" fmla="val 8395"/>
                  </a:avLst>
                </a:prstGeom>
                <a:noFill/>
                <a:ln>
                  <a:solidFill>
                    <a:srgbClr val="F2DC8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575" y="1000462"/>
                <a:ext cx="1954430" cy="1646052"/>
              </a:xfrm>
              <a:prstGeom prst="rect">
                <a:avLst/>
              </a:prstGeom>
            </p:spPr>
          </p:pic>
        </p:grpSp>
        <p:sp>
          <p:nvSpPr>
            <p:cNvPr id="28" name="文本框 27"/>
            <p:cNvSpPr txBox="1"/>
            <p:nvPr/>
          </p:nvSpPr>
          <p:spPr>
            <a:xfrm>
              <a:off x="2382" y="2298"/>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面积单位</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39" name="文本框 3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up)">
                                      <p:cBhvr>
                                        <p:cTn id="8" dur="500"/>
                                        <p:tgtEl>
                                          <p:spTgt spid="31"/>
                                        </p:tgtEl>
                                      </p:cBhvr>
                                    </p:animEffect>
                                  </p:childTnLst>
                                </p:cTn>
                              </p:par>
                              <p:par>
                                <p:cTn id="9" presetID="1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up)">
                                      <p:cBhvr>
                                        <p:cTn id="12" dur="500"/>
                                        <p:tgtEl>
                                          <p:spTgt spid="33"/>
                                        </p:tgtEl>
                                      </p:cBhvr>
                                    </p:animEffect>
                                  </p:childTnLst>
                                </p:cTn>
                              </p:par>
                              <p:par>
                                <p:cTn id="13" presetID="1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p:tgtEl>
                                          <p:spTgt spid="38"/>
                                        </p:tgtEl>
                                        <p:attrNameLst>
                                          <p:attrName>ppt_y</p:attrName>
                                        </p:attrNameLst>
                                      </p:cBhvr>
                                      <p:tavLst>
                                        <p:tav tm="0">
                                          <p:val>
                                            <p:strVal val="#ppt_y+#ppt_h*1.125000"/>
                                          </p:val>
                                        </p:tav>
                                        <p:tav tm="100000">
                                          <p:val>
                                            <p:strVal val="#ppt_y"/>
                                          </p:val>
                                        </p:tav>
                                      </p:tavLst>
                                    </p:anim>
                                    <p:animEffect transition="in" filter="wipe(up)">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p:tgtEl>
                                          <p:spTgt spid="8"/>
                                        </p:tgtEl>
                                        <p:attrNameLst>
                                          <p:attrName>ppt_y</p:attrName>
                                        </p:attrNameLst>
                                      </p:cBhvr>
                                      <p:tavLst>
                                        <p:tav tm="0">
                                          <p:val>
                                            <p:strVal val="#ppt_y+#ppt_h*1.125000"/>
                                          </p:val>
                                        </p:tav>
                                        <p:tav tm="100000">
                                          <p:val>
                                            <p:strVal val="#ppt_y"/>
                                          </p:val>
                                        </p:tav>
                                      </p:tavLst>
                                    </p:anim>
                                    <p:animEffect transition="in" filter="wipe(up)">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p:tgtEl>
                                          <p:spTgt spid="9"/>
                                        </p:tgtEl>
                                        <p:attrNameLst>
                                          <p:attrName>ppt_y</p:attrName>
                                        </p:attrNameLst>
                                      </p:cBhvr>
                                      <p:tavLst>
                                        <p:tav tm="0">
                                          <p:val>
                                            <p:strVal val="#ppt_y+#ppt_h*1.125000"/>
                                          </p:val>
                                        </p:tav>
                                        <p:tav tm="100000">
                                          <p:val>
                                            <p:strVal val="#ppt_y"/>
                                          </p:val>
                                        </p:tav>
                                      </p:tavLst>
                                    </p:anim>
                                    <p:animEffect transition="in" filter="wipe(up)">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P spid="16"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560705" y="4721860"/>
            <a:ext cx="4401820" cy="1069340"/>
            <a:chOff x="2411" y="7750"/>
            <a:chExt cx="6932" cy="1684"/>
          </a:xfrm>
        </p:grpSpPr>
        <p:sp>
          <p:nvSpPr>
            <p:cNvPr id="30" name="圆角矩形标注 29"/>
            <p:cNvSpPr/>
            <p:nvPr/>
          </p:nvSpPr>
          <p:spPr>
            <a:xfrm>
              <a:off x="2411" y="7750"/>
              <a:ext cx="6932" cy="1685"/>
            </a:xfrm>
            <a:prstGeom prst="wedgeRoundRectCallout">
              <a:avLst/>
            </a:prstGeom>
            <a:gradFill>
              <a:gsLst>
                <a:gs pos="0">
                  <a:schemeClr val="accent1">
                    <a:lumMod val="5000"/>
                    <a:lumOff val="95000"/>
                  </a:schemeClr>
                </a:gs>
                <a:gs pos="98000">
                  <a:srgbClr val="FFC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extBox 21"/>
            <p:cNvSpPr txBox="1"/>
            <p:nvPr/>
          </p:nvSpPr>
          <p:spPr>
            <a:xfrm>
              <a:off x="2978" y="8254"/>
              <a:ext cx="5953" cy="725"/>
            </a:xfrm>
            <a:prstGeom prst="rect">
              <a:avLst/>
            </a:prstGeom>
            <a:noFill/>
          </p:spPr>
          <p:txBody>
            <a:bodyPr wrap="square">
              <a:spAutoFit/>
            </a:bodyPr>
            <a:lstStyle/>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6775450" y="1948180"/>
            <a:ext cx="4401820" cy="1069340"/>
            <a:chOff x="10890" y="6065"/>
            <a:chExt cx="6932" cy="1684"/>
          </a:xfrm>
        </p:grpSpPr>
        <p:sp>
          <p:nvSpPr>
            <p:cNvPr id="28" name="圆角矩形标注 27"/>
            <p:cNvSpPr/>
            <p:nvPr/>
          </p:nvSpPr>
          <p:spPr>
            <a:xfrm>
              <a:off x="10890" y="6065"/>
              <a:ext cx="6932" cy="1685"/>
            </a:xfrm>
            <a:prstGeom prst="wedgeRoundRectCallout">
              <a:avLst/>
            </a:prstGeom>
            <a:gradFill>
              <a:gsLst>
                <a:gs pos="0">
                  <a:schemeClr val="accent1">
                    <a:lumMod val="5000"/>
                    <a:lumOff val="95000"/>
                  </a:schemeClr>
                </a:gs>
                <a:gs pos="98000">
                  <a:srgbClr val="A062D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21"/>
            <p:cNvSpPr txBox="1"/>
            <p:nvPr/>
          </p:nvSpPr>
          <p:spPr>
            <a:xfrm>
              <a:off x="11393" y="6545"/>
              <a:ext cx="5839" cy="725"/>
            </a:xfrm>
            <a:prstGeom prst="rect">
              <a:avLst/>
            </a:prstGeom>
            <a:noFill/>
          </p:spPr>
          <p:txBody>
            <a:bodyPr wrap="square">
              <a:spAutoFit/>
            </a:bodyPr>
            <a:lstStyle/>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平方千米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3" name="组合 22"/>
          <p:cNvGrpSpPr/>
          <p:nvPr/>
        </p:nvGrpSpPr>
        <p:grpSpPr>
          <a:xfrm>
            <a:off x="1605280" y="2500630"/>
            <a:ext cx="5118735" cy="1069340"/>
            <a:chOff x="10244" y="2999"/>
            <a:chExt cx="8061" cy="1684"/>
          </a:xfrm>
        </p:grpSpPr>
        <p:sp>
          <p:nvSpPr>
            <p:cNvPr id="32" name="圆角矩形标注 31"/>
            <p:cNvSpPr/>
            <p:nvPr/>
          </p:nvSpPr>
          <p:spPr>
            <a:xfrm>
              <a:off x="10244" y="2999"/>
              <a:ext cx="6932" cy="1685"/>
            </a:xfrm>
            <a:prstGeom prst="wedgeRoundRectCallout">
              <a:avLst/>
            </a:prstGeom>
            <a:gradFill>
              <a:gsLst>
                <a:gs pos="0">
                  <a:schemeClr val="accent1">
                    <a:lumMod val="5000"/>
                    <a:lumOff val="95000"/>
                  </a:schemeClr>
                </a:gs>
                <a:gs pos="98000">
                  <a:srgbClr val="46BA1E"/>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TextBox 21"/>
            <p:cNvSpPr txBox="1"/>
            <p:nvPr/>
          </p:nvSpPr>
          <p:spPr>
            <a:xfrm>
              <a:off x="10495" y="3443"/>
              <a:ext cx="7811" cy="725"/>
            </a:xfrm>
            <a:prstGeom prst="rect">
              <a:avLst/>
            </a:prstGeom>
            <a:noFill/>
          </p:spPr>
          <p:txBody>
            <a:bodyPr wrap="square">
              <a:spAutoFit/>
            </a:body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Text Box 13"/>
          <p:cNvSpPr txBox="1">
            <a:spLocks noChangeArrowheads="1"/>
          </p:cNvSpPr>
          <p:nvPr/>
        </p:nvSpPr>
        <p:spPr bwMode="auto">
          <a:xfrm>
            <a:off x="2181505" y="5073914"/>
            <a:ext cx="14247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400" b="1">
                <a:solidFill>
                  <a:srgbClr val="FF0000"/>
                </a:solidFill>
                <a:latin typeface="+mj-lt"/>
                <a:ea typeface="黑体" panose="0201060906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en-US" altLang="zh-CN" b="0" dirty="0">
                <a:solidFill>
                  <a:schemeClr val="tx1"/>
                </a:solidFill>
                <a:latin typeface="微软雅黑" panose="020B0503020204020204" pitchFamily="34" charset="-122"/>
                <a:ea typeface="微软雅黑" panose="020B0503020204020204" pitchFamily="34" charset="-122"/>
              </a:rPr>
              <a:t>50000</a:t>
            </a:r>
            <a:endParaRPr lang="en-US" altLang="zh-CN" b="0" dirty="0">
              <a:solidFill>
                <a:schemeClr val="tx1"/>
              </a:solidFill>
              <a:latin typeface="微软雅黑" panose="020B0503020204020204" pitchFamily="34" charset="-122"/>
              <a:ea typeface="微软雅黑" panose="020B0503020204020204" pitchFamily="34" charset="-122"/>
            </a:endParaRPr>
          </a:p>
        </p:txBody>
      </p:sp>
      <p:sp>
        <p:nvSpPr>
          <p:cNvPr id="10" name="Text Box 13"/>
          <p:cNvSpPr txBox="1">
            <a:spLocks noChangeArrowheads="1"/>
          </p:cNvSpPr>
          <p:nvPr/>
        </p:nvSpPr>
        <p:spPr bwMode="auto">
          <a:xfrm>
            <a:off x="4291836" y="2789328"/>
            <a:ext cx="720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400" b="1">
                <a:solidFill>
                  <a:srgbClr val="FF0000"/>
                </a:solidFill>
                <a:latin typeface="+mj-lt"/>
                <a:ea typeface="黑体" panose="0201060906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en-US" altLang="zh-CN" b="0" dirty="0">
                <a:solidFill>
                  <a:schemeClr val="tx1"/>
                </a:solidFill>
                <a:latin typeface="微软雅黑" panose="020B0503020204020204" pitchFamily="34" charset="-122"/>
                <a:ea typeface="微软雅黑" panose="020B0503020204020204" pitchFamily="34" charset="-122"/>
              </a:rPr>
              <a:t>40</a:t>
            </a:r>
            <a:endParaRPr lang="en-US" altLang="zh-CN" b="0" dirty="0">
              <a:solidFill>
                <a:schemeClr val="tx1"/>
              </a:solidFill>
              <a:latin typeface="微软雅黑" panose="020B0503020204020204" pitchFamily="34" charset="-122"/>
              <a:ea typeface="微软雅黑" panose="020B0503020204020204" pitchFamily="34" charset="-122"/>
            </a:endParaRPr>
          </a:p>
        </p:txBody>
      </p:sp>
      <p:sp>
        <p:nvSpPr>
          <p:cNvPr id="11" name="Text Box 13"/>
          <p:cNvSpPr txBox="1">
            <a:spLocks noChangeArrowheads="1"/>
          </p:cNvSpPr>
          <p:nvPr/>
        </p:nvSpPr>
        <p:spPr bwMode="auto">
          <a:xfrm>
            <a:off x="9000156" y="2274298"/>
            <a:ext cx="14247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400" b="1">
                <a:solidFill>
                  <a:srgbClr val="FF0000"/>
                </a:solidFill>
                <a:latin typeface="+mj-lt"/>
                <a:ea typeface="黑体" panose="0201060906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en-US" altLang="zh-CN" b="0" dirty="0">
                <a:solidFill>
                  <a:schemeClr val="tx1"/>
                </a:solidFill>
                <a:latin typeface="微软雅黑" panose="020B0503020204020204" pitchFamily="34" charset="-122"/>
                <a:ea typeface="微软雅黑" panose="020B0503020204020204" pitchFamily="34" charset="-122"/>
              </a:rPr>
              <a:t>600</a:t>
            </a:r>
            <a:endParaRPr lang="en-US" altLang="zh-CN" b="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742940" y="4124960"/>
            <a:ext cx="4401820" cy="1069975"/>
            <a:chOff x="2411" y="7750"/>
            <a:chExt cx="6932" cy="1685"/>
          </a:xfrm>
        </p:grpSpPr>
        <p:sp>
          <p:nvSpPr>
            <p:cNvPr id="27" name="圆角矩形标注 26"/>
            <p:cNvSpPr/>
            <p:nvPr/>
          </p:nvSpPr>
          <p:spPr>
            <a:xfrm>
              <a:off x="2411" y="7750"/>
              <a:ext cx="6932" cy="1685"/>
            </a:xfrm>
            <a:prstGeom prst="wedgeRoundRectCallout">
              <a:avLst/>
            </a:prstGeom>
            <a:gradFill>
              <a:gsLst>
                <a:gs pos="0">
                  <a:schemeClr val="accent1">
                    <a:lumMod val="5000"/>
                    <a:lumOff val="95000"/>
                  </a:schemeClr>
                </a:gs>
                <a:gs pos="98000">
                  <a:schemeClr val="accent2">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TextBox 21"/>
            <p:cNvSpPr txBox="1"/>
            <p:nvPr/>
          </p:nvSpPr>
          <p:spPr>
            <a:xfrm>
              <a:off x="2978" y="8254"/>
              <a:ext cx="5953" cy="725"/>
            </a:xfrm>
            <a:prstGeom prst="rect">
              <a:avLst/>
            </a:prstGeom>
            <a:noFill/>
          </p:spPr>
          <p:txBody>
            <a:bodyPr wrap="square">
              <a:spAutoFit/>
            </a:bodyPr>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1" name="Text Box 13"/>
          <p:cNvSpPr txBox="1">
            <a:spLocks noChangeArrowheads="1"/>
          </p:cNvSpPr>
          <p:nvPr/>
        </p:nvSpPr>
        <p:spPr bwMode="auto">
          <a:xfrm>
            <a:off x="7441845" y="4477649"/>
            <a:ext cx="14247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buFontTx/>
              <a:buNone/>
              <a:defRPr sz="2400" b="1">
                <a:solidFill>
                  <a:srgbClr val="FF0000"/>
                </a:solidFill>
                <a:latin typeface="+mj-lt"/>
                <a:ea typeface="黑体" panose="0201060906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r>
              <a:rPr lang="en-US" altLang="zh-CN" b="0" dirty="0">
                <a:solidFill>
                  <a:schemeClr val="tx1"/>
                </a:solidFill>
                <a:latin typeface="微软雅黑" panose="020B0503020204020204" pitchFamily="34" charset="-122"/>
                <a:ea typeface="微软雅黑" panose="020B0503020204020204" pitchFamily="34" charset="-122"/>
              </a:rPr>
              <a:t>130000</a:t>
            </a:r>
            <a:endParaRPr lang="en-US" altLang="zh-CN" b="0" dirty="0">
              <a:solidFill>
                <a:schemeClr val="tx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519170" y="333375"/>
            <a:ext cx="2487930" cy="1821180"/>
            <a:chOff x="5334" y="0"/>
            <a:chExt cx="3918" cy="2868"/>
          </a:xfrm>
        </p:grpSpPr>
        <p:sp>
          <p:nvSpPr>
            <p:cNvPr id="9" name="TextBox 21"/>
            <p:cNvSpPr txBox="1"/>
            <p:nvPr/>
          </p:nvSpPr>
          <p:spPr>
            <a:xfrm>
              <a:off x="6622" y="1278"/>
              <a:ext cx="2226" cy="725"/>
            </a:xfrm>
            <a:prstGeom prst="rect">
              <a:avLst/>
            </a:prstGeom>
            <a:noFill/>
          </p:spPr>
          <p:txBody>
            <a:bodyPr wrap="square">
              <a:spAutoFit/>
            </a:bodyPr>
            <a:lstStyle/>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rPr>
                <a:t>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rotWithShape="1">
            <a:blip r:embed="rId2">
              <a:extLst>
                <a:ext uri="{28A0092B-C50C-407E-A947-70E740481C1C}">
                  <a14:useLocalDpi xmlns:a14="http://schemas.microsoft.com/office/drawing/2010/main" val="0"/>
                </a:ext>
              </a:extLst>
            </a:blip>
            <a:srcRect l="27520" t="85534" r="18794" b="-3905"/>
            <a:stretch>
              <a:fillRect/>
            </a:stretch>
          </p:blipFill>
          <p:spPr>
            <a:xfrm>
              <a:off x="5334" y="0"/>
              <a:ext cx="3918" cy="2868"/>
            </a:xfrm>
            <a:prstGeom prst="rect">
              <a:avLst/>
            </a:prstGeom>
          </p:spPr>
        </p:pic>
      </p:grpSp>
      <p:sp>
        <p:nvSpPr>
          <p:cNvPr id="36" name="文本框 3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4" name="组合 23"/>
          <p:cNvGrpSpPr/>
          <p:nvPr/>
        </p:nvGrpSpPr>
        <p:grpSpPr>
          <a:xfrm>
            <a:off x="4744085" y="1179830"/>
            <a:ext cx="1850390" cy="699770"/>
            <a:chOff x="2993" y="3797"/>
            <a:chExt cx="2914" cy="1102"/>
          </a:xfrm>
        </p:grpSpPr>
        <p:sp>
          <p:nvSpPr>
            <p:cNvPr id="23" name="圆角矩形 22"/>
            <p:cNvSpPr/>
            <p:nvPr/>
          </p:nvSpPr>
          <p:spPr>
            <a:xfrm>
              <a:off x="3053" y="3797"/>
              <a:ext cx="2855" cy="1102"/>
            </a:xfrm>
            <a:prstGeom prst="roundRect">
              <a:avLst/>
            </a:prstGeom>
            <a:solidFill>
              <a:schemeClr val="accent1">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AutoShape 169"/>
            <p:cNvSpPr/>
            <p:nvPr/>
          </p:nvSpPr>
          <p:spPr>
            <a:xfrm flipV="1">
              <a:off x="2993" y="3917"/>
              <a:ext cx="2915" cy="804"/>
            </a:xfrm>
            <a:prstGeom prst="roundRect">
              <a:avLst>
                <a:gd name="adj" fmla="val 16667"/>
              </a:avLst>
            </a:prstGeom>
            <a:noFill/>
            <a:ln w="9525">
              <a:noFill/>
            </a:ln>
            <a:extLst>
              <a:ext uri="{909E8E84-426E-40DD-AFC4-6F175D3DCCD1}">
                <a14:hiddenFill xmlns:a14="http://schemas.microsoft.com/office/drawing/2010/main">
                  <a:solidFill>
                    <a:schemeClr val="accent2">
                      <a:lumMod val="75000"/>
                    </a:schemeClr>
                  </a:solidFill>
                </a14:hiddenFill>
              </a:ext>
            </a:extLst>
          </p:spPr>
          <p:txBody>
            <a:bodyPr rot="10800000"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角的度量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3885" y="2790190"/>
            <a:ext cx="4577080" cy="699770"/>
            <a:chOff x="1685" y="4147"/>
            <a:chExt cx="7208" cy="1102"/>
          </a:xfrm>
        </p:grpSpPr>
        <p:sp>
          <p:nvSpPr>
            <p:cNvPr id="22" name="圆角矩形 21"/>
            <p:cNvSpPr/>
            <p:nvPr/>
          </p:nvSpPr>
          <p:spPr>
            <a:xfrm>
              <a:off x="1685" y="4147"/>
              <a:ext cx="6160"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127"/>
            <p:cNvGrpSpPr/>
            <p:nvPr/>
          </p:nvGrpSpPr>
          <p:grpSpPr>
            <a:xfrm>
              <a:off x="1899" y="4274"/>
              <a:ext cx="6994" cy="787"/>
              <a:chOff x="2739863" y="3072317"/>
              <a:chExt cx="4028779" cy="870106"/>
            </a:xfrm>
          </p:grpSpPr>
          <p:sp>
            <p:nvSpPr>
              <p:cNvPr id="6" name="AutoShape 65"/>
              <p:cNvSpPr>
                <a:spLocks noChangeArrowheads="1"/>
              </p:cNvSpPr>
              <p:nvPr/>
            </p:nvSpPr>
            <p:spPr bwMode="auto">
              <a:xfrm flipV="1">
                <a:off x="3071497" y="3072317"/>
                <a:ext cx="3382832" cy="510178"/>
              </a:xfrm>
              <a:prstGeom prst="roundRect">
                <a:avLst>
                  <a:gd name="adj" fmla="val 16667"/>
                </a:avLst>
              </a:prstGeom>
              <a:noFill/>
              <a:ln w="9525" algn="ctr">
                <a:noFill/>
                <a:round/>
              </a:ln>
              <a:effectLst/>
              <a:extLst>
                <a:ext uri="{909E8E84-426E-40DD-AFC4-6F175D3DCCD1}">
                  <a14:hiddenFill xmlns:a14="http://schemas.microsoft.com/office/drawing/2010/main">
                    <a:solidFill>
                      <a:schemeClr val="accent4">
                        <a:lumMod val="60000"/>
                        <a:lumOff val="40000"/>
                      </a:schemeClr>
                    </a:solidFill>
                  </a14:hiddenFill>
                </a:ext>
              </a:ex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7" name="矩形 129"/>
              <p:cNvSpPr/>
              <p:nvPr/>
            </p:nvSpPr>
            <p:spPr>
              <a:xfrm>
                <a:off x="2739863" y="3140599"/>
                <a:ext cx="4028779" cy="801824"/>
              </a:xfrm>
              <a:prstGeom prst="rect">
                <a:avLst/>
              </a:prstGeom>
              <a:noFill/>
              <a:ln w="9525">
                <a:noFill/>
              </a:ln>
            </p:spPr>
            <p:txBody>
              <a:bodyPr>
                <a:spAutoFit/>
              </a:bodyPr>
              <a:p>
                <a:pPr lvl="0" algn="l" eaLnBrk="1" hangingPunct="1">
                  <a:lnSpc>
                    <a:spcPct val="100000"/>
                  </a:lnSpc>
                </a:pPr>
                <a:r>
                  <a:rPr lang="zh-CN" altLang="en-US" sz="2400" dirty="0">
                    <a:latin typeface="微软雅黑" panose="020B0503020204020204" pitchFamily="34" charset="-122"/>
                    <a:ea typeface="微软雅黑" panose="020B0503020204020204" pitchFamily="34" charset="-122"/>
                  </a:rPr>
                  <a:t>线段、直线、射线的认识</a:t>
                </a:r>
                <a:endParaRPr lang="zh-CN" altLang="en-US" sz="2400" dirty="0">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6727190" y="2778760"/>
            <a:ext cx="2109470" cy="699770"/>
            <a:chOff x="6164" y="5367"/>
            <a:chExt cx="3322" cy="1102"/>
          </a:xfrm>
        </p:grpSpPr>
        <p:sp>
          <p:nvSpPr>
            <p:cNvPr id="20" name="圆角矩形 19"/>
            <p:cNvSpPr/>
            <p:nvPr/>
          </p:nvSpPr>
          <p:spPr>
            <a:xfrm>
              <a:off x="6164" y="5367"/>
              <a:ext cx="3321"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130"/>
            <p:cNvGrpSpPr/>
            <p:nvPr/>
          </p:nvGrpSpPr>
          <p:grpSpPr>
            <a:xfrm>
              <a:off x="6164" y="5371"/>
              <a:ext cx="3322" cy="932"/>
              <a:chOff x="2809586" y="2585090"/>
              <a:chExt cx="2309033" cy="591711"/>
            </a:xfrm>
          </p:grpSpPr>
          <p:sp>
            <p:nvSpPr>
              <p:cNvPr id="9" name="AutoShape 65"/>
              <p:cNvSpPr>
                <a:spLocks noChangeArrowheads="1"/>
              </p:cNvSpPr>
              <p:nvPr/>
            </p:nvSpPr>
            <p:spPr bwMode="auto">
              <a:xfrm flipV="1">
                <a:off x="3185642" y="2585090"/>
                <a:ext cx="1910155" cy="591711"/>
              </a:xfrm>
              <a:prstGeom prst="roundRect">
                <a:avLst>
                  <a:gd name="adj" fmla="val 16667"/>
                </a:avLst>
              </a:prstGeom>
              <a:noFill/>
              <a:ln w="9525" algn="ctr">
                <a:noFill/>
                <a:round/>
              </a:ln>
              <a:effectLst/>
              <a:extLst>
                <a:ext uri="{909E8E84-426E-40DD-AFC4-6F175D3DCCD1}">
                  <a14:hiddenFill xmlns:a14="http://schemas.microsoft.com/office/drawing/2010/main">
                    <a:solidFill>
                      <a:schemeClr val="accent4">
                        <a:lumMod val="60000"/>
                        <a:lumOff val="40000"/>
                      </a:schemeClr>
                    </a:solidFill>
                  </a14:hiddenFill>
                </a:ext>
              </a:extLst>
            </p:spPr>
            <p:txBody>
              <a:bodyPr wrap="square" anchor="ctr">
                <a:spAutoFit/>
              </a:bodyPr>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24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0" name="矩形 132"/>
              <p:cNvSpPr/>
              <p:nvPr/>
            </p:nvSpPr>
            <p:spPr>
              <a:xfrm>
                <a:off x="2809586" y="2701659"/>
                <a:ext cx="2309033" cy="460289"/>
              </a:xfrm>
              <a:prstGeom prst="rect">
                <a:avLst/>
              </a:prstGeom>
              <a:noFill/>
              <a:ln w="9525">
                <a:noFill/>
              </a:ln>
            </p:spPr>
            <p:txBody>
              <a:bodyPr wrap="square">
                <a:spAutoFit/>
              </a:bodyPr>
              <a:p>
                <a:pPr lvl="0" algn="ctr" eaLnBrk="1" hangingPunct="1">
                  <a:lnSpc>
                    <a:spcPct val="100000"/>
                  </a:lnSpc>
                </a:pPr>
                <a:r>
                  <a:rPr lang="zh-CN" altLang="en-US" sz="2400" dirty="0">
                    <a:latin typeface="微软雅黑" panose="020B0503020204020204" pitchFamily="34" charset="-122"/>
                    <a:ea typeface="微软雅黑" panose="020B0503020204020204" pitchFamily="34" charset="-122"/>
                  </a:rPr>
                  <a:t>角的认识</a:t>
                </a:r>
                <a:endParaRPr lang="zh-CN" altLang="en-US" sz="2400" dirty="0">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2531110" y="4549775"/>
            <a:ext cx="3902710" cy="699770"/>
            <a:chOff x="9891" y="3500"/>
            <a:chExt cx="6146" cy="1102"/>
          </a:xfrm>
        </p:grpSpPr>
        <p:sp>
          <p:nvSpPr>
            <p:cNvPr id="21" name="圆角矩形 20"/>
            <p:cNvSpPr/>
            <p:nvPr/>
          </p:nvSpPr>
          <p:spPr>
            <a:xfrm>
              <a:off x="10176" y="3500"/>
              <a:ext cx="5677"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AutoShape 56"/>
            <p:cNvSpPr/>
            <p:nvPr/>
          </p:nvSpPr>
          <p:spPr>
            <a:xfrm flipV="1">
              <a:off x="9891" y="3666"/>
              <a:ext cx="6147" cy="804"/>
            </a:xfrm>
            <a:prstGeom prst="roundRect">
              <a:avLst>
                <a:gd name="adj" fmla="val 16667"/>
              </a:avLst>
            </a:prstGeom>
            <a:noFill/>
            <a:ln w="9525">
              <a:noFill/>
            </a:ln>
            <a:extLst>
              <a:ext uri="{909E8E84-426E-40DD-AFC4-6F175D3DCCD1}">
                <a14:hiddenFill xmlns:a14="http://schemas.microsoft.com/office/drawing/2010/main">
                  <a:solidFill>
                    <a:schemeClr val="accent5">
                      <a:lumMod val="40000"/>
                      <a:lumOff val="60000"/>
                    </a:schemeClr>
                  </a:solidFill>
                </a14:hiddenFill>
              </a:ext>
            </a:extLst>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用量角器度量角的度数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950585" y="4544695"/>
            <a:ext cx="3503930" cy="699770"/>
            <a:chOff x="9974" y="4992"/>
            <a:chExt cx="5518" cy="1102"/>
          </a:xfrm>
        </p:grpSpPr>
        <p:sp>
          <p:nvSpPr>
            <p:cNvPr id="19" name="圆角矩形 18"/>
            <p:cNvSpPr/>
            <p:nvPr/>
          </p:nvSpPr>
          <p:spPr>
            <a:xfrm>
              <a:off x="11189" y="4992"/>
              <a:ext cx="3273"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AutoShape 56"/>
            <p:cNvSpPr/>
            <p:nvPr/>
          </p:nvSpPr>
          <p:spPr>
            <a:xfrm flipV="1">
              <a:off x="9974" y="5141"/>
              <a:ext cx="5518" cy="804"/>
            </a:xfrm>
            <a:prstGeom prst="roundRect">
              <a:avLst>
                <a:gd name="adj" fmla="val 16667"/>
              </a:avLst>
            </a:prstGeom>
            <a:noFill/>
            <a:ln w="9525">
              <a:noFill/>
            </a:ln>
            <a:extLst>
              <a:ext uri="{909E8E84-426E-40DD-AFC4-6F175D3DCCD1}">
                <a14:hiddenFill xmlns:a14="http://schemas.microsoft.com/office/drawing/2010/main">
                  <a:solidFill>
                    <a:schemeClr val="accent5">
                      <a:lumMod val="40000"/>
                      <a:lumOff val="60000"/>
                    </a:schemeClr>
                  </a:solidFill>
                </a14:hiddenFill>
              </a:ext>
            </a:extLst>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角的分类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680450" y="4551680"/>
            <a:ext cx="3547110" cy="699770"/>
            <a:chOff x="9904" y="6616"/>
            <a:chExt cx="5586" cy="1102"/>
          </a:xfrm>
        </p:grpSpPr>
        <p:sp>
          <p:nvSpPr>
            <p:cNvPr id="12" name="圆角矩形 11"/>
            <p:cNvSpPr/>
            <p:nvPr/>
          </p:nvSpPr>
          <p:spPr>
            <a:xfrm>
              <a:off x="10680" y="6616"/>
              <a:ext cx="3980" cy="1102"/>
            </a:xfrm>
            <a:prstGeom prst="roundRect">
              <a:avLst/>
            </a:prstGeom>
            <a:solidFill>
              <a:schemeClr val="accent3">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AutoShape 56"/>
            <p:cNvSpPr/>
            <p:nvPr/>
          </p:nvSpPr>
          <p:spPr>
            <a:xfrm flipV="1">
              <a:off x="9904" y="6754"/>
              <a:ext cx="5587" cy="804"/>
            </a:xfrm>
            <a:prstGeom prst="roundRect">
              <a:avLst>
                <a:gd name="adj" fmla="val 16667"/>
              </a:avLst>
            </a:prstGeom>
            <a:noFill/>
            <a:ln w="9525">
              <a:noFill/>
            </a:ln>
            <a:extLst>
              <a:ext uri="{909E8E84-426E-40DD-AFC4-6F175D3DCCD1}">
                <a14:hiddenFill xmlns:a14="http://schemas.microsoft.com/office/drawing/2010/main">
                  <a:solidFill>
                    <a:schemeClr val="accent5">
                      <a:lumMod val="40000"/>
                      <a:lumOff val="60000"/>
                    </a:schemeClr>
                  </a:solidFill>
                </a14:hiddenFill>
              </a:ext>
            </a:extLst>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画指定度数的角</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30" name="图片 29" descr="图片1"/>
          <p:cNvPicPr>
            <a:picLocks noChangeAspect="1"/>
          </p:cNvPicPr>
          <p:nvPr/>
        </p:nvPicPr>
        <p:blipFill>
          <a:blip r:embed="rId2"/>
          <a:stretch>
            <a:fillRect/>
          </a:stretch>
        </p:blipFill>
        <p:spPr>
          <a:xfrm rot="3180000">
            <a:off x="8967470" y="3702050"/>
            <a:ext cx="1141095" cy="541020"/>
          </a:xfrm>
          <a:prstGeom prst="rect">
            <a:avLst/>
          </a:prstGeom>
        </p:spPr>
      </p:pic>
      <p:pic>
        <p:nvPicPr>
          <p:cNvPr id="31" name="图片 30" descr="图片2"/>
          <p:cNvPicPr>
            <a:picLocks noChangeAspect="1"/>
          </p:cNvPicPr>
          <p:nvPr/>
        </p:nvPicPr>
        <p:blipFill>
          <a:blip r:embed="rId3"/>
          <a:stretch>
            <a:fillRect/>
          </a:stretch>
        </p:blipFill>
        <p:spPr>
          <a:xfrm rot="18480000" flipH="1">
            <a:off x="5554980" y="3701415"/>
            <a:ext cx="1141095" cy="531495"/>
          </a:xfrm>
          <a:prstGeom prst="rect">
            <a:avLst/>
          </a:prstGeom>
        </p:spPr>
      </p:pic>
      <p:pic>
        <p:nvPicPr>
          <p:cNvPr id="33" name="图片 32" descr="图片4"/>
          <p:cNvPicPr>
            <a:picLocks noChangeAspect="1"/>
          </p:cNvPicPr>
          <p:nvPr/>
        </p:nvPicPr>
        <p:blipFill>
          <a:blip r:embed="rId4"/>
          <a:stretch>
            <a:fillRect/>
          </a:stretch>
        </p:blipFill>
        <p:spPr>
          <a:xfrm rot="3180000">
            <a:off x="6403340" y="2059940"/>
            <a:ext cx="1182370" cy="511810"/>
          </a:xfrm>
          <a:prstGeom prst="rect">
            <a:avLst/>
          </a:prstGeom>
        </p:spPr>
      </p:pic>
      <p:pic>
        <p:nvPicPr>
          <p:cNvPr id="34" name="图片 33" descr="图片4"/>
          <p:cNvPicPr>
            <a:picLocks noChangeAspect="1"/>
          </p:cNvPicPr>
          <p:nvPr/>
        </p:nvPicPr>
        <p:blipFill>
          <a:blip r:embed="rId4"/>
          <a:stretch>
            <a:fillRect/>
          </a:stretch>
        </p:blipFill>
        <p:spPr>
          <a:xfrm rot="18420000" flipH="1">
            <a:off x="3763010" y="2044065"/>
            <a:ext cx="1182370" cy="511810"/>
          </a:xfrm>
          <a:prstGeom prst="rect">
            <a:avLst/>
          </a:prstGeom>
        </p:spPr>
      </p:pic>
      <p:grpSp>
        <p:nvGrpSpPr>
          <p:cNvPr id="37" name="组合 36"/>
          <p:cNvGrpSpPr/>
          <p:nvPr/>
        </p:nvGrpSpPr>
        <p:grpSpPr>
          <a:xfrm>
            <a:off x="7500620" y="3728085"/>
            <a:ext cx="511810" cy="751840"/>
            <a:chOff x="11812" y="5446"/>
            <a:chExt cx="806" cy="1184"/>
          </a:xfrm>
        </p:grpSpPr>
        <p:sp>
          <p:nvSpPr>
            <p:cNvPr id="35" name="下箭头 34"/>
            <p:cNvSpPr/>
            <p:nvPr/>
          </p:nvSpPr>
          <p:spPr>
            <a:xfrm>
              <a:off x="12056" y="5446"/>
              <a:ext cx="405" cy="886"/>
            </a:xfrm>
            <a:prstGeom prst="downArrow">
              <a:avLst/>
            </a:prstGeom>
            <a:solidFill>
              <a:srgbClr val="D20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6" name="图片 35" descr="图片4"/>
            <p:cNvPicPr>
              <a:picLocks noChangeAspect="1"/>
            </p:cNvPicPr>
            <p:nvPr/>
          </p:nvPicPr>
          <p:blipFill>
            <a:blip r:embed="rId4"/>
            <a:srcRect l="61600"/>
            <a:stretch>
              <a:fillRect/>
            </a:stretch>
          </p:blipFill>
          <p:spPr>
            <a:xfrm rot="5400000">
              <a:off x="11858" y="5870"/>
              <a:ext cx="715" cy="80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down)">
                                      <p:cBhvr>
                                        <p:cTn id="8" dur="500"/>
                                        <p:tgtEl>
                                          <p:spTgt spid="2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par>
                                <p:cTn id="14" presetID="22" presetClass="entr" presetSubtype="1"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down)">
                                      <p:cBhvr>
                                        <p:cTn id="22" dur="500"/>
                                        <p:tgtEl>
                                          <p:spTgt spid="25"/>
                                        </p:tgtEl>
                                      </p:cBhvr>
                                    </p:animEffect>
                                  </p:childTnLst>
                                </p:cTn>
                              </p:par>
                              <p:par>
                                <p:cTn id="23" presetID="1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down)">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2" presetClass="entr" presetSubtype="1"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up)">
                                      <p:cBhvr>
                                        <p:cTn id="34" dur="500"/>
                                        <p:tgtEl>
                                          <p:spTgt spid="37"/>
                                        </p:tgtEl>
                                      </p:cBhvr>
                                    </p:animEffect>
                                  </p:childTnLst>
                                </p:cTn>
                              </p:par>
                              <p:par>
                                <p:cTn id="35" presetID="22" presetClass="entr" presetSubtype="1"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p:tgtEl>
                                          <p:spTgt spid="29"/>
                                        </p:tgtEl>
                                        <p:attrNameLst>
                                          <p:attrName>ppt_y</p:attrName>
                                        </p:attrNameLst>
                                      </p:cBhvr>
                                      <p:tavLst>
                                        <p:tav tm="0">
                                          <p:val>
                                            <p:strVal val="#ppt_y-#ppt_h*1.125000"/>
                                          </p:val>
                                        </p:tav>
                                        <p:tav tm="100000">
                                          <p:val>
                                            <p:strVal val="#ppt_y"/>
                                          </p:val>
                                        </p:tav>
                                      </p:tavLst>
                                    </p:anim>
                                    <p:animEffect transition="in" filter="wipe(down)">
                                      <p:cBhvr>
                                        <p:cTn id="43" dur="500"/>
                                        <p:tgtEl>
                                          <p:spTgt spid="29"/>
                                        </p:tgtEl>
                                      </p:cBhvr>
                                    </p:animEffect>
                                  </p:childTnLst>
                                </p:cTn>
                              </p:par>
                              <p:par>
                                <p:cTn id="44" presetID="12" presetClass="entr" presetSubtype="1"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down)">
                                      <p:cBhvr>
                                        <p:cTn id="47" dur="500"/>
                                        <p:tgtEl>
                                          <p:spTgt spid="28"/>
                                        </p:tgtEl>
                                      </p:cBhvr>
                                    </p:animEffect>
                                  </p:childTnLst>
                                </p:cTn>
                              </p:par>
                              <p:par>
                                <p:cTn id="48" presetID="12" presetClass="entr" presetSubtype="1"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p:tgtEl>
                                          <p:spTgt spid="27"/>
                                        </p:tgtEl>
                                        <p:attrNameLst>
                                          <p:attrName>ppt_y</p:attrName>
                                        </p:attrNameLst>
                                      </p:cBhvr>
                                      <p:tavLst>
                                        <p:tav tm="0">
                                          <p:val>
                                            <p:strVal val="#ppt_y-#ppt_h*1.125000"/>
                                          </p:val>
                                        </p:tav>
                                        <p:tav tm="100000">
                                          <p:val>
                                            <p:strVal val="#ppt_y"/>
                                          </p:val>
                                        </p:tav>
                                      </p:tavLst>
                                    </p:anim>
                                    <p:animEffect transition="in" filter="wipe(down)">
                                      <p:cBhvr>
                                        <p:cTn id="5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图片208"/>
          <p:cNvPicPr>
            <a:picLocks noChangeAspect="1"/>
          </p:cNvPicPr>
          <p:nvPr/>
        </p:nvPicPr>
        <p:blipFill>
          <a:blip r:embed="rId2"/>
          <a:stretch>
            <a:fillRect/>
          </a:stretch>
        </p:blipFill>
        <p:spPr>
          <a:xfrm>
            <a:off x="4347845" y="412750"/>
            <a:ext cx="3831590" cy="140462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3"/>
            </p:custDataLst>
          </p:nvPr>
        </p:nvGraphicFramePr>
        <p:xfrm>
          <a:off x="1399540" y="2278380"/>
          <a:ext cx="9415780" cy="3680460"/>
        </p:xfrm>
        <a:graphic>
          <a:graphicData uri="http://schemas.openxmlformats.org/drawingml/2006/table">
            <a:tbl>
              <a:tblPr firstRow="1" bandRow="1">
                <a:tableStyleId>{5C22544A-7EE6-4342-B048-85BDC9FD1C3A}</a:tableStyleId>
              </a:tblPr>
              <a:tblGrid>
                <a:gridCol w="1706245"/>
                <a:gridCol w="2413635"/>
                <a:gridCol w="1562100"/>
                <a:gridCol w="1625600"/>
                <a:gridCol w="2108200"/>
              </a:tblGrid>
              <a:tr h="920115">
                <a:tc>
                  <a:txBody>
                    <a:bodyPr/>
                    <a:p>
                      <a:pPr>
                        <a:buNone/>
                      </a:pPr>
                      <a:r>
                        <a:rPr lang="zh-CN" altLang="en-US" sz="2400" b="0">
                          <a:solidFill>
                            <a:schemeClr val="tx1"/>
                          </a:solidFill>
                        </a:rPr>
                        <a:t>名称</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r>
                        <a:rPr lang="zh-CN" altLang="en-US" sz="2400" b="0">
                          <a:solidFill>
                            <a:schemeClr val="tx1"/>
                          </a:solidFill>
                        </a:rPr>
                        <a:t>图示</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r>
                        <a:rPr lang="zh-CN" altLang="en-US" sz="2400" b="0">
                          <a:solidFill>
                            <a:schemeClr val="tx1"/>
                          </a:solidFill>
                        </a:rPr>
                        <a:t>形状</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r>
                        <a:rPr lang="zh-CN" altLang="en-US" sz="2400" b="0">
                          <a:solidFill>
                            <a:schemeClr val="tx1"/>
                          </a:solidFill>
                        </a:rPr>
                        <a:t>端点</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r>
                        <a:rPr lang="zh-CN" altLang="en-US" sz="2400" b="0">
                          <a:solidFill>
                            <a:schemeClr val="tx1"/>
                          </a:solidFill>
                        </a:rPr>
                        <a:t>是否可延伸</a:t>
                      </a:r>
                      <a:endParaRPr lang="zh-CN" altLang="en-US" sz="2400" b="0">
                        <a:solidFill>
                          <a:schemeClr val="tx1"/>
                        </a:solidFill>
                      </a:endParaRPr>
                    </a:p>
                  </a:txBody>
                  <a:tcPr anchor="ctr" anchorCtr="1">
                    <a:solidFill>
                      <a:schemeClr val="accent2">
                        <a:lumMod val="60000"/>
                        <a:lumOff val="40000"/>
                      </a:schemeClr>
                    </a:solidFill>
                  </a:tcPr>
                </a:tc>
              </a:tr>
              <a:tr h="920115">
                <a:tc>
                  <a:txBody>
                    <a:bodyPr/>
                    <a:p>
                      <a:pPr>
                        <a:buNone/>
                      </a:pPr>
                      <a:r>
                        <a:rPr lang="zh-CN" altLang="en-US" sz="2400" b="0">
                          <a:solidFill>
                            <a:schemeClr val="tx1"/>
                          </a:solidFill>
                        </a:rPr>
                        <a:t>线段</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r>
              <a:tr h="920115">
                <a:tc>
                  <a:txBody>
                    <a:bodyPr/>
                    <a:p>
                      <a:pPr>
                        <a:buNone/>
                      </a:pPr>
                      <a:r>
                        <a:rPr lang="zh-CN" altLang="en-US" sz="2400" b="0">
                          <a:solidFill>
                            <a:schemeClr val="tx1"/>
                          </a:solidFill>
                        </a:rPr>
                        <a:t>直线</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r>
              <a:tr h="920115">
                <a:tc>
                  <a:txBody>
                    <a:bodyPr/>
                    <a:p>
                      <a:pPr>
                        <a:buNone/>
                      </a:pPr>
                      <a:r>
                        <a:rPr lang="zh-CN" altLang="en-US" sz="2400" b="0">
                          <a:solidFill>
                            <a:schemeClr val="tx1"/>
                          </a:solidFill>
                        </a:rPr>
                        <a:t>射线</a:t>
                      </a: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c>
                  <a:txBody>
                    <a:bodyPr/>
                    <a:p>
                      <a:pPr>
                        <a:buNone/>
                      </a:pPr>
                      <a:endParaRPr lang="zh-CN" altLang="en-US" sz="2400" b="0">
                        <a:solidFill>
                          <a:schemeClr val="tx1"/>
                        </a:solidFill>
                      </a:endParaRPr>
                    </a:p>
                  </a:txBody>
                  <a:tcPr anchor="ctr" anchorCtr="1">
                    <a:solidFill>
                      <a:schemeClr val="accent2">
                        <a:lumMod val="60000"/>
                        <a:lumOff val="40000"/>
                      </a:schemeClr>
                    </a:solidFill>
                  </a:tcPr>
                </a:tc>
              </a:tr>
            </a:tbl>
          </a:graphicData>
        </a:graphic>
      </p:graphicFrame>
      <p:sp>
        <p:nvSpPr>
          <p:cNvPr id="4" name="文本框 3"/>
          <p:cNvSpPr txBox="1"/>
          <p:nvPr/>
        </p:nvSpPr>
        <p:spPr>
          <a:xfrm>
            <a:off x="4907915" y="913130"/>
            <a:ext cx="262128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线段、直线和射线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7" name="矩形 16"/>
          <p:cNvSpPr>
            <a:spLocks noChangeArrowheads="1"/>
          </p:cNvSpPr>
          <p:nvPr/>
        </p:nvSpPr>
        <p:spPr bwMode="auto">
          <a:xfrm>
            <a:off x="5923122" y="3436938"/>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rPr>
              <a:t>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5890102" y="4321175"/>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rPr>
              <a:t>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5890102" y="5208588"/>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rPr>
              <a:t>直的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0" name="矩形 19"/>
          <p:cNvSpPr/>
          <p:nvPr/>
        </p:nvSpPr>
        <p:spPr>
          <a:xfrm>
            <a:off x="7685881" y="3432175"/>
            <a:ext cx="361315" cy="497205"/>
          </a:xfrm>
          <a:prstGeom prst="rect">
            <a:avLst/>
          </a:prstGeom>
        </p:spPr>
        <p:txBody>
          <a:bodyPr wrap="none">
            <a:spAutoFit/>
          </a:bodyPr>
          <a:p>
            <a:pPr algn="ctr">
              <a:lnSpc>
                <a:spcPct val="110000"/>
              </a:lnSpc>
              <a:defRPr/>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7685881" y="4325938"/>
            <a:ext cx="361315" cy="497205"/>
          </a:xfrm>
          <a:prstGeom prst="rect">
            <a:avLst/>
          </a:prstGeom>
        </p:spPr>
        <p:txBody>
          <a:bodyPr wrap="none">
            <a:spAutoFit/>
          </a:bodyPr>
          <a:p>
            <a:pPr algn="ctr">
              <a:lnSpc>
                <a:spcPct val="110000"/>
              </a:lnSpc>
              <a:defRPr/>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7685881" y="5245100"/>
            <a:ext cx="361315" cy="497205"/>
          </a:xfrm>
          <a:prstGeom prst="rect">
            <a:avLst/>
          </a:prstGeom>
        </p:spPr>
        <p:txBody>
          <a:bodyPr wrap="none">
            <a:spAutoFit/>
          </a:bodyPr>
          <a:p>
            <a:pPr algn="ctr">
              <a:lnSpc>
                <a:spcPct val="110000"/>
              </a:lnSpc>
              <a:defRPr/>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9318943" y="3417888"/>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rPr>
              <a:t>不能</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矩形 23"/>
          <p:cNvSpPr>
            <a:spLocks noChangeArrowheads="1"/>
          </p:cNvSpPr>
          <p:nvPr/>
        </p:nvSpPr>
        <p:spPr bwMode="auto">
          <a:xfrm>
            <a:off x="9318943" y="4337050"/>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a:solidFill>
                  <a:schemeClr val="tx1"/>
                </a:solidFill>
                <a:latin typeface="微软雅黑" panose="020B0503020204020204" pitchFamily="34" charset="-122"/>
                <a:ea typeface="微软雅黑" panose="020B0503020204020204" pitchFamily="34" charset="-122"/>
              </a:rPr>
              <a:t>一端</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9318943" y="5208588"/>
            <a:ext cx="792480"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10000"/>
              </a:lnSpc>
            </a:pPr>
            <a:r>
              <a:rPr lang="zh-CN" altLang="en-US" sz="2400">
                <a:solidFill>
                  <a:schemeClr val="tx1"/>
                </a:solidFill>
                <a:latin typeface="微软雅黑" panose="020B0503020204020204" pitchFamily="34" charset="-122"/>
                <a:ea typeface="微软雅黑" panose="020B0503020204020204" pitchFamily="34" charset="-122"/>
              </a:rPr>
              <a:t>两端</a:t>
            </a: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p:nvGrpSpPr>
        <p:grpSpPr bwMode="auto">
          <a:xfrm>
            <a:off x="3511550" y="3599498"/>
            <a:ext cx="1586594" cy="604182"/>
            <a:chOff x="3073400" y="3667125"/>
            <a:chExt cx="1586594" cy="604183"/>
          </a:xfrm>
        </p:grpSpPr>
        <p:sp>
          <p:nvSpPr>
            <p:cNvPr id="28" name="椭圆 27"/>
            <p:cNvSpPr/>
            <p:nvPr/>
          </p:nvSpPr>
          <p:spPr>
            <a:xfrm>
              <a:off x="3219450" y="3676650"/>
              <a:ext cx="114300" cy="1143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b="1">
                <a:solidFill>
                  <a:schemeClr val="tx1"/>
                </a:solidFill>
                <a:latin typeface="楷体" panose="02010609060101010101" pitchFamily="49" charset="-122"/>
                <a:ea typeface="楷体" panose="02010609060101010101" pitchFamily="49" charset="-122"/>
              </a:endParaRPr>
            </a:p>
          </p:txBody>
        </p:sp>
        <p:cxnSp>
          <p:nvCxnSpPr>
            <p:cNvPr id="29" name="直接连接符 28"/>
            <p:cNvCxnSpPr>
              <a:stCxn id="28" idx="6"/>
            </p:cNvCxnSpPr>
            <p:nvPr/>
          </p:nvCxnSpPr>
          <p:spPr>
            <a:xfrm>
              <a:off x="3333750" y="3733800"/>
              <a:ext cx="1181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419600" y="3667125"/>
              <a:ext cx="114300" cy="1143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b="1">
                <a:solidFill>
                  <a:schemeClr val="tx1"/>
                </a:solidFill>
                <a:latin typeface="楷体" panose="02010609060101010101" pitchFamily="49" charset="-122"/>
                <a:ea typeface="楷体" panose="02010609060101010101" pitchFamily="49" charset="-122"/>
              </a:endParaRPr>
            </a:p>
          </p:txBody>
        </p:sp>
        <p:sp>
          <p:nvSpPr>
            <p:cNvPr id="31" name="矩形 30"/>
            <p:cNvSpPr/>
            <p:nvPr/>
          </p:nvSpPr>
          <p:spPr>
            <a:xfrm>
              <a:off x="3073400" y="3748087"/>
              <a:ext cx="365806" cy="523221"/>
            </a:xfrm>
            <a:prstGeom prst="rect">
              <a:avLst/>
            </a:prstGeom>
          </p:spPr>
          <p:txBody>
            <a:bodyPr wrap="none">
              <a:spAutoFit/>
            </a:bodyPr>
            <a:p>
              <a:pPr eaLnBrk="1" hangingPunct="1">
                <a:defRPr/>
              </a:pPr>
              <a:r>
                <a:rPr lang="en-US" altLang="zh-CN" sz="2800" b="1" dirty="0">
                  <a:solidFill>
                    <a:schemeClr val="tx1"/>
                  </a:solidFill>
                  <a:latin typeface="楷体" panose="02010609060101010101" pitchFamily="49" charset="-122"/>
                  <a:ea typeface="楷体" panose="02010609060101010101" pitchFamily="49" charset="-122"/>
                </a:rPr>
                <a:t>A</a:t>
              </a:r>
              <a:endParaRPr lang="en-US" altLang="zh-CN" sz="2800" b="1" dirty="0">
                <a:solidFill>
                  <a:schemeClr val="tx1"/>
                </a:solidFill>
                <a:latin typeface="楷体" panose="02010609060101010101" pitchFamily="49" charset="-122"/>
                <a:ea typeface="楷体" panose="02010609060101010101" pitchFamily="49" charset="-122"/>
              </a:endParaRPr>
            </a:p>
          </p:txBody>
        </p:sp>
        <p:sp>
          <p:nvSpPr>
            <p:cNvPr id="32" name="矩形 31"/>
            <p:cNvSpPr/>
            <p:nvPr/>
          </p:nvSpPr>
          <p:spPr>
            <a:xfrm>
              <a:off x="4294188" y="3714750"/>
              <a:ext cx="365806" cy="523221"/>
            </a:xfrm>
            <a:prstGeom prst="rect">
              <a:avLst/>
            </a:prstGeom>
          </p:spPr>
          <p:txBody>
            <a:bodyPr wrap="none">
              <a:spAutoFit/>
            </a:bodyPr>
            <a:p>
              <a:pPr eaLnBrk="1" hangingPunct="1">
                <a:defRPr/>
              </a:pPr>
              <a:r>
                <a:rPr lang="en-US" altLang="zh-CN" sz="2800" b="1" dirty="0">
                  <a:solidFill>
                    <a:schemeClr val="tx1"/>
                  </a:solidFill>
                  <a:latin typeface="楷体" panose="02010609060101010101" pitchFamily="49" charset="-122"/>
                  <a:ea typeface="楷体" panose="02010609060101010101" pitchFamily="49" charset="-122"/>
                </a:rPr>
                <a:t>B</a:t>
              </a:r>
              <a:endParaRPr lang="en-US" altLang="zh-CN" sz="2800" b="1" dirty="0">
                <a:solidFill>
                  <a:schemeClr val="tx1"/>
                </a:solidFill>
                <a:latin typeface="楷体" panose="02010609060101010101" pitchFamily="49" charset="-122"/>
                <a:ea typeface="楷体" panose="02010609060101010101" pitchFamily="49" charset="-122"/>
              </a:endParaRPr>
            </a:p>
          </p:txBody>
        </p:sp>
      </p:grpSp>
      <p:grpSp>
        <p:nvGrpSpPr>
          <p:cNvPr id="33" name="组合 32"/>
          <p:cNvGrpSpPr/>
          <p:nvPr/>
        </p:nvGrpSpPr>
        <p:grpSpPr bwMode="auto">
          <a:xfrm>
            <a:off x="3558540" y="4528503"/>
            <a:ext cx="1497013" cy="114300"/>
            <a:chOff x="3152775" y="1628775"/>
            <a:chExt cx="1497013" cy="114300"/>
          </a:xfrm>
        </p:grpSpPr>
        <p:sp>
          <p:nvSpPr>
            <p:cNvPr id="34" name="椭圆 33"/>
            <p:cNvSpPr/>
            <p:nvPr/>
          </p:nvSpPr>
          <p:spPr>
            <a:xfrm>
              <a:off x="3152775" y="1628775"/>
              <a:ext cx="114300" cy="1143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b="1">
                <a:solidFill>
                  <a:schemeClr val="tx1"/>
                </a:solidFill>
                <a:latin typeface="楷体" panose="02010609060101010101" pitchFamily="49" charset="-122"/>
                <a:ea typeface="楷体" panose="02010609060101010101" pitchFamily="49" charset="-122"/>
              </a:endParaRPr>
            </a:p>
          </p:txBody>
        </p:sp>
        <p:cxnSp>
          <p:nvCxnSpPr>
            <p:cNvPr id="35" name="直接连接符 34"/>
            <p:cNvCxnSpPr>
              <a:stCxn id="34" idx="6"/>
            </p:cNvCxnSpPr>
            <p:nvPr/>
          </p:nvCxnSpPr>
          <p:spPr>
            <a:xfrm>
              <a:off x="3267075" y="1685925"/>
              <a:ext cx="138271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bwMode="auto">
          <a:xfrm>
            <a:off x="3575050" y="5448300"/>
            <a:ext cx="1574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8" name="组合 27"/>
          <p:cNvGrpSpPr/>
          <p:nvPr/>
        </p:nvGrpSpPr>
        <p:grpSpPr>
          <a:xfrm>
            <a:off x="2393315" y="4542790"/>
            <a:ext cx="7336155" cy="1318260"/>
            <a:chOff x="3769" y="7154"/>
            <a:chExt cx="11553" cy="2076"/>
          </a:xfrm>
        </p:grpSpPr>
        <p:grpSp>
          <p:nvGrpSpPr>
            <p:cNvPr id="42" name="组合 41"/>
            <p:cNvGrpSpPr/>
            <p:nvPr/>
          </p:nvGrpSpPr>
          <p:grpSpPr>
            <a:xfrm>
              <a:off x="3769" y="7154"/>
              <a:ext cx="9976" cy="2076"/>
              <a:chOff x="3713" y="2527"/>
              <a:chExt cx="9976" cy="2076"/>
            </a:xfrm>
          </p:grpSpPr>
          <p:sp>
            <p:nvSpPr>
              <p:cNvPr id="26" name="圆角矩形 25"/>
              <p:cNvSpPr/>
              <p:nvPr/>
            </p:nvSpPr>
            <p:spPr>
              <a:xfrm>
                <a:off x="4132" y="3360"/>
                <a:ext cx="9557"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sp>
          <p:nvSpPr>
            <p:cNvPr id="3" name="TextBox 15"/>
            <p:cNvSpPr txBox="1"/>
            <p:nvPr/>
          </p:nvSpPr>
          <p:spPr>
            <a:xfrm>
              <a:off x="4404" y="8200"/>
              <a:ext cx="10919" cy="725"/>
            </a:xfrm>
            <a:prstGeom prst="rect">
              <a:avLst/>
            </a:prstGeom>
            <a:noFill/>
            <a:ln>
              <a:noFill/>
            </a:ln>
            <a:extLst>
              <a:ext uri="{909E8E84-426E-40DD-AFC4-6F175D3DCCD1}">
                <a14:hiddenFill xmlns:a14="http://schemas.microsoft.com/office/drawing/2010/main">
                  <a:gradFill>
                    <a:gsLst>
                      <a:gs pos="0">
                        <a:schemeClr val="accent5">
                          <a:lumMod val="110000"/>
                          <a:satMod val="105000"/>
                          <a:tint val="67000"/>
                          <a:alpha val="24000"/>
                        </a:schemeClr>
                      </a:gs>
                      <a:gs pos="50000">
                        <a:schemeClr val="accent5">
                          <a:lumMod val="105000"/>
                          <a:satMod val="103000"/>
                          <a:tint val="73000"/>
                        </a:schemeClr>
                      </a:gs>
                      <a:gs pos="100000">
                        <a:schemeClr val="accent5">
                          <a:lumMod val="105000"/>
                          <a:satMod val="109000"/>
                          <a:tint val="81000"/>
                        </a:schemeClr>
                      </a:gs>
                    </a:gsLst>
                  </a:gradFill>
                </a14:hiddenFill>
              </a:ext>
            </a:extLst>
          </p:spPr>
          <p:style>
            <a:lnRef idx="1">
              <a:schemeClr val="accent5"/>
            </a:lnRef>
            <a:fillRef idx="2">
              <a:schemeClr val="accent5"/>
            </a:fillRef>
            <a:effectRef idx="1">
              <a:schemeClr val="accent5"/>
            </a:effectRef>
            <a:fontRef idx="minor">
              <a:schemeClr val="dk1"/>
            </a:fontRef>
          </p:style>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从一点引出两条射线所组成的图形叫做</a:t>
              </a:r>
              <a:r>
                <a:rPr lang="zh-CN" altLang="en-US" sz="2400" dirty="0">
                  <a:solidFill>
                    <a:schemeClr val="tx1"/>
                  </a:solidFill>
                  <a:latin typeface="微软雅黑" panose="020B0503020204020204" pitchFamily="34" charset="-122"/>
                  <a:ea typeface="微软雅黑" panose="020B0503020204020204" pitchFamily="34" charset="-122"/>
                </a:rPr>
                <a:t>角。</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cxnSp>
        <p:nvCxnSpPr>
          <p:cNvPr id="4" name="直接连接符 3"/>
          <p:cNvCxnSpPr/>
          <p:nvPr/>
        </p:nvCxnSpPr>
        <p:spPr>
          <a:xfrm flipV="1">
            <a:off x="5134020" y="2520364"/>
            <a:ext cx="1914525" cy="1219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43545" y="3749089"/>
            <a:ext cx="27146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5095920" y="3710989"/>
            <a:ext cx="57150" cy="571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TextBox 19"/>
          <p:cNvSpPr txBox="1"/>
          <p:nvPr/>
        </p:nvSpPr>
        <p:spPr>
          <a:xfrm>
            <a:off x="5595978" y="3796714"/>
            <a:ext cx="2295689" cy="460375"/>
          </a:xfrm>
          <a:prstGeom prst="rect">
            <a:avLst/>
          </a:prstGeom>
          <a:noFill/>
        </p:spPr>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Box 20"/>
          <p:cNvSpPr txBox="1"/>
          <p:nvPr/>
        </p:nvSpPr>
        <p:spPr>
          <a:xfrm>
            <a:off x="4565148" y="2720389"/>
            <a:ext cx="1802361" cy="460375"/>
          </a:xfrm>
          <a:prstGeom prst="rect">
            <a:avLst/>
          </a:prstGeom>
          <a:noFill/>
        </p:spPr>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21"/>
          <p:cNvSpPr txBox="1"/>
          <p:nvPr/>
        </p:nvSpPr>
        <p:spPr>
          <a:xfrm>
            <a:off x="3339133" y="3470160"/>
            <a:ext cx="2047547" cy="460375"/>
          </a:xfrm>
          <a:prstGeom prst="rect">
            <a:avLst/>
          </a:prstGeom>
          <a:noFill/>
        </p:spPr>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a:spLocks noChangeArrowheads="1"/>
          </p:cNvSpPr>
          <p:nvPr/>
        </p:nvSpPr>
        <p:spPr bwMode="auto">
          <a:xfrm>
            <a:off x="3597321" y="3500938"/>
            <a:ext cx="103587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zh-CN" sz="2400" dirty="0">
                <a:solidFill>
                  <a:schemeClr val="tx1"/>
                </a:solidFill>
                <a:latin typeface="微软雅黑" panose="020B0503020204020204" pitchFamily="34" charset="-122"/>
                <a:ea typeface="微软雅黑" panose="020B0503020204020204" pitchFamily="34" charset="-122"/>
              </a:rPr>
              <a:t>顶点</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6040005" y="3830744"/>
            <a:ext cx="487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zh-CN" sz="2400" dirty="0">
                <a:solidFill>
                  <a:schemeClr val="tx1"/>
                </a:solidFill>
                <a:latin typeface="微软雅黑" panose="020B0503020204020204" pitchFamily="34" charset="-122"/>
                <a:ea typeface="微软雅黑" panose="020B0503020204020204" pitchFamily="34" charset="-122"/>
              </a:rPr>
              <a:t>边</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22" name="矩形 21"/>
          <p:cNvSpPr>
            <a:spLocks noChangeArrowheads="1"/>
          </p:cNvSpPr>
          <p:nvPr/>
        </p:nvSpPr>
        <p:spPr bwMode="auto">
          <a:xfrm>
            <a:off x="4947330" y="2719249"/>
            <a:ext cx="487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zh-CN" sz="2400" dirty="0">
                <a:solidFill>
                  <a:schemeClr val="tx1"/>
                </a:solidFill>
                <a:latin typeface="微软雅黑" panose="020B0503020204020204" pitchFamily="34" charset="-122"/>
                <a:ea typeface="微软雅黑" panose="020B0503020204020204" pitchFamily="34" charset="-122"/>
              </a:rPr>
              <a:t>边</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304665" y="699770"/>
            <a:ext cx="4010244" cy="1145540"/>
            <a:chOff x="5994" y="2445"/>
            <a:chExt cx="6315" cy="1804"/>
          </a:xfrm>
        </p:grpSpPr>
        <p:pic>
          <p:nvPicPr>
            <p:cNvPr id="24" name="图片 23" descr="图片210"/>
            <p:cNvPicPr>
              <a:picLocks noChangeAspect="1"/>
            </p:cNvPicPr>
            <p:nvPr/>
          </p:nvPicPr>
          <p:blipFill>
            <a:blip r:embed="rId3"/>
            <a:stretch>
              <a:fillRect/>
            </a:stretch>
          </p:blipFill>
          <p:spPr>
            <a:xfrm>
              <a:off x="5994" y="2445"/>
              <a:ext cx="4624" cy="1804"/>
            </a:xfrm>
            <a:prstGeom prst="rect">
              <a:avLst/>
            </a:prstGeom>
          </p:spPr>
        </p:pic>
        <p:sp>
          <p:nvSpPr>
            <p:cNvPr id="23" name="Rectangle 2"/>
            <p:cNvSpPr txBox="1">
              <a:spLocks noChangeArrowheads="1"/>
            </p:cNvSpPr>
            <p:nvPr/>
          </p:nvSpPr>
          <p:spPr>
            <a:xfrm>
              <a:off x="7289" y="3084"/>
              <a:ext cx="5020" cy="727"/>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rPr>
                <a:t>角的定义</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0" name="Group 10"/>
          <p:cNvGrpSpPr/>
          <p:nvPr/>
        </p:nvGrpSpPr>
        <p:grpSpPr bwMode="auto">
          <a:xfrm>
            <a:off x="5288915" y="2381250"/>
            <a:ext cx="1442720" cy="1355725"/>
            <a:chOff x="793" y="2659"/>
            <a:chExt cx="862" cy="726"/>
          </a:xfrm>
        </p:grpSpPr>
        <p:sp>
          <p:nvSpPr>
            <p:cNvPr id="11" name="Line 11"/>
            <p:cNvSpPr>
              <a:spLocks noChangeShapeType="1"/>
            </p:cNvSpPr>
            <p:nvPr/>
          </p:nvSpPr>
          <p:spPr bwMode="auto">
            <a:xfrm>
              <a:off x="793" y="2659"/>
              <a:ext cx="0" cy="726"/>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sp>
          <p:nvSpPr>
            <p:cNvPr id="12" name="Line 12"/>
            <p:cNvSpPr>
              <a:spLocks noChangeShapeType="1"/>
            </p:cNvSpPr>
            <p:nvPr/>
          </p:nvSpPr>
          <p:spPr bwMode="auto">
            <a:xfrm>
              <a:off x="793" y="3385"/>
              <a:ext cx="862" cy="0"/>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grpSp>
      <p:grpSp>
        <p:nvGrpSpPr>
          <p:cNvPr id="19" name="Group 19"/>
          <p:cNvGrpSpPr/>
          <p:nvPr/>
        </p:nvGrpSpPr>
        <p:grpSpPr bwMode="auto">
          <a:xfrm>
            <a:off x="2109470" y="2546350"/>
            <a:ext cx="1922145" cy="1073785"/>
            <a:chOff x="657" y="1435"/>
            <a:chExt cx="1088" cy="544"/>
          </a:xfrm>
        </p:grpSpPr>
        <p:sp>
          <p:nvSpPr>
            <p:cNvPr id="20" name="Line 20"/>
            <p:cNvSpPr>
              <a:spLocks noChangeShapeType="1"/>
            </p:cNvSpPr>
            <p:nvPr/>
          </p:nvSpPr>
          <p:spPr bwMode="auto">
            <a:xfrm flipH="1">
              <a:off x="657" y="1435"/>
              <a:ext cx="909" cy="544"/>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sp>
          <p:nvSpPr>
            <p:cNvPr id="21" name="Line 21"/>
            <p:cNvSpPr>
              <a:spLocks noChangeShapeType="1"/>
            </p:cNvSpPr>
            <p:nvPr/>
          </p:nvSpPr>
          <p:spPr bwMode="auto">
            <a:xfrm>
              <a:off x="657" y="1979"/>
              <a:ext cx="1088" cy="0"/>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grpSp>
      <p:grpSp>
        <p:nvGrpSpPr>
          <p:cNvPr id="5" name="组合 4"/>
          <p:cNvGrpSpPr/>
          <p:nvPr/>
        </p:nvGrpSpPr>
        <p:grpSpPr>
          <a:xfrm>
            <a:off x="1079500" y="4138295"/>
            <a:ext cx="3403600" cy="1800860"/>
            <a:chOff x="1700" y="6517"/>
            <a:chExt cx="5360" cy="2836"/>
          </a:xfrm>
        </p:grpSpPr>
        <p:pic>
          <p:nvPicPr>
            <p:cNvPr id="41" name="图片 40" descr="300 (3)"/>
            <p:cNvPicPr>
              <a:picLocks noChangeAspect="1"/>
            </p:cNvPicPr>
            <p:nvPr/>
          </p:nvPicPr>
          <p:blipFill>
            <a:blip r:embed="rId2">
              <a:clrChange>
                <a:clrFrom>
                  <a:srgbClr val="FFFFFF">
                    <a:alpha val="100000"/>
                  </a:srgbClr>
                </a:clrFrom>
                <a:clrTo>
                  <a:srgbClr val="FFFFFF">
                    <a:alpha val="100000"/>
                    <a:alpha val="0"/>
                  </a:srgbClr>
                </a:clrTo>
              </a:clrChange>
            </a:blip>
            <a:srcRect l="19583" t="17755" r="17292" b="65116"/>
            <a:stretch>
              <a:fillRect/>
            </a:stretch>
          </p:blipFill>
          <p:spPr>
            <a:xfrm>
              <a:off x="1700" y="6517"/>
              <a:ext cx="5360" cy="2837"/>
            </a:xfrm>
            <a:prstGeom prst="rect">
              <a:avLst/>
            </a:prstGeom>
          </p:spPr>
        </p:pic>
        <p:sp>
          <p:nvSpPr>
            <p:cNvPr id="22" name="Text Box 22"/>
            <p:cNvSpPr txBox="1">
              <a:spLocks noChangeArrowheads="1"/>
            </p:cNvSpPr>
            <p:nvPr/>
          </p:nvSpPr>
          <p:spPr bwMode="auto">
            <a:xfrm>
              <a:off x="2074" y="6868"/>
              <a:ext cx="4275"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锐角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en-US" altLang="zh-CN"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3" name="Group 23"/>
          <p:cNvGrpSpPr/>
          <p:nvPr/>
        </p:nvGrpSpPr>
        <p:grpSpPr bwMode="auto">
          <a:xfrm>
            <a:off x="8317865" y="2572385"/>
            <a:ext cx="2164715" cy="1047750"/>
            <a:chOff x="2245" y="1298"/>
            <a:chExt cx="1361" cy="590"/>
          </a:xfrm>
        </p:grpSpPr>
        <p:sp>
          <p:nvSpPr>
            <p:cNvPr id="24" name="Line 24"/>
            <p:cNvSpPr>
              <a:spLocks noChangeShapeType="1"/>
            </p:cNvSpPr>
            <p:nvPr/>
          </p:nvSpPr>
          <p:spPr bwMode="auto">
            <a:xfrm>
              <a:off x="2245" y="1298"/>
              <a:ext cx="499" cy="590"/>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sp>
          <p:nvSpPr>
            <p:cNvPr id="25" name="Line 25"/>
            <p:cNvSpPr>
              <a:spLocks noChangeShapeType="1"/>
            </p:cNvSpPr>
            <p:nvPr/>
          </p:nvSpPr>
          <p:spPr bwMode="auto">
            <a:xfrm>
              <a:off x="2744" y="1888"/>
              <a:ext cx="862" cy="0"/>
            </a:xfrm>
            <a:prstGeom prst="line">
              <a:avLst/>
            </a:prstGeom>
            <a:noFill/>
            <a:ln w="38100">
              <a:solidFill>
                <a:srgbClr val="C00000"/>
              </a:solidFill>
              <a:round/>
            </a:ln>
            <a:extLst>
              <a:ext uri="{909E8E84-426E-40DD-AFC4-6F175D3DCCD1}">
                <a14:hiddenFill xmlns:a14="http://schemas.microsoft.com/office/drawing/2010/main">
                  <a:noFill/>
                </a14:hiddenFill>
              </a:ext>
            </a:extLst>
          </p:spPr>
          <p:txBody>
            <a:bodyPr/>
            <a:lstStyle/>
            <a:p>
              <a:endParaRPr lang="zh-CN" altLang="en-US" sz="2400">
                <a:latin typeface="楷体" panose="02010609060101010101" pitchFamily="49" charset="-122"/>
                <a:ea typeface="楷体" panose="02010609060101010101" pitchFamily="49" charset="-122"/>
              </a:endParaRPr>
            </a:p>
          </p:txBody>
        </p:sp>
      </p:grpSp>
      <p:grpSp>
        <p:nvGrpSpPr>
          <p:cNvPr id="7" name="组合 6"/>
          <p:cNvGrpSpPr/>
          <p:nvPr/>
        </p:nvGrpSpPr>
        <p:grpSpPr>
          <a:xfrm>
            <a:off x="7491730" y="4145280"/>
            <a:ext cx="4307840" cy="1699260"/>
            <a:chOff x="11798" y="6528"/>
            <a:chExt cx="6784" cy="2676"/>
          </a:xfrm>
        </p:grpSpPr>
        <p:pic>
          <p:nvPicPr>
            <p:cNvPr id="36" name="图片 35" descr="300 (3)"/>
            <p:cNvPicPr>
              <a:picLocks noChangeAspect="1"/>
            </p:cNvPicPr>
            <p:nvPr/>
          </p:nvPicPr>
          <p:blipFill>
            <a:blip r:embed="rId2">
              <a:clrChange>
                <a:clrFrom>
                  <a:srgbClr val="FFFFFF">
                    <a:alpha val="100000"/>
                  </a:srgbClr>
                </a:clrFrom>
                <a:clrTo>
                  <a:srgbClr val="FFFFFF">
                    <a:alpha val="100000"/>
                    <a:alpha val="0"/>
                  </a:srgbClr>
                </a:clrTo>
              </a:clrChange>
            </a:blip>
            <a:srcRect l="22315" t="49190" r="19120" b="35069"/>
            <a:stretch>
              <a:fillRect/>
            </a:stretch>
          </p:blipFill>
          <p:spPr>
            <a:xfrm>
              <a:off x="12164" y="6528"/>
              <a:ext cx="6415" cy="2676"/>
            </a:xfrm>
            <a:prstGeom prst="rect">
              <a:avLst/>
            </a:prstGeom>
          </p:spPr>
        </p:pic>
        <p:sp>
          <p:nvSpPr>
            <p:cNvPr id="26" name="Text Box 26"/>
            <p:cNvSpPr txBox="1">
              <a:spLocks noChangeArrowheads="1"/>
            </p:cNvSpPr>
            <p:nvPr/>
          </p:nvSpPr>
          <p:spPr bwMode="auto">
            <a:xfrm>
              <a:off x="11798" y="6868"/>
              <a:ext cx="6784"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钝角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en-US" altLang="zh-CN"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而小于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r>
                <a:rPr lang="en-US" altLang="zh-CN"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4699635" y="782955"/>
            <a:ext cx="2192020" cy="1131570"/>
            <a:chOff x="7401" y="1233"/>
            <a:chExt cx="3452" cy="1782"/>
          </a:xfrm>
        </p:grpSpPr>
        <p:pic>
          <p:nvPicPr>
            <p:cNvPr id="3" name="图片 2" descr="图片254"/>
            <p:cNvPicPr>
              <a:picLocks noChangeAspect="1"/>
            </p:cNvPicPr>
            <p:nvPr/>
          </p:nvPicPr>
          <p:blipFill>
            <a:blip r:embed="rId3"/>
            <a:stretch>
              <a:fillRect/>
            </a:stretch>
          </p:blipFill>
          <p:spPr>
            <a:xfrm>
              <a:off x="7401" y="1233"/>
              <a:ext cx="3453" cy="1782"/>
            </a:xfrm>
            <a:prstGeom prst="rect">
              <a:avLst/>
            </a:prstGeom>
          </p:spPr>
        </p:pic>
        <p:sp>
          <p:nvSpPr>
            <p:cNvPr id="30" name="Rectangle 2"/>
            <p:cNvSpPr txBox="1">
              <a:spLocks noChangeArrowheads="1"/>
            </p:cNvSpPr>
            <p:nvPr/>
          </p:nvSpPr>
          <p:spPr>
            <a:xfrm>
              <a:off x="8156" y="1761"/>
              <a:ext cx="2630" cy="727"/>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rPr>
                <a:t>角的分类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699635" y="4001770"/>
            <a:ext cx="2829560" cy="1750060"/>
            <a:chOff x="7401" y="6302"/>
            <a:chExt cx="4456" cy="2756"/>
          </a:xfrm>
        </p:grpSpPr>
        <p:pic>
          <p:nvPicPr>
            <p:cNvPr id="38" name="图片 37" descr="300 (3)"/>
            <p:cNvPicPr>
              <a:picLocks noChangeAspect="1"/>
            </p:cNvPicPr>
            <p:nvPr/>
          </p:nvPicPr>
          <p:blipFill>
            <a:blip r:embed="rId2">
              <a:clrChange>
                <a:clrFrom>
                  <a:srgbClr val="FFFFFF">
                    <a:alpha val="100000"/>
                  </a:srgbClr>
                </a:clrFrom>
                <a:clrTo>
                  <a:srgbClr val="FFFFFF">
                    <a:alpha val="100000"/>
                    <a:alpha val="0"/>
                  </a:srgbClr>
                </a:clrTo>
              </a:clrChange>
            </a:blip>
            <a:srcRect l="20926" r="20046" b="81505"/>
            <a:stretch>
              <a:fillRect/>
            </a:stretch>
          </p:blipFill>
          <p:spPr>
            <a:xfrm>
              <a:off x="7401" y="6302"/>
              <a:ext cx="4457" cy="2757"/>
            </a:xfrm>
            <a:prstGeom prst="rect">
              <a:avLst/>
            </a:prstGeom>
          </p:spPr>
        </p:pic>
        <p:sp>
          <p:nvSpPr>
            <p:cNvPr id="27" name="Text Box 27"/>
            <p:cNvSpPr txBox="1">
              <a:spLocks noChangeArrowheads="1"/>
            </p:cNvSpPr>
            <p:nvPr/>
          </p:nvSpPr>
          <p:spPr bwMode="auto">
            <a:xfrm>
              <a:off x="7401" y="6868"/>
              <a:ext cx="4397"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（等于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90</a:t>
              </a:r>
              <a:r>
                <a:rPr lang="en-US" altLang="zh-CN"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aseline="5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p:tgtEl>
                                          <p:spTgt spid="7"/>
                                        </p:tgtEl>
                                        <p:attrNameLst>
                                          <p:attrName>ppt_y</p:attrName>
                                        </p:attrNameLst>
                                      </p:cBhvr>
                                      <p:tavLst>
                                        <p:tav tm="0">
                                          <p:val>
                                            <p:strVal val="#ppt_y+#ppt_h*1.125000"/>
                                          </p:val>
                                        </p:tav>
                                        <p:tav tm="100000">
                                          <p:val>
                                            <p:strVal val="#ppt_y"/>
                                          </p:val>
                                        </p:tav>
                                      </p:tavLst>
                                    </p:anim>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699635" y="782955"/>
            <a:ext cx="2192020" cy="1131570"/>
            <a:chOff x="7401" y="1233"/>
            <a:chExt cx="3452" cy="1782"/>
          </a:xfrm>
        </p:grpSpPr>
        <p:pic>
          <p:nvPicPr>
            <p:cNvPr id="3" name="图片 2" descr="图片254"/>
            <p:cNvPicPr>
              <a:picLocks noChangeAspect="1"/>
            </p:cNvPicPr>
            <p:nvPr/>
          </p:nvPicPr>
          <p:blipFill>
            <a:blip r:embed="rId2"/>
            <a:stretch>
              <a:fillRect/>
            </a:stretch>
          </p:blipFill>
          <p:spPr>
            <a:xfrm>
              <a:off x="7401" y="1233"/>
              <a:ext cx="3453" cy="1782"/>
            </a:xfrm>
            <a:prstGeom prst="rect">
              <a:avLst/>
            </a:prstGeom>
          </p:spPr>
        </p:pic>
        <p:sp>
          <p:nvSpPr>
            <p:cNvPr id="30" name="Rectangle 2"/>
            <p:cNvSpPr txBox="1">
              <a:spLocks noChangeArrowheads="1"/>
            </p:cNvSpPr>
            <p:nvPr/>
          </p:nvSpPr>
          <p:spPr>
            <a:xfrm>
              <a:off x="8156" y="1761"/>
              <a:ext cx="2630" cy="727"/>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rPr>
                <a:t>角的分类</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7" name="Text Box 24"/>
          <p:cNvSpPr txBox="1">
            <a:spLocks noChangeArrowheads="1"/>
          </p:cNvSpPr>
          <p:nvPr/>
        </p:nvSpPr>
        <p:spPr bwMode="auto">
          <a:xfrm>
            <a:off x="3783284" y="5391589"/>
            <a:ext cx="40980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 name="Text Box 24"/>
          <p:cNvSpPr txBox="1">
            <a:spLocks noChangeArrowheads="1"/>
          </p:cNvSpPr>
          <p:nvPr/>
        </p:nvSpPr>
        <p:spPr bwMode="auto">
          <a:xfrm>
            <a:off x="4982293" y="5383166"/>
            <a:ext cx="7191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1" name="Text Box 24"/>
          <p:cNvSpPr txBox="1">
            <a:spLocks noChangeArrowheads="1"/>
          </p:cNvSpPr>
          <p:nvPr/>
        </p:nvSpPr>
        <p:spPr bwMode="auto">
          <a:xfrm>
            <a:off x="6233239" y="5415824"/>
            <a:ext cx="7191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063240" y="5426710"/>
            <a:ext cx="7033260" cy="471805"/>
            <a:chOff x="4824" y="8546"/>
            <a:chExt cx="11076" cy="743"/>
          </a:xfrm>
        </p:grpSpPr>
        <p:sp>
          <p:nvSpPr>
            <p:cNvPr id="5" name="Rectangle 13"/>
            <p:cNvSpPr>
              <a:spLocks noChangeArrowheads="1"/>
            </p:cNvSpPr>
            <p:nvPr/>
          </p:nvSpPr>
          <p:spPr bwMode="auto">
            <a:xfrm>
              <a:off x="4824" y="8546"/>
              <a:ext cx="1107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锐角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钝角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平角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Oval 14"/>
            <p:cNvSpPr>
              <a:spLocks noChangeArrowheads="1"/>
            </p:cNvSpPr>
            <p:nvPr/>
          </p:nvSpPr>
          <p:spPr bwMode="auto">
            <a:xfrm>
              <a:off x="6079" y="8625"/>
              <a:ext cx="739" cy="655"/>
            </a:xfrm>
            <a:prstGeom prst="ellipse">
              <a:avLst/>
            </a:prstGeom>
            <a:noFill/>
            <a:ln w="127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 name="Oval 14"/>
            <p:cNvSpPr>
              <a:spLocks noChangeArrowheads="1"/>
            </p:cNvSpPr>
            <p:nvPr/>
          </p:nvSpPr>
          <p:spPr bwMode="auto">
            <a:xfrm>
              <a:off x="7996" y="8593"/>
              <a:ext cx="656" cy="665"/>
            </a:xfrm>
            <a:prstGeom prst="ellipse">
              <a:avLst/>
            </a:prstGeom>
            <a:noFill/>
            <a:ln w="127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Oval 14"/>
            <p:cNvSpPr>
              <a:spLocks noChangeArrowheads="1"/>
            </p:cNvSpPr>
            <p:nvPr/>
          </p:nvSpPr>
          <p:spPr bwMode="auto">
            <a:xfrm>
              <a:off x="9888" y="8617"/>
              <a:ext cx="674" cy="672"/>
            </a:xfrm>
            <a:prstGeom prst="ellipse">
              <a:avLst/>
            </a:prstGeom>
            <a:noFill/>
            <a:ln w="127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Oval 14"/>
            <p:cNvSpPr>
              <a:spLocks noChangeArrowheads="1"/>
            </p:cNvSpPr>
            <p:nvPr/>
          </p:nvSpPr>
          <p:spPr bwMode="auto">
            <a:xfrm>
              <a:off x="11893" y="8629"/>
              <a:ext cx="686" cy="660"/>
            </a:xfrm>
            <a:prstGeom prst="ellipse">
              <a:avLst/>
            </a:prstGeom>
            <a:noFill/>
            <a:ln w="127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3" name="Text Box 24"/>
          <p:cNvSpPr txBox="1">
            <a:spLocks noChangeArrowheads="1"/>
          </p:cNvSpPr>
          <p:nvPr/>
        </p:nvSpPr>
        <p:spPr bwMode="auto">
          <a:xfrm>
            <a:off x="7467104" y="5395412"/>
            <a:ext cx="57308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solidFill>
                  <a:schemeClr val="tx1"/>
                </a:solidFill>
                <a:latin typeface="微软雅黑" panose="020B0503020204020204" pitchFamily="34" charset="-122"/>
                <a:ea typeface="微软雅黑" panose="020B0503020204020204" pitchFamily="34" charset="-122"/>
              </a:rPr>
              <a:t>＜</a:t>
            </a:r>
            <a:endParaRPr lang="zh-CN" altLang="en-US">
              <a:solidFill>
                <a:schemeClr val="tx1"/>
              </a:solidFill>
              <a:latin typeface="微软雅黑" panose="020B0503020204020204" pitchFamily="34" charset="-122"/>
              <a:ea typeface="微软雅黑" panose="020B0503020204020204" pitchFamily="34" charset="-122"/>
            </a:endParaRPr>
          </a:p>
        </p:txBody>
      </p:sp>
      <p:pic>
        <p:nvPicPr>
          <p:cNvPr id="14" name="Picture 27" descr="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0640" y="2479675"/>
            <a:ext cx="3963035" cy="49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1665" y="3225165"/>
            <a:ext cx="2728595" cy="98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2273403" y="2660606"/>
            <a:ext cx="792480" cy="460375"/>
          </a:xfrm>
          <a:prstGeom prst="rect">
            <a:avLst/>
          </a:prstGeom>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平角</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矩形 16"/>
          <p:cNvSpPr/>
          <p:nvPr/>
        </p:nvSpPr>
        <p:spPr>
          <a:xfrm>
            <a:off x="2273403" y="3487058"/>
            <a:ext cx="792480" cy="460375"/>
          </a:xfrm>
          <a:prstGeom prst="rect">
            <a:avLst/>
          </a:prstGeom>
        </p:spPr>
        <p:txBody>
          <a:bodyPr wrap="non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周角</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矩形 17"/>
          <p:cNvSpPr/>
          <p:nvPr/>
        </p:nvSpPr>
        <p:spPr>
          <a:xfrm>
            <a:off x="8195709" y="2655166"/>
            <a:ext cx="1856740" cy="460375"/>
          </a:xfrm>
          <a:prstGeom prst="rect">
            <a:avLst/>
          </a:prstGeom>
        </p:spPr>
        <p:txBody>
          <a:bodyPr wrap="non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8195709" y="3478894"/>
            <a:ext cx="1935480" cy="460375"/>
          </a:xfrm>
          <a:prstGeom prst="rect">
            <a:avLst/>
          </a:prstGeom>
        </p:spPr>
        <p:txBody>
          <a:bodyPr wrap="non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周角</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4354195" y="4620574"/>
            <a:ext cx="3359785" cy="460375"/>
          </a:xfrm>
          <a:prstGeom prst="rect">
            <a:avLst/>
          </a:prstGeom>
        </p:spPr>
        <p:txBody>
          <a:bodyPr wrap="none">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2</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平角</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4</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直角</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组合 21"/>
          <p:cNvGrpSpPr/>
          <p:nvPr/>
        </p:nvGrpSpPr>
        <p:grpSpPr>
          <a:xfrm>
            <a:off x="2639695" y="4456430"/>
            <a:ext cx="6770370" cy="1779905"/>
            <a:chOff x="3459" y="7322"/>
            <a:chExt cx="6180" cy="3005"/>
          </a:xfrm>
        </p:grpSpPr>
        <p:sp>
          <p:nvSpPr>
            <p:cNvPr id="23" name="流程图: 可选过程 22"/>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6" grpId="0"/>
      <p:bldP spid="17" grpId="0"/>
      <p:bldP spid="18" grpId="0"/>
      <p:bldP spid="19" grpId="0"/>
      <p:bldP spid="20" grpId="0"/>
    </p:bldLst>
  </p:timing>
</p:sld>
</file>

<file path=ppt/tags/tag1.xml><?xml version="1.0" encoding="utf-8"?>
<p:tagLst xmlns:p="http://schemas.openxmlformats.org/presentationml/2006/main">
  <p:tag name="KSO_WM_UNIT_TABLE_BEAUTIFY" val="smartTable{614c40be-9716-4eee-bcab-40e1f4b5eb5a}"/>
  <p:tag name="TABLE_ENDDRAG_ORIGIN_RECT" val="671*289"/>
  <p:tag name="TABLE_ENDDRAG_RECT" val="144*169*671*289"/>
</p:tagLst>
</file>

<file path=ppt/tags/tag2.xml><?xml version="1.0" encoding="utf-8"?>
<p:tagLst xmlns:p="http://schemas.openxmlformats.org/presentationml/2006/main">
  <p:tag name="KSO_WM_UNIT_PLACING_PICTURE_USER_VIEWPORT" val="{&quot;height&quot;:2488.8220472440944,&quot;width&quot;:5045.9952755905515}"/>
</p:tagLst>
</file>

<file path=ppt/tags/tag3.xml><?xml version="1.0" encoding="utf-8"?>
<p:tagLst xmlns:p="http://schemas.openxmlformats.org/presentationml/2006/main">
  <p:tag name="KSO_WM_UNIT_PLACING_PICTURE_USER_VIEWPORT" val="{&quot;height&quot;:5226.327559055118,&quot;width&quot;:2973.973228346457}"/>
</p:tagLst>
</file>

<file path=ppt/tags/tag4.xml><?xml version="1.0" encoding="utf-8"?>
<p:tagLst xmlns:p="http://schemas.openxmlformats.org/presentationml/2006/main">
  <p:tag name="KSO_WM_UNIT_PLACING_PICTURE_USER_VIEWPORT" val="{&quot;height&quot;:5226.327559055118,&quot;width&quot;:2973.973228346457}"/>
</p:tagLst>
</file>

<file path=ppt/tags/tag5.xml><?xml version="1.0" encoding="utf-8"?>
<p:tagLst xmlns:p="http://schemas.openxmlformats.org/presentationml/2006/main">
  <p:tag name="KSO_WM_UNIT_PLACING_PICTURE_USER_VIEWPORT" val="{&quot;height&quot;:5226.327559055118,&quot;width&quot;:2973.973228346457}"/>
</p:tagLst>
</file>

<file path=ppt/tags/tag6.xml><?xml version="1.0" encoding="utf-8"?>
<p:tagLst xmlns:p="http://schemas.openxmlformats.org/presentationml/2006/main">
  <p:tag name="KSO_WM_UNIT_PLACING_PICTURE_USER_VIEWPORT" val="{&quot;height&quot;:2488.8220472440944,&quot;width&quot;:5045.9952755905515}"/>
</p:tagLst>
</file>

<file path=ppt/tags/tag7.xml><?xml version="1.0" encoding="utf-8"?>
<p:tagLst xmlns:p="http://schemas.openxmlformats.org/presentationml/2006/main">
  <p:tag name="KSO_WM_UNIT_PLACING_PICTURE_USER_VIEWPORT" val="{&quot;height&quot;:5226.327559055118,&quot;width&quot;:2973.973228346457}"/>
</p:tagLst>
</file>

<file path=ppt/tags/tag8.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1426</Words>
  <Application>WPS 演示</Application>
  <PresentationFormat>宽屏</PresentationFormat>
  <Paragraphs>302</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微软雅黑</vt:lpstr>
      <vt:lpstr>Wingdings</vt:lpstr>
      <vt:lpstr>Times New Roman</vt:lpstr>
      <vt:lpstr>黑体</vt:lpstr>
      <vt:lpstr>楷体_GB2312</vt:lpstr>
      <vt:lpstr>新宋体</vt:lpstr>
      <vt:lpstr>楷体</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190</cp:revision>
  <dcterms:created xsi:type="dcterms:W3CDTF">2019-06-19T02:08:00Z</dcterms:created>
  <dcterms:modified xsi:type="dcterms:W3CDTF">2023-09-28T14:14:59Z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8AF5F246F84A408FB36876D93BD8A971</vt:lpwstr>
  </property>
</Properties>
</file>