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61" r:id="rId20"/>
    <p:sldId id="262" r:id="rId21"/>
    <p:sldId id="281" r:id="rId22"/>
  </p:sldIdLst>
  <p:sldSz cx="9144000" cy="5143500" type="screen16x9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1594" y="9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GIF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859851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7" name="组合 6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1" name="组合 10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4" name="矩形: 圆角 13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5" name="矩形: 圆角 14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练习五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1259632" y="635179"/>
            <a:ext cx="684076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一根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分米长的绳子，对折再对折后，每段绳子有多长？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83318" y="1780557"/>
            <a:ext cx="2141331" cy="792088"/>
            <a:chOff x="1901558" y="1923679"/>
            <a:chExt cx="2141331" cy="792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901558" y="1923679"/>
              <a:ext cx="792088" cy="792088"/>
            </a:xfrm>
            <a:prstGeom prst="rect">
              <a:avLst/>
            </a:prstGeom>
          </p:spPr>
        </p:pic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2653936" y="2027335"/>
              <a:ext cx="13889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3002175" y="1884213"/>
            <a:ext cx="545922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解决本题的关键是清楚对折两次也就是折成了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段。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标题 1"/>
          <p:cNvSpPr>
            <a:spLocks noGrp="1" noChangeArrowheads="1"/>
          </p:cNvSpPr>
          <p:nvPr/>
        </p:nvSpPr>
        <p:spPr bwMode="auto">
          <a:xfrm>
            <a:off x="3321777" y="3019199"/>
            <a:ext cx="3521945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4÷4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标题 1"/>
          <p:cNvSpPr>
            <a:spLocks noGrp="1" noChangeArrowheads="1"/>
          </p:cNvSpPr>
          <p:nvPr/>
        </p:nvSpPr>
        <p:spPr bwMode="auto">
          <a:xfrm>
            <a:off x="2778493" y="3695576"/>
            <a:ext cx="4608512" cy="646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答：每段绳子长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26"/>
          <p:cNvGrpSpPr/>
          <p:nvPr/>
        </p:nvGrpSpPr>
        <p:grpSpPr bwMode="auto">
          <a:xfrm>
            <a:off x="2893491" y="1730155"/>
            <a:ext cx="6045200" cy="1100138"/>
            <a:chOff x="1748" y="1781"/>
            <a:chExt cx="3808" cy="693"/>
          </a:xfrm>
        </p:grpSpPr>
        <p:sp>
          <p:nvSpPr>
            <p:cNvPr id="47" name="Text Box 4"/>
            <p:cNvSpPr txBox="1">
              <a:spLocks noChangeArrowheads="1"/>
            </p:cNvSpPr>
            <p:nvPr/>
          </p:nvSpPr>
          <p:spPr bwMode="auto">
            <a:xfrm>
              <a:off x="1748" y="1781"/>
              <a:ext cx="3808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1"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   </a:t>
              </a:r>
              <a:r>
                <a:rPr kumimoji="1"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1"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    </a:t>
              </a:r>
              <a:r>
                <a:rPr kumimoji="1"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1"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分米    </a:t>
              </a:r>
              <a:r>
                <a:rPr kumimoji="1"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1"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 </a:t>
              </a:r>
              <a:endPara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 Box 5"/>
            <p:cNvSpPr txBox="1">
              <a:spLocks noChangeArrowheads="1"/>
            </p:cNvSpPr>
            <p:nvPr/>
          </p:nvSpPr>
          <p:spPr bwMode="auto">
            <a:xfrm>
              <a:off x="2293" y="2144"/>
              <a:ext cx="326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1"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    )  (    )   (    )</a:t>
              </a:r>
              <a:endParaRPr kumimoji="1"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Group 27"/>
          <p:cNvGrpSpPr/>
          <p:nvPr/>
        </p:nvGrpSpPr>
        <p:grpSpPr bwMode="auto">
          <a:xfrm>
            <a:off x="2945879" y="3245425"/>
            <a:ext cx="6049962" cy="1081087"/>
            <a:chOff x="1745" y="2796"/>
            <a:chExt cx="3811" cy="681"/>
          </a:xfrm>
        </p:grpSpPr>
        <p:sp>
          <p:nvSpPr>
            <p:cNvPr id="50" name="Text Box 7"/>
            <p:cNvSpPr txBox="1">
              <a:spLocks noChangeArrowheads="1"/>
            </p:cNvSpPr>
            <p:nvPr/>
          </p:nvSpPr>
          <p:spPr bwMode="auto">
            <a:xfrm>
              <a:off x="1745" y="2796"/>
              <a:ext cx="374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kumimoji="1"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   </a:t>
              </a:r>
              <a:r>
                <a:rPr kumimoji="1"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kumimoji="1"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    </a:t>
              </a:r>
              <a:r>
                <a:rPr kumimoji="1"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kumimoji="1"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分米    </a:t>
              </a:r>
              <a:r>
                <a:rPr kumimoji="1"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kumimoji="1"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米 </a:t>
              </a:r>
              <a:endPara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8"/>
            <p:cNvSpPr txBox="1">
              <a:spLocks noChangeArrowheads="1"/>
            </p:cNvSpPr>
            <p:nvPr/>
          </p:nvSpPr>
          <p:spPr bwMode="auto">
            <a:xfrm>
              <a:off x="2314" y="3147"/>
              <a:ext cx="3242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kumimoji="1" lang="en-US" altLang="zh-CN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    )  (    )   (    )</a:t>
              </a:r>
              <a:endParaRPr kumimoji="1"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Text Box 24"/>
          <p:cNvSpPr txBox="1">
            <a:spLocks noChangeArrowheads="1"/>
          </p:cNvSpPr>
          <p:nvPr/>
        </p:nvSpPr>
        <p:spPr bwMode="auto">
          <a:xfrm>
            <a:off x="6978327" y="2242671"/>
            <a:ext cx="79216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25"/>
          <p:cNvSpPr txBox="1">
            <a:spLocks noChangeArrowheads="1"/>
          </p:cNvSpPr>
          <p:nvPr/>
        </p:nvSpPr>
        <p:spPr bwMode="auto">
          <a:xfrm>
            <a:off x="5650138" y="3726174"/>
            <a:ext cx="79216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2"/>
          <p:cNvSpPr txBox="1">
            <a:spLocks noChangeArrowheads="1"/>
          </p:cNvSpPr>
          <p:nvPr/>
        </p:nvSpPr>
        <p:spPr bwMode="auto">
          <a:xfrm>
            <a:off x="559594" y="676167"/>
            <a:ext cx="80248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选择适合的长度在</a:t>
            </a:r>
            <a:r>
              <a:rPr kumimoji="1"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)</a:t>
            </a:r>
            <a:r>
              <a: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里画</a:t>
            </a:r>
            <a:r>
              <a:rPr kumimoji="1"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r>
              <a:rPr kumimoji="1"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21"/>
          <p:cNvSpPr txBox="1">
            <a:spLocks noChangeArrowheads="1"/>
          </p:cNvSpPr>
          <p:nvPr/>
        </p:nvSpPr>
        <p:spPr bwMode="auto">
          <a:xfrm>
            <a:off x="1178198" y="2582484"/>
            <a:ext cx="100806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黑板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Picture 22" descr="u3jx01_12_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66" y="2966659"/>
            <a:ext cx="1917700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Text Box 23"/>
          <p:cNvSpPr txBox="1">
            <a:spLocks noChangeArrowheads="1"/>
          </p:cNvSpPr>
          <p:nvPr/>
        </p:nvSpPr>
        <p:spPr bwMode="auto">
          <a:xfrm>
            <a:off x="1241941" y="4214434"/>
            <a:ext cx="100806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毛巾</a:t>
            </a:r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Picture 28" descr="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23" y="1515684"/>
            <a:ext cx="207645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utoUpdateAnimBg="0"/>
      <p:bldP spid="5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1"/>
          <p:cNvSpPr txBox="1">
            <a:spLocks noChangeArrowheads="1"/>
          </p:cNvSpPr>
          <p:nvPr/>
        </p:nvSpPr>
        <p:spPr bwMode="auto">
          <a:xfrm>
            <a:off x="746531" y="655281"/>
            <a:ext cx="66247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在（  ）里填上合适的数。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97409" y="1178501"/>
            <a:ext cx="56166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）厘米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）分米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）分米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70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）米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35539" y="1416338"/>
            <a:ext cx="772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09577" y="2276609"/>
            <a:ext cx="978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618090" y="3166190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85641" y="4016911"/>
            <a:ext cx="1114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16817" y="2571750"/>
            <a:ext cx="2021297" cy="20260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880980" y="1352374"/>
            <a:ext cx="78488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"/>
          <p:cNvSpPr txBox="1"/>
          <p:nvPr/>
        </p:nvSpPr>
        <p:spPr>
          <a:xfrm>
            <a:off x="2144716" y="1725514"/>
            <a:ext cx="1164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31798" y="653085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在○里填上“＞”“＜”或“＝”。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"/>
          <p:cNvSpPr txBox="1"/>
          <p:nvPr/>
        </p:nvSpPr>
        <p:spPr>
          <a:xfrm>
            <a:off x="5663511" y="1724334"/>
            <a:ext cx="1164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"/>
          <p:cNvSpPr txBox="1"/>
          <p:nvPr/>
        </p:nvSpPr>
        <p:spPr>
          <a:xfrm>
            <a:off x="1955476" y="2701077"/>
            <a:ext cx="1164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"/>
          <p:cNvSpPr txBox="1"/>
          <p:nvPr/>
        </p:nvSpPr>
        <p:spPr>
          <a:xfrm>
            <a:off x="5594790" y="2700014"/>
            <a:ext cx="7296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3"/>
          <p:cNvSpPr txBox="1"/>
          <p:nvPr/>
        </p:nvSpPr>
        <p:spPr>
          <a:xfrm>
            <a:off x="1543423" y="3675694"/>
            <a:ext cx="4383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3"/>
          <p:cNvSpPr txBox="1"/>
          <p:nvPr/>
        </p:nvSpPr>
        <p:spPr>
          <a:xfrm>
            <a:off x="6245575" y="3675694"/>
            <a:ext cx="8053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7" grpId="0"/>
      <p:bldP spid="39" grpId="0"/>
      <p:bldP spid="41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8040" y="2946660"/>
            <a:ext cx="1527161" cy="1875883"/>
          </a:xfrm>
          <a:prstGeom prst="rect">
            <a:avLst/>
          </a:prstGeom>
        </p:spPr>
      </p:pic>
      <p:grpSp>
        <p:nvGrpSpPr>
          <p:cNvPr id="13" name="组合 4"/>
          <p:cNvGrpSpPr/>
          <p:nvPr/>
        </p:nvGrpSpPr>
        <p:grpSpPr bwMode="auto">
          <a:xfrm>
            <a:off x="422474" y="1717736"/>
            <a:ext cx="2592288" cy="1452455"/>
            <a:chOff x="2572275" y="1295683"/>
            <a:chExt cx="2690374" cy="85902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4" name="云形标注 82"/>
            <p:cNvSpPr>
              <a:spLocks noChangeArrowheads="1"/>
            </p:cNvSpPr>
            <p:nvPr/>
          </p:nvSpPr>
          <p:spPr bwMode="auto">
            <a:xfrm>
              <a:off x="2572275" y="1295683"/>
              <a:ext cx="2690374" cy="859029"/>
            </a:xfrm>
            <a:prstGeom prst="cloudCallout">
              <a:avLst>
                <a:gd name="adj1" fmla="val -6353"/>
                <a:gd name="adj2" fmla="val 63804"/>
              </a:avLst>
            </a:prstGeom>
            <a:solidFill>
              <a:schemeClr val="bg1"/>
            </a:solidFill>
            <a:ln w="19050" algn="ctr">
              <a:solidFill>
                <a:srgbClr val="459881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4"/>
            <p:cNvSpPr>
              <a:spLocks noChangeArrowheads="1"/>
            </p:cNvSpPr>
            <p:nvPr/>
          </p:nvSpPr>
          <p:spPr bwMode="auto">
            <a:xfrm>
              <a:off x="2855002" y="1439308"/>
              <a:ext cx="2124918" cy="49147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先换算统一单位再计算。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510092" y="719152"/>
            <a:ext cx="44644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算一算。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3808" y="1059582"/>
            <a:ext cx="56166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）分米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分米＋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）厘米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28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厘米＋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32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）分米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厘米－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毫米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）厘米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40458" y="1328055"/>
            <a:ext cx="772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24212" y="2165494"/>
            <a:ext cx="978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45695" y="3031743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28184" y="3897992"/>
            <a:ext cx="1114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47971" y="771484"/>
            <a:ext cx="80675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哥哥身高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厘米，比弟弟高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厘米，弟弟身高多少厘米？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9272" y="2652864"/>
            <a:ext cx="1910152" cy="191015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397072" y="2200557"/>
            <a:ext cx="4598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41088" y="2871817"/>
            <a:ext cx="4598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425622" y="3456592"/>
            <a:ext cx="5184576" cy="110642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答：弟弟身高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98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6" grpId="0"/>
      <p:bldP spid="18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67"/>
          <p:cNvSpPr/>
          <p:nvPr/>
        </p:nvSpPr>
        <p:spPr>
          <a:xfrm>
            <a:off x="1460026" y="2794480"/>
            <a:ext cx="6192688" cy="1620190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568" y="72883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89273" y="2879104"/>
            <a:ext cx="609143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相邻单位间的进率是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换算为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乘进率，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换算为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除以进率。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4"/>
          <p:cNvSpPr txBox="1">
            <a:spLocks noChangeArrowheads="1"/>
          </p:cNvSpPr>
          <p:nvPr/>
        </p:nvSpPr>
        <p:spPr bwMode="auto">
          <a:xfrm>
            <a:off x="1347320" y="1882277"/>
            <a:ext cx="62284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      分米      厘米      毫米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36723" y="1744461"/>
            <a:ext cx="1083273" cy="461665"/>
            <a:chOff x="2398118" y="1864833"/>
            <a:chExt cx="1083273" cy="461665"/>
          </a:xfrm>
        </p:grpSpPr>
        <p:cxnSp>
          <p:nvCxnSpPr>
            <p:cNvPr id="13" name="直接箭头连接符 12"/>
            <p:cNvCxnSpPr/>
            <p:nvPr/>
          </p:nvCxnSpPr>
          <p:spPr>
            <a:xfrm>
              <a:off x="2398118" y="2264259"/>
              <a:ext cx="8777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2420368" y="1864833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657252" y="1744461"/>
            <a:ext cx="1083273" cy="461665"/>
            <a:chOff x="2398118" y="1864833"/>
            <a:chExt cx="1083273" cy="461665"/>
          </a:xfrm>
        </p:grpSpPr>
        <p:cxnSp>
          <p:nvCxnSpPr>
            <p:cNvPr id="20" name="直接箭头连接符 19"/>
            <p:cNvCxnSpPr/>
            <p:nvPr/>
          </p:nvCxnSpPr>
          <p:spPr>
            <a:xfrm>
              <a:off x="2398118" y="2264259"/>
              <a:ext cx="8777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1" name="文本框 20"/>
            <p:cNvSpPr txBox="1"/>
            <p:nvPr/>
          </p:nvSpPr>
          <p:spPr>
            <a:xfrm>
              <a:off x="2420368" y="1864833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50765" y="1735722"/>
            <a:ext cx="1083273" cy="461665"/>
            <a:chOff x="2398118" y="1864833"/>
            <a:chExt cx="1083273" cy="461665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2398118" y="2264259"/>
              <a:ext cx="8777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2420368" y="1864833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88555" y="2214663"/>
            <a:ext cx="1159175" cy="461665"/>
            <a:chOff x="2335908" y="2224050"/>
            <a:chExt cx="1159175" cy="461665"/>
          </a:xfrm>
        </p:grpSpPr>
        <p:cxnSp>
          <p:nvCxnSpPr>
            <p:cNvPr id="26" name="直接箭头连接符 25"/>
            <p:cNvCxnSpPr/>
            <p:nvPr/>
          </p:nvCxnSpPr>
          <p:spPr>
            <a:xfrm flipH="1">
              <a:off x="2335908" y="2263847"/>
              <a:ext cx="939948" cy="641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2434060" y="2224050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81350" y="2214663"/>
            <a:ext cx="1159175" cy="461665"/>
            <a:chOff x="2335908" y="2224050"/>
            <a:chExt cx="1159175" cy="461665"/>
          </a:xfrm>
        </p:grpSpPr>
        <p:cxnSp>
          <p:nvCxnSpPr>
            <p:cNvPr id="29" name="直接箭头连接符 28"/>
            <p:cNvCxnSpPr/>
            <p:nvPr/>
          </p:nvCxnSpPr>
          <p:spPr>
            <a:xfrm flipH="1">
              <a:off x="2335908" y="2263847"/>
              <a:ext cx="939948" cy="641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2434060" y="2224050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885388" y="2221070"/>
            <a:ext cx="1159175" cy="461665"/>
            <a:chOff x="2335908" y="2224050"/>
            <a:chExt cx="1159175" cy="461665"/>
          </a:xfrm>
        </p:grpSpPr>
        <p:cxnSp>
          <p:nvCxnSpPr>
            <p:cNvPr id="32" name="直接箭头连接符 31"/>
            <p:cNvCxnSpPr/>
            <p:nvPr/>
          </p:nvCxnSpPr>
          <p:spPr>
            <a:xfrm flipH="1">
              <a:off x="2335908" y="2263847"/>
              <a:ext cx="939948" cy="641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2434060" y="2224050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1768248" y="1579030"/>
            <a:ext cx="50405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分硬币的厚度；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大约是指甲盖的宽度；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大约是手掌的宽度。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547664" y="1352273"/>
            <a:ext cx="7060917" cy="2742376"/>
            <a:chOff x="1487684" y="1851669"/>
            <a:chExt cx="7048851" cy="2656411"/>
          </a:xfrm>
        </p:grpSpPr>
        <p:sp>
          <p:nvSpPr>
            <p:cNvPr id="68" name="圆角矩形 67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noFill/>
            <a:ln>
              <a:solidFill>
                <a:srgbClr val="4598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610216" y="2212143"/>
              <a:ext cx="1926319" cy="2295937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1173653" y="786925"/>
            <a:ext cx="618969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在（ ）里填上合适的长度单位。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6" name="TextBox 1"/>
          <p:cNvSpPr txBox="1">
            <a:spLocks noChangeArrowheads="1"/>
          </p:cNvSpPr>
          <p:nvPr/>
        </p:nvSpPr>
        <p:spPr bwMode="auto">
          <a:xfrm>
            <a:off x="880717" y="3716484"/>
            <a:ext cx="20425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7" name="TextBox 1"/>
          <p:cNvSpPr txBox="1">
            <a:spLocks noChangeArrowheads="1"/>
          </p:cNvSpPr>
          <p:nvPr/>
        </p:nvSpPr>
        <p:spPr bwMode="auto">
          <a:xfrm>
            <a:off x="3461653" y="3683582"/>
            <a:ext cx="20425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8" name="TextBox 1"/>
          <p:cNvSpPr txBox="1">
            <a:spLocks noChangeArrowheads="1"/>
          </p:cNvSpPr>
          <p:nvPr/>
        </p:nvSpPr>
        <p:spPr bwMode="auto">
          <a:xfrm>
            <a:off x="6025079" y="3683582"/>
            <a:ext cx="204257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9" name="TextBox 44"/>
          <p:cNvSpPr txBox="1">
            <a:spLocks noChangeArrowheads="1"/>
          </p:cNvSpPr>
          <p:nvPr/>
        </p:nvSpPr>
        <p:spPr bwMode="auto">
          <a:xfrm>
            <a:off x="1778896" y="3713670"/>
            <a:ext cx="14223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0" name="TextBox 44"/>
          <p:cNvSpPr txBox="1">
            <a:spLocks noChangeArrowheads="1"/>
          </p:cNvSpPr>
          <p:nvPr/>
        </p:nvSpPr>
        <p:spPr bwMode="auto">
          <a:xfrm>
            <a:off x="4414013" y="3697319"/>
            <a:ext cx="14223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毫米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1" name="TextBox 44"/>
          <p:cNvSpPr txBox="1">
            <a:spLocks noChangeArrowheads="1"/>
          </p:cNvSpPr>
          <p:nvPr/>
        </p:nvSpPr>
        <p:spPr bwMode="auto">
          <a:xfrm>
            <a:off x="7150317" y="3683582"/>
            <a:ext cx="142232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08" b="19305"/>
          <a:stretch>
            <a:fillRect/>
          </a:stretch>
        </p:blipFill>
        <p:spPr>
          <a:xfrm>
            <a:off x="1327757" y="2032000"/>
            <a:ext cx="6637683" cy="125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96" grpId="0"/>
      <p:bldP spid="97" grpId="0"/>
      <p:bldP spid="98" grpId="0"/>
      <p:bldP spid="99" grpId="0"/>
      <p:bldP spid="100" grpId="0"/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圆角矩形 67"/>
          <p:cNvSpPr/>
          <p:nvPr/>
        </p:nvSpPr>
        <p:spPr>
          <a:xfrm>
            <a:off x="1886349" y="2930944"/>
            <a:ext cx="6192688" cy="1620190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1950668" y="3017764"/>
            <a:ext cx="609143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相邻单位间的进率是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换算为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乘进率，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换算为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高级单位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除以进率。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609727" y="647673"/>
            <a:ext cx="7960871" cy="833258"/>
            <a:chOff x="1087632" y="2787109"/>
            <a:chExt cx="5907602" cy="83325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87632" y="2787109"/>
              <a:ext cx="618344" cy="833258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1769034" y="2879884"/>
              <a:ext cx="5226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长度单位米、分米、厘米、毫米之间的进率。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44"/>
          <p:cNvSpPr txBox="1">
            <a:spLocks noChangeArrowheads="1"/>
          </p:cNvSpPr>
          <p:nvPr/>
        </p:nvSpPr>
        <p:spPr bwMode="auto">
          <a:xfrm>
            <a:off x="1808715" y="2002649"/>
            <a:ext cx="62284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      分米      厘米      毫米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398118" y="1864833"/>
            <a:ext cx="1083273" cy="461665"/>
            <a:chOff x="2398118" y="1864833"/>
            <a:chExt cx="1083273" cy="461665"/>
          </a:xfrm>
        </p:grpSpPr>
        <p:cxnSp>
          <p:nvCxnSpPr>
            <p:cNvPr id="4" name="直接箭头连接符 3"/>
            <p:cNvCxnSpPr/>
            <p:nvPr/>
          </p:nvCxnSpPr>
          <p:spPr>
            <a:xfrm>
              <a:off x="2398118" y="2264259"/>
              <a:ext cx="8777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/>
          </p:nvSpPr>
          <p:spPr>
            <a:xfrm>
              <a:off x="2420368" y="1864833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118647" y="1864833"/>
            <a:ext cx="1083273" cy="461665"/>
            <a:chOff x="2398118" y="1864833"/>
            <a:chExt cx="1083273" cy="461665"/>
          </a:xfrm>
        </p:grpSpPr>
        <p:cxnSp>
          <p:nvCxnSpPr>
            <p:cNvPr id="18" name="直接箭头连接符 17"/>
            <p:cNvCxnSpPr/>
            <p:nvPr/>
          </p:nvCxnSpPr>
          <p:spPr>
            <a:xfrm>
              <a:off x="2398118" y="2264259"/>
              <a:ext cx="8777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2420368" y="1864833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12160" y="1856094"/>
            <a:ext cx="1083273" cy="461665"/>
            <a:chOff x="2398118" y="1864833"/>
            <a:chExt cx="1083273" cy="461665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2398118" y="2264259"/>
              <a:ext cx="87773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/>
          </p:nvSpPr>
          <p:spPr>
            <a:xfrm>
              <a:off x="2420368" y="1864833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49950" y="2335035"/>
            <a:ext cx="1159175" cy="461665"/>
            <a:chOff x="2335908" y="2224050"/>
            <a:chExt cx="1159175" cy="461665"/>
          </a:xfrm>
        </p:grpSpPr>
        <p:cxnSp>
          <p:nvCxnSpPr>
            <p:cNvPr id="26" name="直接箭头连接符 25"/>
            <p:cNvCxnSpPr/>
            <p:nvPr/>
          </p:nvCxnSpPr>
          <p:spPr>
            <a:xfrm flipH="1">
              <a:off x="2335908" y="2263847"/>
              <a:ext cx="939948" cy="641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2434060" y="2224050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042745" y="2335035"/>
            <a:ext cx="1159175" cy="461665"/>
            <a:chOff x="2335908" y="2224050"/>
            <a:chExt cx="1159175" cy="461665"/>
          </a:xfrm>
        </p:grpSpPr>
        <p:cxnSp>
          <p:nvCxnSpPr>
            <p:cNvPr id="29" name="直接箭头连接符 28"/>
            <p:cNvCxnSpPr/>
            <p:nvPr/>
          </p:nvCxnSpPr>
          <p:spPr>
            <a:xfrm flipH="1">
              <a:off x="2335908" y="2263847"/>
              <a:ext cx="939948" cy="641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>
              <a:off x="2434060" y="2224050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346783" y="2341442"/>
            <a:ext cx="1159175" cy="461665"/>
            <a:chOff x="2335908" y="2224050"/>
            <a:chExt cx="1159175" cy="461665"/>
          </a:xfrm>
        </p:grpSpPr>
        <p:cxnSp>
          <p:nvCxnSpPr>
            <p:cNvPr id="32" name="直接箭头连接符 31"/>
            <p:cNvCxnSpPr/>
            <p:nvPr/>
          </p:nvCxnSpPr>
          <p:spPr>
            <a:xfrm flipH="1">
              <a:off x="2335908" y="2263847"/>
              <a:ext cx="939948" cy="641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sp>
          <p:nvSpPr>
            <p:cNvPr id="33" name="文本框 32"/>
            <p:cNvSpPr txBox="1"/>
            <p:nvPr/>
          </p:nvSpPr>
          <p:spPr>
            <a:xfrm>
              <a:off x="2434060" y="2224050"/>
              <a:ext cx="10610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÷10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3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1"/>
          <p:cNvSpPr txBox="1">
            <a:spLocks noChangeArrowheads="1"/>
          </p:cNvSpPr>
          <p:nvPr/>
        </p:nvSpPr>
        <p:spPr bwMode="auto">
          <a:xfrm>
            <a:off x="544508" y="644636"/>
            <a:ext cx="66247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在（  ）里填上合适的数。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3577" y="3218593"/>
            <a:ext cx="1610941" cy="1610941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3275856" y="959434"/>
            <a:ext cx="561662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90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厘米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）分米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100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毫米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）分米        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 ）厘米    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28600"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6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分米</a:t>
            </a:r>
            <a:r>
              <a:rPr lang="en-US" altLang="zh-CN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    ）厘米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83185" y="1218112"/>
            <a:ext cx="772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61232" y="2064497"/>
            <a:ext cx="978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36924" y="2956983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13986" y="3778088"/>
            <a:ext cx="1630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907704" y="1741332"/>
            <a:ext cx="2016224" cy="514246"/>
          </a:xfrm>
          <a:prstGeom prst="wedgeRoundRectCallout">
            <a:avLst>
              <a:gd name="adj1" fmla="val 60373"/>
              <a:gd name="adj2" fmla="val -58512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里面有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4095373" y="2553146"/>
            <a:ext cx="2163920" cy="514246"/>
          </a:xfrm>
          <a:prstGeom prst="wedgeRoundRectCallout">
            <a:avLst>
              <a:gd name="adj1" fmla="val 60373"/>
              <a:gd name="adj2" fmla="val -58512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2014557" y="3459056"/>
            <a:ext cx="2163920" cy="514246"/>
          </a:xfrm>
          <a:prstGeom prst="wedgeRoundRectCallout">
            <a:avLst>
              <a:gd name="adj1" fmla="val 42473"/>
              <a:gd name="adj2" fmla="val -70860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>
          <a:xfrm>
            <a:off x="2754742" y="4325921"/>
            <a:ext cx="2537337" cy="514246"/>
          </a:xfrm>
          <a:prstGeom prst="wedgeRoundRectCallout">
            <a:avLst>
              <a:gd name="adj1" fmla="val -603"/>
              <a:gd name="adj2" fmla="val -69625"/>
              <a:gd name="adj3" fmla="val 16667"/>
            </a:avLst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3" grpId="0" animBg="1"/>
      <p:bldP spid="28" grpId="0" animBg="1"/>
      <p:bldP spid="29" grpId="0" animBg="1"/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1685720" y="1079031"/>
            <a:ext cx="7278768" cy="2870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       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3"/>
          <p:cNvSpPr txBox="1"/>
          <p:nvPr/>
        </p:nvSpPr>
        <p:spPr>
          <a:xfrm>
            <a:off x="2795844" y="1448597"/>
            <a:ext cx="1164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30005" y="631736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在○里填上“＞”“＜”或“＝”。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标注 51"/>
          <p:cNvSpPr/>
          <p:nvPr/>
        </p:nvSpPr>
        <p:spPr>
          <a:xfrm>
            <a:off x="1499700" y="1957761"/>
            <a:ext cx="2160240" cy="422474"/>
          </a:xfrm>
          <a:prstGeom prst="wedgeRoundRectCallout">
            <a:avLst>
              <a:gd name="adj1" fmla="val -11237"/>
              <a:gd name="adj2" fmla="val -7344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3"/>
          <p:cNvSpPr txBox="1"/>
          <p:nvPr/>
        </p:nvSpPr>
        <p:spPr>
          <a:xfrm>
            <a:off x="6828292" y="1448597"/>
            <a:ext cx="1164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标注 53"/>
          <p:cNvSpPr/>
          <p:nvPr/>
        </p:nvSpPr>
        <p:spPr>
          <a:xfrm>
            <a:off x="5978845" y="1957761"/>
            <a:ext cx="2160240" cy="422474"/>
          </a:xfrm>
          <a:prstGeom prst="wedgeRoundRectCallout">
            <a:avLst>
              <a:gd name="adj1" fmla="val 30733"/>
              <a:gd name="adj2" fmla="val -71615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3"/>
          <p:cNvSpPr txBox="1"/>
          <p:nvPr/>
        </p:nvSpPr>
        <p:spPr>
          <a:xfrm>
            <a:off x="2760216" y="2427734"/>
            <a:ext cx="1164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圆角矩形标注 55"/>
          <p:cNvSpPr/>
          <p:nvPr/>
        </p:nvSpPr>
        <p:spPr>
          <a:xfrm>
            <a:off x="1657872" y="3019617"/>
            <a:ext cx="2160240" cy="422474"/>
          </a:xfrm>
          <a:prstGeom prst="wedgeRoundRectCallout">
            <a:avLst>
              <a:gd name="adj1" fmla="val -11237"/>
              <a:gd name="adj2" fmla="val -7344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3"/>
          <p:cNvSpPr txBox="1"/>
          <p:nvPr/>
        </p:nvSpPr>
        <p:spPr>
          <a:xfrm>
            <a:off x="6468252" y="2421820"/>
            <a:ext cx="1164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标注 57"/>
          <p:cNvSpPr/>
          <p:nvPr/>
        </p:nvSpPr>
        <p:spPr>
          <a:xfrm>
            <a:off x="5891537" y="3009446"/>
            <a:ext cx="2160240" cy="422474"/>
          </a:xfrm>
          <a:prstGeom prst="wedgeRoundRectCallout">
            <a:avLst>
              <a:gd name="adj1" fmla="val -34029"/>
              <a:gd name="adj2" fmla="val -81017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3"/>
          <p:cNvSpPr txBox="1"/>
          <p:nvPr/>
        </p:nvSpPr>
        <p:spPr>
          <a:xfrm>
            <a:off x="2727109" y="3406871"/>
            <a:ext cx="1164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圆角矩形标注 59"/>
          <p:cNvSpPr/>
          <p:nvPr/>
        </p:nvSpPr>
        <p:spPr>
          <a:xfrm>
            <a:off x="1859740" y="3937163"/>
            <a:ext cx="2160240" cy="422474"/>
          </a:xfrm>
          <a:prstGeom prst="wedgeRoundRectCallout">
            <a:avLst>
              <a:gd name="adj1" fmla="val 33164"/>
              <a:gd name="adj2" fmla="val -8253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分米＝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3"/>
          <p:cNvSpPr txBox="1"/>
          <p:nvPr/>
        </p:nvSpPr>
        <p:spPr>
          <a:xfrm>
            <a:off x="6827003" y="3402352"/>
            <a:ext cx="11641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圆角矩形标注 61"/>
          <p:cNvSpPr/>
          <p:nvPr/>
        </p:nvSpPr>
        <p:spPr>
          <a:xfrm>
            <a:off x="5748172" y="4027883"/>
            <a:ext cx="2160240" cy="422474"/>
          </a:xfrm>
          <a:prstGeom prst="wedgeRoundRectCallout">
            <a:avLst>
              <a:gd name="adj1" fmla="val 34348"/>
              <a:gd name="adj2" fmla="val -103720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2" grpId="0" animBg="1"/>
      <p:bldP spid="53" grpId="0"/>
      <p:bldP spid="54" grpId="0" animBg="1"/>
      <p:bldP spid="55" grpId="0"/>
      <p:bldP spid="56" grpId="0" animBg="1"/>
      <p:bldP spid="57" grpId="0"/>
      <p:bldP spid="58" grpId="0" animBg="1"/>
      <p:bldP spid="59" grpId="0"/>
      <p:bldP spid="60" grpId="0" animBg="1"/>
      <p:bldP spid="61" grpId="0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91774" y="709908"/>
            <a:ext cx="79604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降雨量是指在一定时间内降落到地面的水层深度，单位用毫米表示。某地一天的日降水量为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毫米，今天下的是什么雨？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87624" y="2499742"/>
            <a:ext cx="4598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187624" y="3070818"/>
            <a:ext cx="5184576" cy="110642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答：今天下的是中雨。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80112" y="2420208"/>
            <a:ext cx="334786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日降水量   术语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1cm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10-25cm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中雨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25-50cm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大雨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899" y="3637937"/>
            <a:ext cx="1412701" cy="141270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886" y="1606572"/>
            <a:ext cx="2827020" cy="282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755576" y="634013"/>
            <a:ext cx="774247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用一根长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米的木料，锯成同样长的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根做凳子腿。这个凳子的高大约是多少？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84937" y="3402423"/>
            <a:ext cx="2141331" cy="792088"/>
            <a:chOff x="1901558" y="1923679"/>
            <a:chExt cx="2141331" cy="7920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901558" y="1923679"/>
              <a:ext cx="792088" cy="792088"/>
            </a:xfrm>
            <a:prstGeom prst="rect">
              <a:avLst/>
            </a:prstGeom>
          </p:spPr>
        </p:pic>
        <p:sp>
          <p:nvSpPr>
            <p:cNvPr id="10" name="TextBox 2"/>
            <p:cNvSpPr txBox="1">
              <a:spLocks noChangeArrowheads="1"/>
            </p:cNvSpPr>
            <p:nvPr/>
          </p:nvSpPr>
          <p:spPr bwMode="auto">
            <a:xfrm>
              <a:off x="2653936" y="2027335"/>
              <a:ext cx="13889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分析：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2" name="TextBox 2"/>
          <p:cNvSpPr txBox="1">
            <a:spLocks noChangeArrowheads="1"/>
          </p:cNvSpPr>
          <p:nvPr/>
        </p:nvSpPr>
        <p:spPr bwMode="auto">
          <a:xfrm>
            <a:off x="2755022" y="3402423"/>
            <a:ext cx="545922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凳子的高即为每条腿的长度，锯成同样长的凳子腿也就是把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米平均分成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份，用除法计算。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719" y="1503838"/>
            <a:ext cx="1802606" cy="198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628" y="1083567"/>
            <a:ext cx="2634056" cy="2634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246" y="3191572"/>
            <a:ext cx="1756473" cy="1756473"/>
          </a:xfrm>
          <a:prstGeom prst="rect">
            <a:avLst/>
          </a:prstGeom>
        </p:spPr>
      </p:pic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694480" y="613301"/>
            <a:ext cx="775504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用一根长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米的木料，锯成同样长的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段做凳子腿。这个凳子的高大约是多少？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1980140" y="3635275"/>
            <a:ext cx="34940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米＝</a:t>
            </a: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4355976" y="3635275"/>
            <a:ext cx="34575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20÷4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1"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（分米）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3"/>
          <p:cNvSpPr txBox="1">
            <a:spLocks noChangeArrowheads="1"/>
          </p:cNvSpPr>
          <p:nvPr/>
        </p:nvSpPr>
        <p:spPr bwMode="auto">
          <a:xfrm>
            <a:off x="2087265" y="4190349"/>
            <a:ext cx="57594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>
              <a:defRPr/>
            </a:pPr>
            <a:r>
              <a: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答：这个凳子的高大约是</a:t>
            </a:r>
            <a:r>
              <a:rPr kumimoji="1"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1"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分米。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719" y="1503838"/>
            <a:ext cx="1802606" cy="198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628" y="1083567"/>
            <a:ext cx="2634056" cy="26340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1478</Words>
  <Application>WPS 演示</Application>
  <PresentationFormat>全屏显示(16:9)</PresentationFormat>
  <Paragraphs>222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50</cp:revision>
  <dcterms:created xsi:type="dcterms:W3CDTF">2019-09-02T08:53:00Z</dcterms:created>
  <dcterms:modified xsi:type="dcterms:W3CDTF">2023-09-28T13:41:10Z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615D3F0F15B94372A6DD6937807FBBC9_12</vt:lpwstr>
  </property>
  <property fmtid="{D5CDD505-2E9C-101B-9397-08002B2CF9AE}" pid="3" name="KSOProductBuildVer">
    <vt:lpwstr>2052-12.1.0.15374</vt:lpwstr>
  </property>
</Properties>
</file>