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dp" ContentType="image/vnd.ms-photo"/>
  <Default Extension="emf" ContentType="image/x-em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4" r:id="rId3"/>
  </p:sldMasterIdLst>
  <p:notesMasterIdLst>
    <p:notesMasterId r:id="rId6"/>
  </p:notesMasterIdLst>
  <p:handoutMasterIdLst>
    <p:handoutMasterId r:id="rId29"/>
  </p:handoutMasterIdLst>
  <p:sldIdLst>
    <p:sldId id="266" r:id="rId4"/>
    <p:sldId id="267" r:id="rId5"/>
    <p:sldId id="261" r:id="rId7"/>
    <p:sldId id="277" r:id="rId8"/>
    <p:sldId id="281" r:id="rId9"/>
    <p:sldId id="282" r:id="rId10"/>
    <p:sldId id="283" r:id="rId11"/>
    <p:sldId id="284" r:id="rId12"/>
    <p:sldId id="286" r:id="rId13"/>
    <p:sldId id="288" r:id="rId14"/>
    <p:sldId id="289" r:id="rId15"/>
    <p:sldId id="290" r:id="rId16"/>
    <p:sldId id="291" r:id="rId17"/>
    <p:sldId id="292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260" r:id="rId27"/>
    <p:sldId id="303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4FA"/>
    <a:srgbClr val="FAFAFA"/>
    <a:srgbClr val="197DE1"/>
    <a:srgbClr val="2B99FF"/>
    <a:srgbClr val="187DE2"/>
    <a:srgbClr val="000000"/>
    <a:srgbClr val="85CC2A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31"/>
    <p:restoredTop sz="94793"/>
  </p:normalViewPr>
  <p:slideViewPr>
    <p:cSldViewPr snapToGrid="0" snapToObjects="1" showGuides="1">
      <p:cViewPr varScale="1">
        <p:scale>
          <a:sx n="142" d="100"/>
          <a:sy n="142" d="100"/>
        </p:scale>
        <p:origin x="200" y="416"/>
      </p:cViewPr>
      <p:guideLst>
        <p:guide orient="horz" pos="2142"/>
        <p:guide pos="38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125" d="100"/>
          <a:sy n="125" d="100"/>
        </p:scale>
        <p:origin x="370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3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7EBA9-3444-E04A-9969-BF4995D1A33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83A80B-8070-D746-9113-42D61D085EC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ECD749-68E1-C644-A85F-08C8F056BB6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C0446A-5CFE-DB43-8530-8C731ADAD5F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三角形 56"/>
          <p:cNvSpPr/>
          <p:nvPr userDrawn="1"/>
        </p:nvSpPr>
        <p:spPr>
          <a:xfrm rot="10800000">
            <a:off x="1216097" y="-1"/>
            <a:ext cx="1373510" cy="974939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8" name="三角形 57"/>
          <p:cNvSpPr/>
          <p:nvPr userDrawn="1"/>
        </p:nvSpPr>
        <p:spPr>
          <a:xfrm rot="10800000">
            <a:off x="393060" y="-3"/>
            <a:ext cx="1803488" cy="1280143"/>
          </a:xfrm>
          <a:prstGeom prst="triangle">
            <a:avLst/>
          </a:prstGeom>
          <a:solidFill>
            <a:schemeClr val="bg1">
              <a:lumMod val="8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3823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275467" y="1643062"/>
            <a:ext cx="4916534" cy="6336331"/>
          </a:xfrm>
          <a:prstGeom prst="rect">
            <a:avLst/>
          </a:prstGeom>
        </p:spPr>
      </p:pic>
      <p:sp>
        <p:nvSpPr>
          <p:cNvPr id="56" name="矩形 55"/>
          <p:cNvSpPr/>
          <p:nvPr userDrawn="1"/>
        </p:nvSpPr>
        <p:spPr>
          <a:xfrm>
            <a:off x="1" y="1117661"/>
            <a:ext cx="8372876" cy="4565111"/>
          </a:xfrm>
          <a:prstGeom prst="rect">
            <a:avLst/>
          </a:prstGeom>
          <a:solidFill>
            <a:srgbClr val="197D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45" name="文本框 44"/>
          <p:cNvSpPr txBox="1"/>
          <p:nvPr userDrawn="1"/>
        </p:nvSpPr>
        <p:spPr>
          <a:xfrm>
            <a:off x="9758597" y="9338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  <p:sp>
        <p:nvSpPr>
          <p:cNvPr id="46" name="平行四边形 45"/>
          <p:cNvSpPr/>
          <p:nvPr userDrawn="1"/>
        </p:nvSpPr>
        <p:spPr>
          <a:xfrm>
            <a:off x="39306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平行四边形 46"/>
          <p:cNvSpPr/>
          <p:nvPr userDrawn="1"/>
        </p:nvSpPr>
        <p:spPr>
          <a:xfrm>
            <a:off x="66699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平行四边形 47"/>
          <p:cNvSpPr/>
          <p:nvPr userDrawn="1"/>
        </p:nvSpPr>
        <p:spPr>
          <a:xfrm>
            <a:off x="94093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/>
          <p:cNvPicPr>
            <a:picLocks noChangeAspect="1"/>
          </p:cNvPicPr>
          <p:nvPr userDrawn="1"/>
        </p:nvPicPr>
        <p:blipFill>
          <a:blip r:embed="rId4" cstate="screen"/>
          <a:srcRect r="65887"/>
          <a:stretch>
            <a:fillRect/>
          </a:stretch>
        </p:blipFill>
        <p:spPr>
          <a:xfrm>
            <a:off x="393065" y="278765"/>
            <a:ext cx="527685" cy="471170"/>
          </a:xfrm>
          <a:prstGeom prst="rect">
            <a:avLst/>
          </a:prstGeom>
        </p:spPr>
      </p:pic>
      <p:sp>
        <p:nvSpPr>
          <p:cNvPr id="59" name="矩形 58"/>
          <p:cNvSpPr/>
          <p:nvPr userDrawn="1"/>
        </p:nvSpPr>
        <p:spPr>
          <a:xfrm>
            <a:off x="8410352" y="1117661"/>
            <a:ext cx="180000" cy="4564800"/>
          </a:xfrm>
          <a:prstGeom prst="rect">
            <a:avLst/>
          </a:prstGeom>
          <a:solidFill>
            <a:srgbClr val="197DE1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60" name="矩形 59"/>
          <p:cNvSpPr/>
          <p:nvPr userDrawn="1"/>
        </p:nvSpPr>
        <p:spPr>
          <a:xfrm>
            <a:off x="8627827" y="1117661"/>
            <a:ext cx="90000" cy="4565111"/>
          </a:xfrm>
          <a:prstGeom prst="rect">
            <a:avLst/>
          </a:prstGeom>
          <a:solidFill>
            <a:srgbClr val="197DE1">
              <a:alpha val="7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/>
          </a:p>
        </p:txBody>
      </p:sp>
      <p:sp>
        <p:nvSpPr>
          <p:cNvPr id="13" name="平行四边形 12"/>
          <p:cNvSpPr/>
          <p:nvPr userDrawn="1"/>
        </p:nvSpPr>
        <p:spPr>
          <a:xfrm>
            <a:off x="1214867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平行四边形 13"/>
          <p:cNvSpPr/>
          <p:nvPr userDrawn="1"/>
        </p:nvSpPr>
        <p:spPr>
          <a:xfrm>
            <a:off x="1488802" y="6108192"/>
            <a:ext cx="251515" cy="219456"/>
          </a:xfrm>
          <a:prstGeom prst="parallelogram">
            <a:avLst/>
          </a:prstGeom>
          <a:solidFill>
            <a:srgbClr val="85CC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155324"/>
            <a:ext cx="2466753" cy="604986"/>
          </a:xfrm>
          <a:prstGeom prst="rect">
            <a:avLst/>
          </a:prstGeom>
          <a:gradFill flip="none" rotWithShape="1">
            <a:gsLst>
              <a:gs pos="0">
                <a:srgbClr val="FAFAFA"/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220941" y="240693"/>
            <a:ext cx="434248" cy="4342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55189" y="240693"/>
            <a:ext cx="1605280" cy="4781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>
              <a:defRPr kumimoji="1" lang="zh-CN" altLang="en-US" sz="28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pPr marL="0" lvl="0"/>
            <a:r>
              <a:rPr kumimoji="1" lang="zh-CN" altLang="en-US" dirty="0"/>
              <a:t>复习新知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尾页 - 教习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0" y="1117660"/>
            <a:ext cx="6951407" cy="4565111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1386348" y="331204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386348" y="2082886"/>
            <a:ext cx="3474043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谢谢观看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6" cstate="screen">
            <a:alphaModFix amt="50000"/>
          </a:blip>
          <a:srcRect t="820" b="82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16.jpeg"/><Relationship Id="rId2" Type="http://schemas.openxmlformats.org/officeDocument/2006/relationships/tags" Target="../tags/tag1.xml"/><Relationship Id="rId1" Type="http://schemas.openxmlformats.org/officeDocument/2006/relationships/hyperlink" Target="http://www.helloweba.com/demo/dice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8459" y="3609753"/>
            <a:ext cx="5222274" cy="626534"/>
            <a:chOff x="1068459" y="3609753"/>
            <a:chExt cx="5222274" cy="626534"/>
          </a:xfrm>
        </p:grpSpPr>
        <p:grpSp>
          <p:nvGrpSpPr>
            <p:cNvPr id="7" name="组合 6"/>
            <p:cNvGrpSpPr/>
            <p:nvPr/>
          </p:nvGrpSpPr>
          <p:grpSpPr>
            <a:xfrm>
              <a:off x="1068459" y="3609753"/>
              <a:ext cx="5222274" cy="626534"/>
              <a:chOff x="854157" y="4555679"/>
              <a:chExt cx="5027541" cy="626534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152400" dist="50800" dir="13500000" algn="br" rotWithShape="0">
                  <a:schemeClr val="accent5">
                    <a:lumMod val="60000"/>
                    <a:lumOff val="40000"/>
                    <a:alpha val="7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854157" y="4555679"/>
                <a:ext cx="5027541" cy="626534"/>
              </a:xfrm>
              <a:prstGeom prst="roundRect">
                <a:avLst/>
              </a:prstGeom>
              <a:solidFill>
                <a:srgbClr val="197DE1"/>
              </a:solidFill>
              <a:ln>
                <a:noFill/>
              </a:ln>
              <a:effectLst>
                <a:outerShdw blurRad="50800" dist="50800" dir="2700000" algn="tl" rotWithShape="0">
                  <a:srgbClr val="1954FA">
                    <a:alpha val="7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121845" y="3722965"/>
              <a:ext cx="5115503" cy="398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小学数学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人教版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五年级上册 </a:t>
              </a:r>
              <a:r>
                <a:rPr kumimoji="1" lang="en-US" altLang="zh-CN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/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 第</a:t>
              </a:r>
              <a:r>
                <a:rPr kumimoji="1"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四单元</a:t>
              </a:r>
              <a:endParaRPr kumimoji="1"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1866900" y="2252345"/>
            <a:ext cx="3377565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掷一</a:t>
            </a: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Bold" pitchFamily="34" charset="-122"/>
                <a:ea typeface="思源黑体 CN Bold" pitchFamily="34" charset="-122"/>
                <a:cs typeface="+mn-cs"/>
                <a:sym typeface="+mn-ea"/>
              </a:rPr>
              <a:t>掷</a:t>
            </a:r>
            <a:endParaRPr kumimoji="0" lang="zh-CN" altLang="en-US" sz="36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Bold" pitchFamily="34" charset="-122"/>
              <a:ea typeface="思源黑体 CN Bold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14338" name="AutoShape 2"/>
          <p:cNvSpPr/>
          <p:nvPr/>
        </p:nvSpPr>
        <p:spPr>
          <a:xfrm>
            <a:off x="2586990" y="66040"/>
            <a:ext cx="2411413" cy="1008063"/>
          </a:xfrm>
          <a:prstGeom prst="horizontalScroll">
            <a:avLst>
              <a:gd name="adj" fmla="val 15083"/>
            </a:avLst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AutoShape 3"/>
          <p:cNvSpPr/>
          <p:nvPr/>
        </p:nvSpPr>
        <p:spPr>
          <a:xfrm>
            <a:off x="3629978" y="1363028"/>
            <a:ext cx="7416800" cy="2016125"/>
          </a:xfrm>
          <a:prstGeom prst="wedgeRoundRectCallout">
            <a:avLst>
              <a:gd name="adj1" fmla="val 36324"/>
              <a:gd name="adj2" fmla="val 11094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b="1" dirty="0">
                <a:latin typeface="Arial" panose="020B0604020202020204" pitchFamily="34" charset="0"/>
              </a:rPr>
              <a:t>请同学们从数学角度去想一想: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为什么老师的</a:t>
            </a:r>
            <a:r>
              <a:rPr lang="en-US" altLang="zh-CN" sz="2800" b="1" dirty="0"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</a:rPr>
              <a:t>和”少反而出现的可能性大,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r>
              <a:rPr lang="zh-CN" altLang="en-US" sz="2800" b="1" dirty="0">
                <a:latin typeface="Arial" panose="020B0604020202020204" pitchFamily="34" charset="0"/>
              </a:rPr>
              <a:t> 同学们的</a:t>
            </a:r>
            <a:r>
              <a:rPr lang="en-US" altLang="zh-CN" sz="2800" b="1" dirty="0"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</a:rPr>
              <a:t>和”多却出现的可能性小呢</a:t>
            </a:r>
            <a:r>
              <a:rPr lang="en-US" altLang="zh-CN" sz="2800" b="1" dirty="0">
                <a:latin typeface="Arial" panose="020B0604020202020204" pitchFamily="34" charset="0"/>
              </a:rPr>
              <a:t>？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pic>
        <p:nvPicPr>
          <p:cNvPr id="14340" name="Picture 4" descr="04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54565" y="4387215"/>
            <a:ext cx="1876425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1" name="Text Box 5"/>
          <p:cNvSpPr txBox="1"/>
          <p:nvPr/>
        </p:nvSpPr>
        <p:spPr>
          <a:xfrm>
            <a:off x="2890203" y="167640"/>
            <a:ext cx="2828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议一议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6079490" y="229553"/>
            <a:ext cx="2951163" cy="64135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Arial" panose="020B0604020202020204" pitchFamily="34" charset="0"/>
              </a:rPr>
              <a:t>    揭秘骰子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3753803" y="547306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  <p:bldP spid="143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15362" name="AutoShape 2"/>
          <p:cNvSpPr>
            <a:spLocks noChangeAspect="1"/>
          </p:cNvSpPr>
          <p:nvPr/>
        </p:nvSpPr>
        <p:spPr>
          <a:xfrm>
            <a:off x="6630353" y="659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1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15363" name="Rectangle 3"/>
          <p:cNvSpPr/>
          <p:nvPr/>
        </p:nvSpPr>
        <p:spPr>
          <a:xfrm>
            <a:off x="2728278" y="53505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3515678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5" name="Rectangle 5"/>
          <p:cNvSpPr/>
          <p:nvPr/>
        </p:nvSpPr>
        <p:spPr>
          <a:xfrm>
            <a:off x="4301490" y="53505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6" name="Rectangle 6"/>
          <p:cNvSpPr/>
          <p:nvPr/>
        </p:nvSpPr>
        <p:spPr>
          <a:xfrm>
            <a:off x="5085715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7" name="Rectangle 7"/>
          <p:cNvSpPr/>
          <p:nvPr/>
        </p:nvSpPr>
        <p:spPr>
          <a:xfrm>
            <a:off x="5871528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8" name="Rectangle 8"/>
          <p:cNvSpPr/>
          <p:nvPr/>
        </p:nvSpPr>
        <p:spPr>
          <a:xfrm>
            <a:off x="6657340" y="53505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1+6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69" name="Rectangle 9"/>
          <p:cNvSpPr/>
          <p:nvPr/>
        </p:nvSpPr>
        <p:spPr>
          <a:xfrm>
            <a:off x="7443153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0" name="Rectangle 10"/>
          <p:cNvSpPr/>
          <p:nvPr/>
        </p:nvSpPr>
        <p:spPr>
          <a:xfrm>
            <a:off x="8230553" y="53505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1" name="Rectangle 11"/>
          <p:cNvSpPr/>
          <p:nvPr/>
        </p:nvSpPr>
        <p:spPr>
          <a:xfrm>
            <a:off x="9014778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2" name="Rectangle 12"/>
          <p:cNvSpPr/>
          <p:nvPr/>
        </p:nvSpPr>
        <p:spPr>
          <a:xfrm>
            <a:off x="9802178" y="53505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3" name="Rectangle 13"/>
          <p:cNvSpPr/>
          <p:nvPr/>
        </p:nvSpPr>
        <p:spPr>
          <a:xfrm>
            <a:off x="10584815" y="53489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6+6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4" name="Rectangle 14"/>
          <p:cNvSpPr/>
          <p:nvPr/>
        </p:nvSpPr>
        <p:spPr>
          <a:xfrm>
            <a:off x="3515678" y="477266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5" name="Rectangle 15"/>
          <p:cNvSpPr/>
          <p:nvPr/>
        </p:nvSpPr>
        <p:spPr>
          <a:xfrm>
            <a:off x="4301490" y="477107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6" name="Rectangle 16"/>
          <p:cNvSpPr/>
          <p:nvPr/>
        </p:nvSpPr>
        <p:spPr>
          <a:xfrm>
            <a:off x="5085715" y="477266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7" name="Rectangle 17"/>
          <p:cNvSpPr/>
          <p:nvPr/>
        </p:nvSpPr>
        <p:spPr>
          <a:xfrm>
            <a:off x="5871528" y="477266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8" name="Rectangle 18"/>
          <p:cNvSpPr/>
          <p:nvPr/>
        </p:nvSpPr>
        <p:spPr>
          <a:xfrm>
            <a:off x="6657340" y="477107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79" name="Rectangle 19"/>
          <p:cNvSpPr/>
          <p:nvPr/>
        </p:nvSpPr>
        <p:spPr>
          <a:xfrm>
            <a:off x="7443153" y="477266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0" name="Rectangle 20"/>
          <p:cNvSpPr/>
          <p:nvPr/>
        </p:nvSpPr>
        <p:spPr>
          <a:xfrm>
            <a:off x="8230553" y="477107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1" name="Rectangle 21"/>
          <p:cNvSpPr/>
          <p:nvPr/>
        </p:nvSpPr>
        <p:spPr>
          <a:xfrm>
            <a:off x="9014778" y="477266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2" name="Rectangle 22"/>
          <p:cNvSpPr/>
          <p:nvPr/>
        </p:nvSpPr>
        <p:spPr>
          <a:xfrm>
            <a:off x="9802178" y="477107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6+5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3" name="Rectangle 23"/>
          <p:cNvSpPr/>
          <p:nvPr/>
        </p:nvSpPr>
        <p:spPr>
          <a:xfrm>
            <a:off x="4303078" y="41948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4" name="Rectangle 24"/>
          <p:cNvSpPr/>
          <p:nvPr/>
        </p:nvSpPr>
        <p:spPr>
          <a:xfrm>
            <a:off x="5087303" y="41932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5" name="Rectangle 25"/>
          <p:cNvSpPr/>
          <p:nvPr/>
        </p:nvSpPr>
        <p:spPr>
          <a:xfrm>
            <a:off x="5869940" y="41932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6" name="Rectangle 26"/>
          <p:cNvSpPr/>
          <p:nvPr/>
        </p:nvSpPr>
        <p:spPr>
          <a:xfrm>
            <a:off x="6658928" y="41948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3+4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7" name="Rectangle 27"/>
          <p:cNvSpPr/>
          <p:nvPr/>
        </p:nvSpPr>
        <p:spPr>
          <a:xfrm>
            <a:off x="7441565" y="41932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8" name="Rectangle 28"/>
          <p:cNvSpPr/>
          <p:nvPr/>
        </p:nvSpPr>
        <p:spPr>
          <a:xfrm>
            <a:off x="8228965" y="4194810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89" name="Rectangle 29"/>
          <p:cNvSpPr/>
          <p:nvPr/>
        </p:nvSpPr>
        <p:spPr>
          <a:xfrm>
            <a:off x="9013190" y="4193223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6+4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0" name="Rectangle 30"/>
          <p:cNvSpPr/>
          <p:nvPr/>
        </p:nvSpPr>
        <p:spPr>
          <a:xfrm>
            <a:off x="5087303" y="3612198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1" name="Rectangle 31"/>
          <p:cNvSpPr/>
          <p:nvPr/>
        </p:nvSpPr>
        <p:spPr>
          <a:xfrm>
            <a:off x="5869940" y="3612198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2" name="Rectangle 32"/>
          <p:cNvSpPr/>
          <p:nvPr/>
        </p:nvSpPr>
        <p:spPr>
          <a:xfrm>
            <a:off x="6658928" y="3613785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4+3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3" name="Rectangle 33"/>
          <p:cNvSpPr/>
          <p:nvPr/>
        </p:nvSpPr>
        <p:spPr>
          <a:xfrm>
            <a:off x="7441565" y="3612198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4" name="Rectangle 34"/>
          <p:cNvSpPr/>
          <p:nvPr/>
        </p:nvSpPr>
        <p:spPr>
          <a:xfrm>
            <a:off x="8230553" y="3613785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6+3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5" name="Rectangle 35"/>
          <p:cNvSpPr/>
          <p:nvPr/>
        </p:nvSpPr>
        <p:spPr>
          <a:xfrm>
            <a:off x="5869940" y="3035935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6" name="Rectangle 36"/>
          <p:cNvSpPr/>
          <p:nvPr/>
        </p:nvSpPr>
        <p:spPr>
          <a:xfrm>
            <a:off x="6658928" y="3034348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5+2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7" name="Rectangle 37"/>
          <p:cNvSpPr/>
          <p:nvPr/>
        </p:nvSpPr>
        <p:spPr>
          <a:xfrm>
            <a:off x="7441565" y="3035935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5398" name="Rectangle 38"/>
          <p:cNvSpPr/>
          <p:nvPr/>
        </p:nvSpPr>
        <p:spPr>
          <a:xfrm>
            <a:off x="6658928" y="2456498"/>
            <a:ext cx="584200" cy="5842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28800" tIns="104400" rIns="28800" bIns="104400" anchor="ctr" anchorCtr="1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6+1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graphicFrame>
        <p:nvGraphicFramePr>
          <p:cNvPr id="15399" name="Group 39"/>
          <p:cNvGraphicFramePr>
            <a:graphicFrameLocks noGrp="1"/>
          </p:cNvGraphicFramePr>
          <p:nvPr/>
        </p:nvGraphicFramePr>
        <p:xfrm>
          <a:off x="2766378" y="5960110"/>
          <a:ext cx="8534400" cy="579438"/>
        </p:xfrm>
        <a:graphic>
          <a:graphicData uri="http://schemas.openxmlformats.org/drawingml/2006/table">
            <a:tbl>
              <a:tblPr/>
              <a:tblGrid>
                <a:gridCol w="588962"/>
                <a:gridCol w="208280"/>
                <a:gridCol w="587375"/>
                <a:gridCol w="208280"/>
                <a:gridCol w="587375"/>
                <a:gridCol w="208280"/>
                <a:gridCol w="585787"/>
                <a:gridCol w="208280"/>
                <a:gridCol w="585788"/>
                <a:gridCol w="208280"/>
                <a:gridCol w="585787"/>
                <a:gridCol w="208280"/>
                <a:gridCol w="585788"/>
                <a:gridCol w="208280"/>
                <a:gridCol w="585787"/>
                <a:gridCol w="208280"/>
                <a:gridCol w="585788"/>
                <a:gridCol w="208280"/>
                <a:gridCol w="585787"/>
                <a:gridCol w="208280"/>
                <a:gridCol w="587375"/>
              </a:tblGrid>
              <a:tr h="57943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445" name="Text Box 85"/>
          <p:cNvSpPr txBox="1"/>
          <p:nvPr/>
        </p:nvSpPr>
        <p:spPr>
          <a:xfrm>
            <a:off x="2347278" y="5985510"/>
            <a:ext cx="427037" cy="396875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</a:rPr>
              <a:t>和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5446" name="Group 86"/>
          <p:cNvGraphicFramePr>
            <a:graphicFrameLocks noGrp="1"/>
          </p:cNvGraphicFramePr>
          <p:nvPr/>
        </p:nvGraphicFramePr>
        <p:xfrm>
          <a:off x="2766378" y="5956935"/>
          <a:ext cx="4562475" cy="534988"/>
        </p:xfrm>
        <a:graphic>
          <a:graphicData uri="http://schemas.openxmlformats.org/drawingml/2006/table">
            <a:tbl>
              <a:tblPr/>
              <a:tblGrid>
                <a:gridCol w="588962"/>
                <a:gridCol w="208280"/>
                <a:gridCol w="587375"/>
                <a:gridCol w="208280"/>
                <a:gridCol w="587375"/>
                <a:gridCol w="208280"/>
                <a:gridCol w="585787"/>
                <a:gridCol w="208280"/>
                <a:gridCol w="585788"/>
                <a:gridCol w="208280"/>
                <a:gridCol w="585787"/>
              </a:tblGrid>
              <a:tr h="534988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33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472" name="表格 15471"/>
          <p:cNvGraphicFramePr/>
          <p:nvPr/>
        </p:nvGraphicFramePr>
        <p:xfrm>
          <a:off x="3553778" y="5958523"/>
          <a:ext cx="4562475" cy="533400"/>
        </p:xfrm>
        <a:graphic>
          <a:graphicData uri="http://schemas.openxmlformats.org/drawingml/2006/table">
            <a:tbl>
              <a:tblPr/>
              <a:tblGrid>
                <a:gridCol w="588963"/>
                <a:gridCol w="207962"/>
                <a:gridCol w="587375"/>
                <a:gridCol w="207963"/>
                <a:gridCol w="587375"/>
                <a:gridCol w="209550"/>
                <a:gridCol w="585787"/>
                <a:gridCol w="207963"/>
                <a:gridCol w="585787"/>
                <a:gridCol w="207963"/>
                <a:gridCol w="585787"/>
              </a:tblGrid>
              <a:tr h="533400"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498" name="表格 15497"/>
          <p:cNvGraphicFramePr/>
          <p:nvPr/>
        </p:nvGraphicFramePr>
        <p:xfrm>
          <a:off x="4341178" y="5956935"/>
          <a:ext cx="4562475" cy="533400"/>
        </p:xfrm>
        <a:graphic>
          <a:graphicData uri="http://schemas.openxmlformats.org/drawingml/2006/table">
            <a:tbl>
              <a:tblPr/>
              <a:tblGrid>
                <a:gridCol w="588963"/>
                <a:gridCol w="207962"/>
                <a:gridCol w="587375"/>
                <a:gridCol w="207963"/>
                <a:gridCol w="587375"/>
                <a:gridCol w="209550"/>
                <a:gridCol w="585787"/>
                <a:gridCol w="207963"/>
                <a:gridCol w="585787"/>
                <a:gridCol w="207963"/>
                <a:gridCol w="585787"/>
              </a:tblGrid>
              <a:tr h="533400"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524" name="表格 15523"/>
          <p:cNvGraphicFramePr/>
          <p:nvPr/>
        </p:nvGraphicFramePr>
        <p:xfrm>
          <a:off x="5123815" y="5958523"/>
          <a:ext cx="4562475" cy="533400"/>
        </p:xfrm>
        <a:graphic>
          <a:graphicData uri="http://schemas.openxmlformats.org/drawingml/2006/table">
            <a:tbl>
              <a:tblPr/>
              <a:tblGrid>
                <a:gridCol w="588963"/>
                <a:gridCol w="207962"/>
                <a:gridCol w="587375"/>
                <a:gridCol w="207963"/>
                <a:gridCol w="587375"/>
                <a:gridCol w="209550"/>
                <a:gridCol w="585787"/>
                <a:gridCol w="207963"/>
                <a:gridCol w="585787"/>
                <a:gridCol w="207963"/>
                <a:gridCol w="585787"/>
              </a:tblGrid>
              <a:tr h="533400"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550" name="表格 15549"/>
          <p:cNvGraphicFramePr/>
          <p:nvPr/>
        </p:nvGraphicFramePr>
        <p:xfrm>
          <a:off x="5908040" y="5958523"/>
          <a:ext cx="4562475" cy="533400"/>
        </p:xfrm>
        <a:graphic>
          <a:graphicData uri="http://schemas.openxmlformats.org/drawingml/2006/table">
            <a:tbl>
              <a:tblPr/>
              <a:tblGrid>
                <a:gridCol w="588963"/>
                <a:gridCol w="207962"/>
                <a:gridCol w="587375"/>
                <a:gridCol w="207963"/>
                <a:gridCol w="587375"/>
                <a:gridCol w="209550"/>
                <a:gridCol w="585787"/>
                <a:gridCol w="207963"/>
                <a:gridCol w="585787"/>
                <a:gridCol w="207963"/>
                <a:gridCol w="585787"/>
              </a:tblGrid>
              <a:tr h="533400"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576" name="表格 15575"/>
          <p:cNvGraphicFramePr/>
          <p:nvPr/>
        </p:nvGraphicFramePr>
        <p:xfrm>
          <a:off x="6687503" y="5958523"/>
          <a:ext cx="4562475" cy="533400"/>
        </p:xfrm>
        <a:graphic>
          <a:graphicData uri="http://schemas.openxmlformats.org/drawingml/2006/table">
            <a:tbl>
              <a:tblPr/>
              <a:tblGrid>
                <a:gridCol w="588963"/>
                <a:gridCol w="207962"/>
                <a:gridCol w="587375"/>
                <a:gridCol w="207963"/>
                <a:gridCol w="587375"/>
                <a:gridCol w="209550"/>
                <a:gridCol w="585787"/>
                <a:gridCol w="207963"/>
                <a:gridCol w="585787"/>
                <a:gridCol w="207963"/>
                <a:gridCol w="585787"/>
              </a:tblGrid>
              <a:tr h="533400"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zh-CN" sz="2400" b="1" dirty="0">
                        <a:solidFill>
                          <a:srgbClr val="3333FF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pSp>
        <p:nvGrpSpPr>
          <p:cNvPr id="2" name="Group 250"/>
          <p:cNvGrpSpPr>
            <a:grpSpLocks noChangeAspect="1"/>
          </p:cNvGrpSpPr>
          <p:nvPr/>
        </p:nvGrpSpPr>
        <p:grpSpPr>
          <a:xfrm>
            <a:off x="2709228" y="1667510"/>
            <a:ext cx="4594225" cy="647700"/>
            <a:chOff x="0" y="0"/>
            <a:chExt cx="2894" cy="408"/>
          </a:xfrm>
        </p:grpSpPr>
        <p:sp>
          <p:nvSpPr>
            <p:cNvPr id="15611" name="AutoShape 25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12" name="AutoShape 252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13" name="AutoShape 253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14" name="AutoShape 254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15" name="AutoShape 255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16" name="AutoShape 256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257"/>
          <p:cNvGrpSpPr/>
          <p:nvPr/>
        </p:nvGrpSpPr>
        <p:grpSpPr>
          <a:xfrm>
            <a:off x="3126740" y="1292860"/>
            <a:ext cx="4176713" cy="374650"/>
            <a:chOff x="0" y="0"/>
            <a:chExt cx="2631" cy="236"/>
          </a:xfrm>
        </p:grpSpPr>
        <p:sp>
          <p:nvSpPr>
            <p:cNvPr id="15682" name="Line 258"/>
            <p:cNvSpPr/>
            <p:nvPr/>
          </p:nvSpPr>
          <p:spPr>
            <a:xfrm flipH="1">
              <a:off x="0" y="9"/>
              <a:ext cx="2251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83" name="Line 259"/>
            <p:cNvSpPr/>
            <p:nvPr/>
          </p:nvSpPr>
          <p:spPr>
            <a:xfrm flipH="1">
              <a:off x="613" y="0"/>
              <a:ext cx="176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84" name="Line 260"/>
            <p:cNvSpPr/>
            <p:nvPr/>
          </p:nvSpPr>
          <p:spPr>
            <a:xfrm flipH="1">
              <a:off x="1139" y="9"/>
              <a:ext cx="121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85" name="Line 261"/>
            <p:cNvSpPr/>
            <p:nvPr/>
          </p:nvSpPr>
          <p:spPr>
            <a:xfrm flipH="1">
              <a:off x="1602" y="9"/>
              <a:ext cx="793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86" name="Line 262"/>
            <p:cNvSpPr/>
            <p:nvPr/>
          </p:nvSpPr>
          <p:spPr>
            <a:xfrm flipH="1">
              <a:off x="2133" y="9"/>
              <a:ext cx="262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87" name="Line 263"/>
            <p:cNvSpPr/>
            <p:nvPr/>
          </p:nvSpPr>
          <p:spPr>
            <a:xfrm>
              <a:off x="2395" y="9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624" name="AutoShape 264"/>
          <p:cNvSpPr>
            <a:spLocks noChangeAspect="1"/>
          </p:cNvSpPr>
          <p:nvPr/>
        </p:nvSpPr>
        <p:spPr>
          <a:xfrm>
            <a:off x="6627178" y="659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2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4" name="Group 265"/>
          <p:cNvGrpSpPr>
            <a:grpSpLocks noChangeAspect="1"/>
          </p:cNvGrpSpPr>
          <p:nvPr/>
        </p:nvGrpSpPr>
        <p:grpSpPr>
          <a:xfrm>
            <a:off x="3501390" y="1667510"/>
            <a:ext cx="4594225" cy="647700"/>
            <a:chOff x="0" y="0"/>
            <a:chExt cx="2894" cy="408"/>
          </a:xfrm>
        </p:grpSpPr>
        <p:sp>
          <p:nvSpPr>
            <p:cNvPr id="17" name="AutoShape 26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8" name="AutoShape 267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28" name="AutoShape 268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29" name="AutoShape 269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30" name="AutoShape 270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31" name="AutoShape 271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272"/>
          <p:cNvGrpSpPr/>
          <p:nvPr/>
        </p:nvGrpSpPr>
        <p:grpSpPr>
          <a:xfrm>
            <a:off x="4099878" y="1292860"/>
            <a:ext cx="3995737" cy="374650"/>
            <a:chOff x="0" y="0"/>
            <a:chExt cx="2517" cy="236"/>
          </a:xfrm>
        </p:grpSpPr>
        <p:sp>
          <p:nvSpPr>
            <p:cNvPr id="15670" name="Line 273"/>
            <p:cNvSpPr/>
            <p:nvPr/>
          </p:nvSpPr>
          <p:spPr>
            <a:xfrm flipH="1">
              <a:off x="0" y="0"/>
              <a:ext cx="176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71" name="Line 274"/>
            <p:cNvSpPr/>
            <p:nvPr/>
          </p:nvSpPr>
          <p:spPr>
            <a:xfrm flipH="1">
              <a:off x="526" y="9"/>
              <a:ext cx="121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72" name="Line 275"/>
            <p:cNvSpPr/>
            <p:nvPr/>
          </p:nvSpPr>
          <p:spPr>
            <a:xfrm flipH="1">
              <a:off x="989" y="9"/>
              <a:ext cx="793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73" name="Line 276"/>
            <p:cNvSpPr/>
            <p:nvPr/>
          </p:nvSpPr>
          <p:spPr>
            <a:xfrm flipH="1">
              <a:off x="1520" y="9"/>
              <a:ext cx="262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74" name="Line 277"/>
            <p:cNvSpPr/>
            <p:nvPr/>
          </p:nvSpPr>
          <p:spPr>
            <a:xfrm>
              <a:off x="1782" y="9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75" name="Line 278"/>
            <p:cNvSpPr/>
            <p:nvPr/>
          </p:nvSpPr>
          <p:spPr>
            <a:xfrm>
              <a:off x="1782" y="9"/>
              <a:ext cx="73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639" name="AutoShape 279"/>
          <p:cNvSpPr>
            <a:spLocks noChangeAspect="1"/>
          </p:cNvSpPr>
          <p:nvPr/>
        </p:nvSpPr>
        <p:spPr>
          <a:xfrm>
            <a:off x="6754178" y="786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3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6" name="Group 280"/>
          <p:cNvGrpSpPr>
            <a:grpSpLocks noChangeAspect="1"/>
          </p:cNvGrpSpPr>
          <p:nvPr/>
        </p:nvGrpSpPr>
        <p:grpSpPr>
          <a:xfrm>
            <a:off x="4279265" y="1667510"/>
            <a:ext cx="4594225" cy="647700"/>
            <a:chOff x="0" y="0"/>
            <a:chExt cx="2894" cy="408"/>
          </a:xfrm>
        </p:grpSpPr>
        <p:sp>
          <p:nvSpPr>
            <p:cNvPr id="15641" name="AutoShape 28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42" name="AutoShape 282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43" name="AutoShape 283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44" name="AutoShape 284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45" name="AutoShape 285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24" name="AutoShape 286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7" name="Group 287"/>
          <p:cNvGrpSpPr/>
          <p:nvPr/>
        </p:nvGrpSpPr>
        <p:grpSpPr>
          <a:xfrm>
            <a:off x="4926965" y="1307148"/>
            <a:ext cx="3930650" cy="360362"/>
            <a:chOff x="0" y="0"/>
            <a:chExt cx="2476" cy="227"/>
          </a:xfrm>
        </p:grpSpPr>
        <p:sp>
          <p:nvSpPr>
            <p:cNvPr id="15658" name="Line 288"/>
            <p:cNvSpPr/>
            <p:nvPr/>
          </p:nvSpPr>
          <p:spPr>
            <a:xfrm flipH="1" flipV="1">
              <a:off x="1261" y="0"/>
              <a:ext cx="121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59" name="Line 289"/>
            <p:cNvSpPr/>
            <p:nvPr/>
          </p:nvSpPr>
          <p:spPr>
            <a:xfrm flipH="1">
              <a:off x="0" y="0"/>
              <a:ext cx="121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60" name="Line 290"/>
            <p:cNvSpPr/>
            <p:nvPr/>
          </p:nvSpPr>
          <p:spPr>
            <a:xfrm flipH="1">
              <a:off x="463" y="0"/>
              <a:ext cx="793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61" name="Line 291"/>
            <p:cNvSpPr/>
            <p:nvPr/>
          </p:nvSpPr>
          <p:spPr>
            <a:xfrm flipH="1">
              <a:off x="994" y="0"/>
              <a:ext cx="262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62" name="Line 292"/>
            <p:cNvSpPr/>
            <p:nvPr/>
          </p:nvSpPr>
          <p:spPr>
            <a:xfrm>
              <a:off x="1256" y="0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63" name="Line 293"/>
            <p:cNvSpPr/>
            <p:nvPr/>
          </p:nvSpPr>
          <p:spPr>
            <a:xfrm>
              <a:off x="1256" y="0"/>
              <a:ext cx="73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654" name="AutoShape 294"/>
          <p:cNvSpPr>
            <a:spLocks noChangeAspect="1"/>
          </p:cNvSpPr>
          <p:nvPr/>
        </p:nvSpPr>
        <p:spPr>
          <a:xfrm>
            <a:off x="6881178" y="913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4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8" name="Group 295"/>
          <p:cNvGrpSpPr>
            <a:grpSpLocks noChangeAspect="1"/>
          </p:cNvGrpSpPr>
          <p:nvPr/>
        </p:nvGrpSpPr>
        <p:grpSpPr>
          <a:xfrm>
            <a:off x="5071428" y="1667510"/>
            <a:ext cx="4594225" cy="647700"/>
            <a:chOff x="0" y="0"/>
            <a:chExt cx="2894" cy="408"/>
          </a:xfrm>
        </p:grpSpPr>
        <p:sp>
          <p:nvSpPr>
            <p:cNvPr id="15656" name="AutoShape 29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57" name="AutoShape 297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9" name="AutoShape 298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0" name="AutoShape 299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1" name="AutoShape 300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2" name="AutoShape 301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3" name="Group 302"/>
          <p:cNvGrpSpPr/>
          <p:nvPr/>
        </p:nvGrpSpPr>
        <p:grpSpPr>
          <a:xfrm>
            <a:off x="5647690" y="1307148"/>
            <a:ext cx="3992563" cy="360362"/>
            <a:chOff x="0" y="0"/>
            <a:chExt cx="2515" cy="227"/>
          </a:xfrm>
        </p:grpSpPr>
        <p:sp>
          <p:nvSpPr>
            <p:cNvPr id="15646" name="Line 303"/>
            <p:cNvSpPr/>
            <p:nvPr/>
          </p:nvSpPr>
          <p:spPr>
            <a:xfrm flipH="1" flipV="1">
              <a:off x="798" y="0"/>
              <a:ext cx="121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47" name="Line 304"/>
            <p:cNvSpPr/>
            <p:nvPr/>
          </p:nvSpPr>
          <p:spPr>
            <a:xfrm flipH="1" flipV="1">
              <a:off x="790" y="0"/>
              <a:ext cx="172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48" name="Line 305"/>
            <p:cNvSpPr/>
            <p:nvPr/>
          </p:nvSpPr>
          <p:spPr>
            <a:xfrm flipH="1">
              <a:off x="0" y="0"/>
              <a:ext cx="793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49" name="Line 306"/>
            <p:cNvSpPr/>
            <p:nvPr/>
          </p:nvSpPr>
          <p:spPr>
            <a:xfrm flipH="1">
              <a:off x="531" y="0"/>
              <a:ext cx="262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50" name="Line 307"/>
            <p:cNvSpPr/>
            <p:nvPr/>
          </p:nvSpPr>
          <p:spPr>
            <a:xfrm>
              <a:off x="793" y="0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51" name="Line 308"/>
            <p:cNvSpPr/>
            <p:nvPr/>
          </p:nvSpPr>
          <p:spPr>
            <a:xfrm>
              <a:off x="793" y="0"/>
              <a:ext cx="73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669" name="AutoShape 309"/>
          <p:cNvSpPr>
            <a:spLocks noChangeAspect="1"/>
          </p:cNvSpPr>
          <p:nvPr/>
        </p:nvSpPr>
        <p:spPr>
          <a:xfrm>
            <a:off x="6620828" y="659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5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14" name="Group 310"/>
          <p:cNvGrpSpPr>
            <a:grpSpLocks noChangeAspect="1"/>
          </p:cNvGrpSpPr>
          <p:nvPr/>
        </p:nvGrpSpPr>
        <p:grpSpPr>
          <a:xfrm>
            <a:off x="5863590" y="1667510"/>
            <a:ext cx="4594225" cy="647700"/>
            <a:chOff x="0" y="0"/>
            <a:chExt cx="2894" cy="408"/>
          </a:xfrm>
        </p:grpSpPr>
        <p:sp>
          <p:nvSpPr>
            <p:cNvPr id="15" name="AutoShape 311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6" name="AutoShape 312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20" name="AutoShape 313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21" name="AutoShape 314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22" name="AutoShape 315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76" name="AutoShape 316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3" name="Group 317"/>
          <p:cNvGrpSpPr/>
          <p:nvPr/>
        </p:nvGrpSpPr>
        <p:grpSpPr>
          <a:xfrm>
            <a:off x="6490653" y="1307148"/>
            <a:ext cx="3967162" cy="360362"/>
            <a:chOff x="0" y="0"/>
            <a:chExt cx="2499" cy="227"/>
          </a:xfrm>
        </p:grpSpPr>
        <p:sp>
          <p:nvSpPr>
            <p:cNvPr id="15634" name="Line 318"/>
            <p:cNvSpPr/>
            <p:nvPr/>
          </p:nvSpPr>
          <p:spPr>
            <a:xfrm flipH="1" flipV="1">
              <a:off x="267" y="0"/>
              <a:ext cx="121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35" name="Line 319"/>
            <p:cNvSpPr/>
            <p:nvPr/>
          </p:nvSpPr>
          <p:spPr>
            <a:xfrm flipH="1" flipV="1">
              <a:off x="259" y="0"/>
              <a:ext cx="172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36" name="Line 320"/>
            <p:cNvSpPr/>
            <p:nvPr/>
          </p:nvSpPr>
          <p:spPr>
            <a:xfrm>
              <a:off x="262" y="0"/>
              <a:ext cx="2237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37" name="Line 321"/>
            <p:cNvSpPr/>
            <p:nvPr/>
          </p:nvSpPr>
          <p:spPr>
            <a:xfrm flipH="1">
              <a:off x="0" y="0"/>
              <a:ext cx="262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38" name="Line 322"/>
            <p:cNvSpPr/>
            <p:nvPr/>
          </p:nvSpPr>
          <p:spPr>
            <a:xfrm>
              <a:off x="262" y="0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" name="Line 323"/>
            <p:cNvSpPr/>
            <p:nvPr/>
          </p:nvSpPr>
          <p:spPr>
            <a:xfrm>
              <a:off x="262" y="0"/>
              <a:ext cx="73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6" name="AutoShape 324"/>
          <p:cNvSpPr>
            <a:spLocks noChangeAspect="1"/>
          </p:cNvSpPr>
          <p:nvPr/>
        </p:nvSpPr>
        <p:spPr>
          <a:xfrm>
            <a:off x="6582728" y="659448"/>
            <a:ext cx="647700" cy="647700"/>
          </a:xfrm>
          <a:prstGeom prst="cube">
            <a:avLst>
              <a:gd name="adj" fmla="val 12931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6</a:t>
            </a:r>
            <a:endParaRPr lang="en-US" altLang="zh-CN" sz="3600" b="1" dirty="0">
              <a:latin typeface="Arial" panose="020B0604020202020204" pitchFamily="34" charset="0"/>
            </a:endParaRPr>
          </a:p>
        </p:txBody>
      </p:sp>
      <p:grpSp>
        <p:nvGrpSpPr>
          <p:cNvPr id="27" name="Group 325"/>
          <p:cNvGrpSpPr>
            <a:grpSpLocks noChangeAspect="1"/>
          </p:cNvGrpSpPr>
          <p:nvPr/>
        </p:nvGrpSpPr>
        <p:grpSpPr>
          <a:xfrm>
            <a:off x="6655753" y="1667510"/>
            <a:ext cx="4594225" cy="647700"/>
            <a:chOff x="0" y="0"/>
            <a:chExt cx="2894" cy="408"/>
          </a:xfrm>
        </p:grpSpPr>
        <p:sp>
          <p:nvSpPr>
            <p:cNvPr id="28" name="AutoShape 326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1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29" name="AutoShape 327"/>
            <p:cNvSpPr>
              <a:spLocks noChangeAspect="1" noChangeArrowheads="1"/>
            </p:cNvSpPr>
            <p:nvPr/>
          </p:nvSpPr>
          <p:spPr bwMode="auto">
            <a:xfrm>
              <a:off x="497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2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88" name="AutoShape 328"/>
            <p:cNvSpPr>
              <a:spLocks noChangeAspect="1" noChangeArrowheads="1"/>
            </p:cNvSpPr>
            <p:nvPr/>
          </p:nvSpPr>
          <p:spPr bwMode="auto">
            <a:xfrm>
              <a:off x="994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3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89" name="AutoShape 329"/>
            <p:cNvSpPr>
              <a:spLocks noChangeAspect="1" noChangeArrowheads="1"/>
            </p:cNvSpPr>
            <p:nvPr/>
          </p:nvSpPr>
          <p:spPr bwMode="auto">
            <a:xfrm>
              <a:off x="1491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4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90" name="AutoShape 330"/>
            <p:cNvSpPr>
              <a:spLocks noChangeAspect="1" noChangeArrowheads="1"/>
            </p:cNvSpPr>
            <p:nvPr/>
          </p:nvSpPr>
          <p:spPr bwMode="auto">
            <a:xfrm>
              <a:off x="1988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5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  <p:sp>
          <p:nvSpPr>
            <p:cNvPr id="15691" name="AutoShape 331"/>
            <p:cNvSpPr>
              <a:spLocks noChangeAspect="1" noChangeArrowheads="1"/>
            </p:cNvSpPr>
            <p:nvPr/>
          </p:nvSpPr>
          <p:spPr bwMode="auto">
            <a:xfrm>
              <a:off x="2486" y="0"/>
              <a:ext cx="408" cy="408"/>
            </a:xfrm>
            <a:prstGeom prst="cube">
              <a:avLst>
                <a:gd name="adj" fmla="val 12931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 cmpd="sng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p>
              <a:pPr algn="ctr">
                <a:buNone/>
              </a:pPr>
              <a:r>
                <a:rPr lang="en-US" altLang="zh-CN" b="1" dirty="0">
                  <a:latin typeface="Arial" panose="020B0604020202020204" pitchFamily="34" charset="0"/>
                </a:rPr>
                <a:t>6</a:t>
              </a:r>
              <a:endParaRPr lang="en-US" altLang="zh-CN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0" name="Group 332"/>
          <p:cNvGrpSpPr/>
          <p:nvPr/>
        </p:nvGrpSpPr>
        <p:grpSpPr>
          <a:xfrm>
            <a:off x="6916103" y="1307148"/>
            <a:ext cx="4333875" cy="360362"/>
            <a:chOff x="0" y="0"/>
            <a:chExt cx="2730" cy="227"/>
          </a:xfrm>
        </p:grpSpPr>
        <p:sp>
          <p:nvSpPr>
            <p:cNvPr id="15622" name="Line 333"/>
            <p:cNvSpPr/>
            <p:nvPr/>
          </p:nvSpPr>
          <p:spPr>
            <a:xfrm flipH="1" flipV="1">
              <a:off x="8" y="0"/>
              <a:ext cx="1215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23" name="Line 334"/>
            <p:cNvSpPr/>
            <p:nvPr/>
          </p:nvSpPr>
          <p:spPr>
            <a:xfrm flipH="1" flipV="1">
              <a:off x="0" y="0"/>
              <a:ext cx="172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" name="Line 335"/>
            <p:cNvSpPr/>
            <p:nvPr/>
          </p:nvSpPr>
          <p:spPr>
            <a:xfrm>
              <a:off x="3" y="0"/>
              <a:ext cx="2237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25" name="Line 336"/>
            <p:cNvSpPr/>
            <p:nvPr/>
          </p:nvSpPr>
          <p:spPr>
            <a:xfrm>
              <a:off x="3" y="0"/>
              <a:ext cx="2727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26" name="Line 337"/>
            <p:cNvSpPr/>
            <p:nvPr/>
          </p:nvSpPr>
          <p:spPr>
            <a:xfrm>
              <a:off x="3" y="0"/>
              <a:ext cx="236" cy="227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627" name="Line 338"/>
            <p:cNvSpPr/>
            <p:nvPr/>
          </p:nvSpPr>
          <p:spPr>
            <a:xfrm>
              <a:off x="3" y="0"/>
              <a:ext cx="735" cy="218"/>
            </a:xfrm>
            <a:prstGeom prst="line">
              <a:avLst/>
            </a:prstGeom>
            <a:ln w="9525" cap="flat" cmpd="sng">
              <a:solidFill>
                <a:srgbClr val="33CC33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619" name="Group 339"/>
          <p:cNvGrpSpPr/>
          <p:nvPr/>
        </p:nvGrpSpPr>
        <p:grpSpPr>
          <a:xfrm>
            <a:off x="2371090" y="211773"/>
            <a:ext cx="2484438" cy="998537"/>
            <a:chOff x="0" y="0"/>
            <a:chExt cx="1746" cy="635"/>
          </a:xfrm>
        </p:grpSpPr>
        <p:sp>
          <p:nvSpPr>
            <p:cNvPr id="15620" name="AutoShape 340"/>
            <p:cNvSpPr/>
            <p:nvPr/>
          </p:nvSpPr>
          <p:spPr>
            <a:xfrm>
              <a:off x="0" y="0"/>
              <a:ext cx="1723" cy="635"/>
            </a:xfrm>
            <a:prstGeom prst="horizontalScroll">
              <a:avLst>
                <a:gd name="adj" fmla="val 15083"/>
              </a:avLst>
            </a:prstGeom>
            <a:solidFill>
              <a:srgbClr val="99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5621" name="Text Box 341"/>
            <p:cNvSpPr txBox="1"/>
            <p:nvPr/>
          </p:nvSpPr>
          <p:spPr>
            <a:xfrm>
              <a:off x="113" y="91"/>
              <a:ext cx="163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黑体" panose="02010609060101010101" charset="-122"/>
                </a:rPr>
                <a:t>理论验证</a:t>
              </a:r>
              <a:endParaRPr lang="zh-CN" altLang="en-US" sz="3600" b="1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6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5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5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56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5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7" dur="500"/>
                                        <p:tgtEl>
                                          <p:spTgt spid="154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5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5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5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5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4" dur="500"/>
                                        <p:tgtEl>
                                          <p:spTgt spid="15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500"/>
                            </p:stCondLst>
                            <p:childTnLst>
                              <p:par>
                                <p:cTn id="2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1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56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56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56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500"/>
                            </p:stCondLst>
                            <p:childTnLst>
                              <p:par>
                                <p:cTn id="2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1" dur="500"/>
                                        <p:tgtEl>
                                          <p:spTgt spid="15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6" dur="500"/>
                                        <p:tgtEl>
                                          <p:spTgt spid="1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0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2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4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6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0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>
                      <p:stCondLst>
                        <p:cond delay="indefinite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00"/>
                            </p:stCondLst>
                            <p:childTnLst>
                              <p:par>
                                <p:cTn id="3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1000"/>
                            </p:stCondLst>
                            <p:childTnLst>
                              <p:par>
                                <p:cTn id="31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8" dur="500"/>
                                        <p:tgtEl>
                                          <p:spTgt spid="155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1500"/>
                            </p:stCondLst>
                            <p:childTnLst>
                              <p:par>
                                <p:cTn id="3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3" dur="500"/>
                                        <p:tgtEl>
                                          <p:spTgt spid="15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000"/>
                            </p:stCondLst>
                            <p:childTnLst>
                              <p:par>
                                <p:cTn id="3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1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2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5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 fill="hold"/>
                                        <p:tgtEl>
                                          <p:spTgt spid="15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9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7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8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500"/>
                            </p:stCondLst>
                            <p:childTnLst>
                              <p:par>
                                <p:cTn id="350" presetID="22" presetClass="exit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1" dur="500"/>
                                        <p:tgtEl>
                                          <p:spTgt spid="155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2" grpId="1" bldLvl="0" animBg="1"/>
      <p:bldP spid="15363" grpId="0" bldLvl="0" animBg="1"/>
      <p:bldP spid="15364" grpId="0" bldLvl="0" animBg="1"/>
      <p:bldP spid="15365" grpId="0" bldLvl="0" animBg="1"/>
      <p:bldP spid="15366" grpId="0" bldLvl="0" animBg="1"/>
      <p:bldP spid="15367" grpId="0" bldLvl="0" animBg="1"/>
      <p:bldP spid="15368" grpId="0" bldLvl="0" animBg="1"/>
      <p:bldP spid="15369" grpId="0" bldLvl="0" animBg="1"/>
      <p:bldP spid="15370" grpId="0" bldLvl="0" animBg="1"/>
      <p:bldP spid="15371" grpId="0" bldLvl="0" animBg="1"/>
      <p:bldP spid="15372" grpId="0" bldLvl="0" animBg="1"/>
      <p:bldP spid="15373" grpId="0" bldLvl="0" animBg="1"/>
      <p:bldP spid="15374" grpId="0" bldLvl="0" animBg="1"/>
      <p:bldP spid="15375" grpId="0" bldLvl="0" animBg="1"/>
      <p:bldP spid="15376" grpId="0" bldLvl="0" animBg="1"/>
      <p:bldP spid="15377" grpId="0" bldLvl="0" animBg="1"/>
      <p:bldP spid="15378" grpId="0" bldLvl="0" animBg="1"/>
      <p:bldP spid="15379" grpId="0" bldLvl="0" animBg="1"/>
      <p:bldP spid="15380" grpId="0" bldLvl="0" animBg="1"/>
      <p:bldP spid="15381" grpId="0" bldLvl="0" animBg="1"/>
      <p:bldP spid="15382" grpId="0" bldLvl="0" animBg="1"/>
      <p:bldP spid="15383" grpId="0" bldLvl="0" animBg="1"/>
      <p:bldP spid="15384" grpId="0" bldLvl="0" animBg="1"/>
      <p:bldP spid="15385" grpId="0" bldLvl="0" animBg="1"/>
      <p:bldP spid="15386" grpId="0" bldLvl="0" animBg="1"/>
      <p:bldP spid="15387" grpId="0" bldLvl="0" animBg="1"/>
      <p:bldP spid="15388" grpId="0" bldLvl="0" animBg="1"/>
      <p:bldP spid="15389" grpId="0" bldLvl="0" animBg="1"/>
      <p:bldP spid="15390" grpId="0" bldLvl="0" animBg="1"/>
      <p:bldP spid="15391" grpId="0" bldLvl="0" animBg="1"/>
      <p:bldP spid="15392" grpId="0" bldLvl="0" animBg="1"/>
      <p:bldP spid="15393" grpId="0" bldLvl="0" animBg="1"/>
      <p:bldP spid="15394" grpId="0" bldLvl="0" animBg="1"/>
      <p:bldP spid="15395" grpId="0" bldLvl="0" animBg="1"/>
      <p:bldP spid="15396" grpId="0" bldLvl="0" animBg="1"/>
      <p:bldP spid="15397" grpId="0" bldLvl="0" animBg="1"/>
      <p:bldP spid="15398" grpId="0" bldLvl="0" animBg="1"/>
      <p:bldP spid="15624" grpId="0" bldLvl="0" animBg="1"/>
      <p:bldP spid="15639" grpId="0" bldLvl="0" animBg="1"/>
      <p:bldP spid="15654" grpId="0" bldLvl="0" animBg="1"/>
      <p:bldP spid="15669" grpId="0" bldLvl="0" animBg="1"/>
      <p:bldP spid="2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graphicFrame>
        <p:nvGraphicFramePr>
          <p:cNvPr id="16386" name="表格 16385"/>
          <p:cNvGraphicFramePr/>
          <p:nvPr/>
        </p:nvGraphicFramePr>
        <p:xfrm>
          <a:off x="2903855" y="1637665"/>
          <a:ext cx="8540750" cy="4630738"/>
        </p:xfrm>
        <a:graphic>
          <a:graphicData uri="http://schemas.openxmlformats.org/drawingml/2006/table">
            <a:tbl>
              <a:tblPr/>
              <a:tblGrid>
                <a:gridCol w="293688"/>
                <a:gridCol w="295275"/>
                <a:gridCol w="207962"/>
                <a:gridCol w="292100"/>
                <a:gridCol w="295275"/>
                <a:gridCol w="207963"/>
                <a:gridCol w="292100"/>
                <a:gridCol w="295275"/>
                <a:gridCol w="209550"/>
                <a:gridCol w="292100"/>
                <a:gridCol w="293687"/>
                <a:gridCol w="209550"/>
                <a:gridCol w="292100"/>
                <a:gridCol w="293688"/>
                <a:gridCol w="209550"/>
                <a:gridCol w="292100"/>
                <a:gridCol w="293687"/>
                <a:gridCol w="209550"/>
                <a:gridCol w="292100"/>
                <a:gridCol w="293688"/>
                <a:gridCol w="207962"/>
                <a:gridCol w="292100"/>
                <a:gridCol w="293688"/>
                <a:gridCol w="209550"/>
                <a:gridCol w="292100"/>
                <a:gridCol w="293687"/>
                <a:gridCol w="207963"/>
                <a:gridCol w="292100"/>
                <a:gridCol w="293687"/>
                <a:gridCol w="209550"/>
                <a:gridCol w="293688"/>
                <a:gridCol w="293687"/>
              </a:tblGrid>
              <a:tr h="579438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 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8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  <a:tr h="579438"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5106" name="Text Box 354"/>
          <p:cNvSpPr txBox="1"/>
          <p:nvPr/>
        </p:nvSpPr>
        <p:spPr>
          <a:xfrm>
            <a:off x="3030855" y="5030153"/>
            <a:ext cx="333375" cy="501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07" name="Text Box 355"/>
          <p:cNvSpPr txBox="1"/>
          <p:nvPr/>
        </p:nvSpPr>
        <p:spPr>
          <a:xfrm>
            <a:off x="4599305" y="3877628"/>
            <a:ext cx="333375" cy="18145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08" name="Text Box 356"/>
          <p:cNvSpPr txBox="1"/>
          <p:nvPr/>
        </p:nvSpPr>
        <p:spPr>
          <a:xfrm>
            <a:off x="3815080" y="4468178"/>
            <a:ext cx="333375" cy="16589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09" name="Text Box 357"/>
          <p:cNvSpPr txBox="1"/>
          <p:nvPr/>
        </p:nvSpPr>
        <p:spPr>
          <a:xfrm>
            <a:off x="6167755" y="2728278"/>
            <a:ext cx="333375" cy="3395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0" name="Text Box 358"/>
          <p:cNvSpPr txBox="1"/>
          <p:nvPr/>
        </p:nvSpPr>
        <p:spPr>
          <a:xfrm>
            <a:off x="5383530" y="3298190"/>
            <a:ext cx="333375" cy="2681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1" name="Text Box 359"/>
          <p:cNvSpPr txBox="1"/>
          <p:nvPr/>
        </p:nvSpPr>
        <p:spPr>
          <a:xfrm>
            <a:off x="6951980" y="2140903"/>
            <a:ext cx="333375" cy="3551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2" name="Text Box 360"/>
          <p:cNvSpPr txBox="1"/>
          <p:nvPr/>
        </p:nvSpPr>
        <p:spPr>
          <a:xfrm>
            <a:off x="7736205" y="2712403"/>
            <a:ext cx="333375" cy="31956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3" name="Text Box 361"/>
          <p:cNvSpPr txBox="1"/>
          <p:nvPr/>
        </p:nvSpPr>
        <p:spPr>
          <a:xfrm>
            <a:off x="8520430" y="3296603"/>
            <a:ext cx="333375" cy="261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4" name="Text Box 362"/>
          <p:cNvSpPr txBox="1"/>
          <p:nvPr/>
        </p:nvSpPr>
        <p:spPr>
          <a:xfrm>
            <a:off x="9304655" y="3874453"/>
            <a:ext cx="333375" cy="1817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5" name="Text Box 363"/>
          <p:cNvSpPr txBox="1"/>
          <p:nvPr/>
        </p:nvSpPr>
        <p:spPr>
          <a:xfrm>
            <a:off x="10088880" y="4458653"/>
            <a:ext cx="333375" cy="14493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75116" name="Text Box 364"/>
          <p:cNvSpPr txBox="1"/>
          <p:nvPr/>
        </p:nvSpPr>
        <p:spPr>
          <a:xfrm>
            <a:off x="10873105" y="5030153"/>
            <a:ext cx="333375" cy="65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500" dirty="0">
              <a:latin typeface="Arial" panose="020B0604020202020204" pitchFamily="34" charset="0"/>
            </a:endParaRPr>
          </a:p>
        </p:txBody>
      </p:sp>
      <p:sp>
        <p:nvSpPr>
          <p:cNvPr id="16741" name="Text Box 365"/>
          <p:cNvSpPr txBox="1"/>
          <p:nvPr/>
        </p:nvSpPr>
        <p:spPr>
          <a:xfrm>
            <a:off x="2584768" y="1243965"/>
            <a:ext cx="438150" cy="4765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7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6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5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4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3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2 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1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dirty="0">
                <a:latin typeface="Arial" panose="020B0604020202020204" pitchFamily="34" charset="0"/>
              </a:rPr>
              <a:t>0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75129" name="Text Box 377"/>
          <p:cNvSpPr txBox="1"/>
          <p:nvPr/>
        </p:nvSpPr>
        <p:spPr>
          <a:xfrm>
            <a:off x="3221355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0" name="Text Box 378"/>
          <p:cNvSpPr txBox="1"/>
          <p:nvPr/>
        </p:nvSpPr>
        <p:spPr>
          <a:xfrm>
            <a:off x="4689793" y="918528"/>
            <a:ext cx="37623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1" name="Text Box 379"/>
          <p:cNvSpPr txBox="1"/>
          <p:nvPr/>
        </p:nvSpPr>
        <p:spPr>
          <a:xfrm>
            <a:off x="3954780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2" name="Text Box 380"/>
          <p:cNvSpPr txBox="1"/>
          <p:nvPr/>
        </p:nvSpPr>
        <p:spPr>
          <a:xfrm>
            <a:off x="5424805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3" name="Text Box 381"/>
          <p:cNvSpPr txBox="1"/>
          <p:nvPr/>
        </p:nvSpPr>
        <p:spPr>
          <a:xfrm>
            <a:off x="6158230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4" name="Text Box 382"/>
          <p:cNvSpPr txBox="1"/>
          <p:nvPr/>
        </p:nvSpPr>
        <p:spPr>
          <a:xfrm>
            <a:off x="6893243" y="918528"/>
            <a:ext cx="37623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5" name="Text Box 383"/>
          <p:cNvSpPr txBox="1"/>
          <p:nvPr/>
        </p:nvSpPr>
        <p:spPr>
          <a:xfrm>
            <a:off x="7628255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6" name="Text Box 384"/>
          <p:cNvSpPr txBox="1"/>
          <p:nvPr/>
        </p:nvSpPr>
        <p:spPr>
          <a:xfrm>
            <a:off x="8361680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7" name="Text Box 385"/>
          <p:cNvSpPr txBox="1"/>
          <p:nvPr/>
        </p:nvSpPr>
        <p:spPr>
          <a:xfrm>
            <a:off x="9096693" y="918528"/>
            <a:ext cx="37623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8" name="Text Box 386"/>
          <p:cNvSpPr txBox="1"/>
          <p:nvPr/>
        </p:nvSpPr>
        <p:spPr>
          <a:xfrm>
            <a:off x="9831705" y="918528"/>
            <a:ext cx="37623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39" name="Text Box 387"/>
          <p:cNvSpPr txBox="1"/>
          <p:nvPr/>
        </p:nvSpPr>
        <p:spPr>
          <a:xfrm>
            <a:off x="10566718" y="918528"/>
            <a:ext cx="37623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40" name="Text Box 388"/>
          <p:cNvSpPr txBox="1"/>
          <p:nvPr/>
        </p:nvSpPr>
        <p:spPr>
          <a:xfrm>
            <a:off x="3597593" y="923290"/>
            <a:ext cx="8145462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+   +   +  +   +   +   +   +   +  +  =36</a:t>
            </a:r>
            <a:r>
              <a:rPr lang="zh-CN" altLang="en-US" sz="2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endParaRPr lang="zh-CN" altLang="en-US" sz="20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43" name="Text Box 391"/>
          <p:cNvSpPr txBox="1"/>
          <p:nvPr/>
        </p:nvSpPr>
        <p:spPr>
          <a:xfrm>
            <a:off x="6340793" y="6268403"/>
            <a:ext cx="26511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000" dirty="0">
                <a:solidFill>
                  <a:srgbClr val="DE0000"/>
                </a:solidFill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en-US" altLang="zh-CN" sz="3000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=12</a:t>
            </a:r>
            <a:r>
              <a:rPr lang="zh-CN" altLang="en-US" sz="24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rPr>
              <a:t>种</a:t>
            </a:r>
            <a:endParaRPr lang="zh-CN" altLang="en-US" sz="2400" dirty="0">
              <a:solidFill>
                <a:srgbClr val="DE6F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5144" name="Text Box 392"/>
          <p:cNvSpPr txBox="1"/>
          <p:nvPr/>
        </p:nvSpPr>
        <p:spPr>
          <a:xfrm>
            <a:off x="2491105" y="1199515"/>
            <a:ext cx="8191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(</a:t>
            </a:r>
            <a:r>
              <a:rPr lang="zh-CN" altLang="en-US" dirty="0">
                <a:latin typeface="Arial" panose="020B0604020202020204" pitchFamily="34" charset="0"/>
              </a:rPr>
              <a:t>种</a:t>
            </a:r>
            <a:r>
              <a:rPr lang="en-US" altLang="zh-CN" dirty="0">
                <a:latin typeface="Arial" panose="020B0604020202020204" pitchFamily="34" charset="0"/>
              </a:rPr>
              <a:t>)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grpSp>
        <p:nvGrpSpPr>
          <p:cNvPr id="2" name="Group 404"/>
          <p:cNvGrpSpPr/>
          <p:nvPr/>
        </p:nvGrpSpPr>
        <p:grpSpPr>
          <a:xfrm>
            <a:off x="3221355" y="918528"/>
            <a:ext cx="7721600" cy="549275"/>
            <a:chOff x="420" y="346"/>
            <a:chExt cx="4864" cy="346"/>
          </a:xfrm>
        </p:grpSpPr>
        <p:sp>
          <p:nvSpPr>
            <p:cNvPr id="16759" name="Text Box 393"/>
            <p:cNvSpPr txBox="1"/>
            <p:nvPr/>
          </p:nvSpPr>
          <p:spPr>
            <a:xfrm>
              <a:off x="420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0" name="Text Box 394"/>
            <p:cNvSpPr txBox="1"/>
            <p:nvPr/>
          </p:nvSpPr>
          <p:spPr>
            <a:xfrm>
              <a:off x="1345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1" name="Text Box 395"/>
            <p:cNvSpPr txBox="1"/>
            <p:nvPr/>
          </p:nvSpPr>
          <p:spPr>
            <a:xfrm>
              <a:off x="882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2" name="Text Box 396"/>
            <p:cNvSpPr txBox="1"/>
            <p:nvPr/>
          </p:nvSpPr>
          <p:spPr>
            <a:xfrm>
              <a:off x="1808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3" name="Text Box 397"/>
            <p:cNvSpPr txBox="1"/>
            <p:nvPr/>
          </p:nvSpPr>
          <p:spPr>
            <a:xfrm>
              <a:off x="2270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4" name="Text Box 398"/>
            <p:cNvSpPr txBox="1"/>
            <p:nvPr/>
          </p:nvSpPr>
          <p:spPr>
            <a:xfrm>
              <a:off x="2733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6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5" name="Text Box 399"/>
            <p:cNvSpPr txBox="1"/>
            <p:nvPr/>
          </p:nvSpPr>
          <p:spPr>
            <a:xfrm>
              <a:off x="3196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5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6" name="Text Box 400"/>
            <p:cNvSpPr txBox="1"/>
            <p:nvPr/>
          </p:nvSpPr>
          <p:spPr>
            <a:xfrm>
              <a:off x="3658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7" name="Text Box 401"/>
            <p:cNvSpPr txBox="1"/>
            <p:nvPr/>
          </p:nvSpPr>
          <p:spPr>
            <a:xfrm>
              <a:off x="4121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8" name="Text Box 402"/>
            <p:cNvSpPr txBox="1"/>
            <p:nvPr/>
          </p:nvSpPr>
          <p:spPr>
            <a:xfrm>
              <a:off x="4584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6769" name="Text Box 403"/>
            <p:cNvSpPr txBox="1"/>
            <p:nvPr/>
          </p:nvSpPr>
          <p:spPr>
            <a:xfrm>
              <a:off x="5047" y="346"/>
              <a:ext cx="23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000" dirty="0">
                  <a:solidFill>
                    <a:srgbClr val="DE6F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000" dirty="0">
                <a:solidFill>
                  <a:srgbClr val="DE6F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6757" name="AutoShape 340"/>
          <p:cNvSpPr/>
          <p:nvPr/>
        </p:nvSpPr>
        <p:spPr>
          <a:xfrm>
            <a:off x="2554605" y="-14922"/>
            <a:ext cx="2451100" cy="998537"/>
          </a:xfrm>
          <a:prstGeom prst="horizontalScroll">
            <a:avLst>
              <a:gd name="adj" fmla="val 15083"/>
            </a:avLst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758" name="TextBox 41"/>
          <p:cNvSpPr txBox="1"/>
          <p:nvPr/>
        </p:nvSpPr>
        <p:spPr>
          <a:xfrm>
            <a:off x="2805430" y="264478"/>
            <a:ext cx="20891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latin typeface="Arial" panose="020B0604020202020204" pitchFamily="34" charset="0"/>
                <a:ea typeface="黑体" panose="02010609060101010101" charset="-122"/>
              </a:rPr>
              <a:t>理论验证</a:t>
            </a:r>
            <a:endParaRPr lang="zh-CN" altLang="en-US" b="1" dirty="0"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5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7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0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5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0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5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0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75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7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0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75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7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5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7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5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7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3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75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7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51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7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751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7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16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7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144"/>
                  </p:tgtEl>
                </p:cond>
              </p:nextCondLst>
            </p:seq>
          </p:childTnLst>
        </p:cTn>
      </p:par>
    </p:tnLst>
    <p:bldLst>
      <p:bldP spid="75129" grpId="0"/>
      <p:bldP spid="75130" grpId="0"/>
      <p:bldP spid="75131" grpId="0"/>
      <p:bldP spid="75132" grpId="0"/>
      <p:bldP spid="75133" grpId="0"/>
      <p:bldP spid="75134" grpId="0"/>
      <p:bldP spid="75135" grpId="0"/>
      <p:bldP spid="75136" grpId="0"/>
      <p:bldP spid="75137" grpId="0"/>
      <p:bldP spid="75138" grpId="0"/>
      <p:bldP spid="75139" grpId="0"/>
      <p:bldP spid="75140" grpId="0"/>
      <p:bldP spid="751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graphicFrame>
        <p:nvGraphicFramePr>
          <p:cNvPr id="17410" name="表格 17409"/>
          <p:cNvGraphicFramePr/>
          <p:nvPr/>
        </p:nvGraphicFramePr>
        <p:xfrm>
          <a:off x="2958465" y="2025650"/>
          <a:ext cx="8534400" cy="4630738"/>
        </p:xfrm>
        <a:graphic>
          <a:graphicData uri="http://schemas.openxmlformats.org/drawingml/2006/table">
            <a:tbl>
              <a:tblPr/>
              <a:tblGrid>
                <a:gridCol w="293688"/>
                <a:gridCol w="295275"/>
                <a:gridCol w="207962"/>
                <a:gridCol w="292100"/>
                <a:gridCol w="295275"/>
                <a:gridCol w="207963"/>
                <a:gridCol w="292100"/>
                <a:gridCol w="295275"/>
                <a:gridCol w="209550"/>
                <a:gridCol w="292100"/>
                <a:gridCol w="293687"/>
                <a:gridCol w="207963"/>
                <a:gridCol w="292100"/>
                <a:gridCol w="293687"/>
                <a:gridCol w="207963"/>
                <a:gridCol w="292100"/>
                <a:gridCol w="293687"/>
                <a:gridCol w="207963"/>
                <a:gridCol w="292100"/>
                <a:gridCol w="293687"/>
                <a:gridCol w="207963"/>
                <a:gridCol w="292100"/>
                <a:gridCol w="293687"/>
                <a:gridCol w="209550"/>
                <a:gridCol w="292100"/>
                <a:gridCol w="293688"/>
                <a:gridCol w="207962"/>
                <a:gridCol w="292100"/>
                <a:gridCol w="293688"/>
                <a:gridCol w="207962"/>
                <a:gridCol w="293688"/>
                <a:gridCol w="293687"/>
              </a:tblGrid>
              <a:tr h="579438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zh-CN" altLang="zh-CN" sz="2400" b="1" dirty="0">
                          <a:latin typeface="Arial" panose="020B0604020202020204" pitchFamily="34" charset="0"/>
                        </a:rPr>
                        <a:t> </a:t>
                      </a: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8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9437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7850"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1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2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3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DE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0000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4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5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r>
                        <a:rPr lang="en-US" altLang="zh-CN" sz="2400" b="1" dirty="0">
                          <a:latin typeface="Arial" panose="020B0604020202020204" pitchFamily="34" charset="0"/>
                        </a:rPr>
                        <a:t>6</a:t>
                      </a:r>
                      <a:endParaRPr lang="en-US" altLang="zh-CN" sz="2400" b="1" dirty="0"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 anchorCtr="1">
                    <a:lnL w="12700" cap="flat" cmpd="sng">
                      <a:solidFill>
                        <a:srgbClr val="3399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  <a:tr h="579438"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zh-CN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lvl="0" eaLnBrk="1" hangingPunct="1">
                        <a:spcBef>
                          <a:spcPct val="20000"/>
                        </a:spcBef>
                        <a:buFontTx/>
                        <a:buNone/>
                      </a:pPr>
                      <a:endParaRPr lang="zh-CN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 lvl="0" algn="ctr" eaLnBrk="1" hangingPunct="1">
                        <a:buFontTx/>
                        <a:buNone/>
                      </a:pPr>
                      <a:r>
                        <a:rPr lang="en-US" altLang="zh-CN" sz="2400" b="1" dirty="0">
                          <a:solidFill>
                            <a:srgbClr val="3333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altLang="zh-CN" sz="2400" dirty="0">
                        <a:solidFill>
                          <a:srgbClr val="3333FF"/>
                        </a:solidFill>
                        <a:latin typeface="Arial" panose="020B0604020202020204" pitchFamily="34" charset="0"/>
                      </a:endParaRPr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cPr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754" name="Text Box 354"/>
          <p:cNvSpPr txBox="1"/>
          <p:nvPr/>
        </p:nvSpPr>
        <p:spPr>
          <a:xfrm>
            <a:off x="3085465" y="5418138"/>
            <a:ext cx="333375" cy="5016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55" name="Text Box 355"/>
          <p:cNvSpPr txBox="1"/>
          <p:nvPr/>
        </p:nvSpPr>
        <p:spPr>
          <a:xfrm>
            <a:off x="4653915" y="4265613"/>
            <a:ext cx="333375" cy="18145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56" name="Text Box 356"/>
          <p:cNvSpPr txBox="1"/>
          <p:nvPr/>
        </p:nvSpPr>
        <p:spPr>
          <a:xfrm>
            <a:off x="3869690" y="4856163"/>
            <a:ext cx="333375" cy="16589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Arial" panose="020B0604020202020204" pitchFamily="34" charset="0"/>
            </a:endParaRPr>
          </a:p>
        </p:txBody>
      </p:sp>
      <p:sp>
        <p:nvSpPr>
          <p:cNvPr id="17757" name="Text Box 357"/>
          <p:cNvSpPr txBox="1"/>
          <p:nvPr/>
        </p:nvSpPr>
        <p:spPr>
          <a:xfrm>
            <a:off x="6222365" y="3116263"/>
            <a:ext cx="333375" cy="33956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Arial" panose="020B0604020202020204" pitchFamily="34" charset="0"/>
            </a:endParaRPr>
          </a:p>
        </p:txBody>
      </p:sp>
      <p:sp>
        <p:nvSpPr>
          <p:cNvPr id="17758" name="Text Box 358"/>
          <p:cNvSpPr txBox="1"/>
          <p:nvPr/>
        </p:nvSpPr>
        <p:spPr>
          <a:xfrm>
            <a:off x="5438140" y="3686175"/>
            <a:ext cx="333375" cy="2681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59" name="Text Box 359"/>
          <p:cNvSpPr txBox="1"/>
          <p:nvPr/>
        </p:nvSpPr>
        <p:spPr>
          <a:xfrm>
            <a:off x="7006590" y="2528888"/>
            <a:ext cx="333375" cy="35512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0" name="Text Box 360"/>
          <p:cNvSpPr txBox="1"/>
          <p:nvPr/>
        </p:nvSpPr>
        <p:spPr>
          <a:xfrm>
            <a:off x="7790815" y="3100388"/>
            <a:ext cx="333375" cy="31956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1" name="Text Box 361"/>
          <p:cNvSpPr txBox="1"/>
          <p:nvPr/>
        </p:nvSpPr>
        <p:spPr>
          <a:xfrm>
            <a:off x="8575040" y="3684588"/>
            <a:ext cx="333375" cy="261143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2" name="Text Box 362"/>
          <p:cNvSpPr txBox="1"/>
          <p:nvPr/>
        </p:nvSpPr>
        <p:spPr>
          <a:xfrm>
            <a:off x="9359265" y="4262438"/>
            <a:ext cx="333375" cy="18176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3" name="Text Box 363"/>
          <p:cNvSpPr txBox="1"/>
          <p:nvPr/>
        </p:nvSpPr>
        <p:spPr>
          <a:xfrm>
            <a:off x="10143490" y="4846638"/>
            <a:ext cx="333375" cy="14493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4" name="Text Box 364"/>
          <p:cNvSpPr txBox="1"/>
          <p:nvPr/>
        </p:nvSpPr>
        <p:spPr>
          <a:xfrm>
            <a:off x="10927715" y="5418138"/>
            <a:ext cx="333375" cy="657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0" hangingPunct="0">
              <a:lnSpc>
                <a:spcPct val="150000"/>
              </a:lnSpc>
            </a:pPr>
            <a:r>
              <a:rPr lang="en-US" altLang="zh-CN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altLang="zh-CN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500" b="1" dirty="0">
              <a:latin typeface="Arial" panose="020B0604020202020204" pitchFamily="34" charset="0"/>
            </a:endParaRPr>
          </a:p>
        </p:txBody>
      </p:sp>
      <p:sp>
        <p:nvSpPr>
          <p:cNvPr id="17765" name="Text Box 365"/>
          <p:cNvSpPr txBox="1"/>
          <p:nvPr/>
        </p:nvSpPr>
        <p:spPr>
          <a:xfrm>
            <a:off x="2639378" y="1631950"/>
            <a:ext cx="438150" cy="4765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7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6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5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4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3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2 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>
                <a:latin typeface="Arial" panose="020B0604020202020204" pitchFamily="34" charset="0"/>
              </a:rPr>
              <a:t>0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sp>
        <p:nvSpPr>
          <p:cNvPr id="17766" name="Text Box 366"/>
          <p:cNvSpPr txBox="1"/>
          <p:nvPr/>
        </p:nvSpPr>
        <p:spPr>
          <a:xfrm>
            <a:off x="2558415" y="1587500"/>
            <a:ext cx="8064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800" b="1" dirty="0">
                <a:latin typeface="Arial" panose="020B0604020202020204" pitchFamily="34" charset="0"/>
              </a:rPr>
              <a:t>(</a:t>
            </a:r>
            <a:r>
              <a:rPr lang="zh-CN" altLang="en-US" sz="1800" b="1" dirty="0">
                <a:latin typeface="Arial" panose="020B0604020202020204" pitchFamily="34" charset="0"/>
              </a:rPr>
              <a:t>种</a:t>
            </a:r>
            <a:r>
              <a:rPr lang="en-US" altLang="zh-CN" sz="1800" b="1" dirty="0">
                <a:latin typeface="Arial" panose="020B0604020202020204" pitchFamily="34" charset="0"/>
              </a:rPr>
              <a:t>)</a:t>
            </a:r>
            <a:endParaRPr lang="en-US" altLang="zh-CN" sz="1800" b="1" dirty="0">
              <a:latin typeface="Arial" panose="020B0604020202020204" pitchFamily="34" charset="0"/>
            </a:endParaRPr>
          </a:p>
        </p:txBody>
      </p:sp>
      <p:grpSp>
        <p:nvGrpSpPr>
          <p:cNvPr id="17767" name="Group 367"/>
          <p:cNvGrpSpPr/>
          <p:nvPr/>
        </p:nvGrpSpPr>
        <p:grpSpPr>
          <a:xfrm>
            <a:off x="2609215" y="373063"/>
            <a:ext cx="2484438" cy="998537"/>
            <a:chOff x="0" y="0"/>
            <a:chExt cx="1746" cy="635"/>
          </a:xfrm>
        </p:grpSpPr>
        <p:sp>
          <p:nvSpPr>
            <p:cNvPr id="17768" name="AutoShape 368"/>
            <p:cNvSpPr/>
            <p:nvPr/>
          </p:nvSpPr>
          <p:spPr>
            <a:xfrm>
              <a:off x="0" y="0"/>
              <a:ext cx="1723" cy="635"/>
            </a:xfrm>
            <a:prstGeom prst="horizontalScroll">
              <a:avLst>
                <a:gd name="adj" fmla="val 15083"/>
              </a:avLst>
            </a:prstGeom>
            <a:solidFill>
              <a:srgbClr val="99FF66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769" name="Text Box 369"/>
            <p:cNvSpPr txBox="1"/>
            <p:nvPr/>
          </p:nvSpPr>
          <p:spPr>
            <a:xfrm>
              <a:off x="113" y="91"/>
              <a:ext cx="163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Arial" panose="020B0604020202020204" pitchFamily="34" charset="0"/>
                  <a:ea typeface="黑体" panose="02010609060101010101" charset="-122"/>
                </a:rPr>
                <a:t>理论验证</a:t>
              </a:r>
              <a:endParaRPr lang="zh-CN" altLang="en-US" sz="3600" b="1" dirty="0">
                <a:latin typeface="Arial" panose="020B0604020202020204" pitchFamily="34" charset="0"/>
                <a:ea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pic>
        <p:nvPicPr>
          <p:cNvPr id="18434" name="Picture 2" descr="TTSFOPY19I`L`9P7CG7)78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0890" y="98425"/>
            <a:ext cx="7056438" cy="2867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Oval 3"/>
          <p:cNvSpPr>
            <a:spLocks noChangeAspect="1"/>
          </p:cNvSpPr>
          <p:nvPr/>
        </p:nvSpPr>
        <p:spPr>
          <a:xfrm>
            <a:off x="7832090" y="3122613"/>
            <a:ext cx="3635375" cy="3635375"/>
          </a:xfrm>
          <a:prstGeom prst="ellipse">
            <a:avLst/>
          </a:prstGeom>
          <a:solidFill>
            <a:srgbClr val="DDDDDD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73365" y="3135313"/>
            <a:ext cx="3695700" cy="3721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2565" y="3122613"/>
            <a:ext cx="3698875" cy="372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0503" y="3122613"/>
            <a:ext cx="3698875" cy="372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 Box 7"/>
          <p:cNvSpPr txBox="1"/>
          <p:nvPr/>
        </p:nvSpPr>
        <p:spPr>
          <a:xfrm>
            <a:off x="9359265" y="5283200"/>
            <a:ext cx="103187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</a:rPr>
              <a:t>24</a:t>
            </a:r>
            <a:endParaRPr lang="en-US" altLang="zh-CN" sz="6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8927465" y="3482975"/>
            <a:ext cx="103187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solidFill>
                  <a:schemeClr val="bg1"/>
                </a:solidFill>
                <a:latin typeface="Arial" panose="020B0604020202020204" pitchFamily="34" charset="0"/>
              </a:rPr>
              <a:t>12</a:t>
            </a:r>
            <a:endParaRPr lang="en-US" altLang="zh-CN" sz="60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7417" name="Text Box 9"/>
          <p:cNvSpPr txBox="1"/>
          <p:nvPr/>
        </p:nvSpPr>
        <p:spPr>
          <a:xfrm>
            <a:off x="9216390" y="4419600"/>
            <a:ext cx="1031875" cy="1006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</a:rPr>
              <a:t>36</a:t>
            </a:r>
            <a:endParaRPr lang="en-US" altLang="zh-CN" sz="6000" b="1" dirty="0">
              <a:latin typeface="Arial" panose="020B0604020202020204" pitchFamily="34" charset="0"/>
            </a:endParaRPr>
          </a:p>
        </p:txBody>
      </p:sp>
      <p:sp>
        <p:nvSpPr>
          <p:cNvPr id="17418" name="Line 10"/>
          <p:cNvSpPr/>
          <p:nvPr/>
        </p:nvSpPr>
        <p:spPr>
          <a:xfrm flipV="1">
            <a:off x="9648190" y="4779963"/>
            <a:ext cx="1308100" cy="142875"/>
          </a:xfrm>
          <a:prstGeom prst="line">
            <a:avLst/>
          </a:prstGeom>
          <a:ln w="76200" cap="flat" cmpd="sng">
            <a:solidFill>
              <a:srgbClr val="FFFF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3" name="Text Box 11"/>
          <p:cNvSpPr txBox="1"/>
          <p:nvPr/>
        </p:nvSpPr>
        <p:spPr>
          <a:xfrm>
            <a:off x="2923540" y="39688"/>
            <a:ext cx="8191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500" b="1" dirty="0">
                <a:latin typeface="Arial" panose="020B0604020202020204" pitchFamily="34" charset="0"/>
              </a:rPr>
              <a:t>(</a:t>
            </a:r>
            <a:r>
              <a:rPr lang="zh-CN" altLang="en-US" sz="1500" b="1" dirty="0">
                <a:latin typeface="Arial" panose="020B0604020202020204" pitchFamily="34" charset="0"/>
              </a:rPr>
              <a:t>种</a:t>
            </a:r>
            <a:r>
              <a:rPr lang="en-US" altLang="zh-CN" sz="1500" b="1" dirty="0">
                <a:latin typeface="Arial" panose="020B0604020202020204" pitchFamily="34" charset="0"/>
              </a:rPr>
              <a:t>)</a:t>
            </a:r>
            <a:endParaRPr lang="en-US" altLang="zh-CN" sz="1500" b="1" dirty="0">
              <a:latin typeface="Arial" panose="020B0604020202020204" pitchFamily="34" charset="0"/>
            </a:endParaRPr>
          </a:p>
        </p:txBody>
      </p:sp>
      <p:sp>
        <p:nvSpPr>
          <p:cNvPr id="17420" name="AutoShape 27"/>
          <p:cNvSpPr/>
          <p:nvPr/>
        </p:nvSpPr>
        <p:spPr>
          <a:xfrm>
            <a:off x="3599815" y="3411538"/>
            <a:ext cx="3810000" cy="1376362"/>
          </a:xfrm>
          <a:prstGeom prst="wedgeRoundRectCallout">
            <a:avLst>
              <a:gd name="adj1" fmla="val -37019"/>
              <a:gd name="adj2" fmla="val 91301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b="1" dirty="0">
                <a:latin typeface="Arial" panose="020B0604020202020204" pitchFamily="34" charset="0"/>
              </a:rPr>
              <a:t>各种“组合”的多少，决定可能性的大小！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1328394" y="4264351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5" grpId="0"/>
      <p:bldP spid="17416" grpId="0"/>
      <p:bldP spid="17417" grpId="0"/>
      <p:bldP spid="174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2489200" y="4583113"/>
            <a:ext cx="5929313" cy="646112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这次不只是数的问题，而是数的组成问题。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9" name="矩形 3"/>
          <p:cNvSpPr/>
          <p:nvPr/>
        </p:nvSpPr>
        <p:spPr>
          <a:xfrm>
            <a:off x="4194175" y="933450"/>
            <a:ext cx="27320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你发现了什么？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0" name="文本框 7"/>
          <p:cNvSpPr txBox="1"/>
          <p:nvPr/>
        </p:nvSpPr>
        <p:spPr>
          <a:xfrm>
            <a:off x="2293938" y="2005013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1" name="文本框 8"/>
          <p:cNvSpPr txBox="1"/>
          <p:nvPr/>
        </p:nvSpPr>
        <p:spPr>
          <a:xfrm>
            <a:off x="3103563" y="2006600"/>
            <a:ext cx="4079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2" name="文本框 9"/>
          <p:cNvSpPr txBox="1"/>
          <p:nvPr/>
        </p:nvSpPr>
        <p:spPr>
          <a:xfrm>
            <a:off x="6007100" y="2027238"/>
            <a:ext cx="26670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43" name="文本框 10"/>
          <p:cNvSpPr txBox="1"/>
          <p:nvPr/>
        </p:nvSpPr>
        <p:spPr>
          <a:xfrm>
            <a:off x="6823075" y="2027238"/>
            <a:ext cx="3270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2" name="表格 11"/>
          <p:cNvGraphicFramePr/>
          <p:nvPr/>
        </p:nvGraphicFramePr>
        <p:xfrm>
          <a:off x="1814513" y="1687513"/>
          <a:ext cx="7392989" cy="1046163"/>
        </p:xfrm>
        <a:graphic>
          <a:graphicData uri="http://schemas.openxmlformats.org/drawingml/2006/table">
            <a:tbl>
              <a:tblPr firstRow="1" bandRow="1"/>
              <a:tblGrid>
                <a:gridCol w="986296"/>
                <a:gridCol w="520817"/>
                <a:gridCol w="574200"/>
                <a:gridCol w="606100"/>
                <a:gridCol w="462876"/>
                <a:gridCol w="615214"/>
                <a:gridCol w="616517"/>
                <a:gridCol w="672504"/>
                <a:gridCol w="518212"/>
                <a:gridCol w="615214"/>
                <a:gridCol w="589174"/>
                <a:gridCol w="615865"/>
              </a:tblGrid>
              <a:tr h="457339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和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8823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共几种</a:t>
                      </a:r>
                      <a:endParaRPr lang="zh-CN" altLang="en-US" sz="20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85" name="矩形 1"/>
          <p:cNvSpPr/>
          <p:nvPr/>
        </p:nvSpPr>
        <p:spPr>
          <a:xfrm>
            <a:off x="2232025" y="3063875"/>
            <a:ext cx="6926263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和是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的一共（        ）种。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和是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11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的一共（        ）种。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3800" y="3171825"/>
            <a:ext cx="7635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81888" y="3722688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-104166" y="4080836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19461" name="矩形 3"/>
          <p:cNvSpPr/>
          <p:nvPr/>
        </p:nvSpPr>
        <p:spPr>
          <a:xfrm>
            <a:off x="5265420" y="886143"/>
            <a:ext cx="2698750" cy="565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怎样才公平呢？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6" name="表格 15"/>
          <p:cNvGraphicFramePr/>
          <p:nvPr/>
        </p:nvGraphicFramePr>
        <p:xfrm>
          <a:off x="2347595" y="1754505"/>
          <a:ext cx="8766175" cy="1044575"/>
        </p:xfrm>
        <a:graphic>
          <a:graphicData uri="http://schemas.openxmlformats.org/drawingml/2006/table">
            <a:tbl>
              <a:tblPr firstRow="1" bandRow="1"/>
              <a:tblGrid>
                <a:gridCol w="1169493"/>
                <a:gridCol w="617554"/>
                <a:gridCol w="680853"/>
                <a:gridCol w="718678"/>
                <a:gridCol w="548851"/>
                <a:gridCol w="729485"/>
                <a:gridCol w="731030"/>
                <a:gridCol w="797416"/>
                <a:gridCol w="614465"/>
                <a:gridCol w="729485"/>
                <a:gridCol w="698608"/>
                <a:gridCol w="730257"/>
              </a:tblGrid>
              <a:tr h="456645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和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7930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共几种</a:t>
                      </a:r>
                      <a:endParaRPr lang="zh-CN" altLang="en-US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5" marR="91435" marT="45664" marB="4566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503" name="文本框 16"/>
          <p:cNvSpPr txBox="1"/>
          <p:nvPr/>
        </p:nvSpPr>
        <p:spPr>
          <a:xfrm>
            <a:off x="3419158" y="3056255"/>
            <a:ext cx="6507162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和是单数的一共（        ）种。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和是双数的一共（        ）种。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70295" y="318960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70295" y="3723005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18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19158" y="4619943"/>
            <a:ext cx="6096000" cy="1135062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同时掷出的两个骰子的和是双数和单数的可能性才是相同的。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89509" y="3983681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37" name="矩形 4"/>
          <p:cNvSpPr/>
          <p:nvPr/>
        </p:nvSpPr>
        <p:spPr>
          <a:xfrm>
            <a:off x="3016250" y="651193"/>
            <a:ext cx="4868863" cy="1014730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判断对错。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 4"/>
          <p:cNvSpPr/>
          <p:nvPr/>
        </p:nvSpPr>
        <p:spPr>
          <a:xfrm>
            <a:off x="1997075" y="2025650"/>
            <a:ext cx="8264525" cy="30464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solidFill>
              <a:schemeClr val="accent4">
                <a:lumMod val="20000"/>
                <a:lumOff val="80000"/>
              </a:schemeClr>
            </a:solidFill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同时掷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个骰子，掷出的点数之和可能是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同时掷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个骰子，掷出的点数之积可能是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同时掷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个骰子，掷出的点数之积可能是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  （       ）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同时掷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个骰子，掷出的点数之和可能是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19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。     （        ）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902700" y="2286000"/>
            <a:ext cx="4191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902700" y="3043238"/>
            <a:ext cx="4016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02700" y="3802063"/>
            <a:ext cx="4016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64613" y="4503738"/>
            <a:ext cx="419100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×</a:t>
            </a:r>
            <a:endParaRPr lang="zh-CN" altLang="en-US" dirty="0">
              <a:solidFill>
                <a:srgbClr val="C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17413" name="矩形 1"/>
          <p:cNvSpPr>
            <a:spLocks noChangeArrowheads="1"/>
          </p:cNvSpPr>
          <p:nvPr/>
        </p:nvSpPr>
        <p:spPr bwMode="auto">
          <a:xfrm>
            <a:off x="3533775" y="357188"/>
            <a:ext cx="5124450" cy="738188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6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连一连，填一填。</a:t>
            </a:r>
            <a:endParaRPr kumimoji="0" lang="en-US" altLang="zh-CN" sz="2800" b="1" i="0" u="none" strike="noStrike" kern="1200" cap="none" spc="6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1510" name="矩形 4"/>
          <p:cNvSpPr/>
          <p:nvPr/>
        </p:nvSpPr>
        <p:spPr>
          <a:xfrm>
            <a:off x="1871663" y="1355725"/>
            <a:ext cx="8767762" cy="646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小红想买一个面包和一瓶矿泉水，有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(       )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种不同的搭配方法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511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995"/>
          <a:stretch>
            <a:fillRect/>
          </a:stretch>
        </p:blipFill>
        <p:spPr>
          <a:xfrm>
            <a:off x="3074988" y="2144713"/>
            <a:ext cx="2017712" cy="1220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512" name="组合 7"/>
          <p:cNvGrpSpPr/>
          <p:nvPr/>
        </p:nvGrpSpPr>
        <p:grpSpPr>
          <a:xfrm>
            <a:off x="6764338" y="2144713"/>
            <a:ext cx="1438275" cy="1438275"/>
            <a:chOff x="6342744" y="2546646"/>
            <a:chExt cx="2119084" cy="2061020"/>
          </a:xfrm>
        </p:grpSpPr>
        <p:pic>
          <p:nvPicPr>
            <p:cNvPr id="21523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523" r="11584" b="578"/>
            <a:stretch>
              <a:fillRect/>
            </a:stretch>
          </p:blipFill>
          <p:spPr>
            <a:xfrm>
              <a:off x="6342744" y="2546646"/>
              <a:ext cx="2119084" cy="20610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6342744" y="4355156"/>
              <a:ext cx="566025" cy="2525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21514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51438" y="4970463"/>
            <a:ext cx="877887" cy="1589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5" name="图片 10"/>
          <p:cNvPicPr>
            <a:picLocks noChangeAspect="1"/>
          </p:cNvPicPr>
          <p:nvPr/>
        </p:nvPicPr>
        <p:blipFill>
          <a:blip r:embed="rId4"/>
          <a:srcRect l="40416" r="25182"/>
          <a:stretch>
            <a:fillRect/>
          </a:stretch>
        </p:blipFill>
        <p:spPr>
          <a:xfrm>
            <a:off x="7662863" y="4854575"/>
            <a:ext cx="587375" cy="17049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 flipH="1">
            <a:off x="3432175" y="3046413"/>
            <a:ext cx="784225" cy="19240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216400" y="3133725"/>
            <a:ext cx="1223963" cy="17208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241800" y="3046413"/>
            <a:ext cx="3421063" cy="19240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449638" y="3219450"/>
            <a:ext cx="3363913" cy="18732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1514" idx="0"/>
          </p:cNvCxnSpPr>
          <p:nvPr/>
        </p:nvCxnSpPr>
        <p:spPr>
          <a:xfrm flipH="1">
            <a:off x="5589588" y="3233738"/>
            <a:ext cx="1177925" cy="173672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816725" y="3198813"/>
            <a:ext cx="996950" cy="177165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7058025" y="1484313"/>
            <a:ext cx="4508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60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6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2533" name="矩形 2"/>
          <p:cNvSpPr/>
          <p:nvPr/>
        </p:nvSpPr>
        <p:spPr>
          <a:xfrm>
            <a:off x="2047875" y="1509713"/>
            <a:ext cx="7043738" cy="1135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给正方体涂上红，蓝两色，要使掷出红色朝上的可能性比蓝色大，应该怎么涂？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立方体 2"/>
          <p:cNvSpPr/>
          <p:nvPr/>
        </p:nvSpPr>
        <p:spPr>
          <a:xfrm>
            <a:off x="4362450" y="3008313"/>
            <a:ext cx="1554163" cy="1554163"/>
          </a:xfrm>
          <a:prstGeom prst="cub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5588" y="5202238"/>
            <a:ext cx="69564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涂四面红色，两面蓝色；或五面红色，一面蓝色。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006600" y="1483995"/>
            <a:ext cx="1750577" cy="3344427"/>
            <a:chOff x="1750693" y="1775088"/>
            <a:chExt cx="1750820" cy="4170135"/>
          </a:xfrm>
        </p:grpSpPr>
        <p:sp>
          <p:nvSpPr>
            <p:cNvPr id="4" name="矩形 3"/>
            <p:cNvSpPr/>
            <p:nvPr/>
          </p:nvSpPr>
          <p:spPr>
            <a:xfrm rot="16200000">
              <a:off x="1230778" y="3674488"/>
              <a:ext cx="2972801" cy="15686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schemeClr val="bg1">
                      <a:lumMod val="75000"/>
                      <a:alpha val="18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en-US" altLang="zh-CN" sz="4800" b="1" dirty="0">
                <a:solidFill>
                  <a:schemeClr val="bg1">
                    <a:lumMod val="75000"/>
                    <a:alpha val="18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50693" y="1775088"/>
              <a:ext cx="1295668" cy="379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目</a:t>
              </a:r>
              <a:endParaRPr kumimoji="1" lang="en-US" altLang="zh-CN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/>
              <a:r>
                <a:rPr kumimoji="1" lang="zh-CN" altLang="en-US" sz="9600" b="1" dirty="0">
                  <a:solidFill>
                    <a:srgbClr val="2B99FF"/>
                  </a:solidFill>
                  <a:latin typeface="微软雅黑" panose="020B0503020204020204" charset="-122"/>
                  <a:ea typeface="微软雅黑" panose="020B0503020204020204" charset="-122"/>
                </a:rPr>
                <a:t>录</a:t>
              </a:r>
              <a:endParaRPr kumimoji="1" lang="zh-CN" altLang="en-US" sz="9600" b="1" dirty="0">
                <a:solidFill>
                  <a:srgbClr val="2B99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173220" y="1286510"/>
            <a:ext cx="76200" cy="3443605"/>
            <a:chOff x="3957869" y="1908067"/>
            <a:chExt cx="0" cy="3401647"/>
          </a:xfrm>
        </p:grpSpPr>
        <p:cxnSp>
          <p:nvCxnSpPr>
            <p:cNvPr id="16" name="直线连接符 15"/>
            <p:cNvCxnSpPr/>
            <p:nvPr/>
          </p:nvCxnSpPr>
          <p:spPr>
            <a:xfrm>
              <a:off x="3957869" y="1908067"/>
              <a:ext cx="0" cy="3401647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>
              <a:off x="3957869" y="3316338"/>
              <a:ext cx="0" cy="585104"/>
            </a:xfrm>
            <a:prstGeom prst="line">
              <a:avLst/>
            </a:prstGeom>
            <a:ln w="762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4735195" y="1291590"/>
            <a:ext cx="2232025" cy="3283290"/>
            <a:chOff x="4576140" y="1908067"/>
            <a:chExt cx="2231821" cy="3277447"/>
          </a:xfrm>
        </p:grpSpPr>
        <p:grpSp>
          <p:nvGrpSpPr>
            <p:cNvPr id="7" name="组合 6"/>
            <p:cNvGrpSpPr/>
            <p:nvPr/>
          </p:nvGrpSpPr>
          <p:grpSpPr>
            <a:xfrm>
              <a:off x="4576140" y="2863845"/>
              <a:ext cx="2231821" cy="521041"/>
              <a:chOff x="4765892" y="2994044"/>
              <a:chExt cx="2231821" cy="521041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4765892" y="2994044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02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392433" y="2994044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探究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新知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576140" y="1908067"/>
              <a:ext cx="2231821" cy="521041"/>
              <a:chOff x="4765892" y="1925458"/>
              <a:chExt cx="2231821" cy="521041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5392433" y="1925458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zh-CN" altLang="en-US" dirty="0">
                    <a:solidFill>
                      <a:srgbClr val="00B0F0"/>
                    </a:solidFill>
                  </a:rPr>
                  <a:t>新课</a:t>
                </a:r>
                <a:r>
                  <a:rPr lang="zh-CN" altLang="en-US" dirty="0">
                    <a:solidFill>
                      <a:srgbClr val="00B0F0"/>
                    </a:solidFill>
                  </a:rPr>
                  <a:t>导入</a:t>
                </a:r>
                <a:endParaRPr lang="zh-CN" altLang="en-US" dirty="0">
                  <a:solidFill>
                    <a:srgbClr val="00B0F0"/>
                  </a:solidFill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65892" y="1925458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kumimoji="1" sz="2800" b="1">
                    <a:solidFill>
                      <a:srgbClr val="2B99FF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defRPr>
                </a:lvl1pPr>
              </a:lstStyle>
              <a:p>
                <a:r>
                  <a:rPr lang="en-US" altLang="zh-CN" dirty="0">
                    <a:solidFill>
                      <a:srgbClr val="00B0F0"/>
                    </a:solidFill>
                  </a:rPr>
                  <a:t>01</a:t>
                </a:r>
                <a:endParaRPr lang="en-US" altLang="zh-CN" dirty="0">
                  <a:solidFill>
                    <a:srgbClr val="00B0F0"/>
                  </a:solidFill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576140" y="3819623"/>
              <a:ext cx="2231821" cy="521041"/>
              <a:chOff x="4765892" y="5131217"/>
              <a:chExt cx="2231821" cy="521041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4765892" y="5131217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03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5392433" y="5131217"/>
                <a:ext cx="1605280" cy="2853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当堂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检测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4576140" y="4664473"/>
              <a:ext cx="2231821" cy="521041"/>
              <a:chOff x="4765892" y="5020290"/>
              <a:chExt cx="2231821" cy="521041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4765892" y="5020290"/>
                <a:ext cx="62103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Gotham" charset="0"/>
                  </a:rPr>
                  <a:t>04</a:t>
                </a:r>
                <a:endParaRPr kumimoji="1" lang="en-US" altLang="zh-CN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Gotham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392433" y="5020290"/>
                <a:ext cx="1605280" cy="521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课堂</a:t>
                </a:r>
                <a:r>
                  <a:rPr kumimoji="1" lang="zh-CN" altLang="en-US" sz="28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总结</a:t>
                </a:r>
                <a:endParaRPr kumimoji="1" lang="zh-CN" altLang="en-US" sz="28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当堂</a:t>
            </a:r>
            <a:r>
              <a:rPr lang="zh-CN" altLang="en-US" dirty="0"/>
              <a:t>检测</a:t>
            </a:r>
            <a:endParaRPr lang="zh-CN" altLang="en-US" dirty="0"/>
          </a:p>
        </p:txBody>
      </p:sp>
      <p:sp>
        <p:nvSpPr>
          <p:cNvPr id="23557" name="矩形 1"/>
          <p:cNvSpPr/>
          <p:nvPr/>
        </p:nvSpPr>
        <p:spPr>
          <a:xfrm>
            <a:off x="1601788" y="1314450"/>
            <a:ext cx="97488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     有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张数字卡片：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，小明和小红玩抽卡片的游戏。每人抽出一张，将卡片上的数相乘，积是单数就算小明赢，双数就算小红赢，用今天所学的知识来说明这个游戏公平吗？为什么？怎样将游戏变得公平？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558" name="矩形 1"/>
          <p:cNvSpPr/>
          <p:nvPr/>
        </p:nvSpPr>
        <p:spPr>
          <a:xfrm>
            <a:off x="2105025" y="3670300"/>
            <a:ext cx="8478838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如果各出一张，两两相乘，总共有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4+3+2+1=10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个积，其中结果是奇数的有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个，是偶数的与偶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个。所以不公平。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去掉一个双数，积是单数和积是双数的可能性就相同了，游戏就公平了。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960880" cy="478155"/>
          </a:xfrm>
        </p:spPr>
        <p:txBody>
          <a:bodyPr/>
          <a:lstStyle/>
          <a:p>
            <a:r>
              <a:rPr lang="zh-CN" altLang="en-US" dirty="0"/>
              <a:t>课堂</a:t>
            </a:r>
            <a:r>
              <a:rPr lang="zh-CN" altLang="en-US" dirty="0"/>
              <a:t>总金额</a:t>
            </a:r>
            <a:endParaRPr lang="zh-CN" altLang="en-US" dirty="0"/>
          </a:p>
        </p:txBody>
      </p:sp>
      <p:sp>
        <p:nvSpPr>
          <p:cNvPr id="3" name="圆角矩形标注 2"/>
          <p:cNvSpPr/>
          <p:nvPr/>
        </p:nvSpPr>
        <p:spPr>
          <a:xfrm>
            <a:off x="3243580" y="1428750"/>
            <a:ext cx="3867150" cy="894080"/>
          </a:xfrm>
          <a:prstGeom prst="wedgeRoundRectCallout">
            <a:avLst>
              <a:gd name="adj1" fmla="val 58526"/>
              <a:gd name="adj2" fmla="val 18118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你学会了那些知识？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6625" y="3738563"/>
            <a:ext cx="6530975" cy="738187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用所学的数的组成来解释可能性的大小。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2050" y="1045845"/>
            <a:ext cx="2298700" cy="189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29898"/>
            <a:ext cx="1605280" cy="478155"/>
          </a:xfrm>
        </p:spPr>
        <p:txBody>
          <a:bodyPr/>
          <a:lstStyle/>
          <a:p>
            <a:r>
              <a:rPr lang="zh-CN" altLang="en-US" dirty="0"/>
              <a:t>板书</a:t>
            </a:r>
            <a:r>
              <a:rPr lang="zh-CN" altLang="en-US" dirty="0"/>
              <a:t>设计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2692400" y="5091113"/>
            <a:ext cx="5929313" cy="646112"/>
          </a:xfrm>
          <a:prstGeom prst="rect">
            <a:avLst/>
          </a:prstGeom>
          <a:solidFill>
            <a:srgbClr val="EDFFF8"/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这次不只是数的问题，而是数的组成问题。</a:t>
            </a:r>
            <a:endParaRPr lang="zh-CN" altLang="en-US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0" name="文本框 21"/>
          <p:cNvSpPr txBox="1"/>
          <p:nvPr/>
        </p:nvSpPr>
        <p:spPr>
          <a:xfrm>
            <a:off x="2497138" y="2513013"/>
            <a:ext cx="4286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4000" b="1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1" name="文本框 22"/>
          <p:cNvSpPr txBox="1"/>
          <p:nvPr/>
        </p:nvSpPr>
        <p:spPr>
          <a:xfrm>
            <a:off x="3306763" y="2514600"/>
            <a:ext cx="407987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2" name="文本框 23"/>
          <p:cNvSpPr txBox="1"/>
          <p:nvPr/>
        </p:nvSpPr>
        <p:spPr>
          <a:xfrm>
            <a:off x="6210300" y="2535238"/>
            <a:ext cx="266700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33" name="文本框 24"/>
          <p:cNvSpPr txBox="1"/>
          <p:nvPr/>
        </p:nvSpPr>
        <p:spPr>
          <a:xfrm>
            <a:off x="7026275" y="2535238"/>
            <a:ext cx="32702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6" name="表格 25"/>
          <p:cNvGraphicFramePr/>
          <p:nvPr/>
        </p:nvGraphicFramePr>
        <p:xfrm>
          <a:off x="2017713" y="2195513"/>
          <a:ext cx="7392989" cy="1046163"/>
        </p:xfrm>
        <a:graphic>
          <a:graphicData uri="http://schemas.openxmlformats.org/drawingml/2006/table">
            <a:tbl>
              <a:tblPr firstRow="1" bandRow="1"/>
              <a:tblGrid>
                <a:gridCol w="986296"/>
                <a:gridCol w="520817"/>
                <a:gridCol w="574200"/>
                <a:gridCol w="606100"/>
                <a:gridCol w="462876"/>
                <a:gridCol w="615214"/>
                <a:gridCol w="616517"/>
                <a:gridCol w="672504"/>
                <a:gridCol w="518212"/>
                <a:gridCol w="615214"/>
                <a:gridCol w="589174"/>
                <a:gridCol w="615865"/>
              </a:tblGrid>
              <a:tr h="457339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和</a:t>
                      </a:r>
                      <a:endParaRPr lang="zh-CN" altLang="en-US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7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9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88823"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共几种</a:t>
                      </a:r>
                      <a:endParaRPr lang="zh-CN" altLang="en-US" sz="20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5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  <a:endParaRPr lang="en-US" altLang="zh-CN" sz="24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3765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buNone/>
                      </a:pPr>
                      <a:r>
                        <a:rPr lang="en-US" altLang="zh-CN" sz="2400" b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  <a:endParaRPr lang="en-US" altLang="zh-CN" sz="2400" b="1" dirty="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91430" marR="91430" marT="45734" marB="45734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75" name="矩形 26"/>
          <p:cNvSpPr/>
          <p:nvPr/>
        </p:nvSpPr>
        <p:spPr>
          <a:xfrm>
            <a:off x="2435225" y="3571875"/>
            <a:ext cx="6926263" cy="1200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和是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6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8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9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的一共（        ）种。</a:t>
            </a:r>
            <a:endParaRPr lang="en-US" altLang="zh-CN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和是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10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11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</a:t>
            </a:r>
            <a:r>
              <a:rPr lang="en-US" altLang="zh-CN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12</a:t>
            </a:r>
            <a:r>
              <a:rPr lang="zh-CN" altLang="en-US" sz="2400" b="1" dirty="0">
                <a:solidFill>
                  <a:srgbClr val="3617A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的一共（        ）种。</a:t>
            </a:r>
            <a:endParaRPr lang="zh-CN" altLang="en-US" sz="2400" b="1" dirty="0">
              <a:solidFill>
                <a:srgbClr val="3617A9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77000" y="3679825"/>
            <a:ext cx="7635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24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85088" y="4230688"/>
            <a:ext cx="762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12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78" name="矩形 1"/>
          <p:cNvSpPr/>
          <p:nvPr/>
        </p:nvSpPr>
        <p:spPr>
          <a:xfrm>
            <a:off x="4567238" y="1246188"/>
            <a:ext cx="1897062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1" hangingPunct="1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掷   一   掷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836545" y="1146870"/>
            <a:ext cx="6951407" cy="456511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03208" y="3351412"/>
            <a:ext cx="4218039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成功的花，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人们只惊慕她现时的明艳！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然而当初它的芽儿，</a:t>
            </a:r>
            <a:endParaRPr lang="en-US" altLang="zh-CN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alpha val="38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浸透了奋斗的泪泉，洒遍了牺牲的血雨。</a:t>
            </a:r>
            <a:endParaRPr lang="zh-CN" altLang="en-US" dirty="0">
              <a:solidFill>
                <a:schemeClr val="bg1">
                  <a:alpha val="38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143518" y="2072726"/>
            <a:ext cx="3474043" cy="101473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谢谢</a:t>
            </a:r>
            <a:r>
              <a:rPr kumimoji="1" lang="zh-CN" altLang="en-US" sz="6000" b="1" spc="50" dirty="0">
                <a:ln w="12700" cmpd="sng">
                  <a:noFill/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学习！</a:t>
            </a:r>
            <a:endParaRPr kumimoji="1" lang="zh-CN" altLang="en-US" sz="6000" b="1" spc="50" dirty="0">
              <a:ln w="12700" cmpd="sng">
                <a:noFill/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新课</a:t>
            </a:r>
            <a:r>
              <a:rPr lang="zh-CN" altLang="en-US" dirty="0"/>
              <a:t>导入</a:t>
            </a:r>
            <a:endParaRPr lang="zh-CN" altLang="en-US" dirty="0"/>
          </a:p>
        </p:txBody>
      </p:sp>
      <p:sp>
        <p:nvSpPr>
          <p:cNvPr id="3074" name="AutoShape 2"/>
          <p:cNvSpPr/>
          <p:nvPr/>
        </p:nvSpPr>
        <p:spPr>
          <a:xfrm>
            <a:off x="647383" y="1035685"/>
            <a:ext cx="2728912" cy="1001713"/>
          </a:xfrm>
          <a:prstGeom prst="horizontalScroll">
            <a:avLst>
              <a:gd name="adj" fmla="val 15083"/>
            </a:avLst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3075" name="Picture 3" descr="0002314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35863" y="2420938"/>
            <a:ext cx="1584325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7" descr="5C0909DCB974A8633A395473FF453A1F"/>
          <p:cNvPicPr>
            <a:picLocks noChangeAspect="1"/>
          </p:cNvPicPr>
          <p:nvPr/>
        </p:nvPicPr>
        <p:blipFill>
          <a:blip r:embed="rId2"/>
          <a:srcRect t="4358" b="63077"/>
          <a:stretch>
            <a:fillRect/>
          </a:stretch>
        </p:blipFill>
        <p:spPr>
          <a:xfrm>
            <a:off x="5187633" y="4799013"/>
            <a:ext cx="331311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8" descr="u=1988080928,2109119669&amp;fm=15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1563" y="2636838"/>
            <a:ext cx="2438400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8" name="Text Box 9"/>
          <p:cNvSpPr txBox="1"/>
          <p:nvPr/>
        </p:nvSpPr>
        <p:spPr>
          <a:xfrm>
            <a:off x="791845" y="1178878"/>
            <a:ext cx="2973388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看一看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376863" y="720725"/>
            <a:ext cx="2159000" cy="1076325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</a:ln>
          <a:effectLst>
            <a:outerShdw dist="74053" dir="3542175" algn="ctr" rotWithShape="0">
              <a:schemeClr val="bg2"/>
            </a:outerShdw>
          </a:effectLst>
        </p:spPr>
        <p:txBody>
          <a:bodyPr>
            <a:spAutoFit/>
          </a:bodyPr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en-US" sz="2800" b="1" kern="1200" cap="none" spc="0" normalizeH="0" baseline="0" noProof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shǎi</a:t>
            </a:r>
            <a:endParaRPr kumimoji="0" lang="en-US" sz="2800" b="1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ctr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kern="1200" cap="none" spc="0" normalizeH="0" baseline="0" noProof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600" b="1" kern="1200" cap="none" spc="0" normalizeH="0" baseline="0" noProof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骰   子</a:t>
            </a:r>
            <a:endParaRPr kumimoji="0" lang="zh-CN" altLang="en-US" sz="3600" b="1" kern="1200" cap="none" spc="0" normalizeH="0" baseline="0" noProof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" name="AutoShape 4"/>
          <p:cNvSpPr/>
          <p:nvPr/>
        </p:nvSpPr>
        <p:spPr>
          <a:xfrm>
            <a:off x="971550" y="1557338"/>
            <a:ext cx="6697663" cy="1728787"/>
          </a:xfrm>
          <a:prstGeom prst="wedgeRoundRectCallout">
            <a:avLst>
              <a:gd name="adj1" fmla="val 45046"/>
              <a:gd name="adj2" fmla="val 120431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zh-CN" b="1" dirty="0">
              <a:latin typeface="Arial" panose="020B0604020202020204" pitchFamily="34" charset="0"/>
            </a:endParaRPr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4098" name="AutoShape 2"/>
          <p:cNvSpPr/>
          <p:nvPr/>
        </p:nvSpPr>
        <p:spPr>
          <a:xfrm>
            <a:off x="2717165" y="-23495"/>
            <a:ext cx="2735263" cy="1008063"/>
          </a:xfrm>
          <a:prstGeom prst="horizontalScroll">
            <a:avLst>
              <a:gd name="adj" fmla="val 15083"/>
            </a:avLst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104" name="Text Box 20"/>
          <p:cNvSpPr txBox="1"/>
          <p:nvPr/>
        </p:nvSpPr>
        <p:spPr>
          <a:xfrm>
            <a:off x="3126740" y="92393"/>
            <a:ext cx="1858963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黑体" panose="02010609060101010101" charset="-122"/>
                <a:ea typeface="黑体" panose="02010609060101010101" charset="-122"/>
              </a:rPr>
              <a:t>想一想</a:t>
            </a:r>
            <a:endParaRPr lang="zh-CN" altLang="en-US" sz="4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100" name="Group 6"/>
          <p:cNvGrpSpPr/>
          <p:nvPr/>
        </p:nvGrpSpPr>
        <p:grpSpPr>
          <a:xfrm>
            <a:off x="287338" y="4652963"/>
            <a:ext cx="4284662" cy="1871662"/>
            <a:chOff x="0" y="0"/>
            <a:chExt cx="2051" cy="1381"/>
          </a:xfrm>
        </p:grpSpPr>
        <p:sp>
          <p:nvSpPr>
            <p:cNvPr id="4114" name="Oval 7"/>
            <p:cNvSpPr/>
            <p:nvPr/>
          </p:nvSpPr>
          <p:spPr>
            <a:xfrm>
              <a:off x="0" y="0"/>
              <a:ext cx="2051" cy="1381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5E6D76"/>
                </a:gs>
              </a:gsLst>
              <a:path path="rect">
                <a:fillToRect r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15" name="Oval 8"/>
            <p:cNvSpPr/>
            <p:nvPr/>
          </p:nvSpPr>
          <p:spPr>
            <a:xfrm>
              <a:off x="136" y="80"/>
              <a:ext cx="1755" cy="1181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5E6D76"/>
                </a:gs>
              </a:gsLst>
              <a:path path="rect">
                <a:fillToRect l="100000" t="10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1403350" y="4940300"/>
            <a:ext cx="938213" cy="1060450"/>
            <a:chOff x="0" y="0"/>
            <a:chExt cx="788" cy="848"/>
          </a:xfrm>
        </p:grpSpPr>
        <p:sp>
          <p:nvSpPr>
            <p:cNvPr id="4110" name="AutoShape 10"/>
            <p:cNvSpPr/>
            <p:nvPr/>
          </p:nvSpPr>
          <p:spPr>
            <a:xfrm rot="-10087984">
              <a:off x="55" y="0"/>
              <a:ext cx="733" cy="735"/>
            </a:xfrm>
            <a:prstGeom prst="cube">
              <a:avLst>
                <a:gd name="adj" fmla="val 22565"/>
              </a:avLst>
            </a:prstGeom>
            <a:solidFill>
              <a:srgbClr val="75DD75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11" name="Text Box 11"/>
            <p:cNvSpPr txBox="1"/>
            <p:nvPr/>
          </p:nvSpPr>
          <p:spPr>
            <a:xfrm rot="713272">
              <a:off x="263" y="17"/>
              <a:ext cx="510" cy="8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6000" b="1" dirty="0">
                  <a:latin typeface="Arial" panose="020B0604020202020204" pitchFamily="34" charset="0"/>
                </a:rPr>
                <a:t>5</a:t>
              </a:r>
              <a:endParaRPr lang="en-US" altLang="zh-CN" sz="6000" b="1" dirty="0">
                <a:latin typeface="Arial" panose="020B0604020202020204" pitchFamily="34" charset="0"/>
              </a:endParaRPr>
            </a:p>
          </p:txBody>
        </p:sp>
        <p:sp>
          <p:nvSpPr>
            <p:cNvPr id="4112" name="Text Box 12"/>
            <p:cNvSpPr txBox="1"/>
            <p:nvPr/>
          </p:nvSpPr>
          <p:spPr>
            <a:xfrm rot="363749">
              <a:off x="0" y="100"/>
              <a:ext cx="368" cy="5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5F5F5F"/>
                  </a:solidFill>
                  <a:latin typeface="Arial" panose="020B0604020202020204" pitchFamily="34" charset="0"/>
                </a:rPr>
                <a:t>2</a:t>
              </a:r>
              <a:endParaRPr lang="en-US" altLang="zh-CN" sz="3600" b="1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13" name="Text Box 13"/>
            <p:cNvSpPr txBox="1"/>
            <p:nvPr/>
          </p:nvSpPr>
          <p:spPr>
            <a:xfrm rot="-3976208">
              <a:off x="267" y="397"/>
              <a:ext cx="351" cy="5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5F5F5F"/>
                  </a:solidFill>
                  <a:latin typeface="Arial" panose="020B0604020202020204" pitchFamily="34" charset="0"/>
                </a:rPr>
                <a:t>6</a:t>
              </a:r>
              <a:endParaRPr lang="en-US" altLang="zh-CN" sz="3600" b="1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102" name="Group 14"/>
          <p:cNvGrpSpPr/>
          <p:nvPr/>
        </p:nvGrpSpPr>
        <p:grpSpPr>
          <a:xfrm rot="2134761">
            <a:off x="2627313" y="5008563"/>
            <a:ext cx="1038225" cy="1016000"/>
            <a:chOff x="0" y="0"/>
            <a:chExt cx="788" cy="805"/>
          </a:xfrm>
        </p:grpSpPr>
        <p:sp>
          <p:nvSpPr>
            <p:cNvPr id="2" name="AutoShape 15"/>
            <p:cNvSpPr/>
            <p:nvPr/>
          </p:nvSpPr>
          <p:spPr>
            <a:xfrm rot="7135778">
              <a:off x="-1" y="0"/>
              <a:ext cx="734" cy="731"/>
            </a:xfrm>
            <a:prstGeom prst="cube">
              <a:avLst>
                <a:gd name="adj" fmla="val 22565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107" name="Text Box 16"/>
            <p:cNvSpPr txBox="1"/>
            <p:nvPr/>
          </p:nvSpPr>
          <p:spPr>
            <a:xfrm rot="-3663984">
              <a:off x="160" y="-140"/>
              <a:ext cx="482" cy="7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6000" b="1" dirty="0">
                  <a:latin typeface="Arial" panose="020B0604020202020204" pitchFamily="34" charset="0"/>
                </a:rPr>
                <a:t>3</a:t>
              </a:r>
              <a:endParaRPr lang="en-US" altLang="zh-CN" sz="6000" b="1" dirty="0">
                <a:latin typeface="Arial" panose="020B0604020202020204" pitchFamily="34" charset="0"/>
              </a:endParaRPr>
            </a:p>
          </p:txBody>
        </p:sp>
        <p:sp>
          <p:nvSpPr>
            <p:cNvPr id="4108" name="Text Box 17"/>
            <p:cNvSpPr txBox="1"/>
            <p:nvPr/>
          </p:nvSpPr>
          <p:spPr>
            <a:xfrm rot="-4009019">
              <a:off x="79" y="338"/>
              <a:ext cx="347" cy="4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5F5F5F"/>
                  </a:solidFill>
                  <a:latin typeface="Arial" panose="020B0604020202020204" pitchFamily="34" charset="0"/>
                </a:rPr>
                <a:t>4</a:t>
              </a:r>
              <a:endParaRPr lang="en-US" altLang="zh-CN" sz="3600" b="1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9" name="Text Box 18"/>
            <p:cNvSpPr txBox="1"/>
            <p:nvPr/>
          </p:nvSpPr>
          <p:spPr>
            <a:xfrm rot="2132093">
              <a:off x="455" y="297"/>
              <a:ext cx="333" cy="5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3600" b="1" dirty="0">
                  <a:solidFill>
                    <a:srgbClr val="5F5F5F"/>
                  </a:solidFill>
                  <a:latin typeface="Arial" panose="020B0604020202020204" pitchFamily="34" charset="0"/>
                </a:rPr>
                <a:t>1</a:t>
              </a:r>
              <a:endParaRPr lang="en-US" altLang="zh-CN" sz="3600" b="1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5139" name="Text Box 19"/>
          <p:cNvSpPr txBox="1"/>
          <p:nvPr/>
        </p:nvSpPr>
        <p:spPr>
          <a:xfrm>
            <a:off x="1547813" y="2565400"/>
            <a:ext cx="5616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两个骰子的点数和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可能</a:t>
            </a:r>
            <a:r>
              <a:rPr lang="zh-CN" altLang="en-US" sz="2800" b="1" dirty="0">
                <a:latin typeface="宋体" panose="02010600030101010101" pitchFamily="2" charset="-122"/>
              </a:rPr>
              <a:t>是几？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117" name="Rectangle 5"/>
          <p:cNvSpPr/>
          <p:nvPr/>
        </p:nvSpPr>
        <p:spPr>
          <a:xfrm>
            <a:off x="1549400" y="1628775"/>
            <a:ext cx="88931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宋体" panose="02010600030101010101" pitchFamily="2" charset="-122"/>
              </a:rPr>
              <a:t>同时掷两个骰子,朝上的一面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</a:rPr>
              <a:t>点数</a:t>
            </a:r>
            <a:r>
              <a:rPr lang="zh-CN" altLang="en-US" sz="2800" b="1" dirty="0">
                <a:latin typeface="宋体" panose="0201060003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最小</a:t>
            </a:r>
            <a:r>
              <a:rPr lang="zh-CN" altLang="en-US" sz="2800" b="1" dirty="0">
                <a:latin typeface="宋体" panose="02010600030101010101" pitchFamily="2" charset="-122"/>
              </a:rPr>
              <a:t>会是几?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最大</a:t>
            </a:r>
            <a:r>
              <a:rPr lang="zh-CN" altLang="en-US" sz="2800" b="1" dirty="0">
                <a:latin typeface="宋体" panose="02010600030101010101" pitchFamily="2" charset="-122"/>
              </a:rPr>
              <a:t>会是几？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4105" name="Picture 21" descr="04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67575" y="4365625"/>
            <a:ext cx="1876425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112665" name="Text Box 25"/>
          <p:cNvSpPr txBox="1"/>
          <p:nvPr/>
        </p:nvSpPr>
        <p:spPr>
          <a:xfrm>
            <a:off x="1439863" y="3173730"/>
            <a:ext cx="8569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想一想：同时掷两个骰子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点数和可能是几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67" name="Text Box 27"/>
          <p:cNvSpPr txBox="1"/>
          <p:nvPr/>
        </p:nvSpPr>
        <p:spPr>
          <a:xfrm>
            <a:off x="1408113" y="4531043"/>
            <a:ext cx="72723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想一想：不可能是几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</a:rPr>
              <a:t>?</a:t>
            </a:r>
            <a:endParaRPr lang="en-US" altLang="zh-CN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126" name="Picture 27" descr="000231459">
            <a:hlinkClick r:id="rId1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78150" y="878205"/>
            <a:ext cx="2160588" cy="2160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27" descr="000231459">
            <a:hlinkClick r:id="rId1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10363" y="878205"/>
            <a:ext cx="2159000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549900" y="1381443"/>
            <a:ext cx="8636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dirty="0">
                <a:latin typeface="Arial" panose="020B0604020202020204" pitchFamily="34" charset="0"/>
              </a:rPr>
              <a:t>+</a:t>
            </a:r>
            <a:endParaRPr lang="zh-CN" altLang="en-US" sz="7200" dirty="0">
              <a:latin typeface="Arial" panose="020B0604020202020204" pitchFamily="34" charset="0"/>
            </a:endParaRPr>
          </a:p>
        </p:txBody>
      </p:sp>
      <p:sp>
        <p:nvSpPr>
          <p:cNvPr id="112666" name="Text Box 26"/>
          <p:cNvSpPr txBox="1"/>
          <p:nvPr/>
        </p:nvSpPr>
        <p:spPr>
          <a:xfrm>
            <a:off x="3073400" y="3799205"/>
            <a:ext cx="72723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可能是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2,3,4,5,6,7,8,9,10,11,12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68" name="Text Box 28"/>
          <p:cNvSpPr txBox="1"/>
          <p:nvPr/>
        </p:nvSpPr>
        <p:spPr>
          <a:xfrm>
            <a:off x="3122613" y="5167630"/>
            <a:ext cx="727233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不可能是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，也不可能是大于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12</a:t>
            </a:r>
            <a:r>
              <a:rPr lang="zh-CN" altLang="en-US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的数</a:t>
            </a:r>
            <a:r>
              <a:rPr lang="en-US" altLang="zh-CN" sz="2800" dirty="0">
                <a:solidFill>
                  <a:srgbClr val="3333FF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endParaRPr lang="en-US" altLang="zh-CN" sz="2800" dirty="0">
              <a:solidFill>
                <a:srgbClr val="3333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112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12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12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112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5" grpId="0"/>
      <p:bldP spid="112667" grpId="0"/>
      <p:bldP spid="2" grpId="0"/>
      <p:bldP spid="112666" grpId="0"/>
      <p:bldP spid="1126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6146" name="Rectangle 2"/>
          <p:cNvSpPr/>
          <p:nvPr/>
        </p:nvSpPr>
        <p:spPr>
          <a:xfrm>
            <a:off x="3833813" y="2794318"/>
            <a:ext cx="3095625" cy="28892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147" name="Group 3"/>
          <p:cNvGrpSpPr/>
          <p:nvPr/>
        </p:nvGrpSpPr>
        <p:grpSpPr>
          <a:xfrm>
            <a:off x="377825" y="1935480"/>
            <a:ext cx="8516938" cy="3362325"/>
            <a:chOff x="0" y="0"/>
            <a:chExt cx="5365" cy="2118"/>
          </a:xfrm>
        </p:grpSpPr>
        <p:sp>
          <p:nvSpPr>
            <p:cNvPr id="6156" name="Text Box 4"/>
            <p:cNvSpPr txBox="1"/>
            <p:nvPr/>
          </p:nvSpPr>
          <p:spPr>
            <a:xfrm>
              <a:off x="136" y="0"/>
              <a:ext cx="5229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</a:rPr>
                <a:t>游戏分为</a:t>
              </a:r>
              <a:r>
                <a:rPr lang="en-US" altLang="zh-CN" sz="2400" b="1" dirty="0">
                  <a:latin typeface="Arial" panose="020B0604020202020204" pitchFamily="34" charset="0"/>
                </a:rPr>
                <a:t>A</a:t>
              </a:r>
              <a:r>
                <a:rPr lang="zh-CN" altLang="en-US" sz="2400" b="1" dirty="0">
                  <a:latin typeface="Arial" panose="020B0604020202020204" pitchFamily="34" charset="0"/>
                </a:rPr>
                <a:t>、</a:t>
              </a:r>
              <a:r>
                <a:rPr lang="en-US" altLang="zh-CN" sz="2400" b="1" dirty="0">
                  <a:latin typeface="Arial" panose="020B0604020202020204" pitchFamily="34" charset="0"/>
                </a:rPr>
                <a:t>B</a:t>
              </a:r>
              <a:r>
                <a:rPr lang="zh-CN" altLang="en-US" sz="2400" b="1" dirty="0">
                  <a:latin typeface="Arial" panose="020B0604020202020204" pitchFamily="34" charset="0"/>
                </a:rPr>
                <a:t>两队：</a:t>
              </a:r>
              <a:endParaRPr lang="zh-CN" altLang="en-US" sz="2400" b="1" dirty="0">
                <a:latin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Arial" panose="020B0604020202020204" pitchFamily="34" charset="0"/>
                </a:rPr>
                <a:t>A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队的幸运数字有</a:t>
              </a:r>
              <a:r>
                <a:rPr lang="en-US" altLang="zh-CN" sz="2400" b="1" dirty="0">
                  <a:latin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Arial" panose="020B0604020202020204" pitchFamily="34" charset="0"/>
                </a:rPr>
                <a:t>个：</a:t>
              </a:r>
              <a:endParaRPr lang="en-US" altLang="zh-CN" sz="2400" b="1" dirty="0">
                <a:latin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Arial" panose="020B0604020202020204" pitchFamily="34" charset="0"/>
                </a:rPr>
                <a:t>B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队的幸运数字有</a:t>
              </a:r>
              <a:r>
                <a:rPr lang="en-US" altLang="zh-CN" sz="2400" b="1" dirty="0">
                  <a:latin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Arial" panose="020B0604020202020204" pitchFamily="34" charset="0"/>
                </a:rPr>
                <a:t>个：</a:t>
              </a:r>
              <a:endParaRPr lang="en-US" altLang="zh-CN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6157" name="Text Box 5"/>
            <p:cNvSpPr txBox="1"/>
            <p:nvPr/>
          </p:nvSpPr>
          <p:spPr>
            <a:xfrm>
              <a:off x="181" y="968"/>
              <a:ext cx="5020" cy="75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</a:rPr>
                <a:t>一名选手上台前同时掷骰子，当骰子的点数和为</a:t>
              </a:r>
              <a:endParaRPr lang="zh-CN" altLang="en-US" sz="2400" b="1" dirty="0">
                <a:latin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Arial" panose="020B0604020202020204" pitchFamily="34" charset="0"/>
                </a:rPr>
                <a:t>A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队的幸运数字时，</a:t>
              </a:r>
              <a:r>
                <a:rPr lang="en-US" altLang="zh-CN" sz="2400" b="1" dirty="0">
                  <a:latin typeface="Arial" panose="020B0604020202020204" pitchFamily="34" charset="0"/>
                </a:rPr>
                <a:t>A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队前进一格；若是</a:t>
              </a:r>
              <a:r>
                <a:rPr lang="en-US" altLang="zh-CN" sz="2400" b="1" dirty="0">
                  <a:latin typeface="Arial" panose="020B0604020202020204" pitchFamily="34" charset="0"/>
                </a:rPr>
                <a:t>B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队的幸运数字则</a:t>
              </a:r>
              <a:endParaRPr lang="zh-CN" altLang="en-US" sz="2400" b="1" dirty="0">
                <a:latin typeface="Arial" panose="020B0604020202020204" pitchFamily="34" charset="0"/>
              </a:endParaRPr>
            </a:p>
            <a:p>
              <a:r>
                <a:rPr lang="en-US" altLang="zh-CN" sz="2400" b="1" dirty="0">
                  <a:latin typeface="Arial" panose="020B0604020202020204" pitchFamily="34" charset="0"/>
                </a:rPr>
                <a:t>B</a:t>
              </a:r>
              <a:r>
                <a:rPr lang="zh-CN" altLang="en-US" sz="2400" b="1" dirty="0">
                  <a:latin typeface="Arial" panose="020B0604020202020204" pitchFamily="34" charset="0"/>
                </a:rPr>
                <a:t>队前进一格。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6158" name="Text Box 6"/>
            <p:cNvSpPr txBox="1"/>
            <p:nvPr/>
          </p:nvSpPr>
          <p:spPr>
            <a:xfrm>
              <a:off x="182" y="1830"/>
              <a:ext cx="338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b="1" dirty="0">
                  <a:latin typeface="Arial" panose="020B0604020202020204" pitchFamily="34" charset="0"/>
                </a:rPr>
                <a:t>哪一队的车先到达终点，哪一队获胜。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  <p:sp>
          <p:nvSpPr>
            <p:cNvPr id="6159" name="Oval 7"/>
            <p:cNvSpPr/>
            <p:nvPr/>
          </p:nvSpPr>
          <p:spPr>
            <a:xfrm>
              <a:off x="0" y="61"/>
              <a:ext cx="136" cy="13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0" name="Oval 8"/>
            <p:cNvSpPr/>
            <p:nvPr/>
          </p:nvSpPr>
          <p:spPr>
            <a:xfrm>
              <a:off x="0" y="1059"/>
              <a:ext cx="136" cy="13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61" name="Oval 9"/>
            <p:cNvSpPr/>
            <p:nvPr/>
          </p:nvSpPr>
          <p:spPr>
            <a:xfrm>
              <a:off x="45" y="1875"/>
              <a:ext cx="136" cy="136"/>
            </a:xfrm>
            <a:prstGeom prst="ellipse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6148" name="Text Box 10"/>
          <p:cNvSpPr txBox="1"/>
          <p:nvPr/>
        </p:nvSpPr>
        <p:spPr>
          <a:xfrm>
            <a:off x="717550" y="369443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6149" name="Text Box 11"/>
          <p:cNvSpPr txBox="1"/>
          <p:nvPr/>
        </p:nvSpPr>
        <p:spPr>
          <a:xfrm>
            <a:off x="593725" y="1168718"/>
            <a:ext cx="29003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游戏规则：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151" name="Picture 13" descr="u=3686110851,61754740&amp;fm=9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1900" y="4339590"/>
            <a:ext cx="3276600" cy="228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Rectangle 14"/>
          <p:cNvSpPr/>
          <p:nvPr/>
        </p:nvSpPr>
        <p:spPr>
          <a:xfrm>
            <a:off x="3762375" y="2727643"/>
            <a:ext cx="32448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 dirty="0"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Arial" panose="020B0604020202020204" pitchFamily="34" charset="0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Arial" panose="020B0604020202020204" pitchFamily="34" charset="0"/>
              </a:rPr>
              <a:t>10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Arial" panose="020B0604020202020204" pitchFamily="34" charset="0"/>
              </a:rPr>
              <a:t>11</a:t>
            </a:r>
            <a:r>
              <a:rPr lang="zh-CN" altLang="en-US" sz="2400" b="1" dirty="0">
                <a:latin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Arial" panose="020B0604020202020204" pitchFamily="34" charset="0"/>
              </a:rPr>
              <a:t>12</a:t>
            </a:r>
            <a:endParaRPr lang="en-US" altLang="zh-CN" sz="2400" b="1" dirty="0">
              <a:latin typeface="Arial" panose="020B0604020202020204" pitchFamily="34" charset="0"/>
            </a:endParaRPr>
          </a:p>
        </p:txBody>
      </p:sp>
      <p:grpSp>
        <p:nvGrpSpPr>
          <p:cNvPr id="6153" name="Group 15"/>
          <p:cNvGrpSpPr/>
          <p:nvPr/>
        </p:nvGrpSpPr>
        <p:grpSpPr>
          <a:xfrm>
            <a:off x="3833813" y="2295843"/>
            <a:ext cx="3095625" cy="457200"/>
            <a:chOff x="0" y="0"/>
            <a:chExt cx="1950" cy="288"/>
          </a:xfrm>
        </p:grpSpPr>
        <p:sp>
          <p:nvSpPr>
            <p:cNvPr id="6154" name="Rectangle 16"/>
            <p:cNvSpPr/>
            <p:nvPr/>
          </p:nvSpPr>
          <p:spPr>
            <a:xfrm>
              <a:off x="0" y="42"/>
              <a:ext cx="1950" cy="182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6155" name="Rectangle 17"/>
            <p:cNvSpPr/>
            <p:nvPr/>
          </p:nvSpPr>
          <p:spPr>
            <a:xfrm>
              <a:off x="0" y="0"/>
              <a:ext cx="14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400" b="1" dirty="0">
                  <a:latin typeface="Arial" panose="020B0604020202020204" pitchFamily="34" charset="0"/>
                </a:rPr>
                <a:t>5</a:t>
              </a:r>
              <a:r>
                <a:rPr lang="zh-CN" altLang="en-US" sz="2400" b="1" dirty="0">
                  <a:latin typeface="Arial" panose="020B0604020202020204" pitchFamily="34" charset="0"/>
                </a:rPr>
                <a:t>、</a:t>
              </a:r>
              <a:r>
                <a:rPr lang="en-US" altLang="zh-CN" sz="2400" b="1" dirty="0">
                  <a:latin typeface="Arial" panose="020B0604020202020204" pitchFamily="34" charset="0"/>
                </a:rPr>
                <a:t>6</a:t>
              </a:r>
              <a:r>
                <a:rPr lang="zh-CN" altLang="en-US" sz="2400" b="1" dirty="0">
                  <a:latin typeface="Arial" panose="020B0604020202020204" pitchFamily="34" charset="0"/>
                </a:rPr>
                <a:t>、</a:t>
              </a:r>
              <a:r>
                <a:rPr lang="en-US" altLang="zh-CN" sz="2400" b="1" dirty="0">
                  <a:latin typeface="Arial" panose="020B0604020202020204" pitchFamily="34" charset="0"/>
                </a:rPr>
                <a:t>7</a:t>
              </a:r>
              <a:r>
                <a:rPr lang="zh-CN" altLang="en-US" sz="2400" b="1" dirty="0">
                  <a:latin typeface="Arial" panose="020B0604020202020204" pitchFamily="34" charset="0"/>
                </a:rPr>
                <a:t>、</a:t>
              </a:r>
              <a:r>
                <a:rPr lang="en-US" altLang="zh-CN" sz="2400" b="1" dirty="0">
                  <a:latin typeface="Arial" panose="020B0604020202020204" pitchFamily="34" charset="0"/>
                </a:rPr>
                <a:t>8</a:t>
              </a:r>
              <a:r>
                <a:rPr lang="zh-CN" altLang="en-US" sz="2400" b="1" dirty="0">
                  <a:latin typeface="Arial" panose="020B0604020202020204" pitchFamily="34" charset="0"/>
                </a:rPr>
                <a:t>、</a:t>
              </a:r>
              <a:r>
                <a:rPr lang="en-US" altLang="zh-CN" sz="2400" b="1" dirty="0">
                  <a:latin typeface="Arial" panose="020B0604020202020204" pitchFamily="34" charset="0"/>
                </a:rPr>
                <a:t>9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6150" name="WordArt 12"/>
          <p:cNvSpPr/>
          <p:nvPr/>
        </p:nvSpPr>
        <p:spPr>
          <a:xfrm>
            <a:off x="2795905" y="668655"/>
            <a:ext cx="3708400" cy="6953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游戏：快乐赛车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2" name="AutoShape 2"/>
          <p:cNvSpPr/>
          <p:nvPr/>
        </p:nvSpPr>
        <p:spPr>
          <a:xfrm>
            <a:off x="-635" y="44450"/>
            <a:ext cx="2735263" cy="1008063"/>
          </a:xfrm>
          <a:prstGeom prst="horizontalScroll">
            <a:avLst>
              <a:gd name="adj" fmla="val 15083"/>
            </a:avLst>
          </a:prstGeom>
          <a:solidFill>
            <a:srgbClr val="99FF66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3157855" y="1186815"/>
            <a:ext cx="5473700" cy="1584325"/>
          </a:xfrm>
          <a:prstGeom prst="wedgeRoundRectCallout">
            <a:avLst>
              <a:gd name="adj1" fmla="val 50833"/>
              <a:gd name="adj2" fmla="val 141264"/>
              <a:gd name="adj3" fmla="val 1666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b="1" dirty="0">
                <a:latin typeface="Arial" panose="020B0604020202020204" pitchFamily="34" charset="0"/>
              </a:rPr>
              <a:t>如果再来一局，你猜哪一队赢的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可能性大</a:t>
            </a:r>
            <a:r>
              <a:rPr lang="zh-CN" altLang="en-US" sz="3200" b="1" dirty="0">
                <a:latin typeface="Arial" panose="020B0604020202020204" pitchFamily="34" charset="0"/>
              </a:rPr>
              <a:t>？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pic>
        <p:nvPicPr>
          <p:cNvPr id="4" name="Picture 4" descr="04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7290" y="4040505"/>
            <a:ext cx="1876425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5"/>
          <p:cNvSpPr txBox="1"/>
          <p:nvPr/>
        </p:nvSpPr>
        <p:spPr>
          <a:xfrm>
            <a:off x="302578" y="146050"/>
            <a:ext cx="29733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猜一猜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  <p:sp>
        <p:nvSpPr>
          <p:cNvPr id="6" name="AutoShape 27"/>
          <p:cNvSpPr/>
          <p:nvPr/>
        </p:nvSpPr>
        <p:spPr>
          <a:xfrm>
            <a:off x="2505075" y="3590925"/>
            <a:ext cx="4608513" cy="1376363"/>
          </a:xfrm>
          <a:prstGeom prst="wedgeRoundRectCallout">
            <a:avLst>
              <a:gd name="adj1" fmla="val -44972"/>
              <a:gd name="adj2" fmla="val 67764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2800" b="1" dirty="0">
                <a:latin typeface="Arial" panose="020B0604020202020204" pitchFamily="34" charset="0"/>
              </a:rPr>
              <a:t>没有行动的猜想，只能叫空想！实践出真知！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26" y="4264351"/>
            <a:ext cx="2593402" cy="2593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2" name="Text Box 29"/>
          <p:cNvSpPr txBox="1"/>
          <p:nvPr/>
        </p:nvSpPr>
        <p:spPr>
          <a:xfrm>
            <a:off x="1531620" y="1541780"/>
            <a:ext cx="7777163" cy="9540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游戏活动：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我们来掷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次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如果和是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，算老师赢，否则算你们赢。</a:t>
            </a:r>
            <a:endParaRPr lang="en-US" altLang="zh-CN" sz="28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7520" y="3557905"/>
            <a:ext cx="7561263" cy="64611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猜想：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老师会赢，还是你们会赢？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655189" y="240693"/>
            <a:ext cx="1605280" cy="478155"/>
          </a:xfrm>
        </p:spPr>
        <p:txBody>
          <a:bodyPr/>
          <a:lstStyle/>
          <a:p>
            <a:r>
              <a:rPr lang="zh-CN" altLang="en-US" dirty="0"/>
              <a:t>探究</a:t>
            </a:r>
            <a:r>
              <a:rPr lang="zh-CN" altLang="en-US" dirty="0"/>
              <a:t>新知</a:t>
            </a:r>
            <a:endParaRPr lang="zh-CN" altLang="en-US" dirty="0"/>
          </a:p>
        </p:txBody>
      </p:sp>
      <p:sp>
        <p:nvSpPr>
          <p:cNvPr id="13314" name="Rectangle 2"/>
          <p:cNvSpPr/>
          <p:nvPr/>
        </p:nvSpPr>
        <p:spPr>
          <a:xfrm>
            <a:off x="6864033" y="3462338"/>
            <a:ext cx="1439862" cy="3587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5" name="Rectangle 3"/>
          <p:cNvSpPr/>
          <p:nvPr/>
        </p:nvSpPr>
        <p:spPr>
          <a:xfrm>
            <a:off x="6864033" y="692150"/>
            <a:ext cx="1439862" cy="3587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2257108" y="692150"/>
            <a:ext cx="1439862" cy="3587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3317" name="Group 5"/>
          <p:cNvGrpSpPr/>
          <p:nvPr/>
        </p:nvGrpSpPr>
        <p:grpSpPr>
          <a:xfrm>
            <a:off x="6937058" y="1803400"/>
            <a:ext cx="4194175" cy="1409700"/>
            <a:chOff x="295" y="1071"/>
            <a:chExt cx="5261" cy="1769"/>
          </a:xfrm>
        </p:grpSpPr>
        <p:sp>
          <p:nvSpPr>
            <p:cNvPr id="13379" name="AutoShape 6"/>
            <p:cNvSpPr/>
            <p:nvPr/>
          </p:nvSpPr>
          <p:spPr>
            <a:xfrm>
              <a:off x="295" y="1071"/>
              <a:ext cx="5261" cy="1769"/>
            </a:xfrm>
            <a:prstGeom prst="foldedCorner">
              <a:avLst>
                <a:gd name="adj" fmla="val 12500"/>
              </a:avLst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80" name="Rectangle 7"/>
            <p:cNvSpPr/>
            <p:nvPr/>
          </p:nvSpPr>
          <p:spPr>
            <a:xfrm>
              <a:off x="1856" y="2402"/>
              <a:ext cx="3099" cy="3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r"/>
              <a:r>
                <a:rPr lang="en-US" altLang="zh-CN" sz="1400" dirty="0">
                  <a:latin typeface="Arial" panose="020B0604020202020204" pitchFamily="34" charset="0"/>
                </a:rPr>
                <a:t>2</a:t>
              </a:r>
              <a:r>
                <a:rPr lang="zh-CN" altLang="en-US" sz="1400" dirty="0">
                  <a:latin typeface="Arial" panose="020B0604020202020204" pitchFamily="34" charset="0"/>
                </a:rPr>
                <a:t>号同学：</a:t>
              </a:r>
              <a:r>
                <a:rPr lang="en-US" altLang="zh-CN" sz="1400" dirty="0">
                  <a:latin typeface="Arial" panose="020B0604020202020204" pitchFamily="34" charset="0"/>
                </a:rPr>
                <a:t>_______________</a:t>
              </a:r>
              <a:endParaRPr lang="en-US" altLang="zh-CN" sz="1400" dirty="0">
                <a:latin typeface="Arial" panose="020B0604020202020204" pitchFamily="34" charset="0"/>
              </a:endParaRPr>
            </a:p>
          </p:txBody>
        </p:sp>
      </p:grpSp>
      <p:sp>
        <p:nvSpPr>
          <p:cNvPr id="13319" name="Line 9"/>
          <p:cNvSpPr/>
          <p:nvPr/>
        </p:nvSpPr>
        <p:spPr>
          <a:xfrm>
            <a:off x="6792595" y="674688"/>
            <a:ext cx="0" cy="61833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0" name="Rectangle 10"/>
          <p:cNvSpPr/>
          <p:nvPr/>
        </p:nvSpPr>
        <p:spPr>
          <a:xfrm>
            <a:off x="2220595" y="549275"/>
            <a:ext cx="4572000" cy="112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CC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号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同学：一人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掷色子，每次同时掷</a:t>
            </a:r>
            <a:r>
              <a:rPr lang="en-US" altLang="zh-CN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颗。</a:t>
            </a:r>
            <a:endParaRPr lang="zh-CN" altLang="en-US" sz="2800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3321" name="Group 11"/>
          <p:cNvGrpSpPr/>
          <p:nvPr/>
        </p:nvGrpSpPr>
        <p:grpSpPr>
          <a:xfrm>
            <a:off x="3247708" y="1498600"/>
            <a:ext cx="2632075" cy="1771650"/>
            <a:chOff x="385" y="944"/>
            <a:chExt cx="2051" cy="1381"/>
          </a:xfrm>
        </p:grpSpPr>
        <p:sp>
          <p:nvSpPr>
            <p:cNvPr id="13377" name="Oval 12"/>
            <p:cNvSpPr/>
            <p:nvPr/>
          </p:nvSpPr>
          <p:spPr>
            <a:xfrm>
              <a:off x="385" y="944"/>
              <a:ext cx="2051" cy="1381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5E6D76"/>
                </a:gs>
              </a:gsLst>
              <a:path path="rect">
                <a:fillToRect r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8" name="Oval 13"/>
            <p:cNvSpPr/>
            <p:nvPr/>
          </p:nvSpPr>
          <p:spPr>
            <a:xfrm>
              <a:off x="521" y="1024"/>
              <a:ext cx="1755" cy="1181"/>
            </a:xfrm>
            <a:prstGeom prst="ellipse">
              <a:avLst/>
            </a:prstGeom>
            <a:gradFill rotWithShape="1">
              <a:gsLst>
                <a:gs pos="0">
                  <a:srgbClr val="CCECFF"/>
                </a:gs>
                <a:gs pos="100000">
                  <a:srgbClr val="5E6D76"/>
                </a:gs>
              </a:gsLst>
              <a:path path="rect">
                <a:fillToRect l="100000" t="100000"/>
              </a:path>
              <a:tileRect/>
            </a:gradFill>
            <a:ln w="9525">
              <a:noFill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aphicFrame>
        <p:nvGraphicFramePr>
          <p:cNvPr id="109652" name="Group 84"/>
          <p:cNvGraphicFramePr>
            <a:graphicFrameLocks noGrp="1"/>
          </p:cNvGraphicFramePr>
          <p:nvPr/>
        </p:nvGraphicFramePr>
        <p:xfrm>
          <a:off x="7054533" y="1916113"/>
          <a:ext cx="3914775" cy="1133475"/>
        </p:xfrm>
        <a:graphic>
          <a:graphicData uri="http://schemas.openxmlformats.org/drawingml/2006/table">
            <a:tbl>
              <a:tblPr/>
              <a:tblGrid>
                <a:gridCol w="1397000"/>
                <a:gridCol w="1887537"/>
                <a:gridCol w="630238"/>
              </a:tblGrid>
              <a:tr h="245834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赢的次数（用画“正”法记录）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合  计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9969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老     师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）</a:t>
                      </a:r>
                      <a:endParaRPr kumimoji="0" lang="zh-CN" altLang="en-U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7672">
                <a:tc>
                  <a:txBody>
                    <a:bodyPr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98475" algn="l"/>
                          <a:tab pos="822325" algn="ctr"/>
                        </a:tabLst>
                      </a:pP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     生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98475" algn="l"/>
                          <a:tab pos="822325" algn="ctr"/>
                        </a:tabLst>
                      </a:pP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(2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zh-CN" altLang="en-US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、</a:t>
                      </a:r>
                      <a:r>
                        <a:rPr kumimoji="0" lang="en-US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12)</a:t>
                      </a:r>
                      <a:endParaRPr kumimoji="0" lang="en-US" altLang="zh-CN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kumimoji="0" lang="zh-CN" alt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  <a:endParaRPr kumimoji="0" lang="zh-CN" alt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768" marB="46768" anchor="ctr" anchorCtr="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40" name="Line 32"/>
          <p:cNvSpPr/>
          <p:nvPr/>
        </p:nvSpPr>
        <p:spPr>
          <a:xfrm>
            <a:off x="2220595" y="34290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341" name="Group 33"/>
          <p:cNvGrpSpPr/>
          <p:nvPr/>
        </p:nvGrpSpPr>
        <p:grpSpPr>
          <a:xfrm>
            <a:off x="3635058" y="1916113"/>
            <a:ext cx="846137" cy="846137"/>
            <a:chOff x="549" y="1389"/>
            <a:chExt cx="533" cy="533"/>
          </a:xfrm>
        </p:grpSpPr>
        <p:sp>
          <p:nvSpPr>
            <p:cNvPr id="13373" name="AutoShape 34"/>
            <p:cNvSpPr/>
            <p:nvPr/>
          </p:nvSpPr>
          <p:spPr>
            <a:xfrm rot="7135778">
              <a:off x="549" y="1389"/>
              <a:ext cx="495" cy="495"/>
            </a:xfrm>
            <a:prstGeom prst="cube">
              <a:avLst>
                <a:gd name="adj" fmla="val 22565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4" name="Text Box 35"/>
            <p:cNvSpPr txBox="1"/>
            <p:nvPr/>
          </p:nvSpPr>
          <p:spPr>
            <a:xfrm rot="-3663984">
              <a:off x="634" y="1360"/>
              <a:ext cx="29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4000" dirty="0">
                  <a:latin typeface="Arial" panose="020B0604020202020204" pitchFamily="34" charset="0"/>
                </a:rPr>
                <a:t>9</a:t>
              </a:r>
              <a:endParaRPr lang="en-US" altLang="zh-CN" sz="4000" dirty="0">
                <a:latin typeface="Arial" panose="020B0604020202020204" pitchFamily="34" charset="0"/>
              </a:endParaRPr>
            </a:p>
          </p:txBody>
        </p:sp>
        <p:sp>
          <p:nvSpPr>
            <p:cNvPr id="13375" name="Text Box 36"/>
            <p:cNvSpPr txBox="1"/>
            <p:nvPr/>
          </p:nvSpPr>
          <p:spPr>
            <a:xfrm rot="-4009019">
              <a:off x="592" y="1659"/>
              <a:ext cx="227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500" dirty="0">
                  <a:solidFill>
                    <a:srgbClr val="5F5F5F"/>
                  </a:solidFill>
                  <a:latin typeface="Arial" panose="020B0604020202020204" pitchFamily="34" charset="0"/>
                </a:rPr>
                <a:t>4</a:t>
              </a:r>
              <a:endParaRPr lang="en-US" altLang="zh-CN" sz="2500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6" name="Text Box 37"/>
            <p:cNvSpPr txBox="1"/>
            <p:nvPr/>
          </p:nvSpPr>
          <p:spPr>
            <a:xfrm rot="2132093">
              <a:off x="855" y="1586"/>
              <a:ext cx="227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500" dirty="0">
                  <a:solidFill>
                    <a:srgbClr val="5F5F5F"/>
                  </a:solidFill>
                  <a:latin typeface="Arial" panose="020B0604020202020204" pitchFamily="34" charset="0"/>
                </a:rPr>
                <a:t>1</a:t>
              </a:r>
              <a:endParaRPr lang="en-US" altLang="zh-CN" sz="2500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3342" name="Group 38"/>
          <p:cNvGrpSpPr/>
          <p:nvPr/>
        </p:nvGrpSpPr>
        <p:grpSpPr>
          <a:xfrm>
            <a:off x="4511358" y="1995488"/>
            <a:ext cx="876300" cy="917575"/>
            <a:chOff x="1655" y="1491"/>
            <a:chExt cx="552" cy="578"/>
          </a:xfrm>
        </p:grpSpPr>
        <p:sp>
          <p:nvSpPr>
            <p:cNvPr id="13369" name="AutoShape 39"/>
            <p:cNvSpPr/>
            <p:nvPr/>
          </p:nvSpPr>
          <p:spPr>
            <a:xfrm rot="-10087984">
              <a:off x="1712" y="1518"/>
              <a:ext cx="495" cy="495"/>
            </a:xfrm>
            <a:prstGeom prst="cube">
              <a:avLst>
                <a:gd name="adj" fmla="val 22565"/>
              </a:avLst>
            </a:prstGeom>
            <a:solidFill>
              <a:srgbClr val="75DD75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70" name="Text Box 40"/>
            <p:cNvSpPr txBox="1"/>
            <p:nvPr/>
          </p:nvSpPr>
          <p:spPr>
            <a:xfrm rot="713273">
              <a:off x="1882" y="1491"/>
              <a:ext cx="29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4000" dirty="0">
                  <a:latin typeface="Arial" panose="020B0604020202020204" pitchFamily="34" charset="0"/>
                </a:rPr>
                <a:t>2</a:t>
              </a:r>
              <a:endParaRPr lang="en-US" altLang="zh-CN" sz="4000" dirty="0">
                <a:latin typeface="Arial" panose="020B0604020202020204" pitchFamily="34" charset="0"/>
              </a:endParaRPr>
            </a:p>
          </p:txBody>
        </p:sp>
        <p:sp>
          <p:nvSpPr>
            <p:cNvPr id="13371" name="Text Box 41"/>
            <p:cNvSpPr txBox="1"/>
            <p:nvPr/>
          </p:nvSpPr>
          <p:spPr>
            <a:xfrm rot="363749">
              <a:off x="1655" y="1579"/>
              <a:ext cx="227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500" dirty="0">
                  <a:solidFill>
                    <a:srgbClr val="5F5F5F"/>
                  </a:solidFill>
                  <a:latin typeface="Arial" panose="020B0604020202020204" pitchFamily="34" charset="0"/>
                </a:rPr>
                <a:t>3</a:t>
              </a:r>
              <a:endParaRPr lang="en-US" altLang="zh-CN" sz="2500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372" name="Text Box 42"/>
            <p:cNvSpPr txBox="1"/>
            <p:nvPr/>
          </p:nvSpPr>
          <p:spPr>
            <a:xfrm rot="-3976208">
              <a:off x="1768" y="1806"/>
              <a:ext cx="227" cy="29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500" dirty="0">
                  <a:solidFill>
                    <a:srgbClr val="5F5F5F"/>
                  </a:solidFill>
                  <a:latin typeface="Arial" panose="020B0604020202020204" pitchFamily="34" charset="0"/>
                </a:rPr>
                <a:t>6</a:t>
              </a:r>
              <a:endParaRPr lang="en-US" altLang="zh-CN" sz="2500" dirty="0">
                <a:solidFill>
                  <a:srgbClr val="5F5F5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3343" name="Line 43"/>
          <p:cNvSpPr/>
          <p:nvPr/>
        </p:nvSpPr>
        <p:spPr>
          <a:xfrm>
            <a:off x="8557895" y="2598738"/>
            <a:ext cx="179388" cy="0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3344" name="Picture 4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491161" flipV="1">
            <a:off x="8869045" y="2219325"/>
            <a:ext cx="65088" cy="75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45" name="Line 45"/>
          <p:cNvSpPr/>
          <p:nvPr/>
        </p:nvSpPr>
        <p:spPr>
          <a:xfrm>
            <a:off x="8562658" y="2233613"/>
            <a:ext cx="179387" cy="0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6" name="Line 46"/>
          <p:cNvSpPr/>
          <p:nvPr/>
        </p:nvSpPr>
        <p:spPr>
          <a:xfrm>
            <a:off x="8657908" y="2598738"/>
            <a:ext cx="4762" cy="179387"/>
          </a:xfrm>
          <a:prstGeom prst="line">
            <a:avLst/>
          </a:prstGeom>
          <a:ln w="19050" cap="flat" cmpd="sng">
            <a:solidFill>
              <a:srgbClr val="0066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47" name="Rectangle 47"/>
          <p:cNvSpPr/>
          <p:nvPr/>
        </p:nvSpPr>
        <p:spPr>
          <a:xfrm>
            <a:off x="6792595" y="611188"/>
            <a:ext cx="4572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CC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</a:rPr>
              <a:t>号同学：</a:t>
            </a:r>
            <a:r>
              <a:rPr lang="zh-CN" altLang="en-US" sz="2800" dirty="0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用画“正”法记录老师赢还是学生赢。</a:t>
            </a:r>
            <a:endParaRPr lang="zh-CN" altLang="en-US" sz="2800" dirty="0">
              <a:solidFill>
                <a:srgbClr val="CC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3348" name="Group 48"/>
          <p:cNvGrpSpPr/>
          <p:nvPr/>
        </p:nvGrpSpPr>
        <p:grpSpPr>
          <a:xfrm>
            <a:off x="6808470" y="3357563"/>
            <a:ext cx="4572000" cy="3455987"/>
            <a:chOff x="0" y="2115"/>
            <a:chExt cx="2880" cy="2177"/>
          </a:xfrm>
        </p:grpSpPr>
        <p:sp>
          <p:nvSpPr>
            <p:cNvPr id="13359" name="Rectangle 49"/>
            <p:cNvSpPr/>
            <p:nvPr/>
          </p:nvSpPr>
          <p:spPr>
            <a:xfrm>
              <a:off x="0" y="2115"/>
              <a:ext cx="288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800" dirty="0">
                  <a:solidFill>
                    <a:srgbClr val="CC0000"/>
                  </a:solidFill>
                  <a:latin typeface="宋体" panose="02010600030101010101" pitchFamily="2" charset="-122"/>
                </a:rPr>
                <a:t>3</a:t>
              </a:r>
              <a:r>
                <a:rPr lang="zh-CN" altLang="en-US" sz="2800" dirty="0">
                  <a:solidFill>
                    <a:srgbClr val="CC0000"/>
                  </a:solidFill>
                  <a:latin typeface="宋体" panose="02010600030101010101" pitchFamily="2" charset="-122"/>
                </a:rPr>
                <a:t>号同学：</a:t>
              </a:r>
              <a:r>
                <a:rPr lang="zh-CN" altLang="en-US" sz="2800" dirty="0">
                  <a:solidFill>
                    <a:srgbClr val="CC0000"/>
                  </a:solidFill>
                  <a:latin typeface="楷体_GB2312" pitchFamily="49" charset="-122"/>
                  <a:ea typeface="楷体_GB2312" pitchFamily="49" charset="-122"/>
                </a:rPr>
                <a:t>计算每次掷的和</a:t>
              </a:r>
              <a:r>
                <a:rPr lang="en-US" altLang="zh-CN" sz="2800" dirty="0">
                  <a:solidFill>
                    <a:srgbClr val="CC0000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dirty="0">
                  <a:solidFill>
                    <a:srgbClr val="CC0000"/>
                  </a:solidFill>
                  <a:latin typeface="楷体_GB2312" pitchFamily="49" charset="-122"/>
                  <a:ea typeface="楷体_GB2312" pitchFamily="49" charset="-122"/>
                </a:rPr>
                <a:t>和是几就在相应的和上面涂一格。</a:t>
              </a:r>
              <a:endPara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3360" name="Group 50"/>
            <p:cNvGrpSpPr/>
            <p:nvPr/>
          </p:nvGrpSpPr>
          <p:grpSpPr>
            <a:xfrm>
              <a:off x="802" y="2699"/>
              <a:ext cx="1579" cy="1593"/>
              <a:chOff x="802" y="2699"/>
              <a:chExt cx="1579" cy="1593"/>
            </a:xfrm>
          </p:grpSpPr>
          <p:grpSp>
            <p:nvGrpSpPr>
              <p:cNvPr id="13361" name="Group 51"/>
              <p:cNvGrpSpPr/>
              <p:nvPr/>
            </p:nvGrpSpPr>
            <p:grpSpPr>
              <a:xfrm>
                <a:off x="802" y="2699"/>
                <a:ext cx="1579" cy="1593"/>
                <a:chOff x="385" y="1061"/>
                <a:chExt cx="3221" cy="3249"/>
              </a:xfrm>
            </p:grpSpPr>
            <p:sp>
              <p:nvSpPr>
                <p:cNvPr id="13365" name="AutoShape 52"/>
                <p:cNvSpPr/>
                <p:nvPr/>
              </p:nvSpPr>
              <p:spPr>
                <a:xfrm>
                  <a:off x="385" y="1061"/>
                  <a:ext cx="3221" cy="3249"/>
                </a:xfrm>
                <a:prstGeom prst="foldedCorner">
                  <a:avLst>
                    <a:gd name="adj" fmla="val 12500"/>
                  </a:avLst>
                </a:prstGeom>
                <a:blipFill rotWithShape="1">
                  <a:blip r:embed="rId1"/>
                </a:blipFill>
                <a:ln w="95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pic>
              <p:nvPicPr>
                <p:cNvPr id="13366" name="Picture 53" descr="~RKUF{X]CDTNW9DY~SP9DB0"/>
                <p:cNvPicPr>
                  <a:picLocks noChangeAspect="1"/>
                </p:cNvPicPr>
                <p:nvPr/>
              </p:nvPicPr>
              <p:blipFill>
                <a:blip r:embed="rId3"/>
                <a:srcRect r="4727"/>
                <a:stretch>
                  <a:fillRect/>
                </a:stretch>
              </p:blipFill>
              <p:spPr>
                <a:xfrm>
                  <a:off x="567" y="1199"/>
                  <a:ext cx="2884" cy="300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13367" name="Rectangle 54" descr="宽上对角线"/>
                <p:cNvSpPr/>
                <p:nvPr/>
              </p:nvSpPr>
              <p:spPr>
                <a:xfrm>
                  <a:off x="2274" y="3458"/>
                  <a:ext cx="181" cy="184"/>
                </a:xfrm>
                <a:prstGeom prst="rect">
                  <a:avLst/>
                </a:prstGeom>
                <a:pattFill prst="wdUpDiag">
                  <a:fgClr>
                    <a:srgbClr val="CC0000"/>
                  </a:fgClr>
                  <a:bgClr>
                    <a:schemeClr val="bg1"/>
                  </a:bgClr>
                </a:pattFill>
                <a:ln w="9525">
                  <a:noFill/>
                </a:ln>
              </p:spPr>
              <p:txBody>
                <a:bodyPr wrap="none" anchor="ctr" anchorCtr="0"/>
                <a:p>
                  <a:endParaRPr lang="zh-CN" altLang="en-US" dirty="0">
                    <a:latin typeface="Arial" panose="020B0604020202020204" pitchFamily="34" charset="0"/>
                  </a:endParaRPr>
                </a:p>
              </p:txBody>
            </p:sp>
            <p:pic>
              <p:nvPicPr>
                <p:cNvPr id="13368" name="Picture 55"/>
                <p:cNvPicPr>
                  <a:picLocks noChangeAspect="1"/>
                </p:cNvPicPr>
                <p:nvPr/>
              </p:nvPicPr>
              <p:blipFill>
                <a:blip r:embed="rId4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 rot="-1491161" flipV="1">
                  <a:off x="2455" y="3427"/>
                  <a:ext cx="73" cy="85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sp>
            <p:nvSpPr>
              <p:cNvPr id="13362" name="Rectangle 56" descr="宽上对角线"/>
              <p:cNvSpPr/>
              <p:nvPr/>
            </p:nvSpPr>
            <p:spPr>
              <a:xfrm>
                <a:off x="1727" y="3499"/>
                <a:ext cx="89" cy="375"/>
              </a:xfrm>
              <a:prstGeom prst="rect">
                <a:avLst/>
              </a:prstGeom>
              <a:pattFill prst="wdUpDiag">
                <a:fgClr>
                  <a:srgbClr val="CC0000"/>
                </a:fgClr>
                <a:bgClr>
                  <a:schemeClr val="bg1"/>
                </a:bgClr>
              </a:patt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363" name="Rectangle 57" descr="宽上对角线"/>
              <p:cNvSpPr/>
              <p:nvPr/>
            </p:nvSpPr>
            <p:spPr>
              <a:xfrm>
                <a:off x="1255" y="3779"/>
                <a:ext cx="89" cy="186"/>
              </a:xfrm>
              <a:prstGeom prst="rect">
                <a:avLst/>
              </a:prstGeom>
              <a:pattFill prst="wdUpDiag">
                <a:fgClr>
                  <a:srgbClr val="CC0000"/>
                </a:fgClr>
                <a:bgClr>
                  <a:schemeClr val="bg1"/>
                </a:bgClr>
              </a:patt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13364" name="Rectangle 58" descr="宽上对角线"/>
              <p:cNvSpPr/>
              <p:nvPr/>
            </p:nvSpPr>
            <p:spPr>
              <a:xfrm>
                <a:off x="1633" y="3874"/>
                <a:ext cx="89" cy="91"/>
              </a:xfrm>
              <a:prstGeom prst="rect">
                <a:avLst/>
              </a:prstGeom>
              <a:pattFill prst="wdUpDiag">
                <a:fgClr>
                  <a:srgbClr val="CC0000"/>
                </a:fgClr>
                <a:bgClr>
                  <a:schemeClr val="bg1"/>
                </a:bgClr>
              </a:pattFill>
              <a:ln w="9525">
                <a:noFill/>
              </a:ln>
            </p:spPr>
            <p:txBody>
              <a:bodyPr wrap="none" anchor="ctr" anchorCtr="0"/>
              <a:p>
                <a:endParaRPr lang="zh-CN" altLang="en-US" dirty="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3349" name="Rectangle 59"/>
          <p:cNvSpPr/>
          <p:nvPr/>
        </p:nvSpPr>
        <p:spPr>
          <a:xfrm>
            <a:off x="2328545" y="3552825"/>
            <a:ext cx="1439863" cy="3587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3353" name="Group 72"/>
          <p:cNvGrpSpPr/>
          <p:nvPr/>
        </p:nvGrpSpPr>
        <p:grpSpPr>
          <a:xfrm>
            <a:off x="2277428" y="3512820"/>
            <a:ext cx="4572000" cy="3324225"/>
            <a:chOff x="45" y="2206"/>
            <a:chExt cx="2880" cy="2094"/>
          </a:xfrm>
        </p:grpSpPr>
        <p:sp>
          <p:nvSpPr>
            <p:cNvPr id="13355" name="Rectangle 73"/>
            <p:cNvSpPr/>
            <p:nvPr/>
          </p:nvSpPr>
          <p:spPr>
            <a:xfrm>
              <a:off x="45" y="2206"/>
              <a:ext cx="2880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2700" dirty="0">
                  <a:solidFill>
                    <a:srgbClr val="CC0000"/>
                  </a:solidFill>
                  <a:latin typeface="Arial" panose="020B0604020202020204" pitchFamily="34" charset="0"/>
                </a:rPr>
                <a:t>4</a:t>
              </a:r>
              <a:r>
                <a:rPr lang="zh-CN" altLang="en-US" sz="2700" dirty="0">
                  <a:solidFill>
                    <a:srgbClr val="CC0000"/>
                  </a:solidFill>
                  <a:latin typeface="Arial" panose="020B0604020202020204" pitchFamily="34" charset="0"/>
                </a:rPr>
                <a:t>号同学：</a:t>
              </a:r>
              <a:r>
                <a:rPr lang="zh-CN" altLang="en-US" sz="2800" dirty="0">
                  <a:solidFill>
                    <a:srgbClr val="CC0000"/>
                  </a:solidFill>
                  <a:latin typeface="楷体_GB2312" pitchFamily="49" charset="-122"/>
                  <a:ea typeface="楷体_GB2312" pitchFamily="49" charset="-122"/>
                </a:rPr>
                <a:t>写出掷骰子过程中相加的和为以下数字的情况。</a:t>
              </a:r>
              <a:endParaRPr lang="zh-CN" altLang="en-US" sz="28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356" name="AutoShape 74"/>
            <p:cNvSpPr/>
            <p:nvPr/>
          </p:nvSpPr>
          <p:spPr>
            <a:xfrm>
              <a:off x="103" y="3018"/>
              <a:ext cx="2642" cy="1274"/>
            </a:xfrm>
            <a:prstGeom prst="foldedCorner">
              <a:avLst>
                <a:gd name="adj" fmla="val 12500"/>
              </a:avLst>
            </a:prstGeom>
            <a:blipFill rotWithShape="1">
              <a:blip r:embed="rId1"/>
            </a:blip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3357" name="Rectangle 75"/>
            <p:cNvSpPr/>
            <p:nvPr/>
          </p:nvSpPr>
          <p:spPr>
            <a:xfrm>
              <a:off x="1429" y="4156"/>
              <a:ext cx="1044" cy="1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>
              <a:spAutoFit/>
            </a:bodyPr>
            <a:p>
              <a:pPr algn="r"/>
              <a:r>
                <a:rPr lang="en-US" altLang="zh-CN" sz="900" dirty="0">
                  <a:latin typeface="Arial" panose="020B0604020202020204" pitchFamily="34" charset="0"/>
                </a:rPr>
                <a:t>4</a:t>
              </a:r>
              <a:r>
                <a:rPr lang="zh-CN" altLang="en-US" sz="900" dirty="0">
                  <a:latin typeface="Arial" panose="020B0604020202020204" pitchFamily="34" charset="0"/>
                </a:rPr>
                <a:t>号同学：</a:t>
              </a:r>
              <a:r>
                <a:rPr lang="en-US" altLang="zh-CN" sz="900" dirty="0">
                  <a:latin typeface="Arial" panose="020B0604020202020204" pitchFamily="34" charset="0"/>
                </a:rPr>
                <a:t>_______________</a:t>
              </a:r>
              <a:endParaRPr lang="en-US" altLang="zh-CN" sz="900" dirty="0">
                <a:latin typeface="Arial" panose="020B0604020202020204" pitchFamily="34" charset="0"/>
              </a:endParaRPr>
            </a:p>
          </p:txBody>
        </p:sp>
        <p:pic>
          <p:nvPicPr>
            <p:cNvPr id="13358" name="Picture 76" descr="%P@V~7ELC]7V`7)ZNV9K]ZT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0" y="3063"/>
              <a:ext cx="2433" cy="113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3402.5007874015746,&quot;width&quot;:3402.5007874015746}"/>
</p:tagLst>
</file>

<file path=ppt/tags/tag2.xml><?xml version="1.0" encoding="utf-8"?>
<p:tagLst xmlns:p="http://schemas.openxmlformats.org/presentationml/2006/main">
  <p:tag name="KSO_WM_UNIT_PLACING_PICTURE_USER_VIEWPORT" val="{&quot;height&quot;:3402.5007874015746,&quot;width&quot;:3400}"/>
</p:tagLst>
</file>

<file path=ppt/tags/tag3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教习网 - 精选PPT课件、教案、试卷下载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2360</Words>
  <Application>WPS 演示</Application>
  <PresentationFormat>宽屏</PresentationFormat>
  <Paragraphs>1266</Paragraphs>
  <Slides>24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Calibri</vt:lpstr>
      <vt:lpstr>思源黑体 CN Bold</vt:lpstr>
      <vt:lpstr>黑体</vt:lpstr>
      <vt:lpstr>Gotham</vt:lpstr>
      <vt:lpstr>Segoe Print</vt:lpstr>
      <vt:lpstr>楷体_GB2312</vt:lpstr>
      <vt:lpstr>新宋体</vt:lpstr>
      <vt:lpstr>Times New Roman</vt:lpstr>
      <vt:lpstr>等线</vt:lpstr>
      <vt:lpstr>Arial Unicode MS</vt:lpstr>
      <vt:lpstr>Calibri</vt:lpstr>
      <vt:lpstr>等线 Light</vt:lpstr>
      <vt:lpstr>Cambria</vt:lpstr>
      <vt:lpstr>Arial</vt:lpstr>
      <vt:lpstr>等线</vt:lpstr>
      <vt:lpstr>教习网 - 精选PPT课件、教案、试卷下载网</vt:lpstr>
      <vt:lpstr>自定义设计方案</vt:lpstr>
      <vt:lpstr>PowerPoint 演示文稿</vt:lpstr>
      <vt:lpstr>PowerPoint 演示文稿</vt:lpstr>
      <vt:lpstr>新课导入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探究新知</vt:lpstr>
      <vt:lpstr>当堂检测</vt:lpstr>
      <vt:lpstr>当堂检测</vt:lpstr>
      <vt:lpstr>当堂检测</vt:lpstr>
      <vt:lpstr>当堂检测</vt:lpstr>
      <vt:lpstr>课堂总金额</vt:lpstr>
      <vt:lpstr>板书设计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氓</dc:creator>
  <cp:lastModifiedBy>上帝掷骰子吗</cp:lastModifiedBy>
  <cp:revision>125</cp:revision>
  <dcterms:created xsi:type="dcterms:W3CDTF">2021-06-08T08:52:00Z</dcterms:created>
  <dcterms:modified xsi:type="dcterms:W3CDTF">2023-09-28T14:19:27Z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32BFDDE9CC224DADBF7165D3EA46ED71</vt:lpwstr>
  </property>
  <property fmtid="{D5CDD505-2E9C-101B-9397-08002B2CF9AE}" pid="3" name="KSOProductBuildVer">
    <vt:lpwstr>2052-12.1.0.15374</vt:lpwstr>
  </property>
</Properties>
</file>