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2" r:id="rId5"/>
    <p:sldId id="698" r:id="rId6"/>
    <p:sldId id="808" r:id="rId8"/>
    <p:sldId id="779" r:id="rId9"/>
    <p:sldId id="809" r:id="rId10"/>
    <p:sldId id="826" r:id="rId11"/>
    <p:sldId id="812" r:id="rId12"/>
    <p:sldId id="827" r:id="rId13"/>
    <p:sldId id="813" r:id="rId14"/>
    <p:sldId id="815" r:id="rId15"/>
    <p:sldId id="816" r:id="rId16"/>
    <p:sldId id="817" r:id="rId17"/>
    <p:sldId id="818" r:id="rId18"/>
    <p:sldId id="820" r:id="rId19"/>
    <p:sldId id="821" r:id="rId20"/>
    <p:sldId id="822" r:id="rId21"/>
    <p:sldId id="828" r:id="rId22"/>
    <p:sldId id="829" r:id="rId23"/>
    <p:sldId id="850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1" userDrawn="1">
          <p15:clr>
            <a:srgbClr val="A4A3A4"/>
          </p15:clr>
        </p15:guide>
        <p15:guide id="2" pos="31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71C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11"/>
        <p:guide pos="31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9.png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1" Type="http://schemas.openxmlformats.org/officeDocument/2006/relationships/image" Target="../media/image4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6"/>
          <p:cNvSpPr txBox="1"/>
          <p:nvPr/>
        </p:nvSpPr>
        <p:spPr>
          <a:xfrm>
            <a:off x="1425575" y="2801303"/>
            <a:ext cx="201295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TextBox 5"/>
          <p:cNvSpPr txBox="1"/>
          <p:nvPr/>
        </p:nvSpPr>
        <p:spPr>
          <a:xfrm>
            <a:off x="1329055" y="2774315"/>
            <a:ext cx="657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TextBox 6"/>
          <p:cNvSpPr txBox="1"/>
          <p:nvPr/>
        </p:nvSpPr>
        <p:spPr>
          <a:xfrm>
            <a:off x="1438275" y="2198053"/>
            <a:ext cx="201295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1" name="TextBox 1"/>
          <p:cNvSpPr txBox="1"/>
          <p:nvPr/>
        </p:nvSpPr>
        <p:spPr>
          <a:xfrm>
            <a:off x="1046480" y="1367790"/>
            <a:ext cx="24796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29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5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0" name="TextBox 4"/>
          <p:cNvSpPr txBox="1"/>
          <p:nvPr/>
        </p:nvSpPr>
        <p:spPr>
          <a:xfrm>
            <a:off x="2154238" y="2198053"/>
            <a:ext cx="100330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2 9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25575" y="3392488"/>
            <a:ext cx="19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4" name="TextBox 6"/>
          <p:cNvSpPr txBox="1"/>
          <p:nvPr/>
        </p:nvSpPr>
        <p:spPr>
          <a:xfrm>
            <a:off x="1442085" y="3414078"/>
            <a:ext cx="20129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357438" y="2967990"/>
            <a:ext cx="277812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15"/>
          <p:cNvSpPr txBox="1"/>
          <p:nvPr/>
        </p:nvSpPr>
        <p:spPr>
          <a:xfrm>
            <a:off x="3249295" y="1367790"/>
            <a:ext cx="631825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2565400" y="3418840"/>
            <a:ext cx="2762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2160588" y="3418840"/>
            <a:ext cx="27781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72013" y="1670050"/>
            <a:ext cx="4020500" cy="1772215"/>
            <a:chOff x="7357" y="2630"/>
            <a:chExt cx="6331" cy="2790"/>
          </a:xfrm>
        </p:grpSpPr>
        <p:pic>
          <p:nvPicPr>
            <p:cNvPr id="24590" name="图片 13" descr="C:\Users\Administrator\Desktop\新画人物图\书本 拷贝.png书本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2434" y="2630"/>
              <a:ext cx="1254" cy="15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1" name="AutoShape 27"/>
            <p:cNvSpPr/>
            <p:nvPr/>
          </p:nvSpPr>
          <p:spPr>
            <a:xfrm>
              <a:off x="7357" y="2882"/>
              <a:ext cx="4553" cy="2538"/>
            </a:xfrm>
            <a:prstGeom prst="wedgeRoundRectCallout">
              <a:avLst>
                <a:gd name="adj1" fmla="val 59370"/>
                <a:gd name="adj2" fmla="val -32278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just"/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你能自己说说这道题该怎样计算吗？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TextBox 5"/>
          <p:cNvSpPr txBox="1"/>
          <p:nvPr/>
        </p:nvSpPr>
        <p:spPr>
          <a:xfrm>
            <a:off x="2563495" y="2816860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6" grpId="0"/>
      <p:bldP spid="7" grpId="0"/>
      <p:bldP spid="8" grpId="0"/>
      <p:bldP spid="9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122238" y="887413"/>
            <a:ext cx="3248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笔算下面各题。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3"/>
          <p:cNvSpPr txBox="1"/>
          <p:nvPr/>
        </p:nvSpPr>
        <p:spPr>
          <a:xfrm>
            <a:off x="392113" y="1804988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1510030" y="3390900"/>
            <a:ext cx="395288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5"/>
          <p:cNvSpPr txBox="1"/>
          <p:nvPr/>
        </p:nvSpPr>
        <p:spPr>
          <a:xfrm>
            <a:off x="351155" y="2924175"/>
            <a:ext cx="15278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4  8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71170" y="3432810"/>
            <a:ext cx="14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"/>
          <p:cNvSpPr txBox="1"/>
          <p:nvPr/>
        </p:nvSpPr>
        <p:spPr>
          <a:xfrm>
            <a:off x="1133475" y="3160713"/>
            <a:ext cx="282575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935038" y="2519363"/>
            <a:ext cx="819150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1  4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933450" y="3390900"/>
            <a:ext cx="395288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1926590" y="1795463"/>
            <a:ext cx="606425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12"/>
          <p:cNvSpPr txBox="1"/>
          <p:nvPr/>
        </p:nvSpPr>
        <p:spPr>
          <a:xfrm>
            <a:off x="2508250" y="1804988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3569653" y="3390900"/>
            <a:ext cx="395287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14"/>
          <p:cNvSpPr txBox="1"/>
          <p:nvPr/>
        </p:nvSpPr>
        <p:spPr>
          <a:xfrm>
            <a:off x="2457768" y="2924175"/>
            <a:ext cx="15278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3  9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482850" y="3432810"/>
            <a:ext cx="151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16"/>
          <p:cNvSpPr txBox="1"/>
          <p:nvPr/>
        </p:nvSpPr>
        <p:spPr>
          <a:xfrm>
            <a:off x="3241675" y="3160713"/>
            <a:ext cx="280988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17"/>
          <p:cNvSpPr txBox="1"/>
          <p:nvPr/>
        </p:nvSpPr>
        <p:spPr>
          <a:xfrm>
            <a:off x="3041650" y="2519363"/>
            <a:ext cx="819150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5  7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18"/>
          <p:cNvSpPr txBox="1"/>
          <p:nvPr/>
        </p:nvSpPr>
        <p:spPr>
          <a:xfrm>
            <a:off x="3040063" y="3390900"/>
            <a:ext cx="395287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TextBox 19"/>
          <p:cNvSpPr txBox="1"/>
          <p:nvPr/>
        </p:nvSpPr>
        <p:spPr>
          <a:xfrm>
            <a:off x="4011930" y="1804988"/>
            <a:ext cx="606425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20"/>
          <p:cNvSpPr txBox="1"/>
          <p:nvPr/>
        </p:nvSpPr>
        <p:spPr>
          <a:xfrm>
            <a:off x="4624388" y="1804988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21"/>
          <p:cNvSpPr txBox="1"/>
          <p:nvPr/>
        </p:nvSpPr>
        <p:spPr>
          <a:xfrm>
            <a:off x="5715000" y="3386138"/>
            <a:ext cx="395288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TextBox 22"/>
          <p:cNvSpPr txBox="1"/>
          <p:nvPr/>
        </p:nvSpPr>
        <p:spPr>
          <a:xfrm>
            <a:off x="4564380" y="2909888"/>
            <a:ext cx="15278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2  6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724083" y="3409633"/>
            <a:ext cx="1404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24"/>
          <p:cNvSpPr txBox="1"/>
          <p:nvPr/>
        </p:nvSpPr>
        <p:spPr>
          <a:xfrm>
            <a:off x="5348288" y="3146425"/>
            <a:ext cx="282575" cy="3063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TextBox 25"/>
          <p:cNvSpPr txBox="1"/>
          <p:nvPr/>
        </p:nvSpPr>
        <p:spPr>
          <a:xfrm>
            <a:off x="5148263" y="2505075"/>
            <a:ext cx="819150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3  5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TextBox 26"/>
          <p:cNvSpPr txBox="1"/>
          <p:nvPr/>
        </p:nvSpPr>
        <p:spPr>
          <a:xfrm>
            <a:off x="5148263" y="3376613"/>
            <a:ext cx="395287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TextBox 27"/>
          <p:cNvSpPr txBox="1"/>
          <p:nvPr/>
        </p:nvSpPr>
        <p:spPr>
          <a:xfrm>
            <a:off x="6203633" y="1804988"/>
            <a:ext cx="606425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61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TextBox 28"/>
          <p:cNvSpPr txBox="1"/>
          <p:nvPr/>
        </p:nvSpPr>
        <p:spPr>
          <a:xfrm>
            <a:off x="6740525" y="1804988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TextBox 29"/>
          <p:cNvSpPr txBox="1"/>
          <p:nvPr/>
        </p:nvSpPr>
        <p:spPr>
          <a:xfrm>
            <a:off x="7831455" y="3371850"/>
            <a:ext cx="395288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TextBox 30"/>
          <p:cNvSpPr txBox="1"/>
          <p:nvPr/>
        </p:nvSpPr>
        <p:spPr>
          <a:xfrm>
            <a:off x="6672580" y="2905125"/>
            <a:ext cx="15278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5  5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768783" y="3409950"/>
            <a:ext cx="151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32"/>
          <p:cNvSpPr txBox="1"/>
          <p:nvPr/>
        </p:nvSpPr>
        <p:spPr>
          <a:xfrm>
            <a:off x="7456488" y="3141663"/>
            <a:ext cx="280987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TextBox 33"/>
          <p:cNvSpPr txBox="1"/>
          <p:nvPr/>
        </p:nvSpPr>
        <p:spPr>
          <a:xfrm>
            <a:off x="7254875" y="2500313"/>
            <a:ext cx="819150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2  8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" name="TextBox 34"/>
          <p:cNvSpPr txBox="1"/>
          <p:nvPr/>
        </p:nvSpPr>
        <p:spPr>
          <a:xfrm>
            <a:off x="7256463" y="3371850"/>
            <a:ext cx="395287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TextBox 35"/>
          <p:cNvSpPr txBox="1"/>
          <p:nvPr/>
        </p:nvSpPr>
        <p:spPr>
          <a:xfrm>
            <a:off x="8321358" y="1804988"/>
            <a:ext cx="606425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4" name="文本框 3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3" name="任意多边形 12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7" grpId="0"/>
      <p:bldP spid="31" grpId="0"/>
      <p:bldP spid="32" grpId="0"/>
      <p:bldP spid="33" grpId="0"/>
      <p:bldP spid="35" grpId="0"/>
      <p:bldP spid="36" grpId="0"/>
      <p:bldP spid="38" grpId="0"/>
      <p:bldP spid="39" grpId="0"/>
      <p:bldP spid="40" grpId="0"/>
      <p:bldP spid="41" grpId="0"/>
      <p:bldP spid="43" grpId="0"/>
      <p:bldP spid="44" grpId="0"/>
      <p:bldP spid="46" grpId="0"/>
      <p:bldP spid="47" grpId="0"/>
      <p:bldP spid="48" grpId="0"/>
      <p:bldP spid="49" grpId="0"/>
      <p:bldP spid="51" grpId="0"/>
      <p:bldP spid="52" grpId="0"/>
      <p:bldP spid="54" grpId="0"/>
      <p:bldP spid="55" grpId="0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9913" y="1297940"/>
            <a:ext cx="6191250" cy="306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84175" y="661670"/>
            <a:ext cx="826293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下面的计算对吗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?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把不对的改正过来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3111500" y="1923415"/>
            <a:ext cx="7969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2297430" y="2313940"/>
            <a:ext cx="1616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4 4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362518" y="2860040"/>
            <a:ext cx="162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8"/>
          <p:cNvSpPr txBox="1"/>
          <p:nvPr/>
        </p:nvSpPr>
        <p:spPr>
          <a:xfrm>
            <a:off x="3521075" y="2860040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3124200" y="2860040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3343275" y="2569528"/>
            <a:ext cx="29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14475" y="2871153"/>
            <a:ext cx="288925" cy="4841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630863" y="2675890"/>
            <a:ext cx="290513" cy="4841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366000" y="1701165"/>
            <a:ext cx="7969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2 1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TextBox 14"/>
          <p:cNvSpPr txBox="1"/>
          <p:nvPr/>
        </p:nvSpPr>
        <p:spPr>
          <a:xfrm>
            <a:off x="6551930" y="2110740"/>
            <a:ext cx="1616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3 9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629083" y="2687320"/>
            <a:ext cx="1584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6"/>
          <p:cNvSpPr txBox="1"/>
          <p:nvPr/>
        </p:nvSpPr>
        <p:spPr>
          <a:xfrm>
            <a:off x="7775575" y="2637790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17"/>
          <p:cNvSpPr txBox="1"/>
          <p:nvPr/>
        </p:nvSpPr>
        <p:spPr>
          <a:xfrm>
            <a:off x="7366000" y="2637790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18"/>
          <p:cNvSpPr txBox="1"/>
          <p:nvPr/>
        </p:nvSpPr>
        <p:spPr>
          <a:xfrm>
            <a:off x="7597775" y="2347278"/>
            <a:ext cx="29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451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P15  T5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1834515"/>
            <a:ext cx="694690" cy="450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72235" y="4171950"/>
            <a:ext cx="658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10200" y="4171950"/>
            <a:ext cx="658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9" grpId="0"/>
      <p:bldP spid="20" grpId="0"/>
      <p:bldP spid="21" grpId="0"/>
      <p:bldP spid="22" grpId="0" bldLvl="0" animBg="1"/>
      <p:bldP spid="28" grpId="0" bldLvl="0" animBg="1"/>
      <p:bldP spid="29" grpId="0"/>
      <p:bldP spid="30" grpId="0"/>
      <p:bldP spid="32" grpId="0"/>
      <p:bldP spid="33" grpId="0"/>
      <p:bldP spid="34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51485" y="1185545"/>
            <a:ext cx="3596005" cy="2772410"/>
            <a:chOff x="711" y="1867"/>
            <a:chExt cx="5663" cy="43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160" y="1867"/>
              <a:ext cx="3547" cy="436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80" y="4775"/>
              <a:ext cx="1094" cy="71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4" y="5370"/>
              <a:ext cx="1800" cy="63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1" y="5337"/>
              <a:ext cx="1800" cy="630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4621213" y="1749425"/>
            <a:ext cx="798512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3777298" y="2149475"/>
            <a:ext cx="1616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886200" y="2724150"/>
            <a:ext cx="162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8"/>
          <p:cNvSpPr txBox="1"/>
          <p:nvPr/>
        </p:nvSpPr>
        <p:spPr>
          <a:xfrm>
            <a:off x="5030788" y="2672715"/>
            <a:ext cx="388937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4621213" y="2686050"/>
            <a:ext cx="388937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4777423" y="2395538"/>
            <a:ext cx="29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906905" y="2170430"/>
            <a:ext cx="238125" cy="3994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13230" y="3943350"/>
            <a:ext cx="658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4175" y="661670"/>
            <a:ext cx="826293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下面的计算对吗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?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把不对的改正过来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451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P15  T5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9" grpId="0"/>
      <p:bldP spid="20" grpId="0"/>
      <p:bldP spid="21" grpId="0"/>
      <p:bldP spid="22" grpId="0" bldLvl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35563" y="1390650"/>
            <a:ext cx="3457575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325" y="930275"/>
            <a:ext cx="3457575" cy="269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84175" y="812800"/>
            <a:ext cx="33477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看图列式计算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6450" y="3797300"/>
            <a:ext cx="3663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42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8</a:t>
            </a:r>
            <a:r>
              <a:rPr lang="en-US" altLang="zh-CN" sz="32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50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48250" y="3797300"/>
            <a:ext cx="3663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54</a:t>
            </a:r>
            <a:r>
              <a:rPr lang="en-US" altLang="zh-CN" sz="32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36</a:t>
            </a:r>
            <a:r>
              <a:rPr lang="en-US" altLang="zh-CN" sz="32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90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4708525" y="1441450"/>
            <a:ext cx="0" cy="2914650"/>
          </a:xfrm>
          <a:prstGeom prst="line">
            <a:avLst/>
          </a:prstGeom>
          <a:ln w="25400">
            <a:solidFill>
              <a:srgbClr val="9550C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1441450"/>
            <a:ext cx="449580" cy="468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9400" y="1963420"/>
            <a:ext cx="449580" cy="449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3"/>
          <p:cNvSpPr txBox="1"/>
          <p:nvPr/>
        </p:nvSpPr>
        <p:spPr>
          <a:xfrm>
            <a:off x="2241550" y="3489325"/>
            <a:ext cx="375221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en-US" altLang="zh-CN" sz="30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0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en-US" altLang="zh-CN" sz="30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1065213" y="4210050"/>
            <a:ext cx="605345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两只松鼠一共捡了56个松果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0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975" y="451485"/>
            <a:ext cx="209931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捡松果。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2775" y="2724150"/>
            <a:ext cx="554355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两只松鼠一共捡了多少个松果？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36245" y="995045"/>
            <a:ext cx="8448040" cy="1558290"/>
            <a:chOff x="687" y="1567"/>
            <a:chExt cx="13304" cy="2454"/>
          </a:xfrm>
        </p:grpSpPr>
        <p:pic>
          <p:nvPicPr>
            <p:cNvPr id="30721" name="图片 4"/>
            <p:cNvPicPr>
              <a:picLocks noChangeAspect="1"/>
            </p:cNvPicPr>
            <p:nvPr/>
          </p:nvPicPr>
          <p:blipFill>
            <a:blip r:embed="rId1" cstate="print"/>
            <a:srcRect l="4319" t="18251" b="23735"/>
            <a:stretch>
              <a:fillRect/>
            </a:stretch>
          </p:blipFill>
          <p:spPr>
            <a:xfrm>
              <a:off x="687" y="1567"/>
              <a:ext cx="13305" cy="24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标注 2"/>
            <p:cNvSpPr/>
            <p:nvPr/>
          </p:nvSpPr>
          <p:spPr>
            <a:xfrm>
              <a:off x="3965" y="1735"/>
              <a:ext cx="4920" cy="840"/>
            </a:xfrm>
            <a:prstGeom prst="wedgeRoundRectCallout">
              <a:avLst>
                <a:gd name="adj1" fmla="val -61849"/>
                <a:gd name="adj2" fmla="val 42976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我捡了</a:t>
              </a:r>
              <a:r>
                <a:rPr lang="en-US" altLang="zh-CN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28</a:t>
              </a:r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个松果。</a:t>
              </a:r>
              <a:endPara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4751" y="2870"/>
              <a:ext cx="5602" cy="941"/>
            </a:xfrm>
            <a:prstGeom prst="wedgeRoundRectCallout">
              <a:avLst>
                <a:gd name="adj1" fmla="val 55319"/>
                <a:gd name="adj2" fmla="val -30446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我和你捡的同样多。</a:t>
              </a:r>
              <a:endPara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41" y="3033"/>
              <a:ext cx="708" cy="552"/>
            </a:xfrm>
            <a:prstGeom prst="rect">
              <a:avLst/>
            </a:prstGeom>
          </p:spPr>
        </p:pic>
        <p:sp>
          <p:nvSpPr>
            <p:cNvPr id="15" name="任意多边形 14"/>
            <p:cNvSpPr/>
            <p:nvPr/>
          </p:nvSpPr>
          <p:spPr>
            <a:xfrm>
              <a:off x="2000" y="2562"/>
              <a:ext cx="457" cy="224"/>
            </a:xfrm>
            <a:custGeom>
              <a:avLst/>
              <a:gdLst>
                <a:gd name="connisteX0" fmla="*/ 121269 w 290038"/>
                <a:gd name="connsiteY0" fmla="*/ 6344 h 142375"/>
                <a:gd name="connisteX1" fmla="*/ 187309 w 290038"/>
                <a:gd name="connsiteY1" fmla="*/ 1264 h 142375"/>
                <a:gd name="connisteX2" fmla="*/ 253349 w 290038"/>
                <a:gd name="connsiteY2" fmla="*/ 26664 h 142375"/>
                <a:gd name="connisteX3" fmla="*/ 288909 w 290038"/>
                <a:gd name="connsiteY3" fmla="*/ 92704 h 142375"/>
                <a:gd name="connisteX4" fmla="*/ 222869 w 290038"/>
                <a:gd name="connsiteY4" fmla="*/ 138424 h 142375"/>
                <a:gd name="connisteX5" fmla="*/ 156829 w 290038"/>
                <a:gd name="connsiteY5" fmla="*/ 138424 h 142375"/>
                <a:gd name="connisteX6" fmla="*/ 90789 w 290038"/>
                <a:gd name="connsiteY6" fmla="*/ 138424 h 142375"/>
                <a:gd name="connisteX7" fmla="*/ 19669 w 290038"/>
                <a:gd name="connsiteY7" fmla="*/ 123184 h 142375"/>
                <a:gd name="connisteX8" fmla="*/ 4429 w 290038"/>
                <a:gd name="connsiteY8" fmla="*/ 57144 h 142375"/>
                <a:gd name="connisteX9" fmla="*/ 70469 w 290038"/>
                <a:gd name="connsiteY9" fmla="*/ 16504 h 142375"/>
                <a:gd name="connisteX10" fmla="*/ 121269 w 290038"/>
                <a:gd name="connsiteY10" fmla="*/ 6344 h 1423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290039" h="142376">
                  <a:moveTo>
                    <a:pt x="121269" y="6345"/>
                  </a:moveTo>
                  <a:cubicBezTo>
                    <a:pt x="144764" y="3170"/>
                    <a:pt x="160639" y="-2545"/>
                    <a:pt x="187309" y="1265"/>
                  </a:cubicBezTo>
                  <a:cubicBezTo>
                    <a:pt x="213979" y="5075"/>
                    <a:pt x="233029" y="8250"/>
                    <a:pt x="253349" y="26665"/>
                  </a:cubicBezTo>
                  <a:cubicBezTo>
                    <a:pt x="273669" y="45080"/>
                    <a:pt x="295259" y="70480"/>
                    <a:pt x="288909" y="92705"/>
                  </a:cubicBezTo>
                  <a:cubicBezTo>
                    <a:pt x="282559" y="114930"/>
                    <a:pt x="249539" y="129535"/>
                    <a:pt x="222869" y="138425"/>
                  </a:cubicBezTo>
                  <a:cubicBezTo>
                    <a:pt x="196199" y="147315"/>
                    <a:pt x="183499" y="138425"/>
                    <a:pt x="156829" y="138425"/>
                  </a:cubicBezTo>
                  <a:cubicBezTo>
                    <a:pt x="130159" y="138425"/>
                    <a:pt x="118094" y="141600"/>
                    <a:pt x="90789" y="138425"/>
                  </a:cubicBezTo>
                  <a:cubicBezTo>
                    <a:pt x="63484" y="135250"/>
                    <a:pt x="36814" y="139695"/>
                    <a:pt x="19669" y="123185"/>
                  </a:cubicBezTo>
                  <a:cubicBezTo>
                    <a:pt x="2524" y="106675"/>
                    <a:pt x="-5731" y="78735"/>
                    <a:pt x="4429" y="57145"/>
                  </a:cubicBezTo>
                  <a:cubicBezTo>
                    <a:pt x="14589" y="35555"/>
                    <a:pt x="46974" y="26665"/>
                    <a:pt x="70469" y="16505"/>
                  </a:cubicBezTo>
                  <a:cubicBezTo>
                    <a:pt x="93964" y="6345"/>
                    <a:pt x="97774" y="9520"/>
                    <a:pt x="121269" y="6345"/>
                  </a:cubicBezTo>
                  <a:close/>
                </a:path>
              </a:pathLst>
            </a:custGeom>
            <a:solidFill>
              <a:srgbClr val="FF6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302" y="2555"/>
              <a:ext cx="401" cy="242"/>
            </a:xfrm>
            <a:custGeom>
              <a:avLst/>
              <a:gdLst>
                <a:gd name="connisteX0" fmla="*/ 56303 w 254423"/>
                <a:gd name="connsiteY0" fmla="*/ 749 h 153666"/>
                <a:gd name="connisteX1" fmla="*/ 122343 w 254423"/>
                <a:gd name="connsiteY1" fmla="*/ 26149 h 153666"/>
                <a:gd name="connisteX2" fmla="*/ 188383 w 254423"/>
                <a:gd name="connsiteY2" fmla="*/ 15989 h 153666"/>
                <a:gd name="connisteX3" fmla="*/ 254423 w 254423"/>
                <a:gd name="connsiteY3" fmla="*/ 82029 h 153666"/>
                <a:gd name="connisteX4" fmla="*/ 188383 w 254423"/>
                <a:gd name="connsiteY4" fmla="*/ 112509 h 153666"/>
                <a:gd name="connisteX5" fmla="*/ 122343 w 254423"/>
                <a:gd name="connsiteY5" fmla="*/ 142989 h 153666"/>
                <a:gd name="connisteX6" fmla="*/ 51223 w 254423"/>
                <a:gd name="connsiteY6" fmla="*/ 148069 h 153666"/>
                <a:gd name="connisteX7" fmla="*/ 423 w 254423"/>
                <a:gd name="connsiteY7" fmla="*/ 82029 h 153666"/>
                <a:gd name="connisteX8" fmla="*/ 30903 w 254423"/>
                <a:gd name="connsiteY8" fmla="*/ 15989 h 153666"/>
                <a:gd name="connisteX9" fmla="*/ 56303 w 254423"/>
                <a:gd name="connsiteY9" fmla="*/ 749 h 15366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254423" h="153667">
                  <a:moveTo>
                    <a:pt x="56303" y="749"/>
                  </a:moveTo>
                  <a:cubicBezTo>
                    <a:pt x="74718" y="2654"/>
                    <a:pt x="95673" y="22974"/>
                    <a:pt x="122343" y="26149"/>
                  </a:cubicBezTo>
                  <a:cubicBezTo>
                    <a:pt x="149013" y="29324"/>
                    <a:pt x="161713" y="4559"/>
                    <a:pt x="188383" y="15989"/>
                  </a:cubicBezTo>
                  <a:cubicBezTo>
                    <a:pt x="215053" y="27419"/>
                    <a:pt x="254423" y="62979"/>
                    <a:pt x="254423" y="82029"/>
                  </a:cubicBezTo>
                  <a:cubicBezTo>
                    <a:pt x="254423" y="101079"/>
                    <a:pt x="215053" y="100444"/>
                    <a:pt x="188383" y="112509"/>
                  </a:cubicBezTo>
                  <a:cubicBezTo>
                    <a:pt x="161713" y="124574"/>
                    <a:pt x="149648" y="136004"/>
                    <a:pt x="122343" y="142989"/>
                  </a:cubicBezTo>
                  <a:cubicBezTo>
                    <a:pt x="95038" y="149974"/>
                    <a:pt x="75353" y="160134"/>
                    <a:pt x="51223" y="148069"/>
                  </a:cubicBezTo>
                  <a:cubicBezTo>
                    <a:pt x="27093" y="136004"/>
                    <a:pt x="4233" y="108699"/>
                    <a:pt x="423" y="82029"/>
                  </a:cubicBezTo>
                  <a:cubicBezTo>
                    <a:pt x="-3387" y="55359"/>
                    <a:pt x="19473" y="32499"/>
                    <a:pt x="30903" y="15989"/>
                  </a:cubicBezTo>
                  <a:cubicBezTo>
                    <a:pt x="42333" y="-521"/>
                    <a:pt x="37888" y="-1156"/>
                    <a:pt x="56303" y="749"/>
                  </a:cubicBezTo>
                  <a:close/>
                </a:path>
              </a:pathLst>
            </a:custGeom>
            <a:solidFill>
              <a:srgbClr val="FF6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10766" y="2770"/>
              <a:ext cx="922" cy="349"/>
            </a:xfrm>
            <a:custGeom>
              <a:avLst/>
              <a:gdLst>
                <a:gd name="connisteX0" fmla="*/ 13168 w 585160"/>
                <a:gd name="connsiteY0" fmla="*/ 634 h 221753"/>
                <a:gd name="connisteX1" fmla="*/ 81748 w 585160"/>
                <a:gd name="connsiteY1" fmla="*/ 46354 h 221753"/>
                <a:gd name="connisteX2" fmla="*/ 150328 w 585160"/>
                <a:gd name="connsiteY2" fmla="*/ 46354 h 221753"/>
                <a:gd name="connisteX3" fmla="*/ 218908 w 585160"/>
                <a:gd name="connsiteY3" fmla="*/ 46354 h 221753"/>
                <a:gd name="connisteX4" fmla="*/ 287488 w 585160"/>
                <a:gd name="connsiteY4" fmla="*/ 46354 h 221753"/>
                <a:gd name="connisteX5" fmla="*/ 356068 w 585160"/>
                <a:gd name="connsiteY5" fmla="*/ 46354 h 221753"/>
                <a:gd name="connisteX6" fmla="*/ 424648 w 585160"/>
                <a:gd name="connsiteY6" fmla="*/ 46354 h 221753"/>
                <a:gd name="connisteX7" fmla="*/ 493228 w 585160"/>
                <a:gd name="connsiteY7" fmla="*/ 46354 h 221753"/>
                <a:gd name="connisteX8" fmla="*/ 561808 w 585160"/>
                <a:gd name="connsiteY8" fmla="*/ 61594 h 221753"/>
                <a:gd name="connisteX9" fmla="*/ 584668 w 585160"/>
                <a:gd name="connsiteY9" fmla="*/ 130174 h 221753"/>
                <a:gd name="connisteX10" fmla="*/ 569428 w 585160"/>
                <a:gd name="connsiteY10" fmla="*/ 198754 h 221753"/>
                <a:gd name="connisteX11" fmla="*/ 500848 w 585160"/>
                <a:gd name="connsiteY11" fmla="*/ 221614 h 221753"/>
                <a:gd name="connisteX12" fmla="*/ 432268 w 585160"/>
                <a:gd name="connsiteY12" fmla="*/ 206374 h 221753"/>
                <a:gd name="connisteX13" fmla="*/ 348448 w 585160"/>
                <a:gd name="connsiteY13" fmla="*/ 175894 h 221753"/>
                <a:gd name="connisteX14" fmla="*/ 279868 w 585160"/>
                <a:gd name="connsiteY14" fmla="*/ 153034 h 221753"/>
                <a:gd name="connisteX15" fmla="*/ 203668 w 585160"/>
                <a:gd name="connsiteY15" fmla="*/ 130174 h 221753"/>
                <a:gd name="connisteX16" fmla="*/ 135088 w 585160"/>
                <a:gd name="connsiteY16" fmla="*/ 130174 h 221753"/>
                <a:gd name="connisteX17" fmla="*/ 58888 w 585160"/>
                <a:gd name="connsiteY17" fmla="*/ 145414 h 221753"/>
                <a:gd name="connisteX18" fmla="*/ 5548 w 585160"/>
                <a:gd name="connsiteY18" fmla="*/ 76834 h 221753"/>
                <a:gd name="connisteX19" fmla="*/ 13168 w 585160"/>
                <a:gd name="connsiteY19" fmla="*/ 634 h 22175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</a:cxnLst>
              <a:rect l="l" t="t" r="r" b="b"/>
              <a:pathLst>
                <a:path w="585160" h="221754">
                  <a:moveTo>
                    <a:pt x="13169" y="635"/>
                  </a:moveTo>
                  <a:cubicBezTo>
                    <a:pt x="28409" y="-5715"/>
                    <a:pt x="54444" y="37465"/>
                    <a:pt x="81749" y="46355"/>
                  </a:cubicBezTo>
                  <a:cubicBezTo>
                    <a:pt x="109054" y="55245"/>
                    <a:pt x="123024" y="46355"/>
                    <a:pt x="150329" y="46355"/>
                  </a:cubicBezTo>
                  <a:cubicBezTo>
                    <a:pt x="177634" y="46355"/>
                    <a:pt x="191604" y="46355"/>
                    <a:pt x="218909" y="46355"/>
                  </a:cubicBezTo>
                  <a:cubicBezTo>
                    <a:pt x="246214" y="46355"/>
                    <a:pt x="260184" y="46355"/>
                    <a:pt x="287489" y="46355"/>
                  </a:cubicBezTo>
                  <a:cubicBezTo>
                    <a:pt x="314794" y="46355"/>
                    <a:pt x="328764" y="46355"/>
                    <a:pt x="356069" y="46355"/>
                  </a:cubicBezTo>
                  <a:cubicBezTo>
                    <a:pt x="383374" y="46355"/>
                    <a:pt x="397344" y="46355"/>
                    <a:pt x="424649" y="46355"/>
                  </a:cubicBezTo>
                  <a:cubicBezTo>
                    <a:pt x="451954" y="46355"/>
                    <a:pt x="465924" y="43180"/>
                    <a:pt x="493229" y="46355"/>
                  </a:cubicBezTo>
                  <a:cubicBezTo>
                    <a:pt x="520534" y="49530"/>
                    <a:pt x="543394" y="45085"/>
                    <a:pt x="561809" y="61595"/>
                  </a:cubicBezTo>
                  <a:cubicBezTo>
                    <a:pt x="580224" y="78105"/>
                    <a:pt x="583399" y="102870"/>
                    <a:pt x="584669" y="130175"/>
                  </a:cubicBezTo>
                  <a:cubicBezTo>
                    <a:pt x="585939" y="157480"/>
                    <a:pt x="585939" y="180340"/>
                    <a:pt x="569429" y="198755"/>
                  </a:cubicBezTo>
                  <a:cubicBezTo>
                    <a:pt x="552919" y="217170"/>
                    <a:pt x="528154" y="220345"/>
                    <a:pt x="500849" y="221615"/>
                  </a:cubicBezTo>
                  <a:cubicBezTo>
                    <a:pt x="473544" y="222885"/>
                    <a:pt x="462749" y="215265"/>
                    <a:pt x="432269" y="206375"/>
                  </a:cubicBezTo>
                  <a:cubicBezTo>
                    <a:pt x="401789" y="197485"/>
                    <a:pt x="378929" y="186690"/>
                    <a:pt x="348449" y="175895"/>
                  </a:cubicBezTo>
                  <a:cubicBezTo>
                    <a:pt x="317969" y="165100"/>
                    <a:pt x="309079" y="161925"/>
                    <a:pt x="279869" y="153035"/>
                  </a:cubicBezTo>
                  <a:cubicBezTo>
                    <a:pt x="250659" y="144145"/>
                    <a:pt x="232879" y="134620"/>
                    <a:pt x="203669" y="130175"/>
                  </a:cubicBezTo>
                  <a:cubicBezTo>
                    <a:pt x="174459" y="125730"/>
                    <a:pt x="164299" y="127000"/>
                    <a:pt x="135089" y="130175"/>
                  </a:cubicBezTo>
                  <a:cubicBezTo>
                    <a:pt x="105879" y="133350"/>
                    <a:pt x="84924" y="156210"/>
                    <a:pt x="58889" y="145415"/>
                  </a:cubicBezTo>
                  <a:cubicBezTo>
                    <a:pt x="32854" y="134620"/>
                    <a:pt x="14439" y="106045"/>
                    <a:pt x="5549" y="76835"/>
                  </a:cubicBezTo>
                  <a:cubicBezTo>
                    <a:pt x="-3341" y="47625"/>
                    <a:pt x="-2071" y="6985"/>
                    <a:pt x="13169" y="635"/>
                  </a:cubicBezTo>
                  <a:close/>
                </a:path>
              </a:pathLst>
            </a:custGeom>
            <a:solidFill>
              <a:srgbClr val="FF6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1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25"/>
          <p:cNvGrpSpPr/>
          <p:nvPr/>
        </p:nvGrpSpPr>
        <p:grpSpPr>
          <a:xfrm>
            <a:off x="384175" y="812800"/>
            <a:ext cx="4634687" cy="553051"/>
            <a:chOff x="605" y="1280"/>
            <a:chExt cx="7299" cy="870"/>
          </a:xfrm>
        </p:grpSpPr>
        <p:sp>
          <p:nvSpPr>
            <p:cNvPr id="3" name="矩形 2"/>
            <p:cNvSpPr/>
            <p:nvPr/>
          </p:nvSpPr>
          <p:spPr>
            <a:xfrm>
              <a:off x="605" y="1280"/>
              <a:ext cx="7299" cy="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5.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在   里填上合适的数</a:t>
              </a:r>
              <a:r>
                <a:rPr kumimoji="0" lang="zh-CN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。</a:t>
              </a:r>
              <a:endPara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035" y="1321"/>
              <a:ext cx="785" cy="757"/>
            </a:xfrm>
            <a:prstGeom prst="rect">
              <a:avLst/>
            </a:prstGeom>
            <a:noFill/>
            <a:ln w="317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TextBox 3"/>
          <p:cNvSpPr txBox="1"/>
          <p:nvPr/>
        </p:nvSpPr>
        <p:spPr>
          <a:xfrm>
            <a:off x="6140450" y="1803400"/>
            <a:ext cx="4095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7363" y="1855788"/>
            <a:ext cx="500063" cy="47942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4739640" y="2387600"/>
            <a:ext cx="2441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4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6638" y="2439988"/>
            <a:ext cx="498475" cy="47942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865688" y="3040063"/>
            <a:ext cx="1939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561013" y="3186113"/>
            <a:ext cx="498475" cy="47942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0450" y="3133725"/>
            <a:ext cx="4095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47838" y="1803400"/>
            <a:ext cx="4095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06638" y="1855788"/>
            <a:ext cx="498475" cy="48101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6625" y="2387600"/>
            <a:ext cx="2821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7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03388" y="2438400"/>
            <a:ext cx="498475" cy="48101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966788" y="3040063"/>
            <a:ext cx="1939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47838" y="3133725"/>
            <a:ext cx="4095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51088" y="3133725"/>
            <a:ext cx="4095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40450" y="2387600"/>
            <a:ext cx="4095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05463" y="1803400"/>
            <a:ext cx="4095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07050" y="3133725"/>
            <a:ext cx="40798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51088" y="1803400"/>
            <a:ext cx="4095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47838" y="2387600"/>
            <a:ext cx="4095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00600" y="3931920"/>
            <a:ext cx="2839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0" name="Text Box 16"/>
          <p:cNvSpPr txBox="1"/>
          <p:nvPr/>
        </p:nvSpPr>
        <p:spPr>
          <a:xfrm>
            <a:off x="2210744" y="1800642"/>
            <a:ext cx="4460959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0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通过这节课的学习活动，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Times New Roman" panose="02020603050405020304" pitchFamily="18" charset="0"/>
            </a:endParaRPr>
          </a:p>
          <a:p>
            <a:pPr marL="444500" indent="-444500" defTabSz="457200">
              <a:lnSpc>
                <a:spcPct val="7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  </a:t>
            </a: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你有什么收获？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645" y="97144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755" y="127302"/>
            <a:ext cx="2052385" cy="453969"/>
            <a:chOff x="121" y="199"/>
            <a:chExt cx="3679" cy="1080"/>
          </a:xfrm>
        </p:grpSpPr>
        <p:sp>
          <p:nvSpPr>
            <p:cNvPr id="9" name="任意多边形 8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云形标注 3"/>
          <p:cNvSpPr/>
          <p:nvPr/>
        </p:nvSpPr>
        <p:spPr>
          <a:xfrm>
            <a:off x="1507868" y="1389208"/>
            <a:ext cx="5587310" cy="1930162"/>
          </a:xfrm>
          <a:prstGeom prst="cloudCallout">
            <a:avLst>
              <a:gd name="adj1" fmla="val -45738"/>
              <a:gd name="adj2" fmla="val 4605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2458720" y="2343785"/>
            <a:ext cx="40443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进位加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 txBox="1"/>
          <p:nvPr/>
        </p:nvSpPr>
        <p:spPr>
          <a:xfrm>
            <a:off x="508000" y="844550"/>
            <a:ext cx="4297363" cy="638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看谁算得又对又快。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338" name="Rectangle 2"/>
          <p:cNvSpPr txBox="1"/>
          <p:nvPr/>
        </p:nvSpPr>
        <p:spPr>
          <a:xfrm>
            <a:off x="946150" y="1482725"/>
            <a:ext cx="7032625" cy="2679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80000"/>
              </a:lnSpc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8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5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＝   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9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6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＝   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3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3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＝</a:t>
            </a:r>
            <a:endParaRPr lang="en-US" altLang="en-US" sz="3200" b="1" dirty="0"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7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5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＝   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8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8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＝   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2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＋5＋1＝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5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6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＝   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7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8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＝   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4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2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</a:t>
            </a:r>
            <a:r>
              <a:rPr lang="en-US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2155825" y="1781810"/>
            <a:ext cx="6223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1" name="Text Box 12"/>
          <p:cNvSpPr txBox="1"/>
          <p:nvPr/>
        </p:nvSpPr>
        <p:spPr>
          <a:xfrm>
            <a:off x="2155825" y="3535998"/>
            <a:ext cx="603250" cy="58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11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2" name="Text Box 12"/>
          <p:cNvSpPr txBox="1"/>
          <p:nvPr/>
        </p:nvSpPr>
        <p:spPr>
          <a:xfrm>
            <a:off x="4616450" y="1781810"/>
            <a:ext cx="6064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3" name="Text Box 12"/>
          <p:cNvSpPr txBox="1"/>
          <p:nvPr/>
        </p:nvSpPr>
        <p:spPr>
          <a:xfrm>
            <a:off x="4616450" y="3535998"/>
            <a:ext cx="647700" cy="58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4" name="Text Box 12"/>
          <p:cNvSpPr txBox="1"/>
          <p:nvPr/>
        </p:nvSpPr>
        <p:spPr>
          <a:xfrm>
            <a:off x="2155825" y="2658110"/>
            <a:ext cx="60483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5" name="Text Box 12"/>
          <p:cNvSpPr txBox="1"/>
          <p:nvPr/>
        </p:nvSpPr>
        <p:spPr>
          <a:xfrm>
            <a:off x="4616450" y="2658110"/>
            <a:ext cx="60483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6" name="Text Box 12"/>
          <p:cNvSpPr txBox="1"/>
          <p:nvPr/>
        </p:nvSpPr>
        <p:spPr>
          <a:xfrm>
            <a:off x="7691438" y="1781810"/>
            <a:ext cx="446087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7" name="Text Box 12"/>
          <p:cNvSpPr txBox="1"/>
          <p:nvPr/>
        </p:nvSpPr>
        <p:spPr>
          <a:xfrm>
            <a:off x="7691438" y="3535998"/>
            <a:ext cx="446087" cy="58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7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 Box 12"/>
          <p:cNvSpPr txBox="1"/>
          <p:nvPr/>
        </p:nvSpPr>
        <p:spPr>
          <a:xfrm>
            <a:off x="7691438" y="2658110"/>
            <a:ext cx="446087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8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2" name="任意多边形 1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2"/>
          <p:cNvSpPr txBox="1"/>
          <p:nvPr/>
        </p:nvSpPr>
        <p:spPr>
          <a:xfrm>
            <a:off x="457518" y="606425"/>
            <a:ext cx="6130925" cy="850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帮小兔找到要拔的萝卜。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2474595" y="2741295"/>
            <a:ext cx="1703070" cy="8255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6" name="直接连接符 65"/>
          <p:cNvCxnSpPr/>
          <p:nvPr/>
        </p:nvCxnSpPr>
        <p:spPr>
          <a:xfrm>
            <a:off x="4490720" y="2741295"/>
            <a:ext cx="1210945" cy="8255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4175" name="Group 79"/>
          <p:cNvGrpSpPr/>
          <p:nvPr/>
        </p:nvGrpSpPr>
        <p:grpSpPr>
          <a:xfrm>
            <a:off x="1067118" y="1798638"/>
            <a:ext cx="6178549" cy="2438400"/>
            <a:chOff x="899" y="2703"/>
            <a:chExt cx="3892" cy="1536"/>
          </a:xfrm>
        </p:grpSpPr>
        <p:grpSp>
          <p:nvGrpSpPr>
            <p:cNvPr id="5138" name="Group 64"/>
            <p:cNvGrpSpPr/>
            <p:nvPr/>
          </p:nvGrpSpPr>
          <p:grpSpPr>
            <a:xfrm>
              <a:off x="899" y="2710"/>
              <a:ext cx="1296" cy="703"/>
              <a:chOff x="745" y="2649"/>
              <a:chExt cx="1296" cy="703"/>
            </a:xfrm>
          </p:grpSpPr>
          <p:pic>
            <p:nvPicPr>
              <p:cNvPr id="5154" name="图片 51" descr="C:\Users\Administrator\Desktop\新画人物图\兔子3 拷贝.png兔子3 拷贝"/>
              <p:cNvPicPr>
                <a:picLocks noChangeAspect="1"/>
              </p:cNvPicPr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745" y="2649"/>
                <a:ext cx="545" cy="7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55" name="TextBox 52"/>
              <p:cNvSpPr txBox="1"/>
              <p:nvPr/>
            </p:nvSpPr>
            <p:spPr>
              <a:xfrm>
                <a:off x="1284" y="2963"/>
                <a:ext cx="757" cy="336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</a:ln>
              <a:effectLst>
                <a:outerShdw dist="53882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b="1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34</a:t>
                </a:r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＋</a:t>
                </a:r>
                <a:r>
                  <a:rPr lang="en-US" altLang="zh-CN" sz="2400" b="1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5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</p:grpSp>
        <p:grpSp>
          <p:nvGrpSpPr>
            <p:cNvPr id="5139" name="Group 68"/>
            <p:cNvGrpSpPr/>
            <p:nvPr/>
          </p:nvGrpSpPr>
          <p:grpSpPr>
            <a:xfrm>
              <a:off x="2183" y="2703"/>
              <a:ext cx="1267" cy="661"/>
              <a:chOff x="2183" y="2703"/>
              <a:chExt cx="1267" cy="661"/>
            </a:xfrm>
          </p:grpSpPr>
          <p:pic>
            <p:nvPicPr>
              <p:cNvPr id="5152" name="图片 51" descr="C:\Users\Administrator\Desktop\新画人物图\兔子3 拷贝.png兔子3 拷贝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2183" y="2703"/>
                <a:ext cx="512" cy="6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53" name="TextBox 52"/>
              <p:cNvSpPr txBox="1"/>
              <p:nvPr/>
            </p:nvSpPr>
            <p:spPr>
              <a:xfrm>
                <a:off x="2663" y="3024"/>
                <a:ext cx="787" cy="336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</a:ln>
              <a:effectLst>
                <a:outerShdw dist="53882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b="1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26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＋</a:t>
                </a:r>
                <a:r>
                  <a:rPr lang="en-US" altLang="zh-CN" sz="2400" b="1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32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</p:grpSp>
        <p:grpSp>
          <p:nvGrpSpPr>
            <p:cNvPr id="5140" name="Group 69"/>
            <p:cNvGrpSpPr/>
            <p:nvPr/>
          </p:nvGrpSpPr>
          <p:grpSpPr>
            <a:xfrm>
              <a:off x="3539" y="2715"/>
              <a:ext cx="1252" cy="642"/>
              <a:chOff x="2198" y="2715"/>
              <a:chExt cx="1252" cy="642"/>
            </a:xfrm>
          </p:grpSpPr>
          <p:pic>
            <p:nvPicPr>
              <p:cNvPr id="5150" name="图片 51" descr="C:\Users\Administrator\Desktop\新画人物图\兔子3 拷贝.png兔子3 拷贝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2198" y="2715"/>
                <a:ext cx="498" cy="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51" name="TextBox 52"/>
              <p:cNvSpPr txBox="1"/>
              <p:nvPr/>
            </p:nvSpPr>
            <p:spPr>
              <a:xfrm>
                <a:off x="2663" y="3024"/>
                <a:ext cx="787" cy="330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</a:ln>
              <a:effectLst>
                <a:outerShdw dist="53882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b="1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56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＋</a:t>
                </a:r>
                <a:r>
                  <a:rPr lang="en-US" altLang="zh-CN" sz="2400" b="1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40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</p:grpSp>
        <p:grpSp>
          <p:nvGrpSpPr>
            <p:cNvPr id="5141" name="Group 72"/>
            <p:cNvGrpSpPr/>
            <p:nvPr/>
          </p:nvGrpSpPr>
          <p:grpSpPr>
            <a:xfrm>
              <a:off x="1591" y="3616"/>
              <a:ext cx="591" cy="611"/>
              <a:chOff x="1591" y="3616"/>
              <a:chExt cx="591" cy="611"/>
            </a:xfrm>
          </p:grpSpPr>
          <p:pic>
            <p:nvPicPr>
              <p:cNvPr id="5148" name="图片 57" descr="4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591" y="3616"/>
                <a:ext cx="591" cy="61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9" name="TextBox 44"/>
              <p:cNvSpPr txBox="1"/>
              <p:nvPr/>
            </p:nvSpPr>
            <p:spPr>
              <a:xfrm>
                <a:off x="1678" y="3753"/>
                <a:ext cx="329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b="1">
                    <a:solidFill>
                      <a:srgbClr val="FF660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96</a:t>
                </a:r>
                <a:endParaRPr lang="en-US" altLang="zh-CN" sz="2400" b="1" dirty="0">
                  <a:solidFill>
                    <a:srgbClr val="FF66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5142" name="Group 73"/>
            <p:cNvGrpSpPr/>
            <p:nvPr/>
          </p:nvGrpSpPr>
          <p:grpSpPr>
            <a:xfrm>
              <a:off x="2581" y="3640"/>
              <a:ext cx="580" cy="599"/>
              <a:chOff x="1603" y="3640"/>
              <a:chExt cx="580" cy="599"/>
            </a:xfrm>
          </p:grpSpPr>
          <p:pic>
            <p:nvPicPr>
              <p:cNvPr id="5146" name="图片 57" descr="4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03" y="3640"/>
                <a:ext cx="580" cy="5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7" name="TextBox 44"/>
              <p:cNvSpPr txBox="1"/>
              <p:nvPr/>
            </p:nvSpPr>
            <p:spPr>
              <a:xfrm>
                <a:off x="1678" y="3753"/>
                <a:ext cx="329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b="1">
                    <a:solidFill>
                      <a:srgbClr val="FF660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39</a:t>
                </a:r>
                <a:endParaRPr lang="en-US" altLang="zh-CN" sz="2400" b="1" dirty="0">
                  <a:solidFill>
                    <a:srgbClr val="FF66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5143" name="Group 76"/>
            <p:cNvGrpSpPr/>
            <p:nvPr/>
          </p:nvGrpSpPr>
          <p:grpSpPr>
            <a:xfrm>
              <a:off x="3529" y="3640"/>
              <a:ext cx="564" cy="583"/>
              <a:chOff x="1603" y="3640"/>
              <a:chExt cx="564" cy="583"/>
            </a:xfrm>
          </p:grpSpPr>
          <p:pic>
            <p:nvPicPr>
              <p:cNvPr id="5144" name="图片 57" descr="4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03" y="3640"/>
                <a:ext cx="564" cy="5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5" name="TextBox 44"/>
              <p:cNvSpPr txBox="1"/>
              <p:nvPr/>
            </p:nvSpPr>
            <p:spPr>
              <a:xfrm>
                <a:off x="1678" y="3753"/>
                <a:ext cx="329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b="1">
                    <a:solidFill>
                      <a:srgbClr val="FF660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58</a:t>
                </a:r>
                <a:endParaRPr lang="en-US" altLang="zh-CN" sz="2400" b="1" dirty="0">
                  <a:solidFill>
                    <a:srgbClr val="FF66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cxnSp>
        <p:nvCxnSpPr>
          <p:cNvPr id="68" name="直接连接符 67"/>
          <p:cNvCxnSpPr/>
          <p:nvPr/>
        </p:nvCxnSpPr>
        <p:spPr>
          <a:xfrm flipH="1">
            <a:off x="2820035" y="2746375"/>
            <a:ext cx="3978910" cy="8921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/>
          <p:nvPr/>
        </p:nvSpPr>
        <p:spPr>
          <a:xfrm>
            <a:off x="1140460" y="819150"/>
            <a:ext cx="74599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）班和二（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）班一共有多少名学生？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0825" y="3963988"/>
            <a:ext cx="28454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_____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905375" y="3911600"/>
            <a:ext cx="3572201" cy="913448"/>
            <a:chOff x="7725" y="6040"/>
            <a:chExt cx="5626" cy="1439"/>
          </a:xfrm>
        </p:grpSpPr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 flipH="1">
              <a:off x="7725" y="6265"/>
              <a:ext cx="4124" cy="990"/>
            </a:xfrm>
            <a:prstGeom prst="wedgeRoundRectCallout">
              <a:avLst>
                <a:gd name="adj1" fmla="val -55811"/>
                <a:gd name="adj2" fmla="val -17355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怎么计算呢？</a:t>
              </a:r>
              <a:endPara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5371" name="图片 8" descr="C:\Users\Administrator\Desktop\新画人物图\书本 拷贝.png书本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2208" y="6040"/>
              <a:ext cx="1143" cy="143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2" name="任意多边形 1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381496" y="836587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24" name="任意多边形 23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3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01265" y="1836420"/>
            <a:ext cx="1820545" cy="1804670"/>
            <a:chOff x="3358" y="8370"/>
            <a:chExt cx="2867" cy="2842"/>
          </a:xfrm>
        </p:grpSpPr>
        <p:sp>
          <p:nvSpPr>
            <p:cNvPr id="9" name="圆角矩形 8"/>
            <p:cNvSpPr/>
            <p:nvPr/>
          </p:nvSpPr>
          <p:spPr>
            <a:xfrm>
              <a:off x="3358" y="8370"/>
              <a:ext cx="2759" cy="14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81" y="8446"/>
              <a:ext cx="274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二（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）班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0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35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560" y="9770"/>
              <a:ext cx="120" cy="14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34230" y="1835150"/>
            <a:ext cx="1820545" cy="1804670"/>
            <a:chOff x="3358" y="8370"/>
            <a:chExt cx="2867" cy="2842"/>
          </a:xfrm>
        </p:grpSpPr>
        <p:sp>
          <p:nvSpPr>
            <p:cNvPr id="13" name="圆角矩形 12"/>
            <p:cNvSpPr/>
            <p:nvPr/>
          </p:nvSpPr>
          <p:spPr>
            <a:xfrm>
              <a:off x="3358" y="8370"/>
              <a:ext cx="2759" cy="14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481" y="8446"/>
              <a:ext cx="274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二（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）班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0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37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60" y="9770"/>
              <a:ext cx="120" cy="14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3" descr="11"/>
          <p:cNvPicPr>
            <a:picLocks noChangeAspect="1"/>
          </p:cNvPicPr>
          <p:nvPr/>
        </p:nvPicPr>
        <p:blipFill>
          <a:blip r:embed="rId1" cstate="print"/>
          <a:srcRect l="50000" t="50000"/>
          <a:stretch>
            <a:fillRect/>
          </a:stretch>
        </p:blipFill>
        <p:spPr>
          <a:xfrm>
            <a:off x="2133600" y="2424113"/>
            <a:ext cx="2087563" cy="1068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2"/>
          <p:cNvSpPr txBox="1"/>
          <p:nvPr/>
        </p:nvSpPr>
        <p:spPr>
          <a:xfrm>
            <a:off x="2133600" y="361950"/>
            <a:ext cx="3507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_____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Picture 23" descr="11"/>
          <p:cNvPicPr>
            <a:picLocks noChangeAspect="1"/>
          </p:cNvPicPr>
          <p:nvPr/>
        </p:nvPicPr>
        <p:blipFill>
          <a:blip r:embed="rId2" cstate="print"/>
          <a:srcRect t="50000" r="39966"/>
          <a:stretch>
            <a:fillRect/>
          </a:stretch>
        </p:blipFill>
        <p:spPr>
          <a:xfrm>
            <a:off x="-100012" y="2457450"/>
            <a:ext cx="2506662" cy="1068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3" descr="11"/>
          <p:cNvPicPr>
            <a:picLocks noChangeAspect="1"/>
          </p:cNvPicPr>
          <p:nvPr/>
        </p:nvPicPr>
        <p:blipFill>
          <a:blip r:embed="rId1" cstate="print"/>
          <a:srcRect l="50000" b="44875"/>
          <a:stretch>
            <a:fillRect/>
          </a:stretch>
        </p:blipFill>
        <p:spPr>
          <a:xfrm>
            <a:off x="2133600" y="1389063"/>
            <a:ext cx="2087563" cy="117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23" descr="11"/>
          <p:cNvPicPr>
            <a:picLocks noChangeAspect="1"/>
          </p:cNvPicPr>
          <p:nvPr/>
        </p:nvPicPr>
        <p:blipFill>
          <a:blip r:embed="rId3" cstate="print"/>
          <a:srcRect l="77992" t="50000"/>
          <a:stretch>
            <a:fillRect/>
          </a:stretch>
        </p:blipFill>
        <p:spPr>
          <a:xfrm>
            <a:off x="3302000" y="2457450"/>
            <a:ext cx="919163" cy="1068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7"/>
          <p:cNvSpPr txBox="1"/>
          <p:nvPr/>
        </p:nvSpPr>
        <p:spPr>
          <a:xfrm>
            <a:off x="2132965" y="360363"/>
            <a:ext cx="6651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" name="Picture 23" descr="11"/>
          <p:cNvPicPr>
            <a:picLocks noChangeAspect="1"/>
          </p:cNvPicPr>
          <p:nvPr/>
        </p:nvPicPr>
        <p:blipFill>
          <a:blip r:embed="rId2" cstate="print"/>
          <a:srcRect r="39966" b="50000"/>
          <a:stretch>
            <a:fillRect/>
          </a:stretch>
        </p:blipFill>
        <p:spPr>
          <a:xfrm>
            <a:off x="-100012" y="1389063"/>
            <a:ext cx="2506662" cy="1068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1"/>
          <p:cNvSpPr txBox="1"/>
          <p:nvPr/>
        </p:nvSpPr>
        <p:spPr>
          <a:xfrm>
            <a:off x="2952115" y="360998"/>
            <a:ext cx="6651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5372100" y="1408113"/>
            <a:ext cx="7985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3 5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7288" y="1855788"/>
            <a:ext cx="1208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3 7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647883" y="2396808"/>
            <a:ext cx="16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平行四边形 17"/>
          <p:cNvSpPr/>
          <p:nvPr/>
        </p:nvSpPr>
        <p:spPr>
          <a:xfrm>
            <a:off x="1997075" y="1471613"/>
            <a:ext cx="1962150" cy="2020888"/>
          </a:xfrm>
          <a:prstGeom prst="parallelogram">
            <a:avLst>
              <a:gd name="adj" fmla="val 40156"/>
            </a:avLst>
          </a:prstGeom>
          <a:noFill/>
          <a:ln>
            <a:solidFill>
              <a:srgbClr val="F84A0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19" name="Picture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0325" y="1978025"/>
            <a:ext cx="657225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TextBox 25"/>
          <p:cNvSpPr txBox="1"/>
          <p:nvPr/>
        </p:nvSpPr>
        <p:spPr>
          <a:xfrm>
            <a:off x="5803900" y="2386013"/>
            <a:ext cx="3841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28"/>
          <p:cNvSpPr txBox="1"/>
          <p:nvPr/>
        </p:nvSpPr>
        <p:spPr>
          <a:xfrm>
            <a:off x="5592763" y="2082800"/>
            <a:ext cx="384175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4221163" y="1333500"/>
            <a:ext cx="2751138" cy="2690813"/>
          </a:xfrm>
          <a:prstGeom prst="roundRect">
            <a:avLst/>
          </a:prstGeom>
          <a:noFill/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6" name="右箭头 55"/>
          <p:cNvSpPr/>
          <p:nvPr/>
        </p:nvSpPr>
        <p:spPr>
          <a:xfrm>
            <a:off x="6907213" y="2212975"/>
            <a:ext cx="561975" cy="150813"/>
          </a:xfrm>
          <a:prstGeom prst="rightArrow">
            <a:avLst>
              <a:gd name="adj1" fmla="val 31064"/>
              <a:gd name="adj2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7" name="TextBox 32"/>
          <p:cNvSpPr txBox="1"/>
          <p:nvPr/>
        </p:nvSpPr>
        <p:spPr>
          <a:xfrm>
            <a:off x="7958138" y="1331913"/>
            <a:ext cx="86518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3 5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" name="TextBox 33"/>
          <p:cNvSpPr txBox="1"/>
          <p:nvPr/>
        </p:nvSpPr>
        <p:spPr>
          <a:xfrm>
            <a:off x="7356475" y="1770063"/>
            <a:ext cx="1558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3 7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7546975" y="2309813"/>
            <a:ext cx="13668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35"/>
          <p:cNvSpPr txBox="1"/>
          <p:nvPr/>
        </p:nvSpPr>
        <p:spPr>
          <a:xfrm>
            <a:off x="8415338" y="2309813"/>
            <a:ext cx="38576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" name="TextBox 36"/>
          <p:cNvSpPr txBox="1"/>
          <p:nvPr/>
        </p:nvSpPr>
        <p:spPr>
          <a:xfrm>
            <a:off x="8229600" y="2006600"/>
            <a:ext cx="384175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" name="TextBox 37"/>
          <p:cNvSpPr txBox="1"/>
          <p:nvPr/>
        </p:nvSpPr>
        <p:spPr>
          <a:xfrm>
            <a:off x="8018463" y="2309813"/>
            <a:ext cx="3841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" name="TextBox 30"/>
          <p:cNvSpPr txBox="1"/>
          <p:nvPr/>
        </p:nvSpPr>
        <p:spPr>
          <a:xfrm>
            <a:off x="4267200" y="2895600"/>
            <a:ext cx="2660650" cy="82994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个位上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5+7=12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，向十位进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，个位写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4053523" y="4167188"/>
            <a:ext cx="4891088" cy="627063"/>
          </a:xfrm>
          <a:prstGeom prst="roundRect">
            <a:avLst/>
          </a:prstGeom>
          <a:solidFill>
            <a:srgbClr val="88E6FC"/>
          </a:solidFill>
          <a:ln>
            <a:solidFill>
              <a:srgbClr val="05A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个位相加满十，向十位进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5" name="TextBox 40"/>
          <p:cNvSpPr txBox="1"/>
          <p:nvPr/>
        </p:nvSpPr>
        <p:spPr>
          <a:xfrm>
            <a:off x="3918903" y="359093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30"/>
          <p:cNvSpPr txBox="1"/>
          <p:nvPr/>
        </p:nvSpPr>
        <p:spPr>
          <a:xfrm>
            <a:off x="7407275" y="2895600"/>
            <a:ext cx="1606550" cy="828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十位上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3+3+1=7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环形箭头 5"/>
          <p:cNvSpPr/>
          <p:nvPr/>
        </p:nvSpPr>
        <p:spPr>
          <a:xfrm rot="8220000">
            <a:off x="1093788" y="3057525"/>
            <a:ext cx="1819275" cy="1858963"/>
          </a:xfrm>
          <a:prstGeom prst="circularArrow">
            <a:avLst>
              <a:gd name="adj1" fmla="val 10641"/>
              <a:gd name="adj2" fmla="val 1909901"/>
              <a:gd name="adj3" fmla="val 20423133"/>
              <a:gd name="adj4" fmla="val 11549882"/>
              <a:gd name="adj5" fmla="val 16919"/>
            </a:avLst>
          </a:prstGeom>
          <a:solidFill>
            <a:srgbClr val="F84A06"/>
          </a:solidFill>
          <a:ln>
            <a:solidFill>
              <a:srgbClr val="F84A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3120" y="1880235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23457E-6 L 3.88889E-6 0.15185 C 3.88889E-6 0.21945 -0.05087 0.3037 -0.09219 0.3037 L -0.18438 0.3037 " pathEditMode="relative" rAng="0" ptsTypes="FfFF">
                                      <p:cBhvr>
                                        <p:cTn id="10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0" y="152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2" grpId="1"/>
      <p:bldP spid="14" grpId="0"/>
      <p:bldP spid="14" grpId="1"/>
      <p:bldP spid="15" grpId="0"/>
      <p:bldP spid="16" grpId="0"/>
      <p:bldP spid="18" grpId="0" bldLvl="0" animBg="1"/>
      <p:bldP spid="21" grpId="0"/>
      <p:bldP spid="22" grpId="0"/>
      <p:bldP spid="55" grpId="0" bldLvl="0" animBg="1"/>
      <p:bldP spid="56" grpId="0" bldLvl="0" animBg="1"/>
      <p:bldP spid="57" grpId="0"/>
      <p:bldP spid="58" grpId="0"/>
      <p:bldP spid="60" grpId="0"/>
      <p:bldP spid="61" grpId="0"/>
      <p:bldP spid="62" grpId="0"/>
      <p:bldP spid="63" grpId="0" bldLvl="0" animBg="1"/>
      <p:bldP spid="64" grpId="0" bldLvl="0" animBg="1"/>
      <p:bldP spid="65" grpId="0"/>
      <p:bldP spid="3" grpId="0" bldLvl="0" animBg="1"/>
      <p:bldP spid="6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/>
          <p:nvPr/>
        </p:nvSpPr>
        <p:spPr>
          <a:xfrm>
            <a:off x="681038" y="709613"/>
            <a:ext cx="74599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）班和二（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）班一共有多少名学生？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01970" y="1470025"/>
            <a:ext cx="24352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9" name="TextBox 32"/>
          <p:cNvSpPr txBox="1"/>
          <p:nvPr/>
        </p:nvSpPr>
        <p:spPr>
          <a:xfrm>
            <a:off x="6446520" y="2238375"/>
            <a:ext cx="86487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3 5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0" name="TextBox 33"/>
          <p:cNvSpPr txBox="1"/>
          <p:nvPr/>
        </p:nvSpPr>
        <p:spPr>
          <a:xfrm>
            <a:off x="5637530" y="2676525"/>
            <a:ext cx="2630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3 7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057900" y="3284220"/>
            <a:ext cx="13665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2" name="TextBox 35"/>
          <p:cNvSpPr txBox="1"/>
          <p:nvPr/>
        </p:nvSpPr>
        <p:spPr>
          <a:xfrm>
            <a:off x="6859270" y="3274695"/>
            <a:ext cx="38544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3" name="TextBox 36"/>
          <p:cNvSpPr txBox="1"/>
          <p:nvPr/>
        </p:nvSpPr>
        <p:spPr>
          <a:xfrm>
            <a:off x="6652260" y="2961005"/>
            <a:ext cx="38417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4" name="TextBox 37"/>
          <p:cNvSpPr txBox="1"/>
          <p:nvPr/>
        </p:nvSpPr>
        <p:spPr>
          <a:xfrm>
            <a:off x="6462395" y="3274695"/>
            <a:ext cx="3841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3"/>
          <p:cNvSpPr txBox="1"/>
          <p:nvPr/>
        </p:nvSpPr>
        <p:spPr>
          <a:xfrm>
            <a:off x="7278688" y="1430338"/>
            <a:ext cx="169227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72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（名）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770" y="4019550"/>
            <a:ext cx="85236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）班和二（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）班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一共有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名学生。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43835" y="1962150"/>
            <a:ext cx="452755" cy="50609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14400" y="1760855"/>
            <a:ext cx="1820545" cy="1804670"/>
            <a:chOff x="3358" y="8370"/>
            <a:chExt cx="2867" cy="2842"/>
          </a:xfrm>
        </p:grpSpPr>
        <p:sp>
          <p:nvSpPr>
            <p:cNvPr id="9" name="圆角矩形 8"/>
            <p:cNvSpPr/>
            <p:nvPr/>
          </p:nvSpPr>
          <p:spPr>
            <a:xfrm>
              <a:off x="3358" y="8370"/>
              <a:ext cx="2759" cy="14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81" y="8446"/>
              <a:ext cx="274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二（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）班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0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35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560" y="9770"/>
              <a:ext cx="120" cy="14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47365" y="1759585"/>
            <a:ext cx="1820545" cy="1804670"/>
            <a:chOff x="3358" y="8370"/>
            <a:chExt cx="2867" cy="2842"/>
          </a:xfrm>
        </p:grpSpPr>
        <p:sp>
          <p:nvSpPr>
            <p:cNvPr id="13" name="圆角矩形 12"/>
            <p:cNvSpPr/>
            <p:nvPr/>
          </p:nvSpPr>
          <p:spPr>
            <a:xfrm>
              <a:off x="3358" y="8370"/>
              <a:ext cx="2759" cy="14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481" y="8446"/>
              <a:ext cx="274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二（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）班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0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37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60" y="9770"/>
              <a:ext cx="120" cy="14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489" grpId="0"/>
      <p:bldP spid="20490" grpId="0"/>
      <p:bldP spid="20492" grpId="0"/>
      <p:bldP spid="20493" grpId="0"/>
      <p:bldP spid="20494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6035" y="666750"/>
            <a:ext cx="401193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笔算加法要注意什么？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5560" y="1657985"/>
            <a:ext cx="286321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 eaLnBrk="1" hangingPunct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相同数位对齐。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5560" y="2381885"/>
            <a:ext cx="248031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 eaLnBrk="1" hangingPunct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从个位加起。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6035" y="3105785"/>
            <a:ext cx="497014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 eaLnBrk="1" hangingPunct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个位相加满十，向十位进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/>
          <p:nvPr/>
        </p:nvSpPr>
        <p:spPr>
          <a:xfrm>
            <a:off x="1143635" y="1052195"/>
            <a:ext cx="24796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56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37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0" name="TextBox 4"/>
          <p:cNvSpPr txBox="1"/>
          <p:nvPr/>
        </p:nvSpPr>
        <p:spPr>
          <a:xfrm>
            <a:off x="1625283" y="1669098"/>
            <a:ext cx="100330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5 6 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1" name="TextBox 5"/>
          <p:cNvSpPr txBox="1"/>
          <p:nvPr/>
        </p:nvSpPr>
        <p:spPr>
          <a:xfrm>
            <a:off x="800735" y="2245360"/>
            <a:ext cx="18218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3 7 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86435" y="2878773"/>
            <a:ext cx="205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3" name="TextBox 6"/>
          <p:cNvSpPr txBox="1"/>
          <p:nvPr/>
        </p:nvSpPr>
        <p:spPr>
          <a:xfrm>
            <a:off x="909320" y="2881948"/>
            <a:ext cx="20129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4" name="TextBox 10"/>
          <p:cNvSpPr txBox="1"/>
          <p:nvPr/>
        </p:nvSpPr>
        <p:spPr>
          <a:xfrm>
            <a:off x="457518" y="3564573"/>
            <a:ext cx="3719512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想：个位上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），该怎样写？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835" y="4162425"/>
            <a:ext cx="655638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32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28483" y="2439035"/>
            <a:ext cx="277812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0568" y="1052195"/>
            <a:ext cx="631825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2036445" y="2889885"/>
            <a:ext cx="2762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31633" y="2889885"/>
            <a:ext cx="27781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10541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4451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P14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3" name="TextBox 25"/>
          <p:cNvSpPr txBox="1"/>
          <p:nvPr/>
        </p:nvSpPr>
        <p:spPr>
          <a:xfrm>
            <a:off x="4800918" y="3607435"/>
            <a:ext cx="3582035" cy="10388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想：个位上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），该怎样写？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TextBox 26"/>
          <p:cNvSpPr txBox="1"/>
          <p:nvPr/>
        </p:nvSpPr>
        <p:spPr>
          <a:xfrm>
            <a:off x="5211763" y="4096703"/>
            <a:ext cx="655637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56" name="TextBox 1"/>
          <p:cNvSpPr txBox="1"/>
          <p:nvPr/>
        </p:nvSpPr>
        <p:spPr>
          <a:xfrm>
            <a:off x="5051425" y="989965"/>
            <a:ext cx="24796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46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24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7" name="TextBox 4"/>
          <p:cNvSpPr txBox="1"/>
          <p:nvPr/>
        </p:nvSpPr>
        <p:spPr>
          <a:xfrm>
            <a:off x="5932488" y="1820228"/>
            <a:ext cx="100330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4 6 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8" name="TextBox 5"/>
          <p:cNvSpPr txBox="1"/>
          <p:nvPr/>
        </p:nvSpPr>
        <p:spPr>
          <a:xfrm>
            <a:off x="5097780" y="2396490"/>
            <a:ext cx="18218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2 4 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069205" y="3014663"/>
            <a:ext cx="21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0" name="TextBox 6"/>
          <p:cNvSpPr txBox="1"/>
          <p:nvPr/>
        </p:nvSpPr>
        <p:spPr>
          <a:xfrm>
            <a:off x="5216525" y="3033078"/>
            <a:ext cx="20129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6135688" y="2590165"/>
            <a:ext cx="277812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15"/>
          <p:cNvSpPr txBox="1"/>
          <p:nvPr/>
        </p:nvSpPr>
        <p:spPr>
          <a:xfrm>
            <a:off x="7089458" y="981075"/>
            <a:ext cx="631825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6343650" y="3041015"/>
            <a:ext cx="2762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5938838" y="3041015"/>
            <a:ext cx="27781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6" grpId="0"/>
      <p:bldP spid="3" grpId="0"/>
      <p:bldP spid="15" grpId="0"/>
      <p:bldP spid="29" grpId="0"/>
      <p:bldP spid="10" grpId="0"/>
      <p:bldP spid="5" grpId="0"/>
      <p:bldP spid="12" grpId="0"/>
      <p:bldP spid="17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1076</Words>
  <Application>WPS 演示</Application>
  <PresentationFormat>全屏显示(16:9)</PresentationFormat>
  <Paragraphs>369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500</cp:revision>
  <dcterms:created xsi:type="dcterms:W3CDTF">2015-05-29T07:51:00Z</dcterms:created>
  <dcterms:modified xsi:type="dcterms:W3CDTF">2023-09-28T13:23:14Z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