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8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65" y="95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5.png"/><Relationship Id="rId1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image" Target="../media/image5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microsoft.com/office/2007/relationships/hdphoto" Target="../media/image37.wdp"/><Relationship Id="rId5" Type="http://schemas.openxmlformats.org/officeDocument/2006/relationships/image" Target="../media/image36.pn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microsoft.com/office/2007/relationships/hdphoto" Target="../media/image33.wdp"/><Relationship Id="rId13" Type="http://schemas.openxmlformats.org/officeDocument/2006/relationships/slideLayout" Target="../slideLayouts/slideLayout3.xml"/><Relationship Id="rId12" Type="http://schemas.microsoft.com/office/2007/relationships/hdphoto" Target="../media/image43.wdp"/><Relationship Id="rId11" Type="http://schemas.openxmlformats.org/officeDocument/2006/relationships/image" Target="../media/image42.png"/><Relationship Id="rId10" Type="http://schemas.microsoft.com/office/2007/relationships/hdphoto" Target="../media/image41.wdp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jpeg"/><Relationship Id="rId1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练习十一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499" y="3416490"/>
            <a:ext cx="1860556" cy="1860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" name="Group 88"/>
          <p:cNvGrpSpPr/>
          <p:nvPr/>
        </p:nvGrpSpPr>
        <p:grpSpPr bwMode="auto">
          <a:xfrm>
            <a:off x="234247" y="704851"/>
            <a:ext cx="5786437" cy="542925"/>
            <a:chOff x="479" y="2450"/>
            <a:chExt cx="3645" cy="342"/>
          </a:xfrm>
        </p:grpSpPr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479" y="2462"/>
              <a:ext cx="136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）第一行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Oval 11"/>
            <p:cNvSpPr>
              <a:spLocks noChangeArrowheads="1"/>
            </p:cNvSpPr>
            <p:nvPr/>
          </p:nvSpPr>
          <p:spPr bwMode="auto">
            <a:xfrm>
              <a:off x="3000" y="2505"/>
              <a:ext cx="227" cy="227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12"/>
            <p:cNvSpPr txBox="1">
              <a:spLocks noChangeArrowheads="1"/>
            </p:cNvSpPr>
            <p:nvPr/>
          </p:nvSpPr>
          <p:spPr bwMode="auto">
            <a:xfrm>
              <a:off x="2012" y="2450"/>
              <a:ext cx="102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的个数是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3193" y="2452"/>
              <a:ext cx="93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的几倍？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1827" y="2510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AutoShape 54"/>
          <p:cNvSpPr>
            <a:spLocks noChangeArrowheads="1"/>
          </p:cNvSpPr>
          <p:nvPr/>
        </p:nvSpPr>
        <p:spPr bwMode="auto">
          <a:xfrm>
            <a:off x="862286" y="1614595"/>
            <a:ext cx="7578725" cy="5207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AutoShape 55"/>
          <p:cNvSpPr>
            <a:spLocks noChangeArrowheads="1"/>
          </p:cNvSpPr>
          <p:nvPr/>
        </p:nvSpPr>
        <p:spPr bwMode="auto">
          <a:xfrm>
            <a:off x="862286" y="2246420"/>
            <a:ext cx="7578725" cy="5207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Group 87"/>
          <p:cNvGrpSpPr/>
          <p:nvPr/>
        </p:nvGrpSpPr>
        <p:grpSpPr bwMode="auto">
          <a:xfrm>
            <a:off x="1106761" y="1695558"/>
            <a:ext cx="7100888" cy="360362"/>
            <a:chOff x="657" y="1586"/>
            <a:chExt cx="4473" cy="227"/>
          </a:xfrm>
        </p:grpSpPr>
        <p:sp>
          <p:nvSpPr>
            <p:cNvPr id="67" name="Oval 14"/>
            <p:cNvSpPr>
              <a:spLocks noChangeArrowheads="1"/>
            </p:cNvSpPr>
            <p:nvPr/>
          </p:nvSpPr>
          <p:spPr bwMode="auto">
            <a:xfrm>
              <a:off x="2652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11"/>
            <p:cNvSpPr>
              <a:spLocks noChangeArrowheads="1"/>
            </p:cNvSpPr>
            <p:nvPr/>
          </p:nvSpPr>
          <p:spPr bwMode="auto">
            <a:xfrm>
              <a:off x="657" y="1586"/>
              <a:ext cx="227" cy="227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11"/>
            <p:cNvSpPr>
              <a:spLocks noChangeArrowheads="1"/>
            </p:cNvSpPr>
            <p:nvPr/>
          </p:nvSpPr>
          <p:spPr bwMode="auto">
            <a:xfrm>
              <a:off x="907" y="1586"/>
              <a:ext cx="227" cy="227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Oval 14"/>
            <p:cNvSpPr>
              <a:spLocks noChangeArrowheads="1"/>
            </p:cNvSpPr>
            <p:nvPr/>
          </p:nvSpPr>
          <p:spPr bwMode="auto">
            <a:xfrm>
              <a:off x="11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Oval 14"/>
            <p:cNvSpPr>
              <a:spLocks noChangeArrowheads="1"/>
            </p:cNvSpPr>
            <p:nvPr/>
          </p:nvSpPr>
          <p:spPr bwMode="auto">
            <a:xfrm>
              <a:off x="1405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Oval 14"/>
            <p:cNvSpPr>
              <a:spLocks noChangeArrowheads="1"/>
            </p:cNvSpPr>
            <p:nvPr/>
          </p:nvSpPr>
          <p:spPr bwMode="auto">
            <a:xfrm>
              <a:off x="16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Oval 14"/>
            <p:cNvSpPr>
              <a:spLocks noChangeArrowheads="1"/>
            </p:cNvSpPr>
            <p:nvPr/>
          </p:nvSpPr>
          <p:spPr bwMode="auto">
            <a:xfrm>
              <a:off x="190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Oval 14"/>
            <p:cNvSpPr>
              <a:spLocks noChangeArrowheads="1"/>
            </p:cNvSpPr>
            <p:nvPr/>
          </p:nvSpPr>
          <p:spPr bwMode="auto">
            <a:xfrm>
              <a:off x="215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Oval 14"/>
            <p:cNvSpPr>
              <a:spLocks noChangeArrowheads="1"/>
            </p:cNvSpPr>
            <p:nvPr/>
          </p:nvSpPr>
          <p:spPr bwMode="auto">
            <a:xfrm>
              <a:off x="240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Oval 14"/>
            <p:cNvSpPr>
              <a:spLocks noChangeArrowheads="1"/>
            </p:cNvSpPr>
            <p:nvPr/>
          </p:nvSpPr>
          <p:spPr bwMode="auto">
            <a:xfrm>
              <a:off x="490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Oval 11"/>
            <p:cNvSpPr>
              <a:spLocks noChangeArrowheads="1"/>
            </p:cNvSpPr>
            <p:nvPr/>
          </p:nvSpPr>
          <p:spPr bwMode="auto">
            <a:xfrm>
              <a:off x="2908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Oval 11"/>
            <p:cNvSpPr>
              <a:spLocks noChangeArrowheads="1"/>
            </p:cNvSpPr>
            <p:nvPr/>
          </p:nvSpPr>
          <p:spPr bwMode="auto">
            <a:xfrm>
              <a:off x="3158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Oval 14"/>
            <p:cNvSpPr>
              <a:spLocks noChangeArrowheads="1"/>
            </p:cNvSpPr>
            <p:nvPr/>
          </p:nvSpPr>
          <p:spPr bwMode="auto">
            <a:xfrm>
              <a:off x="3407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Oval 14"/>
            <p:cNvSpPr>
              <a:spLocks noChangeArrowheads="1"/>
            </p:cNvSpPr>
            <p:nvPr/>
          </p:nvSpPr>
          <p:spPr bwMode="auto">
            <a:xfrm>
              <a:off x="36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Oval 14"/>
            <p:cNvSpPr>
              <a:spLocks noChangeArrowheads="1"/>
            </p:cNvSpPr>
            <p:nvPr/>
          </p:nvSpPr>
          <p:spPr bwMode="auto">
            <a:xfrm>
              <a:off x="3907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Oval 14"/>
            <p:cNvSpPr>
              <a:spLocks noChangeArrowheads="1"/>
            </p:cNvSpPr>
            <p:nvPr/>
          </p:nvSpPr>
          <p:spPr bwMode="auto">
            <a:xfrm>
              <a:off x="4155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Oval 14"/>
            <p:cNvSpPr>
              <a:spLocks noChangeArrowheads="1"/>
            </p:cNvSpPr>
            <p:nvPr/>
          </p:nvSpPr>
          <p:spPr bwMode="auto">
            <a:xfrm>
              <a:off x="440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Oval 14"/>
            <p:cNvSpPr>
              <a:spLocks noChangeArrowheads="1"/>
            </p:cNvSpPr>
            <p:nvPr/>
          </p:nvSpPr>
          <p:spPr bwMode="auto">
            <a:xfrm>
              <a:off x="465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3" name="Group 89"/>
          <p:cNvGrpSpPr/>
          <p:nvPr/>
        </p:nvGrpSpPr>
        <p:grpSpPr bwMode="auto">
          <a:xfrm>
            <a:off x="1106761" y="2325795"/>
            <a:ext cx="7100888" cy="360363"/>
            <a:chOff x="657" y="1983"/>
            <a:chExt cx="4473" cy="227"/>
          </a:xfrm>
        </p:grpSpPr>
        <p:sp>
          <p:nvSpPr>
            <p:cNvPr id="124" name="Oval 11"/>
            <p:cNvSpPr>
              <a:spLocks noChangeArrowheads="1"/>
            </p:cNvSpPr>
            <p:nvPr/>
          </p:nvSpPr>
          <p:spPr bwMode="auto">
            <a:xfrm>
              <a:off x="65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Oval 11"/>
            <p:cNvSpPr>
              <a:spLocks noChangeArrowheads="1"/>
            </p:cNvSpPr>
            <p:nvPr/>
          </p:nvSpPr>
          <p:spPr bwMode="auto">
            <a:xfrm>
              <a:off x="9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6" name="Oval 11"/>
            <p:cNvSpPr>
              <a:spLocks noChangeArrowheads="1"/>
            </p:cNvSpPr>
            <p:nvPr/>
          </p:nvSpPr>
          <p:spPr bwMode="auto">
            <a:xfrm>
              <a:off x="11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Oval 11"/>
            <p:cNvSpPr>
              <a:spLocks noChangeArrowheads="1"/>
            </p:cNvSpPr>
            <p:nvPr/>
          </p:nvSpPr>
          <p:spPr bwMode="auto">
            <a:xfrm>
              <a:off x="1405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Oval 11"/>
            <p:cNvSpPr>
              <a:spLocks noChangeArrowheads="1"/>
            </p:cNvSpPr>
            <p:nvPr/>
          </p:nvSpPr>
          <p:spPr bwMode="auto">
            <a:xfrm>
              <a:off x="16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Oval 11"/>
            <p:cNvSpPr>
              <a:spLocks noChangeArrowheads="1"/>
            </p:cNvSpPr>
            <p:nvPr/>
          </p:nvSpPr>
          <p:spPr bwMode="auto">
            <a:xfrm>
              <a:off x="215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Oval 11"/>
            <p:cNvSpPr>
              <a:spLocks noChangeArrowheads="1"/>
            </p:cNvSpPr>
            <p:nvPr/>
          </p:nvSpPr>
          <p:spPr bwMode="auto">
            <a:xfrm>
              <a:off x="190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1" name="Oval 11"/>
            <p:cNvSpPr>
              <a:spLocks noChangeArrowheads="1"/>
            </p:cNvSpPr>
            <p:nvPr/>
          </p:nvSpPr>
          <p:spPr bwMode="auto">
            <a:xfrm>
              <a:off x="240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Oval 11"/>
            <p:cNvSpPr>
              <a:spLocks noChangeArrowheads="1"/>
            </p:cNvSpPr>
            <p:nvPr/>
          </p:nvSpPr>
          <p:spPr bwMode="auto">
            <a:xfrm>
              <a:off x="2652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Oval 11"/>
            <p:cNvSpPr>
              <a:spLocks noChangeArrowheads="1"/>
            </p:cNvSpPr>
            <p:nvPr/>
          </p:nvSpPr>
          <p:spPr bwMode="auto">
            <a:xfrm>
              <a:off x="2908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Oval 11"/>
            <p:cNvSpPr>
              <a:spLocks noChangeArrowheads="1"/>
            </p:cNvSpPr>
            <p:nvPr/>
          </p:nvSpPr>
          <p:spPr bwMode="auto">
            <a:xfrm>
              <a:off x="3158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Oval 11"/>
            <p:cNvSpPr>
              <a:spLocks noChangeArrowheads="1"/>
            </p:cNvSpPr>
            <p:nvPr/>
          </p:nvSpPr>
          <p:spPr bwMode="auto">
            <a:xfrm>
              <a:off x="34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Oval 11"/>
            <p:cNvSpPr>
              <a:spLocks noChangeArrowheads="1"/>
            </p:cNvSpPr>
            <p:nvPr/>
          </p:nvSpPr>
          <p:spPr bwMode="auto">
            <a:xfrm>
              <a:off x="36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7" name="Oval 11"/>
            <p:cNvSpPr>
              <a:spLocks noChangeArrowheads="1"/>
            </p:cNvSpPr>
            <p:nvPr/>
          </p:nvSpPr>
          <p:spPr bwMode="auto">
            <a:xfrm>
              <a:off x="39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8" name="Oval 11"/>
            <p:cNvSpPr>
              <a:spLocks noChangeArrowheads="1"/>
            </p:cNvSpPr>
            <p:nvPr/>
          </p:nvSpPr>
          <p:spPr bwMode="auto">
            <a:xfrm>
              <a:off x="440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9" name="Oval 11"/>
            <p:cNvSpPr>
              <a:spLocks noChangeArrowheads="1"/>
            </p:cNvSpPr>
            <p:nvPr/>
          </p:nvSpPr>
          <p:spPr bwMode="auto">
            <a:xfrm>
              <a:off x="4155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Oval 11"/>
            <p:cNvSpPr>
              <a:spLocks noChangeArrowheads="1"/>
            </p:cNvSpPr>
            <p:nvPr/>
          </p:nvSpPr>
          <p:spPr bwMode="auto">
            <a:xfrm>
              <a:off x="465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1" name="Oval 11"/>
            <p:cNvSpPr>
              <a:spLocks noChangeArrowheads="1"/>
            </p:cNvSpPr>
            <p:nvPr/>
          </p:nvSpPr>
          <p:spPr bwMode="auto">
            <a:xfrm>
              <a:off x="490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2" name="TextBox 58"/>
          <p:cNvSpPr txBox="1"/>
          <p:nvPr/>
        </p:nvSpPr>
        <p:spPr>
          <a:xfrm>
            <a:off x="3127466" y="3599078"/>
            <a:ext cx="20097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16÷2=8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66" y="3151833"/>
            <a:ext cx="1477962" cy="190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" name="Group 88"/>
          <p:cNvGrpSpPr/>
          <p:nvPr/>
        </p:nvGrpSpPr>
        <p:grpSpPr bwMode="auto">
          <a:xfrm>
            <a:off x="1557428" y="3142308"/>
            <a:ext cx="4878387" cy="536575"/>
            <a:chOff x="1051" y="2444"/>
            <a:chExt cx="3073" cy="338"/>
          </a:xfrm>
        </p:grpSpPr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1051" y="2444"/>
              <a:ext cx="7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第二行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Oval 11"/>
            <p:cNvSpPr>
              <a:spLocks noChangeArrowheads="1"/>
            </p:cNvSpPr>
            <p:nvPr/>
          </p:nvSpPr>
          <p:spPr bwMode="auto">
            <a:xfrm>
              <a:off x="3000" y="2505"/>
              <a:ext cx="227" cy="227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12"/>
            <p:cNvSpPr txBox="1">
              <a:spLocks noChangeArrowheads="1"/>
            </p:cNvSpPr>
            <p:nvPr/>
          </p:nvSpPr>
          <p:spPr bwMode="auto">
            <a:xfrm>
              <a:off x="2012" y="2450"/>
              <a:ext cx="102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的个数是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3193" y="2452"/>
              <a:ext cx="93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的几倍？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1827" y="2510"/>
              <a:ext cx="227" cy="227"/>
            </a:xfrm>
            <a:prstGeom prst="ellipse">
              <a:avLst/>
            </a:prstGeom>
            <a:solidFill>
              <a:srgbClr val="7030A0"/>
            </a:solidFill>
            <a:ln w="12700">
              <a:solidFill>
                <a:srgbClr val="7030A0"/>
              </a:solidFill>
              <a:rou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AutoShape 54"/>
          <p:cNvSpPr>
            <a:spLocks noChangeArrowheads="1"/>
          </p:cNvSpPr>
          <p:nvPr/>
        </p:nvSpPr>
        <p:spPr bwMode="auto">
          <a:xfrm>
            <a:off x="782637" y="1829667"/>
            <a:ext cx="7578725" cy="5207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AutoShape 55"/>
          <p:cNvSpPr>
            <a:spLocks noChangeArrowheads="1"/>
          </p:cNvSpPr>
          <p:nvPr/>
        </p:nvSpPr>
        <p:spPr bwMode="auto">
          <a:xfrm>
            <a:off x="782637" y="2461492"/>
            <a:ext cx="7578725" cy="5207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Group 85"/>
          <p:cNvGrpSpPr/>
          <p:nvPr/>
        </p:nvGrpSpPr>
        <p:grpSpPr bwMode="auto">
          <a:xfrm>
            <a:off x="354897" y="660152"/>
            <a:ext cx="7600950" cy="1042988"/>
            <a:chOff x="486" y="2851"/>
            <a:chExt cx="4788" cy="657"/>
          </a:xfrm>
        </p:grpSpPr>
        <p:sp>
          <p:nvSpPr>
            <p:cNvPr id="62" name="Text Box 6"/>
            <p:cNvSpPr txBox="1">
              <a:spLocks noChangeArrowheads="1"/>
            </p:cNvSpPr>
            <p:nvPr/>
          </p:nvSpPr>
          <p:spPr bwMode="auto">
            <a:xfrm>
              <a:off x="486" y="2851"/>
              <a:ext cx="218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）请给第二行的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 Box 8"/>
            <p:cNvSpPr txBox="1">
              <a:spLocks noChangeArrowheads="1"/>
            </p:cNvSpPr>
            <p:nvPr/>
          </p:nvSpPr>
          <p:spPr bwMode="auto">
            <a:xfrm>
              <a:off x="2738" y="2854"/>
              <a:ext cx="2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涂上两种不同的颜色。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9"/>
            <p:cNvSpPr txBox="1">
              <a:spLocks noChangeArrowheads="1"/>
            </p:cNvSpPr>
            <p:nvPr/>
          </p:nvSpPr>
          <p:spPr bwMode="auto">
            <a:xfrm>
              <a:off x="1052" y="3178"/>
              <a:ext cx="422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再根据涂色结果，提出数学问题并解答。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Oval 11"/>
            <p:cNvSpPr>
              <a:spLocks noChangeArrowheads="1"/>
            </p:cNvSpPr>
            <p:nvPr/>
          </p:nvSpPr>
          <p:spPr bwMode="auto">
            <a:xfrm>
              <a:off x="2526" y="2900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Group 87"/>
          <p:cNvGrpSpPr/>
          <p:nvPr/>
        </p:nvGrpSpPr>
        <p:grpSpPr bwMode="auto">
          <a:xfrm>
            <a:off x="1027112" y="1910630"/>
            <a:ext cx="7100888" cy="360362"/>
            <a:chOff x="657" y="1586"/>
            <a:chExt cx="4473" cy="227"/>
          </a:xfrm>
        </p:grpSpPr>
        <p:sp>
          <p:nvSpPr>
            <p:cNvPr id="67" name="Oval 14"/>
            <p:cNvSpPr>
              <a:spLocks noChangeArrowheads="1"/>
            </p:cNvSpPr>
            <p:nvPr/>
          </p:nvSpPr>
          <p:spPr bwMode="auto">
            <a:xfrm>
              <a:off x="2652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11"/>
            <p:cNvSpPr>
              <a:spLocks noChangeArrowheads="1"/>
            </p:cNvSpPr>
            <p:nvPr/>
          </p:nvSpPr>
          <p:spPr bwMode="auto">
            <a:xfrm>
              <a:off x="657" y="1586"/>
              <a:ext cx="227" cy="227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11"/>
            <p:cNvSpPr>
              <a:spLocks noChangeArrowheads="1"/>
            </p:cNvSpPr>
            <p:nvPr/>
          </p:nvSpPr>
          <p:spPr bwMode="auto">
            <a:xfrm>
              <a:off x="907" y="1586"/>
              <a:ext cx="227" cy="227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Oval 14"/>
            <p:cNvSpPr>
              <a:spLocks noChangeArrowheads="1"/>
            </p:cNvSpPr>
            <p:nvPr/>
          </p:nvSpPr>
          <p:spPr bwMode="auto">
            <a:xfrm>
              <a:off x="11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Oval 14"/>
            <p:cNvSpPr>
              <a:spLocks noChangeArrowheads="1"/>
            </p:cNvSpPr>
            <p:nvPr/>
          </p:nvSpPr>
          <p:spPr bwMode="auto">
            <a:xfrm>
              <a:off x="1405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Oval 14"/>
            <p:cNvSpPr>
              <a:spLocks noChangeArrowheads="1"/>
            </p:cNvSpPr>
            <p:nvPr/>
          </p:nvSpPr>
          <p:spPr bwMode="auto">
            <a:xfrm>
              <a:off x="16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Oval 14"/>
            <p:cNvSpPr>
              <a:spLocks noChangeArrowheads="1"/>
            </p:cNvSpPr>
            <p:nvPr/>
          </p:nvSpPr>
          <p:spPr bwMode="auto">
            <a:xfrm>
              <a:off x="190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Oval 14"/>
            <p:cNvSpPr>
              <a:spLocks noChangeArrowheads="1"/>
            </p:cNvSpPr>
            <p:nvPr/>
          </p:nvSpPr>
          <p:spPr bwMode="auto">
            <a:xfrm>
              <a:off x="215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Oval 14"/>
            <p:cNvSpPr>
              <a:spLocks noChangeArrowheads="1"/>
            </p:cNvSpPr>
            <p:nvPr/>
          </p:nvSpPr>
          <p:spPr bwMode="auto">
            <a:xfrm>
              <a:off x="240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Oval 14"/>
            <p:cNvSpPr>
              <a:spLocks noChangeArrowheads="1"/>
            </p:cNvSpPr>
            <p:nvPr/>
          </p:nvSpPr>
          <p:spPr bwMode="auto">
            <a:xfrm>
              <a:off x="4903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Oval 11"/>
            <p:cNvSpPr>
              <a:spLocks noChangeArrowheads="1"/>
            </p:cNvSpPr>
            <p:nvPr/>
          </p:nvSpPr>
          <p:spPr bwMode="auto">
            <a:xfrm>
              <a:off x="2908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Oval 11"/>
            <p:cNvSpPr>
              <a:spLocks noChangeArrowheads="1"/>
            </p:cNvSpPr>
            <p:nvPr/>
          </p:nvSpPr>
          <p:spPr bwMode="auto">
            <a:xfrm>
              <a:off x="3158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Oval 14"/>
            <p:cNvSpPr>
              <a:spLocks noChangeArrowheads="1"/>
            </p:cNvSpPr>
            <p:nvPr/>
          </p:nvSpPr>
          <p:spPr bwMode="auto">
            <a:xfrm>
              <a:off x="3407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Oval 14"/>
            <p:cNvSpPr>
              <a:spLocks noChangeArrowheads="1"/>
            </p:cNvSpPr>
            <p:nvPr/>
          </p:nvSpPr>
          <p:spPr bwMode="auto">
            <a:xfrm>
              <a:off x="3656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Oval 14"/>
            <p:cNvSpPr>
              <a:spLocks noChangeArrowheads="1"/>
            </p:cNvSpPr>
            <p:nvPr/>
          </p:nvSpPr>
          <p:spPr bwMode="auto">
            <a:xfrm>
              <a:off x="3907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Oval 14"/>
            <p:cNvSpPr>
              <a:spLocks noChangeArrowheads="1"/>
            </p:cNvSpPr>
            <p:nvPr/>
          </p:nvSpPr>
          <p:spPr bwMode="auto">
            <a:xfrm>
              <a:off x="4155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Oval 14"/>
            <p:cNvSpPr>
              <a:spLocks noChangeArrowheads="1"/>
            </p:cNvSpPr>
            <p:nvPr/>
          </p:nvSpPr>
          <p:spPr bwMode="auto">
            <a:xfrm>
              <a:off x="440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Oval 14"/>
            <p:cNvSpPr>
              <a:spLocks noChangeArrowheads="1"/>
            </p:cNvSpPr>
            <p:nvPr/>
          </p:nvSpPr>
          <p:spPr bwMode="auto">
            <a:xfrm>
              <a:off x="4654" y="1586"/>
              <a:ext cx="227" cy="227"/>
            </a:xfrm>
            <a:prstGeom prst="ellipse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3" name="Group 89"/>
          <p:cNvGrpSpPr/>
          <p:nvPr/>
        </p:nvGrpSpPr>
        <p:grpSpPr bwMode="auto">
          <a:xfrm>
            <a:off x="1027112" y="2540867"/>
            <a:ext cx="7100888" cy="360363"/>
            <a:chOff x="657" y="1983"/>
            <a:chExt cx="4473" cy="227"/>
          </a:xfrm>
        </p:grpSpPr>
        <p:sp>
          <p:nvSpPr>
            <p:cNvPr id="124" name="Oval 11"/>
            <p:cNvSpPr>
              <a:spLocks noChangeArrowheads="1"/>
            </p:cNvSpPr>
            <p:nvPr/>
          </p:nvSpPr>
          <p:spPr bwMode="auto">
            <a:xfrm>
              <a:off x="65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Oval 11"/>
            <p:cNvSpPr>
              <a:spLocks noChangeArrowheads="1"/>
            </p:cNvSpPr>
            <p:nvPr/>
          </p:nvSpPr>
          <p:spPr bwMode="auto">
            <a:xfrm>
              <a:off x="9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6" name="Oval 11"/>
            <p:cNvSpPr>
              <a:spLocks noChangeArrowheads="1"/>
            </p:cNvSpPr>
            <p:nvPr/>
          </p:nvSpPr>
          <p:spPr bwMode="auto">
            <a:xfrm>
              <a:off x="11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Oval 11"/>
            <p:cNvSpPr>
              <a:spLocks noChangeArrowheads="1"/>
            </p:cNvSpPr>
            <p:nvPr/>
          </p:nvSpPr>
          <p:spPr bwMode="auto">
            <a:xfrm>
              <a:off x="1405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Oval 11"/>
            <p:cNvSpPr>
              <a:spLocks noChangeArrowheads="1"/>
            </p:cNvSpPr>
            <p:nvPr/>
          </p:nvSpPr>
          <p:spPr bwMode="auto">
            <a:xfrm>
              <a:off x="16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Oval 11"/>
            <p:cNvSpPr>
              <a:spLocks noChangeArrowheads="1"/>
            </p:cNvSpPr>
            <p:nvPr/>
          </p:nvSpPr>
          <p:spPr bwMode="auto">
            <a:xfrm>
              <a:off x="215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Oval 11"/>
            <p:cNvSpPr>
              <a:spLocks noChangeArrowheads="1"/>
            </p:cNvSpPr>
            <p:nvPr/>
          </p:nvSpPr>
          <p:spPr bwMode="auto">
            <a:xfrm>
              <a:off x="190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1" name="Oval 11"/>
            <p:cNvSpPr>
              <a:spLocks noChangeArrowheads="1"/>
            </p:cNvSpPr>
            <p:nvPr/>
          </p:nvSpPr>
          <p:spPr bwMode="auto">
            <a:xfrm>
              <a:off x="240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Oval 11"/>
            <p:cNvSpPr>
              <a:spLocks noChangeArrowheads="1"/>
            </p:cNvSpPr>
            <p:nvPr/>
          </p:nvSpPr>
          <p:spPr bwMode="auto">
            <a:xfrm>
              <a:off x="2652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Oval 11"/>
            <p:cNvSpPr>
              <a:spLocks noChangeArrowheads="1"/>
            </p:cNvSpPr>
            <p:nvPr/>
          </p:nvSpPr>
          <p:spPr bwMode="auto">
            <a:xfrm>
              <a:off x="2908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Oval 11"/>
            <p:cNvSpPr>
              <a:spLocks noChangeArrowheads="1"/>
            </p:cNvSpPr>
            <p:nvPr/>
          </p:nvSpPr>
          <p:spPr bwMode="auto">
            <a:xfrm>
              <a:off x="3158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Oval 11"/>
            <p:cNvSpPr>
              <a:spLocks noChangeArrowheads="1"/>
            </p:cNvSpPr>
            <p:nvPr/>
          </p:nvSpPr>
          <p:spPr bwMode="auto">
            <a:xfrm>
              <a:off x="34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Oval 11"/>
            <p:cNvSpPr>
              <a:spLocks noChangeArrowheads="1"/>
            </p:cNvSpPr>
            <p:nvPr/>
          </p:nvSpPr>
          <p:spPr bwMode="auto">
            <a:xfrm>
              <a:off x="3656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7" name="Oval 11"/>
            <p:cNvSpPr>
              <a:spLocks noChangeArrowheads="1"/>
            </p:cNvSpPr>
            <p:nvPr/>
          </p:nvSpPr>
          <p:spPr bwMode="auto">
            <a:xfrm>
              <a:off x="3907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8" name="Oval 11"/>
            <p:cNvSpPr>
              <a:spLocks noChangeArrowheads="1"/>
            </p:cNvSpPr>
            <p:nvPr/>
          </p:nvSpPr>
          <p:spPr bwMode="auto">
            <a:xfrm>
              <a:off x="440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9" name="Oval 11"/>
            <p:cNvSpPr>
              <a:spLocks noChangeArrowheads="1"/>
            </p:cNvSpPr>
            <p:nvPr/>
          </p:nvSpPr>
          <p:spPr bwMode="auto">
            <a:xfrm>
              <a:off x="4155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Oval 11"/>
            <p:cNvSpPr>
              <a:spLocks noChangeArrowheads="1"/>
            </p:cNvSpPr>
            <p:nvPr/>
          </p:nvSpPr>
          <p:spPr bwMode="auto">
            <a:xfrm>
              <a:off x="4654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1" name="Oval 11"/>
            <p:cNvSpPr>
              <a:spLocks noChangeArrowheads="1"/>
            </p:cNvSpPr>
            <p:nvPr/>
          </p:nvSpPr>
          <p:spPr bwMode="auto">
            <a:xfrm>
              <a:off x="4903" y="1983"/>
              <a:ext cx="227" cy="227"/>
            </a:xfrm>
            <a:prstGeom prst="ellipse">
              <a:avLst/>
            </a:prstGeom>
            <a:noFill/>
            <a:ln w="127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2" name="TextBox 58"/>
          <p:cNvSpPr txBox="1"/>
          <p:nvPr/>
        </p:nvSpPr>
        <p:spPr>
          <a:xfrm>
            <a:off x="2984430" y="3867894"/>
            <a:ext cx="20097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15÷3=5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42987" y="2551982"/>
            <a:ext cx="334963" cy="334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436687" y="2551982"/>
            <a:ext cx="334963" cy="334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836737" y="2551982"/>
            <a:ext cx="334963" cy="334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230437" y="25456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624137" y="25456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024187" y="25456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41153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80523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20528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611687" y="25583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005387" y="25583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5405437" y="255833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80548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619918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659923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99293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738663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86687" y="2551982"/>
            <a:ext cx="334963" cy="33496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2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Administrator\桌面\QQ图片20160510101840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60"/>
          <a:stretch>
            <a:fillRect/>
          </a:stretch>
        </p:blipFill>
        <p:spPr bwMode="auto">
          <a:xfrm>
            <a:off x="1011510" y="954459"/>
            <a:ext cx="7431088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5"/>
          <p:cNvGrpSpPr/>
          <p:nvPr/>
        </p:nvGrpSpPr>
        <p:grpSpPr bwMode="auto">
          <a:xfrm>
            <a:off x="2037035" y="3202359"/>
            <a:ext cx="5562600" cy="585788"/>
            <a:chOff x="2209862" y="3146424"/>
            <a:chExt cx="5562453" cy="585787"/>
          </a:xfrm>
        </p:grpSpPr>
        <p:sp>
          <p:nvSpPr>
            <p:cNvPr id="12" name="TextBox 4"/>
            <p:cNvSpPr txBox="1"/>
            <p:nvPr/>
          </p:nvSpPr>
          <p:spPr>
            <a:xfrm>
              <a:off x="5168884" y="3146424"/>
              <a:ext cx="2603431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   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2209862" y="3181334"/>
              <a:ext cx="914376" cy="53338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6"/>
            <p:cNvSpPr>
              <a:spLocks noChangeArrowheads="1"/>
            </p:cNvSpPr>
            <p:nvPr/>
          </p:nvSpPr>
          <p:spPr bwMode="auto">
            <a:xfrm>
              <a:off x="4191010" y="3181334"/>
              <a:ext cx="914376" cy="53338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5638772" y="3181334"/>
              <a:ext cx="914376" cy="53338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 2"/>
            <p:cNvSpPr>
              <a:spLocks noChangeArrowheads="1"/>
            </p:cNvSpPr>
            <p:nvPr/>
          </p:nvSpPr>
          <p:spPr bwMode="auto">
            <a:xfrm>
              <a:off x="3405086" y="3172625"/>
              <a:ext cx="533386" cy="550877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0"/>
          <p:cNvSpPr txBox="1"/>
          <p:nvPr/>
        </p:nvSpPr>
        <p:spPr>
          <a:xfrm>
            <a:off x="2271985" y="3208709"/>
            <a:ext cx="5492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3203848" y="3219822"/>
            <a:ext cx="623887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4262710" y="3208709"/>
            <a:ext cx="5476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642248" y="3211884"/>
            <a:ext cx="8080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6761435" y="3213472"/>
            <a:ext cx="5476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76" y="3006862"/>
            <a:ext cx="2326670" cy="1657981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436833" y="741358"/>
            <a:ext cx="82703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颗黄珠子，红珠子的数量比黄珠子的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）红珠子有多少颗？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454807" y="2351728"/>
            <a:ext cx="4970463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8×6=48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（颗）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7965" y="316022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48+8=54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（颗）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4782" y="3872523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答：红珠子有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33360"/>
            <a:ext cx="1778898" cy="1778898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606852" y="711655"/>
            <a:ext cx="79779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）红珠子数量不变，要使红珠子的数量是黄珠子的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倍，需要增加几颗黄珠子？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4"/>
          <p:cNvSpPr txBox="1"/>
          <p:nvPr/>
        </p:nvSpPr>
        <p:spPr>
          <a:xfrm>
            <a:off x="1500088" y="2212517"/>
            <a:ext cx="49704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54÷6=9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（颗）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7882" y="286058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8=1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7971" y="3702610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答：需要增加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颗黄珠子。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6" y="-2450217"/>
            <a:ext cx="9144000" cy="2078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745060" y="684118"/>
            <a:ext cx="76328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植树造林不仅可以绿化和美化家园，同时还可以起到防止水土流失、调节气候、促进经济发展等作用，是一项利于当代、造福子孙的宏伟工程。光明小学在植树节（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日）这天组织同学们去植树，四年级比三年级多植树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棵，且四年级植树的棵树是三年级的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倍，三、四年级各植树多少棵？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54774" y="3181432"/>
            <a:ext cx="432048" cy="78124"/>
            <a:chOff x="1475656" y="3147814"/>
            <a:chExt cx="432048" cy="78124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454774" y="3579862"/>
            <a:ext cx="432048" cy="78124"/>
            <a:chOff x="1475656" y="3147814"/>
            <a:chExt cx="432048" cy="7812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873852" y="3579862"/>
            <a:ext cx="432048" cy="78124"/>
            <a:chOff x="1475656" y="3147814"/>
            <a:chExt cx="432048" cy="7812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292930" y="3579862"/>
            <a:ext cx="432048" cy="78124"/>
            <a:chOff x="1475656" y="3147814"/>
            <a:chExt cx="432048" cy="7812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712652" y="3579862"/>
            <a:ext cx="432048" cy="78124"/>
            <a:chOff x="1475656" y="3147814"/>
            <a:chExt cx="432048" cy="7812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131730" y="3579862"/>
            <a:ext cx="432048" cy="78124"/>
            <a:chOff x="1475656" y="3147814"/>
            <a:chExt cx="432048" cy="78124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552247" y="3579493"/>
            <a:ext cx="432048" cy="78124"/>
            <a:chOff x="1475656" y="3147814"/>
            <a:chExt cx="432048" cy="7812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475656" y="3219822"/>
              <a:ext cx="4320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489476" y="3147814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907704" y="3153930"/>
              <a:ext cx="0" cy="720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552522" y="3032770"/>
            <a:ext cx="902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三年级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9729" y="3437316"/>
            <a:ext cx="902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四年级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54774" y="3187548"/>
            <a:ext cx="432048" cy="476554"/>
            <a:chOff x="2195736" y="4011910"/>
            <a:chExt cx="432048" cy="476554"/>
          </a:xfrm>
        </p:grpSpPr>
        <p:grpSp>
          <p:nvGrpSpPr>
            <p:cNvPr id="44" name="组合 43"/>
            <p:cNvGrpSpPr/>
            <p:nvPr/>
          </p:nvGrpSpPr>
          <p:grpSpPr>
            <a:xfrm>
              <a:off x="2195736" y="4011910"/>
              <a:ext cx="432048" cy="78124"/>
              <a:chOff x="1475656" y="3147814"/>
              <a:chExt cx="432048" cy="78124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475656" y="3219822"/>
                <a:ext cx="432048" cy="0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489476" y="3147814"/>
                <a:ext cx="0" cy="7200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907704" y="3153930"/>
                <a:ext cx="0" cy="7200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2195736" y="4410340"/>
              <a:ext cx="432048" cy="78124"/>
              <a:chOff x="1475656" y="3147814"/>
              <a:chExt cx="432048" cy="78124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1475656" y="3219822"/>
                <a:ext cx="432048" cy="0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489476" y="3147814"/>
                <a:ext cx="0" cy="7200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1907704" y="3153930"/>
                <a:ext cx="0" cy="7200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26" y="3712443"/>
            <a:ext cx="225851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2652970" y="4083918"/>
            <a:ext cx="694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30846" y="2624342"/>
            <a:ext cx="2962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30846" y="3167387"/>
            <a:ext cx="2962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6×7=42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66386" y="3747498"/>
            <a:ext cx="2962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答：三年级植树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棵，四年级植树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613998"/>
            <a:ext cx="1497707" cy="200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3" grpId="0"/>
      <p:bldP spid="56" grpId="0"/>
      <p:bldP spid="42" grpId="0"/>
      <p:bldP spid="60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66453" y="69954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一种细菌，每过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分钟，就由原来的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个变成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个，经过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分钟，这种细菌的数量是原来的多少倍？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3838625" y="2736933"/>
            <a:ext cx="561662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3838625" y="1866305"/>
            <a:ext cx="49647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802" y="3043247"/>
            <a:ext cx="1527161" cy="1875883"/>
          </a:xfrm>
          <a:prstGeom prst="rect">
            <a:avLst/>
          </a:prstGeom>
        </p:spPr>
      </p:pic>
      <p:sp>
        <p:nvSpPr>
          <p:cNvPr id="14" name="云形标注 82"/>
          <p:cNvSpPr>
            <a:spLocks noChangeArrowheads="1"/>
          </p:cNvSpPr>
          <p:nvPr/>
        </p:nvSpPr>
        <p:spPr bwMode="auto">
          <a:xfrm>
            <a:off x="755576" y="1738456"/>
            <a:ext cx="2812132" cy="1398562"/>
          </a:xfrm>
          <a:prstGeom prst="cloudCallout">
            <a:avLst>
              <a:gd name="adj1" fmla="val -14069"/>
              <a:gd name="adj2" fmla="val 80426"/>
            </a:avLst>
          </a:prstGeom>
          <a:solidFill>
            <a:schemeClr val="bg1"/>
          </a:solidFill>
          <a:ln w="19050" algn="ctr">
            <a:solidFill>
              <a:srgbClr val="3D6C56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每过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分钟细菌的数量都是上一分钟的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3838625" y="2346343"/>
            <a:ext cx="49647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4355976" y="3334952"/>
            <a:ext cx="561662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2942108" y="3845732"/>
            <a:ext cx="648454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答：这种细菌的数量是原来的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 bldLvl="0" autoUpdateAnimBg="0"/>
      <p:bldP spid="10" grpId="0" bldLvl="0" autoUpdateAnimBg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6114" y="2559213"/>
            <a:ext cx="1438946" cy="143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023912" y="1949632"/>
            <a:ext cx="2016225" cy="417526"/>
          </a:xfrm>
          <a:prstGeom prst="wedgeRoundRectCallout">
            <a:avLst>
              <a:gd name="adj1" fmla="val -25519"/>
              <a:gd name="adj2" fmla="val 83992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D6C56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有关倍的知识！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771800" y="2698176"/>
            <a:ext cx="4133990" cy="14219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求一个数是另一个数的几倍用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计算；求一个数的几倍是多少用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659527" y="1829073"/>
            <a:ext cx="7038887" cy="2515619"/>
            <a:chOff x="1487684" y="1851669"/>
            <a:chExt cx="7026859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736095" y="2012608"/>
            <a:ext cx="53285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把一些物体的个数看作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，另一些物体的个数有这样的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，那么另一些物体的个数就是这些物体的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911" y="838995"/>
            <a:ext cx="5049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Box 46"/>
          <p:cNvSpPr>
            <a:spLocks noChangeArrowheads="1"/>
          </p:cNvSpPr>
          <p:nvPr/>
        </p:nvSpPr>
        <p:spPr bwMode="auto">
          <a:xfrm>
            <a:off x="1367259" y="3746624"/>
            <a:ext cx="668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的个数是    的（   ）倍。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5" name="Text Box 46"/>
          <p:cNvSpPr>
            <a:spLocks noChangeArrowheads="1"/>
          </p:cNvSpPr>
          <p:nvPr/>
        </p:nvSpPr>
        <p:spPr bwMode="auto">
          <a:xfrm>
            <a:off x="1419647" y="2070224"/>
            <a:ext cx="6688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的个数是     的（   ）倍。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6" name="Text Box 46"/>
          <p:cNvSpPr>
            <a:spLocks noChangeArrowheads="1"/>
          </p:cNvSpPr>
          <p:nvPr/>
        </p:nvSpPr>
        <p:spPr bwMode="auto">
          <a:xfrm>
            <a:off x="426319" y="833562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3" name="Text Box 46"/>
          <p:cNvSpPr>
            <a:spLocks noChangeArrowheads="1"/>
          </p:cNvSpPr>
          <p:nvPr/>
        </p:nvSpPr>
        <p:spPr bwMode="auto">
          <a:xfrm>
            <a:off x="781471" y="2952343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4" name="Text Box 46"/>
          <p:cNvSpPr>
            <a:spLocks noChangeArrowheads="1"/>
          </p:cNvSpPr>
          <p:nvPr/>
        </p:nvSpPr>
        <p:spPr bwMode="auto">
          <a:xfrm>
            <a:off x="5331247" y="2067049"/>
            <a:ext cx="457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5" name="Text Box 46"/>
          <p:cNvSpPr>
            <a:spLocks noChangeArrowheads="1"/>
          </p:cNvSpPr>
          <p:nvPr/>
        </p:nvSpPr>
        <p:spPr bwMode="auto">
          <a:xfrm>
            <a:off x="5102647" y="3735512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4745" r="95725">
                        <a14:foregroundMark x1="8446" y1="22059" x2="7612" y2="34118"/>
                        <a14:foregroundMark x1="8186" y1="17353" x2="9854" y2="20000"/>
                        <a14:foregroundMark x1="6569" y1="39118" x2="5579" y2="44118"/>
                        <a14:foregroundMark x1="4745" y1="62647" x2="12565" y2="72353"/>
                        <a14:foregroundMark x1="12565" y1="72353" x2="13139" y2="61471"/>
                        <a14:foregroundMark x1="21220" y1="29706" x2="23045" y2="43235"/>
                        <a14:foregroundMark x1="6361" y1="45294" x2="6361" y2="45294"/>
                        <a14:foregroundMark x1="10219" y1="39118" x2="11105" y2="43235"/>
                        <a14:foregroundMark x1="19864" y1="53824" x2="19499" y2="55000"/>
                        <a14:foregroundMark x1="18978" y1="41471" x2="18978" y2="41471"/>
                        <a14:foregroundMark x1="31648" y1="41176" x2="30083" y2="66765"/>
                        <a14:foregroundMark x1="38530" y1="22941" x2="39364" y2="32941"/>
                        <a14:foregroundMark x1="44004" y1="55294" x2="44473" y2="73529"/>
                        <a14:foregroundMark x1="37278" y1="37353" x2="36184" y2="41471"/>
                        <a14:foregroundMark x1="51512" y1="29118" x2="53806" y2="69412"/>
                        <a14:foregroundMark x1="53806" y1="69412" x2="53962" y2="69706"/>
                        <a14:foregroundMark x1="61314" y1="23529" x2="63347" y2="35882"/>
                        <a14:foregroundMark x1="59802" y1="47353" x2="59802" y2="47353"/>
                        <a14:foregroundMark x1="80188" y1="18529" x2="80188" y2="18529"/>
                        <a14:foregroundMark x1="77633" y1="38529" x2="77633" y2="38529"/>
                        <a14:foregroundMark x1="83316" y1="60588" x2="83316" y2="60588"/>
                        <a14:foregroundMark x1="81387" y1="75882" x2="81387" y2="75882"/>
                        <a14:foregroundMark x1="93066" y1="59412" x2="93066" y2="59412"/>
                        <a14:foregroundMark x1="90980" y1="75882" x2="90980" y2="75882"/>
                        <a14:foregroundMark x1="95725" y1="72941" x2="95725" y2="72941"/>
                        <a14:foregroundMark x1="94891" y1="50882" x2="94891" y2="50882"/>
                        <a14:foregroundMark x1="44943" y1="75000" x2="44943" y2="75000"/>
                        <a14:foregroundMark x1="45308" y1="49412" x2="45308" y2="49412"/>
                        <a14:foregroundMark x1="24035" y1="50294" x2="24035" y2="50294"/>
                        <a14:foregroundMark x1="24348" y1="51765" x2="24348" y2="51765"/>
                        <a14:foregroundMark x1="39416" y1="13529" x2="40198" y2="173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40" y="787466"/>
            <a:ext cx="6688137" cy="11855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4" b="89450" l="4219" r="94673">
                        <a14:foregroundMark x1="4272" y1="45872" x2="5274" y2="54587"/>
                        <a14:foregroundMark x1="12395" y1="39450" x2="14135" y2="53211"/>
                        <a14:foregroundMark x1="20833" y1="43119" x2="22099" y2="57339"/>
                        <a14:foregroundMark x1="29378" y1="39450" x2="29958" y2="57339"/>
                        <a14:foregroundMark x1="29800" y1="23853" x2="28745" y2="28899"/>
                        <a14:foregroundMark x1="30432" y1="16055" x2="30063" y2="19725"/>
                        <a14:foregroundMark x1="37025" y1="44037" x2="38397" y2="51376"/>
                        <a14:foregroundMark x1="37816" y1="21560" x2="37975" y2="28899"/>
                        <a14:foregroundMark x1="44568" y1="33028" x2="46888" y2="47706"/>
                        <a14:foregroundMark x1="52690" y1="29358" x2="54589" y2="47706"/>
                        <a14:foregroundMark x1="61762" y1="28899" x2="62131" y2="52294"/>
                        <a14:foregroundMark x1="70200" y1="37615" x2="70464" y2="56422"/>
                        <a14:foregroundMark x1="78797" y1="38073" x2="78850" y2="64220"/>
                        <a14:foregroundMark x1="94673" y1="38073" x2="94146" y2="74771"/>
                        <a14:foregroundMark x1="86181" y1="37156" x2="87184" y2="692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934" y="2841624"/>
            <a:ext cx="6999311" cy="8047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58" y="1973059"/>
            <a:ext cx="733024" cy="6903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53" y="2122779"/>
            <a:ext cx="869204" cy="4665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88" y="3563677"/>
            <a:ext cx="726892" cy="80477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53" y="3471359"/>
            <a:ext cx="768307" cy="962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652965" y="914570"/>
            <a:ext cx="5905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691680" y="2094935"/>
            <a:ext cx="7393512" cy="2572313"/>
            <a:chOff x="1487684" y="1851669"/>
            <a:chExt cx="7026859" cy="2491679"/>
          </a:xfrm>
        </p:grpSpPr>
        <p:sp>
          <p:nvSpPr>
            <p:cNvPr id="47" name="圆角矩形 46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31740"/>
              <a:ext cx="1926319" cy="2411608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1835697" y="2272671"/>
            <a:ext cx="54005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求一个数是另一个数的几倍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就是求这个数里面含有几个另一个数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49738" y="3169871"/>
            <a:ext cx="3384376" cy="1330937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394" y="699542"/>
            <a:ext cx="3471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）小鹿的只数是小猴的几倍？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87624" y="1703450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7814" y="3219822"/>
            <a:ext cx="2828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的几倍，就是求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1121" y="2199096"/>
            <a:ext cx="3502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答：小鹿的只数是小猴的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76"/>
          <a:stretch>
            <a:fillRect/>
          </a:stretch>
        </p:blipFill>
        <p:spPr>
          <a:xfrm>
            <a:off x="5435600" y="1175971"/>
            <a:ext cx="2460914" cy="14944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2"/>
          <a:stretch>
            <a:fillRect/>
          </a:stretch>
        </p:blipFill>
        <p:spPr>
          <a:xfrm>
            <a:off x="5263696" y="2451534"/>
            <a:ext cx="2632818" cy="1536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26416" y="698918"/>
            <a:ext cx="3471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）你能提出其他数学问题并解答吗？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5874" y="2754399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1485" y="3410490"/>
            <a:ext cx="29216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答：小兔的只数是天鹅的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4355" y="1728977"/>
            <a:ext cx="29216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小兔的只数是天鹅的几倍？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76"/>
          <a:stretch>
            <a:fillRect/>
          </a:stretch>
        </p:blipFill>
        <p:spPr>
          <a:xfrm>
            <a:off x="5435600" y="1175971"/>
            <a:ext cx="2460914" cy="14944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2"/>
          <a:stretch>
            <a:fillRect/>
          </a:stretch>
        </p:blipFill>
        <p:spPr>
          <a:xfrm>
            <a:off x="5263696" y="2451534"/>
            <a:ext cx="2632818" cy="1536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668205" y="813093"/>
            <a:ext cx="5905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808289" y="1882642"/>
            <a:ext cx="6682947" cy="2618862"/>
            <a:chOff x="1487684" y="1851669"/>
            <a:chExt cx="6671527" cy="2536769"/>
          </a:xfrm>
        </p:grpSpPr>
        <p:sp>
          <p:nvSpPr>
            <p:cNvPr id="47" name="圆角矩形 46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959398" y="2253934"/>
              <a:ext cx="2199813" cy="2134504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1907717" y="2097820"/>
            <a:ext cx="5328592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求一个数的几倍是多少，就是求几个这个数是多少，用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939" y="770587"/>
            <a:ext cx="3888432" cy="2187243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1664462" y="1303732"/>
            <a:ext cx="1728192" cy="504056"/>
          </a:xfrm>
          <a:prstGeom prst="wedgeRoundRectCallout">
            <a:avLst>
              <a:gd name="adj1" fmla="val 58539"/>
              <a:gd name="adj2" fmla="val 2086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我今年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5601621" y="1360153"/>
            <a:ext cx="2520280" cy="504056"/>
          </a:xfrm>
          <a:prstGeom prst="wedgeRoundRectCallout">
            <a:avLst>
              <a:gd name="adj1" fmla="val -57369"/>
              <a:gd name="adj2" fmla="val -978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我的年龄是你的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5233" y="3012752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）爸爸今年多少岁？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云形标注 51"/>
          <p:cNvSpPr/>
          <p:nvPr/>
        </p:nvSpPr>
        <p:spPr>
          <a:xfrm>
            <a:off x="4997798" y="2957830"/>
            <a:ext cx="3689001" cy="1800200"/>
          </a:xfrm>
          <a:prstGeom prst="cloudCallout">
            <a:avLst>
              <a:gd name="adj1" fmla="val 35678"/>
              <a:gd name="adj2" fmla="val 47283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倍是多少？用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8"/>
          <p:cNvSpPr txBox="1">
            <a:spLocks noChangeArrowheads="1"/>
          </p:cNvSpPr>
          <p:nvPr/>
        </p:nvSpPr>
        <p:spPr bwMode="auto">
          <a:xfrm>
            <a:off x="1691680" y="4325982"/>
            <a:ext cx="38884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答：爸爸今年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60923" y="3546021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（岁）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9075" y="3708422"/>
            <a:ext cx="1745653" cy="1745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9378" y="2989345"/>
            <a:ext cx="6497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）去年爸爸的年龄是小丽的多少倍？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云形标注 51"/>
          <p:cNvSpPr/>
          <p:nvPr/>
        </p:nvSpPr>
        <p:spPr>
          <a:xfrm>
            <a:off x="5279391" y="2946351"/>
            <a:ext cx="2980689" cy="1550787"/>
          </a:xfrm>
          <a:prstGeom prst="cloudCallout">
            <a:avLst>
              <a:gd name="adj1" fmla="val 53415"/>
              <a:gd name="adj2" fmla="val 27801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去年小丽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岁，爸爸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8"/>
          <p:cNvSpPr txBox="1">
            <a:spLocks noChangeArrowheads="1"/>
          </p:cNvSpPr>
          <p:nvPr/>
        </p:nvSpPr>
        <p:spPr bwMode="auto">
          <a:xfrm>
            <a:off x="1660402" y="4267043"/>
            <a:ext cx="54095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答：去年爸爸的年龄是小丽的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692373" y="3612102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35÷5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1965" y="3316216"/>
            <a:ext cx="1659644" cy="16596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939" y="770587"/>
            <a:ext cx="3888432" cy="2187243"/>
          </a:xfrm>
          <a:prstGeom prst="rect">
            <a:avLst/>
          </a:prstGeom>
        </p:spPr>
      </p:pic>
      <p:sp>
        <p:nvSpPr>
          <p:cNvPr id="5" name="圆角矩形标注 1"/>
          <p:cNvSpPr/>
          <p:nvPr/>
        </p:nvSpPr>
        <p:spPr>
          <a:xfrm>
            <a:off x="1664462" y="1303732"/>
            <a:ext cx="1728192" cy="504056"/>
          </a:xfrm>
          <a:prstGeom prst="wedgeRoundRectCallout">
            <a:avLst>
              <a:gd name="adj1" fmla="val 58539"/>
              <a:gd name="adj2" fmla="val 2086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我今年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43"/>
          <p:cNvSpPr/>
          <p:nvPr/>
        </p:nvSpPr>
        <p:spPr>
          <a:xfrm>
            <a:off x="5601621" y="1360153"/>
            <a:ext cx="2520280" cy="504056"/>
          </a:xfrm>
          <a:prstGeom prst="wedgeRoundRectCallout">
            <a:avLst>
              <a:gd name="adj1" fmla="val -57369"/>
              <a:gd name="adj2" fmla="val -978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我的年龄是你的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全屏显示(16:9)</PresentationFormat>
  <Paragraphs>162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48</cp:revision>
  <dcterms:created xsi:type="dcterms:W3CDTF">2019-09-02T08:53:00Z</dcterms:created>
  <dcterms:modified xsi:type="dcterms:W3CDTF">2023-09-28T13:39:13Z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6DF4243BCDCF46A98B912CAC1C7E39E1_12</vt:lpwstr>
  </property>
  <property fmtid="{D5CDD505-2E9C-101B-9397-08002B2CF9AE}" pid="3" name="KSOProductBuildVer">
    <vt:lpwstr>2052-12.1.0.15374</vt:lpwstr>
  </property>
</Properties>
</file>