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8"/>
  </p:notesMasterIdLst>
  <p:handoutMasterIdLst>
    <p:handoutMasterId r:id="rId19"/>
  </p:handoutMasterIdLst>
  <p:sldIdLst>
    <p:sldId id="1089" r:id="rId4"/>
    <p:sldId id="1116" r:id="rId5"/>
    <p:sldId id="1117" r:id="rId6"/>
    <p:sldId id="1119" r:id="rId7"/>
    <p:sldId id="1118" r:id="rId8"/>
    <p:sldId id="1120" r:id="rId9"/>
    <p:sldId id="1121" r:id="rId10"/>
    <p:sldId id="1123" r:id="rId11"/>
    <p:sldId id="1122" r:id="rId12"/>
    <p:sldId id="1124" r:id="rId13"/>
    <p:sldId id="1125" r:id="rId14"/>
    <p:sldId id="1126" r:id="rId15"/>
    <p:sldId id="1127" r:id="rId16"/>
    <p:sldId id="1129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华文新魏" panose="02010800040101010101" pitchFamily="2" charset="-122"/>
      <p:regular r:id="rId24"/>
    </p:embeddedFont>
    <p:embeddedFont>
      <p:font typeface="方正姚体" panose="0201060103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汉语拼音" panose="020B0604020202020204" pitchFamily="34" charset="0"/>
      <p:regular r:id="rId27"/>
    </p:embeddedFont>
    <p:embeddedFont>
      <p:font typeface="微软雅黑" panose="020B050302020402020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15  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女娲补天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C:\Users\Dell-Pc\AppData\Roaming\Tencent\Users\464321781\QQ\WinTemp\RichOle\IC$HZ~WTC3@SEMC%5b~_2O((F.png" TargetMode="Externa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411510"/>
            <a:ext cx="4736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15.</a:t>
            </a:r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女娲补天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1400242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07654"/>
            <a:ext cx="2542936" cy="278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0427" y="627534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课文写了一件什么事？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36" y="1323740"/>
            <a:ext cx="453834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远的天空塌下一大块，露出一个黑黑的大窟窿！地被震裂了，出现了一道道深沟。山岗上燃烧着熊熊大火，田野里到处是洪水。许多人被火所围困在山顶上，女娲把人们从水火中救了出来。又拣五彩石冶炼，补好了天。</a:t>
            </a:r>
            <a:endParaRPr lang="zh-CN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924755"/>
            <a:ext cx="32004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513" y="411510"/>
            <a:ext cx="4392488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）女娲为什么补天？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）女娲怎么补天？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）女娲补好天后，将会是什么样的情形呢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7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771550"/>
            <a:ext cx="3828920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7114" y="1347614"/>
            <a:ext cx="7488832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进一步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体会女娲为补天所付出的艰辛。理解第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自然段中的“女娲决定冒着生命危险，把天补上”。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699542"/>
            <a:ext cx="7632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女娲的努力下，天被补好了，从此人类头顶的天空象帐篷似的张开来，再也不会塌了。人们也过上了幸福的生活。同学们，你想对女娲说点什么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2715766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女娲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如此辛苦的补天，我们现代人应该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女娲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勇敢、善良的品质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不怕危险、甘于奉献的精神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Dell-Pc\AppData\Roaming\Tencent\Users\464321781\QQ\WinTemp\RichOle\IC$HZ~WTC3@SEMC[~_2O((F.png"/>
          <p:cNvPicPr/>
          <p:nvPr/>
        </p:nvPicPr>
        <p:blipFill>
          <a:blip r:embed="rId1" r:link="rId2" cstate="print"/>
          <a:srcRect/>
          <a:stretch>
            <a:fillRect/>
          </a:stretch>
        </p:blipFill>
        <p:spPr bwMode="auto">
          <a:xfrm>
            <a:off x="1691680" y="699542"/>
            <a:ext cx="532859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611560" y="4227934"/>
            <a:ext cx="8006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他开辟了天地，并用身躯化作世间万物。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盘古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4227934"/>
            <a:ext cx="7650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他为民除害，射下了天上的九个太阳。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后羿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47341"/>
            <a:ext cx="7308304" cy="3780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624" y="4227934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她化作小鸟，把石子投入大海。——精卫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5" descr="精卫填海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2525"/>
            <a:ext cx="2544911" cy="394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624" y="4227934"/>
            <a:ext cx="5516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她创造人类，无私奉献。——女娲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54" y="555526"/>
            <a:ext cx="6732240" cy="34107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699542"/>
            <a:ext cx="6912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传说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中的女娲是一个人首蛇身的女神。她用黄泥捏成人，创造了人类。女娲就是人类的母亲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117923"/>
            <a:ext cx="2121768" cy="26734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73814"/>
            <a:ext cx="1993541" cy="28175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1563638"/>
            <a:ext cx="7007046" cy="22688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①自由读课文，思考课文写了一件什么事？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②文中哪些地方使你感动？为什么？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60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③有弄不懂的地方请做上记号，准备提出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62753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自学提纲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20255" y="3363838"/>
            <a:ext cx="2523745" cy="1730349"/>
            <a:chOff x="-283761" y="3242513"/>
            <a:chExt cx="4543910" cy="3748564"/>
          </a:xfrm>
        </p:grpSpPr>
        <p:sp>
          <p:nvSpPr>
            <p:cNvPr id="13" name="椭圆 12"/>
            <p:cNvSpPr/>
            <p:nvPr/>
          </p:nvSpPr>
          <p:spPr>
            <a:xfrm>
              <a:off x="-283761" y="5437689"/>
              <a:ext cx="4543910" cy="155338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2F2F2">
                    <a:alpha val="6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41208" y="5598452"/>
              <a:ext cx="4170574" cy="1311891"/>
            </a:xfrm>
            <a:prstGeom prst="rect">
              <a:avLst/>
            </a:prstGeom>
          </p:spPr>
        </p:pic>
        <p:sp>
          <p:nvSpPr>
            <p:cNvPr id="15" name="Freeform 5619"/>
            <p:cNvSpPr/>
            <p:nvPr/>
          </p:nvSpPr>
          <p:spPr bwMode="auto">
            <a:xfrm>
              <a:off x="857084" y="4504361"/>
              <a:ext cx="451737" cy="2064227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627"/>
            <p:cNvSpPr/>
            <p:nvPr/>
          </p:nvSpPr>
          <p:spPr bwMode="auto">
            <a:xfrm>
              <a:off x="748843" y="3899212"/>
              <a:ext cx="1693264" cy="631235"/>
            </a:xfrm>
            <a:custGeom>
              <a:avLst/>
              <a:gdLst>
                <a:gd name="T0" fmla="*/ 52 w 566"/>
                <a:gd name="T1" fmla="*/ 211 h 211"/>
                <a:gd name="T2" fmla="*/ 0 w 566"/>
                <a:gd name="T3" fmla="*/ 41 h 211"/>
                <a:gd name="T4" fmla="*/ 485 w 566"/>
                <a:gd name="T5" fmla="*/ 0 h 211"/>
                <a:gd name="T6" fmla="*/ 566 w 566"/>
                <a:gd name="T7" fmla="*/ 155 h 211"/>
                <a:gd name="T8" fmla="*/ 52 w 566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11">
                  <a:moveTo>
                    <a:pt x="52" y="211"/>
                  </a:moveTo>
                  <a:lnTo>
                    <a:pt x="0" y="41"/>
                  </a:lnTo>
                  <a:lnTo>
                    <a:pt x="485" y="0"/>
                  </a:lnTo>
                  <a:lnTo>
                    <a:pt x="566" y="155"/>
                  </a:lnTo>
                  <a:lnTo>
                    <a:pt x="52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631"/>
            <p:cNvSpPr/>
            <p:nvPr/>
          </p:nvSpPr>
          <p:spPr bwMode="auto">
            <a:xfrm>
              <a:off x="2419012" y="4025667"/>
              <a:ext cx="1624456" cy="948349"/>
            </a:xfrm>
            <a:custGeom>
              <a:avLst/>
              <a:gdLst>
                <a:gd name="T0" fmla="*/ 0 w 543"/>
                <a:gd name="T1" fmla="*/ 109 h 317"/>
                <a:gd name="T2" fmla="*/ 230 w 543"/>
                <a:gd name="T3" fmla="*/ 0 h 317"/>
                <a:gd name="T4" fmla="*/ 543 w 543"/>
                <a:gd name="T5" fmla="*/ 182 h 317"/>
                <a:gd name="T6" fmla="*/ 264 w 543"/>
                <a:gd name="T7" fmla="*/ 317 h 317"/>
                <a:gd name="T8" fmla="*/ 0 w 543"/>
                <a:gd name="T9" fmla="*/ 1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317">
                  <a:moveTo>
                    <a:pt x="0" y="109"/>
                  </a:moveTo>
                  <a:lnTo>
                    <a:pt x="230" y="0"/>
                  </a:lnTo>
                  <a:lnTo>
                    <a:pt x="543" y="182"/>
                  </a:lnTo>
                  <a:lnTo>
                    <a:pt x="264" y="317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619"/>
            <p:cNvSpPr/>
            <p:nvPr/>
          </p:nvSpPr>
          <p:spPr bwMode="auto">
            <a:xfrm>
              <a:off x="869732" y="4548387"/>
              <a:ext cx="451737" cy="2064228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gradFill flip="none" rotWithShape="1">
              <a:gsLst>
                <a:gs pos="92000">
                  <a:schemeClr val="bg1">
                    <a:lumMod val="65000"/>
                    <a:alpha val="50000"/>
                  </a:schemeClr>
                </a:gs>
                <a:gs pos="40000">
                  <a:schemeClr val="bg1">
                    <a:alpha val="0"/>
                  </a:schemeClr>
                </a:gs>
                <a:gs pos="8000">
                  <a:schemeClr val="bg1">
                    <a:lumMod val="65000"/>
                    <a:alpha val="5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23"/>
            <p:cNvSpPr/>
            <p:nvPr/>
          </p:nvSpPr>
          <p:spPr bwMode="auto">
            <a:xfrm>
              <a:off x="63408" y="4302215"/>
              <a:ext cx="1277426" cy="954330"/>
            </a:xfrm>
            <a:custGeom>
              <a:avLst/>
              <a:gdLst>
                <a:gd name="T0" fmla="*/ 178 w 178"/>
                <a:gd name="T1" fmla="*/ 131 h 132"/>
                <a:gd name="T2" fmla="*/ 119 w 178"/>
                <a:gd name="T3" fmla="*/ 30 h 132"/>
                <a:gd name="T4" fmla="*/ 0 w 178"/>
                <a:gd name="T5" fmla="*/ 0 h 132"/>
                <a:gd name="T6" fmla="*/ 31 w 178"/>
                <a:gd name="T7" fmla="*/ 98 h 132"/>
                <a:gd name="T8" fmla="*/ 177 w 178"/>
                <a:gd name="T9" fmla="*/ 131 h 132"/>
                <a:gd name="T10" fmla="*/ 178 w 178"/>
                <a:gd name="T11" fmla="*/ 132 h 132"/>
                <a:gd name="T12" fmla="*/ 178 w 178"/>
                <a:gd name="T13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32">
                  <a:moveTo>
                    <a:pt x="178" y="131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176" y="130"/>
                    <a:pt x="177" y="131"/>
                  </a:cubicBezTo>
                  <a:cubicBezTo>
                    <a:pt x="178" y="131"/>
                    <a:pt x="178" y="132"/>
                    <a:pt x="178" y="132"/>
                  </a:cubicBezTo>
                  <a:lnTo>
                    <a:pt x="178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" name="Group 5788"/>
            <p:cNvGrpSpPr>
              <a:grpSpLocks noChangeAspect="1"/>
            </p:cNvGrpSpPr>
            <p:nvPr/>
          </p:nvGrpSpPr>
          <p:grpSpPr bwMode="auto">
            <a:xfrm>
              <a:off x="891101" y="5149389"/>
              <a:ext cx="415185" cy="1415804"/>
              <a:chOff x="2534" y="2472"/>
              <a:chExt cx="139" cy="474"/>
            </a:xfr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65000"/>
                    <a:alpha val="32000"/>
                  </a:schemeClr>
                </a:gs>
              </a:gsLst>
              <a:lin ang="5400000" scaled="0"/>
            </a:gradFill>
          </p:grpSpPr>
          <p:sp>
            <p:nvSpPr>
              <p:cNvPr id="58" name="Freeform 5789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790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" name="Group 5638"/>
            <p:cNvGrpSpPr>
              <a:grpSpLocks noChangeAspect="1"/>
            </p:cNvGrpSpPr>
            <p:nvPr/>
          </p:nvGrpSpPr>
          <p:grpSpPr bwMode="auto">
            <a:xfrm>
              <a:off x="911236" y="4355892"/>
              <a:ext cx="2309539" cy="903473"/>
              <a:chOff x="3454" y="2010"/>
              <a:chExt cx="772" cy="302"/>
            </a:xfrm>
            <a:solidFill>
              <a:schemeClr val="bg1">
                <a:lumMod val="85000"/>
              </a:schemeClr>
            </a:solidFill>
          </p:grpSpPr>
          <p:sp>
            <p:nvSpPr>
              <p:cNvPr id="56" name="Freeform 5639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640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26108" y="3688120"/>
              <a:ext cx="1026394" cy="2145453"/>
              <a:chOff x="4400552" y="1170243"/>
              <a:chExt cx="1411857" cy="2951180"/>
            </a:xfrm>
          </p:grpSpPr>
          <p:sp>
            <p:nvSpPr>
              <p:cNvPr id="50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51" name="Freeform 5704"/>
              <p:cNvSpPr/>
              <p:nvPr/>
            </p:nvSpPr>
            <p:spPr bwMode="auto">
              <a:xfrm>
                <a:off x="4400552" y="1170243"/>
                <a:ext cx="493713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52" name="Freeform 5715"/>
              <p:cNvSpPr/>
              <p:nvPr/>
            </p:nvSpPr>
            <p:spPr bwMode="auto">
              <a:xfrm>
                <a:off x="4476484" y="1752667"/>
                <a:ext cx="1084263" cy="2273301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16"/>
              <p:cNvSpPr/>
              <p:nvPr/>
            </p:nvSpPr>
            <p:spPr bwMode="auto">
              <a:xfrm>
                <a:off x="4713020" y="1641541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703"/>
              <p:cNvSpPr/>
              <p:nvPr/>
            </p:nvSpPr>
            <p:spPr bwMode="auto">
              <a:xfrm>
                <a:off x="4405578" y="1186854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781172">
              <a:off x="1303389" y="3357402"/>
              <a:ext cx="1026394" cy="2145453"/>
              <a:chOff x="4400552" y="1170242"/>
              <a:chExt cx="1411857" cy="2951181"/>
            </a:xfrm>
          </p:grpSpPr>
          <p:sp>
            <p:nvSpPr>
              <p:cNvPr id="44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45" name="Freeform 5704"/>
              <p:cNvSpPr/>
              <p:nvPr/>
            </p:nvSpPr>
            <p:spPr bwMode="auto">
              <a:xfrm>
                <a:off x="4400552" y="1170242"/>
                <a:ext cx="493713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6" name="Freeform 5715"/>
              <p:cNvSpPr/>
              <p:nvPr/>
            </p:nvSpPr>
            <p:spPr bwMode="auto">
              <a:xfrm>
                <a:off x="4476483" y="1752666"/>
                <a:ext cx="1084263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5716"/>
              <p:cNvSpPr/>
              <p:nvPr/>
            </p:nvSpPr>
            <p:spPr bwMode="auto">
              <a:xfrm>
                <a:off x="4713021" y="1641541"/>
                <a:ext cx="1055688" cy="2328865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701895">
              <a:off x="1956371" y="3320026"/>
              <a:ext cx="1026394" cy="2145453"/>
              <a:chOff x="4400548" y="1170243"/>
              <a:chExt cx="1411855" cy="2951179"/>
            </a:xfrm>
          </p:grpSpPr>
          <p:sp>
            <p:nvSpPr>
              <p:cNvPr id="38" name="Freeform 5702"/>
              <p:cNvSpPr/>
              <p:nvPr/>
            </p:nvSpPr>
            <p:spPr bwMode="auto">
              <a:xfrm>
                <a:off x="5450453" y="3873772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9" name="Freeform 5704"/>
              <p:cNvSpPr/>
              <p:nvPr/>
            </p:nvSpPr>
            <p:spPr bwMode="auto">
              <a:xfrm>
                <a:off x="4400548" y="1170243"/>
                <a:ext cx="493712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0" name="Freeform 5715"/>
              <p:cNvSpPr/>
              <p:nvPr/>
            </p:nvSpPr>
            <p:spPr bwMode="auto">
              <a:xfrm>
                <a:off x="4476479" y="1752665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5716"/>
              <p:cNvSpPr/>
              <p:nvPr/>
            </p:nvSpPr>
            <p:spPr bwMode="auto">
              <a:xfrm>
                <a:off x="4713018" y="1641539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2920266">
              <a:off x="2405206" y="3813343"/>
              <a:ext cx="1026395" cy="2145450"/>
              <a:chOff x="4400552" y="1170242"/>
              <a:chExt cx="1411857" cy="2951182"/>
            </a:xfrm>
          </p:grpSpPr>
          <p:sp>
            <p:nvSpPr>
              <p:cNvPr id="32" name="Freeform 5702"/>
              <p:cNvSpPr/>
              <p:nvPr/>
            </p:nvSpPr>
            <p:spPr bwMode="auto">
              <a:xfrm>
                <a:off x="5450459" y="3873774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3" name="Freeform 5704"/>
              <p:cNvSpPr/>
              <p:nvPr/>
            </p:nvSpPr>
            <p:spPr bwMode="auto">
              <a:xfrm>
                <a:off x="4400552" y="1170242"/>
                <a:ext cx="493712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34" name="Freeform 5715"/>
              <p:cNvSpPr/>
              <p:nvPr/>
            </p:nvSpPr>
            <p:spPr bwMode="auto">
              <a:xfrm>
                <a:off x="4476483" y="1752666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5716"/>
              <p:cNvSpPr/>
              <p:nvPr/>
            </p:nvSpPr>
            <p:spPr bwMode="auto">
              <a:xfrm>
                <a:off x="4713019" y="1641542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6" name="AutoShape 5699"/>
            <p:cNvSpPr>
              <a:spLocks noChangeAspect="1" noChangeArrowheads="1" noTextEdit="1"/>
            </p:cNvSpPr>
            <p:nvPr/>
          </p:nvSpPr>
          <p:spPr bwMode="auto">
            <a:xfrm>
              <a:off x="683363" y="3242513"/>
              <a:ext cx="1030597" cy="2159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08530" y="4957790"/>
              <a:ext cx="1892215" cy="1623696"/>
              <a:chOff x="9473194" y="1739131"/>
              <a:chExt cx="2602839" cy="2233476"/>
            </a:xfrm>
          </p:grpSpPr>
          <p:sp>
            <p:nvSpPr>
              <p:cNvPr id="29" name="Freeform 5615"/>
              <p:cNvSpPr/>
              <p:nvPr/>
            </p:nvSpPr>
            <p:spPr bwMode="auto">
              <a:xfrm>
                <a:off x="9473194" y="1739131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5615"/>
              <p:cNvSpPr/>
              <p:nvPr/>
            </p:nvSpPr>
            <p:spPr bwMode="auto">
              <a:xfrm>
                <a:off x="9473195" y="1746316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3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5615"/>
              <p:cNvSpPr/>
              <p:nvPr/>
            </p:nvSpPr>
            <p:spPr bwMode="auto">
              <a:xfrm>
                <a:off x="9475265" y="1744163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27000"/>
                    </a:schemeClr>
                  </a:gs>
                  <a:gs pos="0">
                    <a:schemeClr val="bg1">
                      <a:lumMod val="65000"/>
                      <a:alpha val="61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Freeform 5785"/>
            <p:cNvSpPr/>
            <p:nvPr/>
          </p:nvSpPr>
          <p:spPr bwMode="auto">
            <a:xfrm>
              <a:off x="1288298" y="4951663"/>
              <a:ext cx="2493975" cy="445476"/>
            </a:xfrm>
            <a:custGeom>
              <a:avLst/>
              <a:gdLst>
                <a:gd name="T0" fmla="*/ 0 w 350"/>
                <a:gd name="T1" fmla="*/ 38 h 60"/>
                <a:gd name="T2" fmla="*/ 266 w 350"/>
                <a:gd name="T3" fmla="*/ 0 h 60"/>
                <a:gd name="T4" fmla="*/ 350 w 350"/>
                <a:gd name="T5" fmla="*/ 12 h 60"/>
                <a:gd name="T6" fmla="*/ 37 w 350"/>
                <a:gd name="T7" fmla="*/ 60 h 60"/>
                <a:gd name="T8" fmla="*/ 1 w 350"/>
                <a:gd name="T9" fmla="*/ 39 h 60"/>
                <a:gd name="T10" fmla="*/ 0 w 350"/>
                <a:gd name="T11" fmla="*/ 39 h 60"/>
                <a:gd name="T12" fmla="*/ 0 w 350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60">
                  <a:moveTo>
                    <a:pt x="0" y="38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350" y="12"/>
                    <a:pt x="350" y="12"/>
                    <a:pt x="350" y="1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2" y="38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22225">
              <a:noFill/>
              <a:round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文本框 9"/>
          <p:cNvSpPr txBox="1"/>
          <p:nvPr/>
        </p:nvSpPr>
        <p:spPr>
          <a:xfrm>
            <a:off x="8386589" y="735000"/>
            <a:ext cx="1089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会读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aphicFrame>
        <p:nvGraphicFramePr>
          <p:cNvPr id="61" name="Group 12"/>
          <p:cNvGraphicFramePr>
            <a:graphicFrameLocks noGrp="1"/>
          </p:cNvGraphicFramePr>
          <p:nvPr/>
        </p:nvGraphicFramePr>
        <p:xfrm>
          <a:off x="417928" y="227540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2" name="TextBox 23"/>
          <p:cNvSpPr txBox="1"/>
          <p:nvPr/>
        </p:nvSpPr>
        <p:spPr>
          <a:xfrm>
            <a:off x="467544" y="220101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娲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750649" y="1421677"/>
            <a:ext cx="1255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wā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aphicFrame>
        <p:nvGraphicFramePr>
          <p:cNvPr id="64" name="Group 12"/>
          <p:cNvGraphicFramePr>
            <a:graphicFrameLocks noGrp="1"/>
          </p:cNvGraphicFramePr>
          <p:nvPr/>
        </p:nvGraphicFramePr>
        <p:xfrm>
          <a:off x="1776147" y="2284976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5" name="TextBox 23"/>
          <p:cNvSpPr txBox="1"/>
          <p:nvPr/>
        </p:nvSpPr>
        <p:spPr>
          <a:xfrm>
            <a:off x="1825763" y="2210582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隆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1805298" y="1381330"/>
            <a:ext cx="19655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lónɡ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aphicFrame>
        <p:nvGraphicFramePr>
          <p:cNvPr id="67" name="Group 12"/>
          <p:cNvGraphicFramePr>
            <a:graphicFrameLocks noGrp="1"/>
          </p:cNvGraphicFramePr>
          <p:nvPr/>
        </p:nvGraphicFramePr>
        <p:xfrm>
          <a:off x="3128115" y="229178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8" name="TextBox 23"/>
          <p:cNvSpPr txBox="1"/>
          <p:nvPr/>
        </p:nvSpPr>
        <p:spPr>
          <a:xfrm>
            <a:off x="3177731" y="221739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塌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3491419" y="1428118"/>
            <a:ext cx="935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tā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aphicFrame>
        <p:nvGraphicFramePr>
          <p:cNvPr id="70" name="Group 12"/>
          <p:cNvGraphicFramePr>
            <a:graphicFrameLocks noGrp="1"/>
          </p:cNvGraphicFramePr>
          <p:nvPr/>
        </p:nvGraphicFramePr>
        <p:xfrm>
          <a:off x="4483209" y="2288922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" name="TextBox 23"/>
          <p:cNvSpPr txBox="1"/>
          <p:nvPr/>
        </p:nvSpPr>
        <p:spPr>
          <a:xfrm>
            <a:off x="4532825" y="2214528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扎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4"/>
          <p:cNvSpPr txBox="1"/>
          <p:nvPr/>
        </p:nvSpPr>
        <p:spPr>
          <a:xfrm>
            <a:off x="4604419" y="1428118"/>
            <a:ext cx="1685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zhá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aphicFrame>
        <p:nvGraphicFramePr>
          <p:cNvPr id="73" name="Group 12"/>
          <p:cNvGraphicFramePr>
            <a:graphicFrameLocks noGrp="1"/>
          </p:cNvGraphicFramePr>
          <p:nvPr/>
        </p:nvGraphicFramePr>
        <p:xfrm>
          <a:off x="5833663" y="2292794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4" name="TextBox 23"/>
          <p:cNvSpPr txBox="1"/>
          <p:nvPr/>
        </p:nvSpPr>
        <p:spPr>
          <a:xfrm>
            <a:off x="5883279" y="2218400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熄</a:t>
            </a:r>
            <a:endParaRPr lang="en-US" altLang="zh-CN" sz="8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24"/>
          <p:cNvSpPr txBox="1"/>
          <p:nvPr/>
        </p:nvSpPr>
        <p:spPr>
          <a:xfrm>
            <a:off x="6102971" y="1406746"/>
            <a:ext cx="1070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xī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aphicFrame>
        <p:nvGraphicFramePr>
          <p:cNvPr id="76" name="Group 12"/>
          <p:cNvGraphicFramePr>
            <a:graphicFrameLocks noGrp="1"/>
          </p:cNvGraphicFramePr>
          <p:nvPr/>
        </p:nvGraphicFramePr>
        <p:xfrm>
          <a:off x="7191094" y="2286587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7" name="TextBox 23"/>
          <p:cNvSpPr txBox="1"/>
          <p:nvPr/>
        </p:nvSpPr>
        <p:spPr>
          <a:xfrm>
            <a:off x="7240710" y="2212193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冶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24"/>
          <p:cNvSpPr txBox="1"/>
          <p:nvPr/>
        </p:nvSpPr>
        <p:spPr>
          <a:xfrm>
            <a:off x="7462129" y="1395675"/>
            <a:ext cx="1257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yě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27325" y="4266237"/>
            <a:ext cx="1512827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多音字。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>
            <a:endCxn id="4" idx="0"/>
          </p:cNvCxnSpPr>
          <p:nvPr/>
        </p:nvCxnSpPr>
        <p:spPr>
          <a:xfrm>
            <a:off x="4931721" y="3474966"/>
            <a:ext cx="252018" cy="7912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65" grpId="0"/>
      <p:bldP spid="66" grpId="0"/>
      <p:bldP spid="68" grpId="0"/>
      <p:bldP spid="69" grpId="0"/>
      <p:bldP spid="71" grpId="0"/>
      <p:bldP spid="72" grpId="0"/>
      <p:bldP spid="74" grpId="0"/>
      <p:bldP spid="75" grpId="0"/>
      <p:bldP spid="77" grpId="0"/>
      <p:bldP spid="78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771550"/>
            <a:ext cx="151216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塌下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窟窿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山冈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洪水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熄灭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纯青石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五彩石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冶炼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979712" y="699542"/>
            <a:ext cx="6768752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倒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，下陷。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洞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，小孔。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地面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形成高低不平的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山脊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可能酿成灾害的大水。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停止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燃烧。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颜色只有青色的石头。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传说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中用来补天的各种颜色的石头。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用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高温熔炼或电解等方法将矿石中的有用成分提取出来。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DOC_GUID" val="{dd5b7a8f-a64d-433b-8519-9ca444d457f6}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698</Words>
  <Application>WPS 演示</Application>
  <PresentationFormat>全屏显示(16:9)</PresentationFormat>
  <Paragraphs>86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华文新魏</vt:lpstr>
      <vt:lpstr>方正姚体</vt:lpstr>
      <vt:lpstr>华文楷体</vt:lpstr>
      <vt:lpstr>楷体</vt:lpstr>
      <vt:lpstr>汉语拼音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101</cp:revision>
  <dcterms:created xsi:type="dcterms:W3CDTF">2017-03-17T02:28:00Z</dcterms:created>
  <dcterms:modified xsi:type="dcterms:W3CDTF">2023-09-25T17:04:29Z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64D459F292E142D5AAEBD9A195BFA31B_12</vt:lpwstr>
  </property>
</Properties>
</file>