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7"/>
  </p:notesMasterIdLst>
  <p:handoutMasterIdLst>
    <p:handoutMasterId r:id="rId35"/>
  </p:handoutMasterIdLst>
  <p:sldIdLst>
    <p:sldId id="409" r:id="rId4"/>
    <p:sldId id="319" r:id="rId5"/>
    <p:sldId id="256" r:id="rId6"/>
    <p:sldId id="425" r:id="rId8"/>
    <p:sldId id="419" r:id="rId9"/>
    <p:sldId id="420" r:id="rId10"/>
    <p:sldId id="421" r:id="rId11"/>
    <p:sldId id="422" r:id="rId12"/>
    <p:sldId id="423" r:id="rId13"/>
    <p:sldId id="424" r:id="rId14"/>
    <p:sldId id="410" r:id="rId15"/>
    <p:sldId id="411" r:id="rId16"/>
    <p:sldId id="412" r:id="rId17"/>
    <p:sldId id="426" r:id="rId18"/>
    <p:sldId id="413" r:id="rId19"/>
    <p:sldId id="414" r:id="rId20"/>
    <p:sldId id="415" r:id="rId21"/>
    <p:sldId id="435" r:id="rId22"/>
    <p:sldId id="416" r:id="rId23"/>
    <p:sldId id="427" r:id="rId24"/>
    <p:sldId id="428" r:id="rId25"/>
    <p:sldId id="429" r:id="rId26"/>
    <p:sldId id="430" r:id="rId27"/>
    <p:sldId id="432" r:id="rId28"/>
    <p:sldId id="433" r:id="rId29"/>
    <p:sldId id="441" r:id="rId30"/>
    <p:sldId id="440" r:id="rId31"/>
    <p:sldId id="436" r:id="rId32"/>
    <p:sldId id="439" r:id="rId33"/>
    <p:sldId id="451" r:id="rId34"/>
  </p:sldIdLst>
  <p:sldSz cx="9144000" cy="5143500"/>
  <p:notesSz cx="6858000" cy="9144000"/>
  <p:custDataLst>
    <p:tags r:id="rId39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6378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2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614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CB26631C-2C3C-4E58-AA24-04B17D0AF8D5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614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0E3C5DAE-D0E3-4C23-8496-D28F0F18DDB2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512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182129C-EC26-44A8-BB14-F59369E64298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3C14B23-1031-4AD6-98AD-31870408D181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10244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0245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16388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16389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725" y="460375"/>
            <a:ext cx="3679825" cy="3962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275" y="1989138"/>
            <a:ext cx="4143375" cy="13192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8" name="Google Shape;97;p16"/>
          <p:cNvPicPr/>
          <p:nvPr/>
        </p:nvPicPr>
        <p:blipFill>
          <a:blip r:embed="rId4"/>
          <a:stretch>
            <a:fillRect/>
          </a:stretch>
        </p:blipFill>
        <p:spPr>
          <a:xfrm>
            <a:off x="4151313" y="1573213"/>
            <a:ext cx="822325" cy="7254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029" name="Google Shape;97;p16"/>
          <p:cNvPicPr/>
          <p:nvPr/>
        </p:nvPicPr>
        <p:blipFill>
          <a:blip r:embed="rId5"/>
          <a:stretch>
            <a:fillRect/>
          </a:stretch>
        </p:blipFill>
        <p:spPr>
          <a:xfrm>
            <a:off x="8064500" y="2309813"/>
            <a:ext cx="585788" cy="7381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030" name="图片 13"/>
          <p:cNvPicPr>
            <a:picLocks noChangeAspect="1"/>
          </p:cNvPicPr>
          <p:nvPr/>
        </p:nvPicPr>
        <p:blipFill>
          <a:blip r:embed="rId6"/>
          <a:srcRect r="11939" b="87034"/>
          <a:stretch>
            <a:fillRect/>
          </a:stretch>
        </p:blipFill>
        <p:spPr>
          <a:xfrm>
            <a:off x="0" y="0"/>
            <a:ext cx="6694488" cy="657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31" name="图片 14"/>
          <p:cNvPicPr>
            <a:picLocks noChangeAspect="1"/>
          </p:cNvPicPr>
          <p:nvPr/>
        </p:nvPicPr>
        <p:blipFill>
          <a:blip r:embed="rId6"/>
          <a:srcRect l="35492" t="80920" r="-705" b="-186"/>
          <a:stretch>
            <a:fillRect/>
          </a:stretch>
        </p:blipFill>
        <p:spPr>
          <a:xfrm>
            <a:off x="4235450" y="4178300"/>
            <a:ext cx="4957763" cy="9763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32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5138" y="1371600"/>
            <a:ext cx="3133725" cy="2400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"/>
          <p:cNvGrpSpPr/>
          <p:nvPr/>
        </p:nvGrpSpPr>
        <p:grpSpPr>
          <a:xfrm>
            <a:off x="0" y="0"/>
            <a:ext cx="9144000" cy="5143500"/>
            <a:chOff x="0" y="-1"/>
            <a:chExt cx="12192000" cy="6858001"/>
          </a:xfrm>
        </p:grpSpPr>
        <p:pic>
          <p:nvPicPr>
            <p:cNvPr id="2052" name="图片 3"/>
            <p:cNvPicPr>
              <a:picLocks noChangeAspect="1"/>
            </p:cNvPicPr>
            <p:nvPr/>
          </p:nvPicPr>
          <p:blipFill>
            <a:blip r:embed="rId2"/>
            <a:srcRect l="2335" r="13281"/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3" name="图片 4"/>
            <p:cNvPicPr>
              <a:picLocks noChangeAspect="1"/>
            </p:cNvPicPr>
            <p:nvPr/>
          </p:nvPicPr>
          <p:blipFill>
            <a:blip r:embed="rId3"/>
            <a:srcRect l="1724" t="2895" r="1724" b="1299"/>
            <a:stretch>
              <a:fillRect/>
            </a:stretch>
          </p:blipFill>
          <p:spPr>
            <a:xfrm rot="16200000">
              <a:off x="2667000" y="-2667000"/>
              <a:ext cx="6858001" cy="1219199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4" name="图片 5"/>
            <p:cNvPicPr>
              <a:picLocks noChangeAspect="1"/>
            </p:cNvPicPr>
            <p:nvPr/>
          </p:nvPicPr>
          <p:blipFill>
            <a:blip r:embed="rId4"/>
            <a:srcRect l="87034"/>
            <a:stretch>
              <a:fillRect/>
            </a:stretch>
          </p:blipFill>
          <p:spPr>
            <a:xfrm rot="16200000">
              <a:off x="5632872" y="-4032460"/>
              <a:ext cx="876085" cy="101352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5" name="图片 6"/>
            <p:cNvPicPr>
              <a:picLocks noChangeAspect="1"/>
            </p:cNvPicPr>
            <p:nvPr/>
          </p:nvPicPr>
          <p:blipFill>
            <a:blip r:embed="rId4"/>
            <a:srcRect l="10245" r="76790"/>
            <a:stretch>
              <a:fillRect/>
            </a:stretch>
          </p:blipFill>
          <p:spPr>
            <a:xfrm rot="5400000" flipH="1">
              <a:off x="5632872" y="745807"/>
              <a:ext cx="876086" cy="101352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051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138" y="1371600"/>
            <a:ext cx="3133725" cy="2400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3"/>
          <p:cNvPicPr>
            <a:picLocks noChangeAspect="1"/>
          </p:cNvPicPr>
          <p:nvPr/>
        </p:nvPicPr>
        <p:blipFill>
          <a:blip r:embed="rId2"/>
          <a:srcRect t="861" r="40403" b="87034"/>
          <a:stretch>
            <a:fillRect/>
          </a:stretch>
        </p:blipFill>
        <p:spPr>
          <a:xfrm>
            <a:off x="0" y="34925"/>
            <a:ext cx="3657600" cy="495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4"/>
          <p:cNvPicPr>
            <a:picLocks noChangeAspect="1"/>
          </p:cNvPicPr>
          <p:nvPr/>
        </p:nvPicPr>
        <p:blipFill>
          <a:blip r:embed="rId3"/>
          <a:srcRect l="35492" t="80920" r="-705" b="-186"/>
          <a:stretch>
            <a:fillRect/>
          </a:stretch>
        </p:blipFill>
        <p:spPr>
          <a:xfrm>
            <a:off x="5637213" y="4454525"/>
            <a:ext cx="3556000" cy="700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5"/>
          <p:cNvPicPr>
            <a:picLocks noChangeAspect="1"/>
          </p:cNvPicPr>
          <p:nvPr/>
        </p:nvPicPr>
        <p:blipFill>
          <a:blip r:embed="rId4"/>
          <a:srcRect l="17574" t="861" r="40403" b="87034"/>
          <a:stretch>
            <a:fillRect/>
          </a:stretch>
        </p:blipFill>
        <p:spPr>
          <a:xfrm>
            <a:off x="4314825" y="0"/>
            <a:ext cx="2578100" cy="682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138" y="1371600"/>
            <a:ext cx="3133725" cy="2400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2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slide" Target="slide18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2.jpeg"/><Relationship Id="rId5" Type="http://schemas.openxmlformats.org/officeDocument/2006/relationships/image" Target="../media/image33.jpeg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image" Target="../media/image44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3" Type="http://schemas.openxmlformats.org/officeDocument/2006/relationships/slideLayout" Target="../slideLayouts/slideLayout4.xml"/><Relationship Id="rId22" Type="http://schemas.openxmlformats.org/officeDocument/2006/relationships/tags" Target="../tags/tag20.xml"/><Relationship Id="rId21" Type="http://schemas.openxmlformats.org/officeDocument/2006/relationships/tags" Target="../tags/tag19.xml"/><Relationship Id="rId20" Type="http://schemas.openxmlformats.org/officeDocument/2006/relationships/tags" Target="../tags/tag18.xml"/><Relationship Id="rId2" Type="http://schemas.openxmlformats.org/officeDocument/2006/relationships/image" Target="../media/image43.jpeg"/><Relationship Id="rId19" Type="http://schemas.openxmlformats.org/officeDocument/2006/relationships/tags" Target="../tags/tag17.xml"/><Relationship Id="rId18" Type="http://schemas.openxmlformats.org/officeDocument/2006/relationships/tags" Target="../tags/tag16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4"/>
          <p:cNvSpPr/>
          <p:nvPr/>
        </p:nvSpPr>
        <p:spPr>
          <a:xfrm rot="16200000">
            <a:off x="4202113" y="1600200"/>
            <a:ext cx="5143500" cy="1943100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黑体" panose="02010609060101010101" pitchFamily="49" charset="-122"/>
            </a:endParaRPr>
          </a:p>
        </p:txBody>
      </p:sp>
      <p:sp>
        <p:nvSpPr>
          <p:cNvPr id="7171" name="文本框 3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6034088" y="1754188"/>
            <a:ext cx="682625" cy="23082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文本框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6842125" y="1754188"/>
            <a:ext cx="715963" cy="23082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7"/>
          <p:cNvPicPr>
            <a:picLocks noChangeAspect="1"/>
          </p:cNvPicPr>
          <p:nvPr/>
        </p:nvPicPr>
        <p:blipFill>
          <a:blip r:embed="rId3"/>
          <a:srcRect l="68389" t="33332" r="2750" b="46467"/>
          <a:stretch>
            <a:fillRect/>
          </a:stretch>
        </p:blipFill>
        <p:spPr>
          <a:xfrm>
            <a:off x="5816600" y="809625"/>
            <a:ext cx="900113" cy="9445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4" name="图片 8"/>
          <p:cNvPicPr>
            <a:picLocks noChangeAspect="1"/>
          </p:cNvPicPr>
          <p:nvPr/>
        </p:nvPicPr>
        <p:blipFill>
          <a:blip r:embed="rId3"/>
          <a:srcRect l="68389" t="33332" r="2750" b="46467"/>
          <a:stretch>
            <a:fillRect/>
          </a:stretch>
        </p:blipFill>
        <p:spPr>
          <a:xfrm>
            <a:off x="6716713" y="809625"/>
            <a:ext cx="900112" cy="9445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4"/>
          <p:cNvSpPr/>
          <p:nvPr/>
        </p:nvSpPr>
        <p:spPr>
          <a:xfrm>
            <a:off x="431800" y="463550"/>
            <a:ext cx="6364288" cy="5857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latin typeface="宋体" panose="02010600030101010101" pitchFamily="2" charset="-122"/>
              </a:rPr>
              <a:t>思考回答：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中心句</a:t>
            </a:r>
            <a:r>
              <a:rPr lang="zh-CN" altLang="en-US" sz="3200" b="1" spc="0">
                <a:latin typeface="宋体" panose="02010600030101010101" pitchFamily="2" charset="-122"/>
              </a:rPr>
              <a:t>有什么作用呢？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18435" name="组合 5"/>
          <p:cNvGrpSpPr/>
          <p:nvPr/>
        </p:nvGrpSpPr>
        <p:grpSpPr>
          <a:xfrm>
            <a:off x="360363" y="1073150"/>
            <a:ext cx="8561387" cy="1890713"/>
            <a:chOff x="257748" y="555526"/>
            <a:chExt cx="8560689" cy="1891297"/>
          </a:xfrm>
        </p:grpSpPr>
        <p:sp>
          <p:nvSpPr>
            <p:cNvPr id="18440" name="矩形: 圆角 6"/>
            <p:cNvSpPr/>
            <p:nvPr/>
          </p:nvSpPr>
          <p:spPr>
            <a:xfrm>
              <a:off x="995875" y="916000"/>
              <a:ext cx="7822562" cy="1295800"/>
            </a:xfrm>
            <a:prstGeom prst="roundRect">
              <a:avLst/>
            </a:prstGeom>
            <a:solidFill>
              <a:srgbClr val="9CBFB8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/>
              <a:endParaRPr lang="zh-CN" altLang="en-US">
                <a:solidFill>
                  <a:srgbClr val="FFFFFF"/>
                </a:solidFill>
                <a:latin typeface="黑体" panose="02010609060101010101" pitchFamily="49" charset="-122"/>
              </a:endParaRPr>
            </a:p>
          </p:txBody>
        </p:sp>
        <p:pic>
          <p:nvPicPr>
            <p:cNvPr id="18441" name="图片 3"/>
            <p:cNvPicPr>
              <a:picLocks noChangeAspect="1"/>
            </p:cNvPicPr>
            <p:nvPr/>
          </p:nvPicPr>
          <p:blipFill>
            <a:blip r:embed="rId1"/>
            <a:srcRect t="23383"/>
            <a:stretch>
              <a:fillRect/>
            </a:stretch>
          </p:blipFill>
          <p:spPr>
            <a:xfrm>
              <a:off x="257748" y="555526"/>
              <a:ext cx="1477498" cy="189129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8442" name="矩形 4"/>
            <p:cNvSpPr/>
            <p:nvPr/>
          </p:nvSpPr>
          <p:spPr>
            <a:xfrm>
              <a:off x="1239190" y="1008238"/>
              <a:ext cx="7579247" cy="113146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</a:pPr>
              <a:r>
                <a:rPr lang="zh-CN" altLang="en-US" sz="3200" b="1">
                  <a:latin typeface="宋体" panose="02010600030101010101" pitchFamily="2" charset="-122"/>
                  <a:ea typeface="楷体" panose="02010609060101010101" pitchFamily="49" charset="-122"/>
                </a:rPr>
                <a:t>    找到这样的句子，可以帮助我们更好地理解一段话的意思。</a:t>
              </a:r>
              <a:endParaRPr lang="zh-CN" altLang="en-US" sz="3200" b="1">
                <a:latin typeface="宋体" panose="02010600030101010101" pitchFamily="2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36" name="组合 9"/>
          <p:cNvGrpSpPr/>
          <p:nvPr/>
        </p:nvGrpSpPr>
        <p:grpSpPr>
          <a:xfrm>
            <a:off x="360363" y="2884488"/>
            <a:ext cx="8423275" cy="1924050"/>
            <a:chOff x="467544" y="2628169"/>
            <a:chExt cx="8424936" cy="1924050"/>
          </a:xfrm>
        </p:grpSpPr>
        <p:sp>
          <p:nvSpPr>
            <p:cNvPr id="18437" name="矩形: 圆角 10"/>
            <p:cNvSpPr/>
            <p:nvPr/>
          </p:nvSpPr>
          <p:spPr>
            <a:xfrm>
              <a:off x="467544" y="2931381"/>
              <a:ext cx="7686602" cy="758825"/>
            </a:xfrm>
            <a:prstGeom prst="roundRect">
              <a:avLst/>
            </a:prstGeom>
            <a:solidFill>
              <a:srgbClr val="9CBFB8">
                <a:alpha val="80000"/>
              </a:srgb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/>
              <a:endParaRPr lang="zh-CN" altLang="en-US">
                <a:solidFill>
                  <a:srgbClr val="FFFFFF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18438" name="矩形 6"/>
            <p:cNvSpPr/>
            <p:nvPr/>
          </p:nvSpPr>
          <p:spPr>
            <a:xfrm>
              <a:off x="539552" y="3024462"/>
              <a:ext cx="7200800" cy="58977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</a:pPr>
              <a:r>
                <a:rPr lang="zh-CN" altLang="en-US" sz="3200" b="1">
                  <a:latin typeface="宋体" panose="02010600030101010101" pitchFamily="2" charset="-122"/>
                  <a:ea typeface="楷体" panose="02010609060101010101" pitchFamily="49" charset="-122"/>
                </a:rPr>
                <a:t>我们习作的时候也可以学着这样写。</a:t>
              </a:r>
              <a:endParaRPr lang="zh-CN" altLang="en-US" sz="3200" b="1">
                <a:latin typeface="宋体" panose="02010600030101010101" pitchFamily="2" charset="-122"/>
                <a:ea typeface="楷体" panose="02010609060101010101" pitchFamily="49" charset="-122"/>
              </a:endParaRPr>
            </a:p>
          </p:txBody>
        </p:sp>
        <p:pic>
          <p:nvPicPr>
            <p:cNvPr id="18439" name="图片 14"/>
            <p:cNvPicPr>
              <a:picLocks noChangeAspect="1"/>
            </p:cNvPicPr>
            <p:nvPr/>
          </p:nvPicPr>
          <p:blipFill>
            <a:blip r:embed="rId2"/>
            <a:srcRect t="22055"/>
            <a:stretch>
              <a:fillRect/>
            </a:stretch>
          </p:blipFill>
          <p:spPr>
            <a:xfrm>
              <a:off x="7414982" y="2628169"/>
              <a:ext cx="1477498" cy="19240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925" y="1244600"/>
            <a:ext cx="2462213" cy="1643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59" name="图片 110"/>
          <p:cNvPicPr>
            <a:picLocks noChangeAspect="1"/>
          </p:cNvPicPr>
          <p:nvPr/>
        </p:nvPicPr>
        <p:blipFill>
          <a:blip r:embed="rId2"/>
          <a:srcRect l="13477" t="20200" b="12580"/>
          <a:stretch>
            <a:fillRect/>
          </a:stretch>
        </p:blipFill>
        <p:spPr>
          <a:xfrm>
            <a:off x="2882900" y="1244600"/>
            <a:ext cx="3378200" cy="1639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0" name="图片 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338" y="1243013"/>
            <a:ext cx="2487612" cy="1641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1" name="矩形 118"/>
          <p:cNvSpPr/>
          <p:nvPr/>
        </p:nvSpPr>
        <p:spPr>
          <a:xfrm>
            <a:off x="785813" y="3016250"/>
            <a:ext cx="1458912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蝌蚪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矩形 119"/>
          <p:cNvSpPr/>
          <p:nvPr/>
        </p:nvSpPr>
        <p:spPr>
          <a:xfrm>
            <a:off x="3902075" y="3016250"/>
            <a:ext cx="1339850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飞蛾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3" name="矩形 120"/>
          <p:cNvSpPr/>
          <p:nvPr/>
        </p:nvSpPr>
        <p:spPr>
          <a:xfrm>
            <a:off x="6956425" y="3005138"/>
            <a:ext cx="1339850" cy="757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螃蟹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4" name="矩形 121"/>
          <p:cNvSpPr/>
          <p:nvPr/>
        </p:nvSpPr>
        <p:spPr>
          <a:xfrm>
            <a:off x="785813" y="3016250"/>
            <a:ext cx="1458912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蝌蚪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5" name="矩形 122"/>
          <p:cNvSpPr/>
          <p:nvPr/>
        </p:nvSpPr>
        <p:spPr>
          <a:xfrm>
            <a:off x="3902075" y="3016250"/>
            <a:ext cx="1339850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蛾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6" name="矩形 124"/>
          <p:cNvSpPr/>
          <p:nvPr/>
        </p:nvSpPr>
        <p:spPr>
          <a:xfrm>
            <a:off x="6956425" y="3005138"/>
            <a:ext cx="1339850" cy="757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螃蟹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7" name="矩形 2"/>
          <p:cNvSpPr/>
          <p:nvPr/>
        </p:nvSpPr>
        <p:spPr>
          <a:xfrm>
            <a:off x="698500" y="3949700"/>
            <a:ext cx="7597775" cy="5857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latin typeface="宋体" panose="02010600030101010101" pitchFamily="2" charset="-122"/>
              </a:rPr>
              <a:t>加红的字有什么共同特点？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68" name="矩形 4"/>
          <p:cNvSpPr>
            <a:spLocks noChangeArrowheads="1"/>
          </p:cNvSpPr>
          <p:nvPr/>
        </p:nvSpPr>
        <p:spPr bwMode="auto">
          <a:xfrm>
            <a:off x="2193925" y="-112713"/>
            <a:ext cx="2244725" cy="5842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2D8FC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识字加油站</a:t>
            </a:r>
            <a:endParaRPr lang="zh-CN" altLang="en-US" sz="3200" b="1">
              <a:solidFill>
                <a:srgbClr val="2D8FC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9465" grpId="0"/>
      <p:bldP spid="19466" grpId="0"/>
      <p:bldP spid="194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913" y="1000125"/>
            <a:ext cx="2933700" cy="1641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8" y="1000125"/>
            <a:ext cx="2841625" cy="1641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9038" y="1000125"/>
            <a:ext cx="2628900" cy="1641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5" name="矩形 10"/>
          <p:cNvSpPr/>
          <p:nvPr/>
        </p:nvSpPr>
        <p:spPr>
          <a:xfrm>
            <a:off x="1112838" y="2790825"/>
            <a:ext cx="1339850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鲤鱼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矩形 12"/>
          <p:cNvSpPr/>
          <p:nvPr/>
        </p:nvSpPr>
        <p:spPr>
          <a:xfrm>
            <a:off x="4094163" y="2778125"/>
            <a:ext cx="1347787" cy="757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鲫鱼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矩形 14"/>
          <p:cNvSpPr/>
          <p:nvPr/>
        </p:nvSpPr>
        <p:spPr>
          <a:xfrm>
            <a:off x="6927850" y="2790825"/>
            <a:ext cx="1311275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鲨鱼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矩形 15"/>
          <p:cNvSpPr/>
          <p:nvPr/>
        </p:nvSpPr>
        <p:spPr>
          <a:xfrm>
            <a:off x="1112838" y="2784475"/>
            <a:ext cx="1339850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鲤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矩形 16"/>
          <p:cNvSpPr/>
          <p:nvPr/>
        </p:nvSpPr>
        <p:spPr>
          <a:xfrm>
            <a:off x="4094163" y="2779713"/>
            <a:ext cx="1347787" cy="757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鲫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0" name="矩形 17"/>
          <p:cNvSpPr/>
          <p:nvPr/>
        </p:nvSpPr>
        <p:spPr>
          <a:xfrm>
            <a:off x="6927850" y="2784475"/>
            <a:ext cx="1311275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鲨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1" name="矩形 18"/>
          <p:cNvSpPr/>
          <p:nvPr/>
        </p:nvSpPr>
        <p:spPr>
          <a:xfrm>
            <a:off x="746125" y="3740150"/>
            <a:ext cx="7597775" cy="5857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latin typeface="宋体" panose="02010600030101010101" pitchFamily="2" charset="-122"/>
              </a:rPr>
              <a:t>加红的字有什么共同特点？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  <p:bldP spid="20489" grpId="0"/>
      <p:bldP spid="20490" grpId="0"/>
      <p:bldP spid="204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09"/>
          <p:cNvSpPr/>
          <p:nvPr/>
        </p:nvSpPr>
        <p:spPr>
          <a:xfrm>
            <a:off x="1382713" y="700088"/>
            <a:ext cx="6705600" cy="1333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蝌蚪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   飞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蛾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螃蟹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鲤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鱼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鲫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鱼 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鲨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鱼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矩形 9"/>
          <p:cNvSpPr/>
          <p:nvPr/>
        </p:nvSpPr>
        <p:spPr>
          <a:xfrm>
            <a:off x="595313" y="2146300"/>
            <a:ext cx="8280400" cy="2212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这些字都是由两个文字复合成体，其中的一个文字表示事物的类别，而另一个表示事物的读音。这样的字叫作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形声字</a:t>
            </a: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1211263"/>
            <a:ext cx="8877300" cy="3360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1" name="内容占位符 2"/>
          <p:cNvSpPr txBox="1"/>
          <p:nvPr/>
        </p:nvSpPr>
        <p:spPr bwMode="auto">
          <a:xfrm>
            <a:off x="488950" y="1454150"/>
            <a:ext cx="2838450" cy="65405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514350" indent="-17145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57250" indent="-17145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200150" indent="-17145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543050" indent="-17145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0002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457200" lvl="0" indent="-457200" defTabSz="685800" eaLnBrk="1" hangingPunct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3200" b="1" spc="0">
                <a:latin typeface="宋体" panose="02010600030101010101" pitchFamily="2" charset="-122"/>
              </a:rPr>
              <a:t>左形右声：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2532" name="文本框 4"/>
          <p:cNvSpPr txBox="1"/>
          <p:nvPr/>
        </p:nvSpPr>
        <p:spPr>
          <a:xfrm>
            <a:off x="2933700" y="1489075"/>
            <a:ext cx="4724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螃  蝌  蚪  蛾  鲤  鲫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内容占位符 2"/>
          <p:cNvSpPr txBox="1"/>
          <p:nvPr/>
        </p:nvSpPr>
        <p:spPr bwMode="auto">
          <a:xfrm>
            <a:off x="488950" y="2143125"/>
            <a:ext cx="2838450" cy="65405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514350" indent="-17145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57250" indent="-17145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200150" indent="-17145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543050" indent="-17145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0002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457200" lvl="0" indent="-457200" defTabSz="685800" eaLnBrk="1" hangingPunct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3200" b="1" spc="0">
                <a:latin typeface="宋体" panose="02010600030101010101" pitchFamily="2" charset="-122"/>
              </a:rPr>
              <a:t>下形上声：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2534" name="文本框 6"/>
          <p:cNvSpPr txBox="1"/>
          <p:nvPr/>
        </p:nvSpPr>
        <p:spPr>
          <a:xfrm>
            <a:off x="2940050" y="2178050"/>
            <a:ext cx="14224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蟹  鲨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5" name="内容占位符 2"/>
          <p:cNvSpPr txBox="1"/>
          <p:nvPr/>
        </p:nvSpPr>
        <p:spPr bwMode="auto">
          <a:xfrm>
            <a:off x="488950" y="2832100"/>
            <a:ext cx="7888288" cy="1544638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514350" indent="-17145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57250" indent="-17145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200150" indent="-17145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543050" indent="-171450" algn="l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0002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457200" lvl="0" indent="-457200" defTabSz="685800" eaLnBrk="1" hangingPunct="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zh-CN" altLang="en-US" sz="3200" b="1" spc="0">
                <a:latin typeface="宋体" panose="02010600030101010101" pitchFamily="2" charset="-122"/>
              </a:rPr>
              <a:t>另外还有右形左声、上形下声、外形内声、内形外声。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2536" name="矩形 13"/>
          <p:cNvSpPr/>
          <p:nvPr/>
        </p:nvSpPr>
        <p:spPr>
          <a:xfrm>
            <a:off x="3243263" y="557213"/>
            <a:ext cx="26574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宋体" panose="02010600030101010101" pitchFamily="2" charset="-122"/>
              </a:rPr>
              <a:t>形声字的分类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4" grpId="0"/>
      <p:bldP spid="225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"/>
          <p:cNvSpPr/>
          <p:nvPr/>
        </p:nvSpPr>
        <p:spPr>
          <a:xfrm>
            <a:off x="1528763" y="3767138"/>
            <a:ext cx="625157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蝌  蚪  蛾  鲤  鲫 鲨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5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0600" y="1539875"/>
            <a:ext cx="2019300" cy="2019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6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600" y="1692275"/>
            <a:ext cx="744538" cy="1254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7" name="箭头: 左 134"/>
          <p:cNvSpPr/>
          <p:nvPr/>
        </p:nvSpPr>
        <p:spPr>
          <a:xfrm>
            <a:off x="2800350" y="2225675"/>
            <a:ext cx="503238" cy="250825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3300"/>
          </a:solidFill>
          <a:ln w="12700">
            <a:solidFill>
              <a:srgbClr val="FF33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lang="zh-CN" altLang="en-US">
              <a:solidFill>
                <a:srgbClr val="FFFFFF"/>
              </a:solidFill>
              <a:latin typeface="黑体" panose="02010609060101010101" pitchFamily="49" charset="-122"/>
            </a:endParaRPr>
          </a:p>
        </p:txBody>
      </p:sp>
      <p:sp>
        <p:nvSpPr>
          <p:cNvPr id="23558" name="矩形 135"/>
          <p:cNvSpPr/>
          <p:nvPr/>
        </p:nvSpPr>
        <p:spPr>
          <a:xfrm>
            <a:off x="466725" y="1812925"/>
            <a:ext cx="258445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</a:rPr>
              <a:t>虫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</a:rPr>
              <a:t>是形旁，表义。</a:t>
            </a:r>
            <a:endParaRPr lang="zh-CN" altLang="en-US" sz="32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3559" name="箭头: 左 136"/>
          <p:cNvSpPr/>
          <p:nvPr/>
        </p:nvSpPr>
        <p:spPr>
          <a:xfrm flipH="1">
            <a:off x="5549900" y="1860550"/>
            <a:ext cx="503238" cy="250825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 w="12700">
            <a:solidFill>
              <a:schemeClr val="tx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lang="zh-CN" altLang="en-US">
              <a:solidFill>
                <a:srgbClr val="FFFFFF"/>
              </a:solidFill>
              <a:latin typeface="黑体" panose="02010609060101010101" pitchFamily="49" charset="-122"/>
            </a:endParaRPr>
          </a:p>
        </p:txBody>
      </p:sp>
      <p:sp>
        <p:nvSpPr>
          <p:cNvPr id="23560" name="矩形 137"/>
          <p:cNvSpPr/>
          <p:nvPr/>
        </p:nvSpPr>
        <p:spPr>
          <a:xfrm>
            <a:off x="6238875" y="1447800"/>
            <a:ext cx="258445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科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是声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3200" b="1">
                <a:latin typeface="宋体" panose="02010600030101010101" pitchFamily="2" charset="-122"/>
              </a:rPr>
              <a:t>旁，表音。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3561" name="矩形 138"/>
          <p:cNvSpPr/>
          <p:nvPr/>
        </p:nvSpPr>
        <p:spPr>
          <a:xfrm>
            <a:off x="3397250" y="630238"/>
            <a:ext cx="2655888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宋体" panose="02010600030101010101" pitchFamily="2" charset="-122"/>
              </a:rPr>
              <a:t>形声字的识记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7" grpId="0" animBg="1"/>
      <p:bldP spid="23558" grpId="0"/>
      <p:bldP spid="23559" grpId="0" animBg="1"/>
      <p:bldP spid="235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0750" y="3514725"/>
            <a:ext cx="1849438" cy="1233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79" name="图片 4"/>
          <p:cNvPicPr>
            <a:picLocks noChangeAspect="1"/>
          </p:cNvPicPr>
          <p:nvPr/>
        </p:nvPicPr>
        <p:blipFill>
          <a:blip r:embed="rId2"/>
          <a:srcRect t="20200" r="13477" b="12580"/>
          <a:stretch>
            <a:fillRect/>
          </a:stretch>
        </p:blipFill>
        <p:spPr>
          <a:xfrm>
            <a:off x="2225675" y="3560763"/>
            <a:ext cx="2306638" cy="1119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0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00" y="2836863"/>
            <a:ext cx="1698625" cy="1120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1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1463" y="1320800"/>
            <a:ext cx="2003425" cy="1120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2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088" y="1474788"/>
            <a:ext cx="1763712" cy="1019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3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0525" y="2738438"/>
            <a:ext cx="1974850" cy="1231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4" name="内容占位符 2"/>
          <p:cNvSpPr txBox="1"/>
          <p:nvPr/>
        </p:nvSpPr>
        <p:spPr>
          <a:xfrm>
            <a:off x="3221038" y="407988"/>
            <a:ext cx="22447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宋体" panose="02010600030101010101" pitchFamily="2" charset="-122"/>
              </a:rPr>
              <a:t>词语对对碰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4585" name="矩形 1"/>
          <p:cNvSpPr/>
          <p:nvPr/>
        </p:nvSpPr>
        <p:spPr>
          <a:xfrm>
            <a:off x="2717800" y="1703388"/>
            <a:ext cx="1008063" cy="584200"/>
          </a:xfrm>
          <a:prstGeom prst="rect">
            <a:avLst/>
          </a:prstGeom>
          <a:solidFill>
            <a:srgbClr val="02686A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蝌蚪</a:t>
            </a:r>
            <a:endParaRPr lang="zh-CN" altLang="en-US">
              <a:solidFill>
                <a:schemeClr val="bg1"/>
              </a:solidFill>
              <a:latin typeface="黑体" panose="02010609060101010101" pitchFamily="49" charset="-122"/>
            </a:endParaRPr>
          </a:p>
        </p:txBody>
      </p:sp>
      <p:sp>
        <p:nvSpPr>
          <p:cNvPr id="24586" name="矩形 3"/>
          <p:cNvSpPr/>
          <p:nvPr/>
        </p:nvSpPr>
        <p:spPr>
          <a:xfrm>
            <a:off x="4017963" y="1703388"/>
            <a:ext cx="1009650" cy="584200"/>
          </a:xfrm>
          <a:prstGeom prst="rect">
            <a:avLst/>
          </a:prstGeom>
          <a:solidFill>
            <a:srgbClr val="02686A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飞蛾</a:t>
            </a:r>
            <a:endParaRPr lang="zh-CN" altLang="en-US">
              <a:solidFill>
                <a:schemeClr val="bg1"/>
              </a:solidFill>
              <a:latin typeface="黑体" panose="02010609060101010101" pitchFamily="49" charset="-122"/>
            </a:endParaRPr>
          </a:p>
        </p:txBody>
      </p:sp>
      <p:sp>
        <p:nvSpPr>
          <p:cNvPr id="24587" name="矩形 4"/>
          <p:cNvSpPr/>
          <p:nvPr/>
        </p:nvSpPr>
        <p:spPr>
          <a:xfrm>
            <a:off x="5319713" y="1693863"/>
            <a:ext cx="1008062" cy="604837"/>
          </a:xfrm>
          <a:prstGeom prst="rect">
            <a:avLst/>
          </a:prstGeom>
          <a:solidFill>
            <a:srgbClr val="02686A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螃蟹</a:t>
            </a:r>
            <a:endParaRPr lang="en-US" altLang="zh-CN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8" name="矩形 5"/>
          <p:cNvSpPr/>
          <p:nvPr/>
        </p:nvSpPr>
        <p:spPr>
          <a:xfrm>
            <a:off x="2717800" y="2503488"/>
            <a:ext cx="1008063" cy="585787"/>
          </a:xfrm>
          <a:prstGeom prst="rect">
            <a:avLst/>
          </a:prstGeom>
          <a:solidFill>
            <a:srgbClr val="02686A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鲤鱼 </a:t>
            </a:r>
            <a:endParaRPr lang="zh-CN" altLang="en-US">
              <a:solidFill>
                <a:schemeClr val="bg1"/>
              </a:solidFill>
              <a:latin typeface="黑体" panose="02010609060101010101" pitchFamily="49" charset="-122"/>
            </a:endParaRPr>
          </a:p>
        </p:txBody>
      </p:sp>
      <p:sp>
        <p:nvSpPr>
          <p:cNvPr id="24589" name="矩形 6"/>
          <p:cNvSpPr/>
          <p:nvPr/>
        </p:nvSpPr>
        <p:spPr>
          <a:xfrm>
            <a:off x="4010025" y="2503488"/>
            <a:ext cx="1125538" cy="585787"/>
          </a:xfrm>
          <a:prstGeom prst="rect">
            <a:avLst/>
          </a:prstGeom>
          <a:solidFill>
            <a:srgbClr val="02686A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鲫鱼</a:t>
            </a:r>
            <a:endParaRPr lang="zh-CN" altLang="en-US">
              <a:solidFill>
                <a:schemeClr val="bg1"/>
              </a:solidFill>
              <a:latin typeface="黑体" panose="02010609060101010101" pitchFamily="49" charset="-122"/>
            </a:endParaRPr>
          </a:p>
        </p:txBody>
      </p:sp>
      <p:sp>
        <p:nvSpPr>
          <p:cNvPr id="24590" name="矩形 7"/>
          <p:cNvSpPr/>
          <p:nvPr/>
        </p:nvSpPr>
        <p:spPr>
          <a:xfrm>
            <a:off x="5295900" y="2493963"/>
            <a:ext cx="1031875" cy="604837"/>
          </a:xfrm>
          <a:prstGeom prst="rect">
            <a:avLst/>
          </a:prstGeom>
          <a:solidFill>
            <a:srgbClr val="02686A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鲨鱼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06 -2.96296E-06 L 0.24027 0.38148" ptsTypes="">
                                      <p:cBhvr>
                                        <p:cTn id="6" dur="2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5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06 -2.96296E-06 L -0.07257 0.40031" ptsTypes="">
                                      <p:cBhvr>
                                        <p:cTn id="11" dur="2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5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06 -2.96296E-06 L -0.50365 0.26636" ptsTypes="">
                                      <p:cBhvr>
                                        <p:cTn id="16" dur="2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5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06 1.48148E-06 L 0.4875 -0.17531" ptsTypes="">
                                      <p:cBhvr>
                                        <p:cTn id="21" dur="2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5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06 L -0.34115 -0.15926" ptsTypes="">
                                      <p:cBhvr>
                                        <p:cTn id="26" dur="2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5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06 1.48148E-06 L 0.21232 0.11173" ptsTypes="">
                                      <p:cBhvr>
                                        <p:cTn id="31" dur="2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0"/>
                  </p:tgtEl>
                </p:cond>
              </p:nextCondLst>
            </p:seq>
          </p:childTnLst>
        </p:cTn>
      </p:par>
    </p:tnLst>
    <p:bldLst>
      <p:bldP spid="24585" grpId="0" animBg="1"/>
      <p:bldP spid="24586" grpId="0" animBg="1"/>
      <p:bldP spid="24587" grpId="0" animBg="1"/>
      <p:bldP spid="24588" grpId="0" animBg="1"/>
      <p:bldP spid="24589" grpId="0" animBg="1"/>
      <p:bldP spid="2459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A-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3" name="PA-矩形 10"/>
          <p:cNvSpPr/>
          <p:nvPr>
            <p:custDataLst>
              <p:tags r:id="rId3"/>
            </p:custDataLst>
          </p:nvPr>
        </p:nvSpPr>
        <p:spPr>
          <a:xfrm>
            <a:off x="302251" y="554006"/>
            <a:ext cx="1015663" cy="4035488"/>
          </a:xfrm>
          <a:prstGeom prst="rect">
            <a:avLst/>
          </a:prstGeom>
          <a:noFill/>
        </p:spPr>
        <p:txBody>
          <a:bodyPr vert="eaVert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送小鱼回家</a:t>
            </a:r>
            <a:endParaRPr kumimoji="0" lang="zh-CN" altLang="en-US" sz="5400" b="1" i="0" u="none" strike="noStrike" kern="1200" cap="all" spc="0" normalizeH="0" baseline="0" noProof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25604" name="PA-组合 12"/>
          <p:cNvGrpSpPr/>
          <p:nvPr>
            <p:custDataLst>
              <p:tags r:id="rId4"/>
            </p:custDataLst>
          </p:nvPr>
        </p:nvGrpSpPr>
        <p:grpSpPr>
          <a:xfrm>
            <a:off x="1863725" y="684213"/>
            <a:ext cx="1490663" cy="1812925"/>
            <a:chOff x="1863785" y="690529"/>
            <a:chExt cx="1489888" cy="1813053"/>
          </a:xfrm>
        </p:grpSpPr>
        <p:pic>
          <p:nvPicPr>
            <p:cNvPr id="25620" name="PA-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863785" y="690529"/>
              <a:ext cx="1489888" cy="14898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5621" name="PA-文本框 47"/>
            <p:cNvSpPr txBox="1"/>
            <p:nvPr>
              <p:custDataLst>
                <p:tags r:id="rId7"/>
              </p:custDataLst>
            </p:nvPr>
          </p:nvSpPr>
          <p:spPr>
            <a:xfrm>
              <a:off x="2284762" y="1857251"/>
              <a:ext cx="647934" cy="646331"/>
            </a:xfrm>
            <a:prstGeom prst="rect">
              <a:avLst/>
            </a:prstGeom>
            <a:solidFill>
              <a:srgbClr val="FFFF00"/>
            </a:solidFill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6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蝌</a:t>
              </a:r>
              <a:endPara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605" name="PA-组合 12"/>
          <p:cNvGrpSpPr/>
          <p:nvPr>
            <p:custDataLst>
              <p:tags r:id="rId8"/>
            </p:custDataLst>
          </p:nvPr>
        </p:nvGrpSpPr>
        <p:grpSpPr>
          <a:xfrm>
            <a:off x="4251325" y="684213"/>
            <a:ext cx="1490663" cy="1812925"/>
            <a:chOff x="1863785" y="690529"/>
            <a:chExt cx="1489888" cy="1813099"/>
          </a:xfrm>
        </p:grpSpPr>
        <p:pic>
          <p:nvPicPr>
            <p:cNvPr id="25618" name="PA-图片 1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863785" y="690529"/>
              <a:ext cx="1489888" cy="14898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5619" name="PA-文本框 47"/>
            <p:cNvSpPr txBox="1"/>
            <p:nvPr>
              <p:custDataLst>
                <p:tags r:id="rId10"/>
              </p:custDataLst>
            </p:nvPr>
          </p:nvSpPr>
          <p:spPr>
            <a:xfrm>
              <a:off x="2284762" y="1857251"/>
              <a:ext cx="647597" cy="646377"/>
            </a:xfrm>
            <a:prstGeom prst="rect">
              <a:avLst/>
            </a:prstGeom>
            <a:solidFill>
              <a:srgbClr val="FFFF00"/>
            </a:solidFill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6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蚪</a:t>
              </a:r>
              <a:endPara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606" name="PA-组合 12"/>
          <p:cNvGrpSpPr/>
          <p:nvPr>
            <p:custDataLst>
              <p:tags r:id="rId11"/>
            </p:custDataLst>
          </p:nvPr>
        </p:nvGrpSpPr>
        <p:grpSpPr>
          <a:xfrm>
            <a:off x="6637338" y="684213"/>
            <a:ext cx="1490662" cy="1812925"/>
            <a:chOff x="1863785" y="690529"/>
            <a:chExt cx="1489888" cy="1813053"/>
          </a:xfrm>
        </p:grpSpPr>
        <p:pic>
          <p:nvPicPr>
            <p:cNvPr id="25616" name="PA-图片 11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863785" y="690529"/>
              <a:ext cx="1489888" cy="14898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5617" name="PA-文本框 47"/>
            <p:cNvSpPr txBox="1"/>
            <p:nvPr>
              <p:custDataLst>
                <p:tags r:id="rId13"/>
              </p:custDataLst>
            </p:nvPr>
          </p:nvSpPr>
          <p:spPr>
            <a:xfrm>
              <a:off x="2284762" y="1857251"/>
              <a:ext cx="647934" cy="646331"/>
            </a:xfrm>
            <a:prstGeom prst="rect">
              <a:avLst/>
            </a:prstGeom>
            <a:solidFill>
              <a:srgbClr val="FFFF00"/>
            </a:solidFill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6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蛾</a:t>
              </a:r>
              <a:endPara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607" name="PA-组合 12"/>
          <p:cNvGrpSpPr/>
          <p:nvPr>
            <p:custDataLst>
              <p:tags r:id="rId14"/>
            </p:custDataLst>
          </p:nvPr>
        </p:nvGrpSpPr>
        <p:grpSpPr>
          <a:xfrm>
            <a:off x="1863725" y="2762250"/>
            <a:ext cx="1490663" cy="1812925"/>
            <a:chOff x="1863785" y="690529"/>
            <a:chExt cx="1489888" cy="1813053"/>
          </a:xfrm>
        </p:grpSpPr>
        <p:pic>
          <p:nvPicPr>
            <p:cNvPr id="25614" name="PA-图片 11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863785" y="690529"/>
              <a:ext cx="1489888" cy="14898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5615" name="PA-文本框 47"/>
            <p:cNvSpPr txBox="1"/>
            <p:nvPr>
              <p:custDataLst>
                <p:tags r:id="rId16"/>
              </p:custDataLst>
            </p:nvPr>
          </p:nvSpPr>
          <p:spPr>
            <a:xfrm>
              <a:off x="2284762" y="1857251"/>
              <a:ext cx="647934" cy="646331"/>
            </a:xfrm>
            <a:prstGeom prst="rect">
              <a:avLst/>
            </a:prstGeom>
            <a:solidFill>
              <a:srgbClr val="FFFF00"/>
            </a:solidFill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6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鲤</a:t>
              </a:r>
              <a:endPara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608" name="PA-组合 12"/>
          <p:cNvGrpSpPr/>
          <p:nvPr>
            <p:custDataLst>
              <p:tags r:id="rId17"/>
            </p:custDataLst>
          </p:nvPr>
        </p:nvGrpSpPr>
        <p:grpSpPr>
          <a:xfrm>
            <a:off x="4251325" y="2762250"/>
            <a:ext cx="1490663" cy="1812925"/>
            <a:chOff x="1863785" y="690529"/>
            <a:chExt cx="1489888" cy="1813053"/>
          </a:xfrm>
        </p:grpSpPr>
        <p:pic>
          <p:nvPicPr>
            <p:cNvPr id="25612" name="PA-图片 11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863785" y="690529"/>
              <a:ext cx="1489888" cy="14898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5613" name="PA-文本框 47"/>
            <p:cNvSpPr txBox="1"/>
            <p:nvPr>
              <p:custDataLst>
                <p:tags r:id="rId19"/>
              </p:custDataLst>
            </p:nvPr>
          </p:nvSpPr>
          <p:spPr>
            <a:xfrm>
              <a:off x="2284762" y="1857251"/>
              <a:ext cx="647934" cy="646331"/>
            </a:xfrm>
            <a:prstGeom prst="rect">
              <a:avLst/>
            </a:prstGeom>
            <a:solidFill>
              <a:srgbClr val="FFFF00"/>
            </a:solidFill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6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鲫</a:t>
              </a:r>
              <a:endPara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609" name="PA-组合 12"/>
          <p:cNvGrpSpPr/>
          <p:nvPr>
            <p:custDataLst>
              <p:tags r:id="rId20"/>
            </p:custDataLst>
          </p:nvPr>
        </p:nvGrpSpPr>
        <p:grpSpPr>
          <a:xfrm>
            <a:off x="6637338" y="2762250"/>
            <a:ext cx="1490662" cy="1812925"/>
            <a:chOff x="1863785" y="690529"/>
            <a:chExt cx="1489888" cy="1813053"/>
          </a:xfrm>
        </p:grpSpPr>
        <p:pic>
          <p:nvPicPr>
            <p:cNvPr id="25610" name="PA-图片 11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863785" y="690529"/>
              <a:ext cx="1489888" cy="14898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5611" name="PA-文本框 47"/>
            <p:cNvSpPr txBox="1"/>
            <p:nvPr>
              <p:custDataLst>
                <p:tags r:id="rId22"/>
              </p:custDataLst>
            </p:nvPr>
          </p:nvSpPr>
          <p:spPr>
            <a:xfrm>
              <a:off x="2284762" y="1857251"/>
              <a:ext cx="647934" cy="646331"/>
            </a:xfrm>
            <a:prstGeom prst="rect">
              <a:avLst/>
            </a:prstGeom>
            <a:solidFill>
              <a:srgbClr val="FFFF00"/>
            </a:solidFill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6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鲨</a:t>
              </a:r>
              <a:endPara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56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56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5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56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6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4"/>
          <p:cNvSpPr/>
          <p:nvPr/>
        </p:nvSpPr>
        <p:spPr>
          <a:xfrm>
            <a:off x="3668713" y="-11112"/>
            <a:ext cx="180657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第</a:t>
            </a:r>
            <a:r>
              <a:rPr lang="en-US" altLang="zh-CN" sz="3600" b="1">
                <a:solidFill>
                  <a:schemeClr val="bg1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2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课时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26627" name="矩形 2"/>
          <p:cNvSpPr/>
          <p:nvPr/>
        </p:nvSpPr>
        <p:spPr>
          <a:xfrm>
            <a:off x="2170113" y="-53975"/>
            <a:ext cx="224472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2D8FC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词句段运用</a:t>
            </a:r>
            <a:endParaRPr lang="zh-CN" altLang="en-US" sz="3200" b="1">
              <a:solidFill>
                <a:srgbClr val="2D8FC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矩形 1"/>
          <p:cNvSpPr/>
          <p:nvPr/>
        </p:nvSpPr>
        <p:spPr>
          <a:xfrm>
            <a:off x="525463" y="809625"/>
            <a:ext cx="8280400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看到下面的词语，你的眼前会浮现怎样的画面？选择一两个词语写句子。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6629" name="矩形 4"/>
          <p:cNvSpPr/>
          <p:nvPr/>
        </p:nvSpPr>
        <p:spPr>
          <a:xfrm>
            <a:off x="942975" y="2417763"/>
            <a:ext cx="7367588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懒洋洋   慢腾腾   颤巍巍   兴冲冲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静悄悄   空荡荡   乱糟糟   闹哄哄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630" name="直接连接符 5"/>
          <p:cNvCxnSpPr/>
          <p:nvPr/>
        </p:nvCxnSpPr>
        <p:spPr>
          <a:xfrm>
            <a:off x="942975" y="3132138"/>
            <a:ext cx="6842125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sp>
        <p:nvSpPr>
          <p:cNvPr id="26631" name="对话气泡: 矩形 7"/>
          <p:cNvSpPr/>
          <p:nvPr/>
        </p:nvSpPr>
        <p:spPr>
          <a:xfrm>
            <a:off x="4364038" y="1973263"/>
            <a:ext cx="4308475" cy="600075"/>
          </a:xfrm>
          <a:prstGeom prst="wedgeRectCallout">
            <a:avLst>
              <a:gd name="adj1" fmla="val -23111"/>
              <a:gd name="adj2" fmla="val 72995"/>
            </a:avLst>
          </a:prstGeom>
          <a:solidFill>
            <a:srgbClr val="02686A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chemeClr val="bg1"/>
                </a:solidFill>
                <a:latin typeface="宋体" panose="02010600030101010101" pitchFamily="2" charset="-122"/>
              </a:rPr>
              <a:t>描写行为动作的词语。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cxnSp>
        <p:nvCxnSpPr>
          <p:cNvPr id="26632" name="直接连接符 8"/>
          <p:cNvCxnSpPr/>
          <p:nvPr/>
        </p:nvCxnSpPr>
        <p:spPr>
          <a:xfrm>
            <a:off x="942975" y="3829050"/>
            <a:ext cx="6842125" cy="0"/>
          </a:xfrm>
          <a:prstGeom prst="line">
            <a:avLst/>
          </a:prstGeom>
          <a:noFill/>
          <a:ln w="28575">
            <a:solidFill>
              <a:schemeClr val="accent1"/>
            </a:solidFill>
            <a:miter lim="800000"/>
          </a:ln>
        </p:spPr>
      </p:cxnSp>
      <p:sp>
        <p:nvSpPr>
          <p:cNvPr id="26633" name="对话气泡: 矩形 9"/>
          <p:cNvSpPr/>
          <p:nvPr/>
        </p:nvSpPr>
        <p:spPr>
          <a:xfrm>
            <a:off x="525463" y="3979863"/>
            <a:ext cx="3475037" cy="638175"/>
          </a:xfrm>
          <a:prstGeom prst="wedgeRectCallout">
            <a:avLst>
              <a:gd name="adj1" fmla="val 38060"/>
              <a:gd name="adj2" fmla="val -82102"/>
            </a:avLst>
          </a:prstGeom>
          <a:solidFill>
            <a:srgbClr val="02686A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chemeClr val="bg1"/>
                </a:solidFill>
                <a:latin typeface="宋体" panose="02010600030101010101" pitchFamily="2" charset="-122"/>
              </a:rPr>
              <a:t>描写环境的词语。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6634" name="矩形 6"/>
          <p:cNvSpPr/>
          <p:nvPr/>
        </p:nvSpPr>
        <p:spPr>
          <a:xfrm>
            <a:off x="5141913" y="4016375"/>
            <a:ext cx="2041525" cy="5842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3200" b="1" spc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ABB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式词语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6635" name="矩形 4"/>
          <p:cNvSpPr>
            <a:spLocks noChangeArrowheads="1"/>
          </p:cNvSpPr>
          <p:nvPr/>
        </p:nvSpPr>
        <p:spPr bwMode="auto">
          <a:xfrm>
            <a:off x="0" y="0"/>
            <a:ext cx="1806575" cy="64611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1" grpId="0" animBg="1"/>
      <p:bldP spid="26633" grpId="0" animBg="1"/>
      <p:bldP spid="266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538163" y="-787400"/>
            <a:ext cx="6618287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1" name="组合 8"/>
          <p:cNvGrpSpPr/>
          <p:nvPr/>
        </p:nvGrpSpPr>
        <p:grpSpPr>
          <a:xfrm>
            <a:off x="273050" y="479425"/>
            <a:ext cx="8424863" cy="1982788"/>
            <a:chOff x="257748" y="555526"/>
            <a:chExt cx="8424936" cy="1984407"/>
          </a:xfrm>
        </p:grpSpPr>
        <p:sp>
          <p:nvSpPr>
            <p:cNvPr id="27656" name="矩形: 圆角 9"/>
            <p:cNvSpPr/>
            <p:nvPr/>
          </p:nvSpPr>
          <p:spPr>
            <a:xfrm>
              <a:off x="995942" y="916183"/>
              <a:ext cx="7686742" cy="1623750"/>
            </a:xfrm>
            <a:prstGeom prst="roundRect">
              <a:avLst/>
            </a:prstGeom>
            <a:solidFill>
              <a:srgbClr val="9CBFB8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/>
              <a:endParaRPr lang="zh-CN" altLang="en-US" sz="2800">
                <a:solidFill>
                  <a:srgbClr val="FFFFFF"/>
                </a:solidFill>
                <a:latin typeface="黑体" panose="02010609060101010101" pitchFamily="49" charset="-122"/>
              </a:endParaRPr>
            </a:p>
          </p:txBody>
        </p:sp>
        <p:pic>
          <p:nvPicPr>
            <p:cNvPr id="27657" name="图片 3"/>
            <p:cNvPicPr>
              <a:picLocks noChangeAspect="1"/>
            </p:cNvPicPr>
            <p:nvPr/>
          </p:nvPicPr>
          <p:blipFill>
            <a:blip r:embed="rId1"/>
            <a:srcRect t="23383"/>
            <a:stretch>
              <a:fillRect/>
            </a:stretch>
          </p:blipFill>
          <p:spPr>
            <a:xfrm>
              <a:off x="257748" y="555526"/>
              <a:ext cx="1477498" cy="189129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7658" name="矩形 4"/>
            <p:cNvSpPr/>
            <p:nvPr/>
          </p:nvSpPr>
          <p:spPr>
            <a:xfrm>
              <a:off x="1239190" y="1008238"/>
              <a:ext cx="7200800" cy="145681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</a:pPr>
              <a:r>
                <a:rPr lang="zh-CN" altLang="en-US" sz="2800" b="1">
                  <a:latin typeface="宋体" panose="02010600030101010101" pitchFamily="2" charset="-122"/>
                  <a:ea typeface="楷体" panose="02010609060101010101" pitchFamily="49" charset="-122"/>
                </a:rPr>
                <a:t>    我眼前浮现的画面是：我和妈妈去超市购物完之后，每人手里拎着两大袋</a:t>
              </a:r>
              <a:r>
                <a:rPr lang="zh-CN" altLang="en-US" sz="2800" b="1">
                  <a:latin typeface="宋体" panose="02010600030101010101" pitchFamily="2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>
                  <a:latin typeface="宋体" panose="02010600030101010101" pitchFamily="2" charset="-122"/>
                  <a:ea typeface="楷体" panose="02010609060101010101" pitchFamily="49" charset="-122"/>
                </a:rPr>
                <a:t>战利品</a:t>
              </a:r>
              <a:r>
                <a:rPr lang="zh-CN" altLang="en-US" sz="2800" b="1">
                  <a:latin typeface="宋体" panose="02010600030101010101" pitchFamily="2" charset="-122"/>
                  <a:ea typeface="楷体" panose="02010609060101010101" pitchFamily="49" charset="-122"/>
                </a:rPr>
                <a:t>”</a:t>
              </a:r>
              <a:r>
                <a:rPr lang="zh-CN" altLang="en-US" sz="2800" b="1">
                  <a:latin typeface="宋体" panose="02010600030101010101" pitchFamily="2" charset="-122"/>
                  <a:ea typeface="楷体" panose="02010609060101010101" pitchFamily="49" charset="-122"/>
                </a:rPr>
                <a:t>，兴冲冲地走在回家的路上。</a:t>
              </a:r>
              <a:endParaRPr lang="zh-CN" altLang="en-US" sz="2800" b="1">
                <a:latin typeface="宋体" panose="02010600030101010101" pitchFamily="2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652" name="组合 12"/>
          <p:cNvGrpSpPr/>
          <p:nvPr/>
        </p:nvGrpSpPr>
        <p:grpSpPr>
          <a:xfrm>
            <a:off x="419100" y="2479675"/>
            <a:ext cx="8423275" cy="1924050"/>
            <a:chOff x="467544" y="2628169"/>
            <a:chExt cx="8424936" cy="1924050"/>
          </a:xfrm>
        </p:grpSpPr>
        <p:sp>
          <p:nvSpPr>
            <p:cNvPr id="27653" name="矩形: 圆角 13"/>
            <p:cNvSpPr/>
            <p:nvPr/>
          </p:nvSpPr>
          <p:spPr>
            <a:xfrm>
              <a:off x="467544" y="2931382"/>
              <a:ext cx="7686603" cy="1549400"/>
            </a:xfrm>
            <a:prstGeom prst="roundRect">
              <a:avLst/>
            </a:prstGeom>
            <a:solidFill>
              <a:srgbClr val="9CBFB8">
                <a:alpha val="80000"/>
              </a:srgb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/>
              <a:endParaRPr lang="zh-CN" altLang="en-US" sz="2800">
                <a:solidFill>
                  <a:srgbClr val="FFFFFF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27654" name="矩形 6"/>
            <p:cNvSpPr/>
            <p:nvPr/>
          </p:nvSpPr>
          <p:spPr>
            <a:xfrm>
              <a:off x="539552" y="3024462"/>
              <a:ext cx="7200800" cy="145636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</a:pPr>
              <a:r>
                <a:rPr lang="zh-CN" altLang="en-US" sz="2800" b="1">
                  <a:latin typeface="宋体" panose="02010600030101010101" pitchFamily="2" charset="-122"/>
                  <a:ea typeface="楷体" panose="02010609060101010101" pitchFamily="49" charset="-122"/>
                </a:rPr>
                <a:t>    我眼前浮现的画面是：在车水马龙的街道上，有一位老奶奶，拄着拐杖，颤巍巍地过马路。</a:t>
              </a:r>
              <a:endParaRPr lang="zh-CN" altLang="en-US" sz="2800" b="1">
                <a:latin typeface="宋体" panose="02010600030101010101" pitchFamily="2" charset="-122"/>
                <a:ea typeface="楷体" panose="02010609060101010101" pitchFamily="49" charset="-122"/>
              </a:endParaRPr>
            </a:p>
          </p:txBody>
        </p:sp>
        <p:pic>
          <p:nvPicPr>
            <p:cNvPr id="27655" name="图片 14"/>
            <p:cNvPicPr>
              <a:picLocks noChangeAspect="1"/>
            </p:cNvPicPr>
            <p:nvPr/>
          </p:nvPicPr>
          <p:blipFill>
            <a:blip r:embed="rId2"/>
            <a:srcRect t="22055"/>
            <a:stretch>
              <a:fillRect/>
            </a:stretch>
          </p:blipFill>
          <p:spPr>
            <a:xfrm>
              <a:off x="7414982" y="2628169"/>
              <a:ext cx="1477498" cy="19240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1"/>
          <p:cNvSpPr/>
          <p:nvPr/>
        </p:nvSpPr>
        <p:spPr>
          <a:xfrm>
            <a:off x="1350963" y="954088"/>
            <a:ext cx="6611937" cy="32940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这一单元我们学习了很多写景的文章，从中我们也有了许多收获，例如：写作手法。今天我们就一起进入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语文园地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，去汲取里面的营养吧。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8195" name="矩形 4"/>
          <p:cNvSpPr>
            <a:spLocks noChangeArrowheads="1"/>
          </p:cNvSpPr>
          <p:nvPr/>
        </p:nvSpPr>
        <p:spPr bwMode="auto">
          <a:xfrm>
            <a:off x="0" y="0"/>
            <a:ext cx="1806575" cy="64611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6" name="矩形 107"/>
          <p:cNvSpPr/>
          <p:nvPr/>
        </p:nvSpPr>
        <p:spPr>
          <a:xfrm>
            <a:off x="3740150" y="361950"/>
            <a:ext cx="183197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3D96C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b="1">
              <a:solidFill>
                <a:srgbClr val="3D96C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>
            <a:spLocks noChangeArrowheads="1"/>
          </p:cNvSpPr>
          <p:nvPr/>
        </p:nvSpPr>
        <p:spPr bwMode="auto">
          <a:xfrm>
            <a:off x="736600" y="874713"/>
            <a:ext cx="7851775" cy="3511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我会写：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514350" lvl="0" indent="-514350" eaLnBrk="1" hangingPunct="0">
              <a:lnSpc>
                <a:spcPct val="130000"/>
              </a:lnSpc>
              <a:spcBef>
                <a:spcPts val="1200"/>
              </a:spcBef>
              <a:buAutoNum type="circleNumDbPlain"/>
            </a:pPr>
            <a:r>
              <a:rPr lang="zh-CN" altLang="en-US" sz="3200" b="1" spc="0">
                <a:latin typeface="宋体" panose="02010600030101010101" pitchFamily="2" charset="-122"/>
              </a:rPr>
              <a:t>懒洋洋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pc="0">
                <a:latin typeface="宋体" panose="02010600030101010101" pitchFamily="2" charset="-122"/>
              </a:rPr>
              <a:t>太阳打了个哈欠，</a:t>
            </a:r>
            <a:r>
              <a:rPr lang="zh-CN" altLang="en-US" sz="3200" b="1" u="sng" spc="0">
                <a:latin typeface="宋体" panose="02010600030101010101" pitchFamily="2" charset="-122"/>
              </a:rPr>
              <a:t>懒洋洋</a:t>
            </a:r>
            <a:r>
              <a:rPr lang="zh-CN" altLang="en-US" sz="3200" b="1" spc="0">
                <a:latin typeface="宋体" panose="02010600030101010101" pitchFamily="2" charset="-122"/>
              </a:rPr>
              <a:t>地升起来了。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514350" lvl="0" indent="-514350" eaLnBrk="1" hangingPunct="0">
              <a:lnSpc>
                <a:spcPct val="130000"/>
              </a:lnSpc>
              <a:spcBef>
                <a:spcPts val="1200"/>
              </a:spcBef>
              <a:buAutoNum type="circleNumDbPlain"/>
            </a:pPr>
            <a:r>
              <a:rPr lang="zh-CN" altLang="en-US" sz="3200" b="1" spc="0">
                <a:latin typeface="宋体" panose="02010600030101010101" pitchFamily="2" charset="-122"/>
              </a:rPr>
              <a:t>乱糟糟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pc="0">
                <a:latin typeface="宋体" panose="02010600030101010101" pitchFamily="2" charset="-122"/>
              </a:rPr>
              <a:t>几天没有打扫房间，结果房间里</a:t>
            </a:r>
            <a:r>
              <a:rPr lang="zh-CN" altLang="en-US" sz="3200" b="1" u="sng" spc="0">
                <a:latin typeface="宋体" panose="02010600030101010101" pitchFamily="2" charset="-122"/>
              </a:rPr>
              <a:t>乱糟糟</a:t>
            </a:r>
            <a:r>
              <a:rPr lang="zh-CN" altLang="en-US" sz="3200" b="1" spc="0">
                <a:latin typeface="宋体" panose="02010600030101010101" pitchFamily="2" charset="-122"/>
              </a:rPr>
              <a:t>的。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"/>
          <p:cNvSpPr/>
          <p:nvPr/>
        </p:nvSpPr>
        <p:spPr>
          <a:xfrm>
            <a:off x="1655763" y="2312988"/>
            <a:ext cx="6008687" cy="1455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车站的人可真多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我喜欢夏天的夜晚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矩形 2"/>
          <p:cNvSpPr>
            <a:spLocks noChangeArrowheads="1"/>
          </p:cNvSpPr>
          <p:nvPr/>
        </p:nvSpPr>
        <p:spPr bwMode="auto">
          <a:xfrm>
            <a:off x="1355725" y="1274763"/>
            <a:ext cx="7116763" cy="6238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用下面的句子开头，试着说一段话。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544513" y="493713"/>
            <a:ext cx="8280400" cy="4465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范例一：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车站的人可真多，只见车站人山人海，人们都在焦急地等待。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车来了！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是谁喊了一声。我一看，真来了一辆车，谁知车还没停稳，人们就一窝蜂地挤上去，顿时大人的叫喊声和孩子的哭声混成一片。车里的人使劲喊着，别上了，站不下了。车下的人拼命地叫着，我们要上班，让我们上去。这时，我背着大书包被人群拥挤着，也不由自主地往车上挤。我个子小，被挤得喘不过气来。好不容易挤上了车，还没等我站稳，车子就开了。忽然，车下一位叔叔大声地喊着什么，可是车上、车下人太多，司机哪能听到他的声音啊！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608013" y="874713"/>
            <a:ext cx="8135937" cy="357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范例二：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我喜欢夏天的夜晚。看，星星们太调皮了。它们一会儿组成了一头凶猛的狮子向我扑过来，一会儿又组成了一个怪物，前面还有一个小孩，那个怪物正在和那个小孩做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老鹰捉小鸡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游戏，一会儿它们又组成了一幅图画，旁边放着颜料和画笔，好像要让我画画。我仿佛置身在星星们的中间，想要伸手去够那支画笔去填充颜色，但是怎么够也够不着，这时我才醒悟过来，我们相距太遥远了。想着想着，那些东西就不见了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1" name="矩形 1"/>
          <p:cNvSpPr/>
          <p:nvPr/>
        </p:nvSpPr>
        <p:spPr>
          <a:xfrm>
            <a:off x="366713" y="177800"/>
            <a:ext cx="183197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02686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3200" b="1">
              <a:solidFill>
                <a:srgbClr val="02686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2" name="矩形 1"/>
          <p:cNvSpPr/>
          <p:nvPr/>
        </p:nvSpPr>
        <p:spPr>
          <a:xfrm>
            <a:off x="695325" y="469900"/>
            <a:ext cx="7753350" cy="3910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8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早发白帝城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8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[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8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朝辞白帝彩云间，千里江陵一日还。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8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两岸猿声啼不住，轻舟已过万重山。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3" name="文本框 4"/>
          <p:cNvSpPr txBox="1"/>
          <p:nvPr/>
        </p:nvSpPr>
        <p:spPr>
          <a:xfrm>
            <a:off x="4759325" y="387350"/>
            <a:ext cx="5461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ì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74" name="文本框 5"/>
          <p:cNvSpPr txBox="1"/>
          <p:nvPr/>
        </p:nvSpPr>
        <p:spPr>
          <a:xfrm>
            <a:off x="1282700" y="2335213"/>
            <a:ext cx="5461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c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í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75" name="文本框 6"/>
          <p:cNvSpPr txBox="1"/>
          <p:nvPr/>
        </p:nvSpPr>
        <p:spPr>
          <a:xfrm>
            <a:off x="5608638" y="2335213"/>
            <a:ext cx="90963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l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í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76" name="文本框 7"/>
          <p:cNvSpPr txBox="1"/>
          <p:nvPr/>
        </p:nvSpPr>
        <p:spPr>
          <a:xfrm>
            <a:off x="7029450" y="2335213"/>
            <a:ext cx="9096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hu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77" name="文本框 8"/>
          <p:cNvSpPr txBox="1"/>
          <p:nvPr/>
        </p:nvSpPr>
        <p:spPr>
          <a:xfrm>
            <a:off x="1498600" y="3278188"/>
            <a:ext cx="9096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yu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78" name="文本框 9"/>
          <p:cNvSpPr txBox="1"/>
          <p:nvPr/>
        </p:nvSpPr>
        <p:spPr>
          <a:xfrm>
            <a:off x="2609850" y="3278188"/>
            <a:ext cx="5461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t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í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79" name="文本框 10"/>
          <p:cNvSpPr txBox="1"/>
          <p:nvPr/>
        </p:nvSpPr>
        <p:spPr>
          <a:xfrm>
            <a:off x="479425" y="2335213"/>
            <a:ext cx="9096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zhāo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80" name="文本框 11"/>
          <p:cNvSpPr txBox="1"/>
          <p:nvPr/>
        </p:nvSpPr>
        <p:spPr>
          <a:xfrm>
            <a:off x="6427788" y="3278188"/>
            <a:ext cx="109061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2800" b="1" spc="0">
                <a:solidFill>
                  <a:srgbClr val="0000FF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ó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"/>
          <p:cNvSpPr txBox="1">
            <a:spLocks noChangeArrowheads="1"/>
          </p:cNvSpPr>
          <p:nvPr/>
        </p:nvSpPr>
        <p:spPr bwMode="auto">
          <a:xfrm>
            <a:off x="431800" y="887413"/>
            <a:ext cx="8280400" cy="36591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600" b="1" spc="0">
                <a:latin typeface="宋体" panose="02010600030101010101" pitchFamily="2" charset="-122"/>
              </a:rPr>
              <a:t>    《</a:t>
            </a:r>
            <a:r>
              <a:rPr lang="zh-CN" altLang="en-US" sz="2600" b="1" spc="0">
                <a:latin typeface="宋体" panose="02010600030101010101" pitchFamily="2" charset="-122"/>
              </a:rPr>
              <a:t>早发白帝城</a:t>
            </a:r>
            <a:r>
              <a:rPr lang="en-US" altLang="zh-CN" sz="2600" b="1" spc="0">
                <a:latin typeface="宋体" panose="02010600030101010101" pitchFamily="2" charset="-122"/>
              </a:rPr>
              <a:t>》</a:t>
            </a:r>
            <a:r>
              <a:rPr lang="zh-CN" altLang="en-US" sz="2600" b="1" spc="0">
                <a:latin typeface="宋体" panose="02010600030101010101" pitchFamily="2" charset="-122"/>
              </a:rPr>
              <a:t>是唐代诗人李白在流放途中遇赦返回时所创作的一首七言绝句。此诗是李白诗作中流传最广的名篇之一。诗人是把遇赦后愉快的心情和江山的壮丽多姿、顺水行舟的流畅轻快融为一体来表达的。全诗无不夸张和奇想，写得流丽飘逸，惊世骇俗，但又随心所欲，自然天成。全诗锋棱挺拔，一泻直下，快船快意，令人神往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33795" name="内容占位符 2"/>
          <p:cNvSpPr txBox="1"/>
          <p:nvPr/>
        </p:nvSpPr>
        <p:spPr bwMode="auto">
          <a:xfrm>
            <a:off x="2425700" y="-84138"/>
            <a:ext cx="1833563" cy="58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2D8FC1"/>
                </a:solidFill>
                <a:effectLst/>
                <a:latin typeface="+mj-ea"/>
                <a:ea typeface="+mj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dk1"/>
                </a:solidFill>
                <a:effectLst/>
                <a:latin typeface="+mn-lt"/>
                <a:ea typeface="+mn-ea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dk1"/>
                </a:solidFill>
                <a:effectLst/>
                <a:latin typeface="+mn-lt"/>
                <a:ea typeface="+mn-ea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dk1"/>
                </a:solidFill>
                <a:effectLst/>
                <a:latin typeface="+mn-lt"/>
                <a:ea typeface="+mn-ea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dk1"/>
                </a:solidFill>
                <a:effectLst/>
                <a:latin typeface="+mn-lt"/>
                <a:ea typeface="+mn-ea"/>
              </a:defRPr>
            </a:lvl5pPr>
            <a:lvl6pPr>
              <a:defRPr lang="zh-CN" altLang="en-US"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 lang="zh-CN" altLang="en-US"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 lang="zh-CN" altLang="en-US"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 lang="zh-CN" altLang="en-US"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pPr marL="0" lvl="0" indent="0" hangingPunct="0"/>
            <a:r>
              <a:rPr lang="zh-CN" altLang="en-US" sz="3200" b="1" spc="0">
                <a:solidFill>
                  <a:srgbClr val="2D8FC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背景链接</a:t>
            </a:r>
            <a:endParaRPr lang="en-US" altLang="zh-CN" sz="3200" b="1">
              <a:solidFill>
                <a:srgbClr val="2D8FC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404813" y="976313"/>
            <a:ext cx="6951662" cy="3643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李白（</a:t>
            </a:r>
            <a:r>
              <a:rPr lang="en-US" altLang="zh-CN" sz="2800" b="1">
                <a:latin typeface="宋体" panose="02010600030101010101" pitchFamily="2" charset="-122"/>
              </a:rPr>
              <a:t>701</a:t>
            </a:r>
            <a:r>
              <a:rPr lang="en-US" altLang="zh-CN" sz="2800" b="1">
                <a:latin typeface="宋体" panose="02010600030101010101" pitchFamily="2" charset="-122"/>
              </a:rPr>
              <a:t>—</a:t>
            </a:r>
            <a:r>
              <a:rPr lang="en-US" altLang="zh-CN" sz="2800" b="1">
                <a:latin typeface="宋体" panose="02010600030101010101" pitchFamily="2" charset="-122"/>
              </a:rPr>
              <a:t>762</a:t>
            </a:r>
            <a:r>
              <a:rPr lang="zh-CN" altLang="en-US" sz="2800" b="1">
                <a:latin typeface="宋体" panose="02010600030101010101" pitchFamily="2" charset="-122"/>
              </a:rPr>
              <a:t>），字太白，号青莲居士，中国唐代伟大的浪漫主义诗人。其诗以描写山水和抒发内心的情感为主，诗风雄奇豪放。他与杜甫并称为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李杜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。存世诗文千余篇，有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李太白集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。其墓在今安徽当涂太白镇太白村青山西麓，四川江油、山东济宁、湖北安陆有纪念馆。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4819" name="内容占位符 2"/>
          <p:cNvSpPr txBox="1"/>
          <p:nvPr/>
        </p:nvSpPr>
        <p:spPr bwMode="auto">
          <a:xfrm>
            <a:off x="2438400" y="-69850"/>
            <a:ext cx="1831975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2D8FC1"/>
                </a:solidFill>
                <a:effectLst/>
                <a:latin typeface="+mj-ea"/>
                <a:ea typeface="+mj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dk1"/>
                </a:solidFill>
                <a:effectLst/>
                <a:latin typeface="+mn-lt"/>
                <a:ea typeface="+mn-ea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dk1"/>
                </a:solidFill>
                <a:effectLst/>
                <a:latin typeface="+mn-lt"/>
                <a:ea typeface="+mn-ea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dk1"/>
                </a:solidFill>
                <a:effectLst/>
                <a:latin typeface="+mn-lt"/>
                <a:ea typeface="+mn-ea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dk1"/>
                </a:solidFill>
                <a:effectLst/>
                <a:latin typeface="+mn-lt"/>
                <a:ea typeface="+mn-ea"/>
              </a:defRPr>
            </a:lvl5pPr>
            <a:lvl6pPr>
              <a:defRPr lang="zh-CN" altLang="en-US"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 lang="zh-CN" altLang="en-US"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 lang="zh-CN" altLang="en-US"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 lang="zh-CN" altLang="en-US"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pPr marL="0" lvl="0" indent="0" hangingPunct="0"/>
            <a:r>
              <a:rPr lang="zh-CN" altLang="en-US" sz="3200" b="1" spc="0">
                <a:solidFill>
                  <a:srgbClr val="2D8FC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en-US" altLang="zh-CN" sz="3200" b="1">
              <a:solidFill>
                <a:srgbClr val="2D8FC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820" name="Picture 2" descr="C:\Documents and Settings\Administrator\桌面\人三语状元大课堂上\RS87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29475" y="1712913"/>
            <a:ext cx="1712913" cy="21701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内容占位符 2"/>
          <p:cNvSpPr txBox="1"/>
          <p:nvPr/>
        </p:nvSpPr>
        <p:spPr bwMode="auto">
          <a:xfrm>
            <a:off x="2390775" y="-82550"/>
            <a:ext cx="1831975" cy="585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200" b="1" i="0" u="none" baseline="0">
                <a:solidFill>
                  <a:srgbClr val="2D8FC1"/>
                </a:solidFill>
                <a:effectLst/>
                <a:latin typeface="+mj-ea"/>
                <a:ea typeface="+mj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dk1"/>
                </a:solidFill>
                <a:effectLst/>
                <a:latin typeface="+mn-lt"/>
                <a:ea typeface="+mn-ea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dk1"/>
                </a:solidFill>
                <a:effectLst/>
                <a:latin typeface="+mn-lt"/>
                <a:ea typeface="+mn-ea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dk1"/>
                </a:solidFill>
                <a:effectLst/>
                <a:latin typeface="+mn-lt"/>
                <a:ea typeface="+mn-ea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dk1"/>
                </a:solidFill>
                <a:effectLst/>
                <a:latin typeface="+mn-lt"/>
                <a:ea typeface="+mn-ea"/>
              </a:defRPr>
            </a:lvl5pPr>
            <a:lvl6pPr>
              <a:defRPr lang="zh-CN" altLang="en-US"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 lang="zh-CN" altLang="en-US"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 lang="zh-CN" altLang="en-US"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 lang="zh-CN" altLang="en-US"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pPr marL="0" lvl="0" indent="0" hangingPunct="0"/>
            <a:r>
              <a:rPr lang="zh-CN" altLang="en-US" sz="3200" b="1" spc="0">
                <a:solidFill>
                  <a:srgbClr val="2D8FC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理解古诗</a:t>
            </a:r>
            <a:endParaRPr lang="en-US" altLang="zh-CN" sz="3200" b="1">
              <a:solidFill>
                <a:srgbClr val="2D8FC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3" name="文本框 1"/>
          <p:cNvSpPr txBox="1"/>
          <p:nvPr/>
        </p:nvSpPr>
        <p:spPr>
          <a:xfrm>
            <a:off x="693738" y="812800"/>
            <a:ext cx="7804150" cy="3692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30000"/>
              </a:lnSpc>
              <a:spcBef>
                <a:spcPts val="600"/>
              </a:spcBef>
              <a:buAutoNum type="circleNumDbPlain"/>
            </a:pPr>
            <a:r>
              <a:rPr lang="zh-CN" altLang="en-US" sz="2400" b="1">
                <a:latin typeface="宋体" panose="02010600030101010101" pitchFamily="2" charset="-122"/>
              </a:rPr>
              <a:t>发：出发。白帝城：故址在今重庆市奉节县白帝山上。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30000"/>
              </a:lnSpc>
              <a:spcBef>
                <a:spcPts val="600"/>
              </a:spcBef>
              <a:buAutoNum type="circleNumDbPlain"/>
            </a:pPr>
            <a:r>
              <a:rPr lang="zh-CN" altLang="en-US" sz="2400" b="1">
                <a:latin typeface="宋体" panose="02010600030101010101" pitchFamily="2" charset="-122"/>
              </a:rPr>
              <a:t>朝：清晨，早晨。辞：离开，告别。彩云间：因白帝城在白帝山上，地势高耸，从山下江中仰望，仿佛耸入云间。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30000"/>
              </a:lnSpc>
              <a:spcBef>
                <a:spcPts val="600"/>
              </a:spcBef>
              <a:buAutoNum type="circleNumDbPlain"/>
            </a:pPr>
            <a:r>
              <a:rPr lang="zh-CN" altLang="en-US" sz="2400" b="1">
                <a:latin typeface="宋体" panose="02010600030101010101" pitchFamily="2" charset="-122"/>
              </a:rPr>
              <a:t>江陵：今湖北荆州。还：返回。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30000"/>
              </a:lnSpc>
              <a:spcBef>
                <a:spcPts val="600"/>
              </a:spcBef>
              <a:buAutoNum type="circleNumDbPlain"/>
            </a:pPr>
            <a:r>
              <a:rPr lang="zh-CN" altLang="en-US" sz="2400" b="1">
                <a:latin typeface="宋体" panose="02010600030101010101" pitchFamily="2" charset="-122"/>
              </a:rPr>
              <a:t>猿：猿猴。啼：啼叫。住：停止，停歇。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30000"/>
              </a:lnSpc>
              <a:spcBef>
                <a:spcPts val="600"/>
              </a:spcBef>
              <a:buAutoNum type="circleNumDbPlain"/>
            </a:pPr>
            <a:r>
              <a:rPr lang="zh-CN" altLang="en-US" sz="2400" b="1">
                <a:latin typeface="宋体" panose="02010600030101010101" pitchFamily="2" charset="-122"/>
              </a:rPr>
              <a:t>万重山：层层叠叠的山，形容有许多山。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722313" y="922338"/>
            <a:ext cx="73136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黑体" panose="02010609060101010101" pitchFamily="49" charset="-122"/>
              </a:rPr>
              <a:t>结合注释，试着说说全诗的意思。</a:t>
            </a:r>
            <a:endParaRPr lang="zh-CN" altLang="en-US" sz="3200" b="1">
              <a:latin typeface="黑体" panose="02010609060101010101" pitchFamily="49" charset="-122"/>
            </a:endParaRPr>
          </a:p>
        </p:txBody>
      </p:sp>
      <p:grpSp>
        <p:nvGrpSpPr>
          <p:cNvPr id="36867" name="组合 4"/>
          <p:cNvGrpSpPr/>
          <p:nvPr/>
        </p:nvGrpSpPr>
        <p:grpSpPr>
          <a:xfrm>
            <a:off x="1028700" y="1506538"/>
            <a:ext cx="7007225" cy="3757612"/>
            <a:chOff x="431799" y="1478576"/>
            <a:chExt cx="7006080" cy="2865977"/>
          </a:xfrm>
        </p:grpSpPr>
        <p:sp>
          <p:nvSpPr>
            <p:cNvPr id="36868" name="矩形: 圆角 3"/>
            <p:cNvSpPr/>
            <p:nvPr/>
          </p:nvSpPr>
          <p:spPr bwMode="auto">
            <a:xfrm>
              <a:off x="431799" y="1505214"/>
              <a:ext cx="7006080" cy="2184294"/>
            </a:xfrm>
            <a:prstGeom prst="roundRect">
              <a:avLst>
                <a:gd name="adj" fmla="val 7172"/>
              </a:avLst>
            </a:prstGeom>
            <a:solidFill>
              <a:srgbClr val="C7DBD7"/>
            </a:solidFill>
            <a:ln>
              <a:solidFill>
                <a:srgbClr val="038A8E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/>
              <a:endParaRPr lang="zh-CN" altLang="en-US">
                <a:solidFill>
                  <a:srgbClr val="000000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36869" name="矩形 2"/>
            <p:cNvSpPr/>
            <p:nvPr/>
          </p:nvSpPr>
          <p:spPr>
            <a:xfrm>
              <a:off x="508948" y="1478576"/>
              <a:ext cx="6799987" cy="286597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</a:pPr>
              <a:r>
                <a:rPr lang="zh-CN" altLang="en-US" sz="3000" b="1">
                  <a:solidFill>
                    <a:srgbClr val="FF0000"/>
                  </a:solidFill>
                  <a:latin typeface="黑体" panose="02010609060101010101" pitchFamily="49" charset="-122"/>
                </a:rPr>
                <a:t>    译文：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清晨离开云雾缭绕的白帝城，一天之内就能回到千里之外的江陵。两岸猿猴的啼叫声响成一片，轻快的小船已驶过连绵不绝的山峦。</a:t>
              </a:r>
              <a:endParaRPr lang="zh-CN" altLang="en-US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Box 3"/>
          <p:cNvSpPr txBox="1"/>
          <p:nvPr/>
        </p:nvSpPr>
        <p:spPr>
          <a:xfrm>
            <a:off x="1851025" y="1687513"/>
            <a:ext cx="5734050" cy="15684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hangingPunct="0">
              <a:lnSpc>
                <a:spcPct val="150000"/>
              </a:lnSpc>
              <a:buFont typeface="Cambria" panose="02040503050406030204" pitchFamily="18" charset="0"/>
              <a:buAutoNum type="arabicPeriod"/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把学到的古诗背给家人听。</a:t>
            </a:r>
            <a:endParaRPr lang="en-US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514350" lvl="0" indent="-514350" hangingPunct="0">
              <a:lnSpc>
                <a:spcPct val="150000"/>
              </a:lnSpc>
              <a:buFont typeface="Cambria" panose="02040503050406030204" pitchFamily="18" charset="0"/>
              <a:buAutoNum type="arabicPeriod"/>
            </a:pP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积累</a:t>
            </a:r>
            <a:r>
              <a:rPr lang="en-US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ABB</a:t>
            </a: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式的词语。</a:t>
            </a:r>
            <a:endParaRPr lang="en-US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7891" name="矩形 3"/>
          <p:cNvSpPr/>
          <p:nvPr/>
        </p:nvSpPr>
        <p:spPr>
          <a:xfrm>
            <a:off x="3716338" y="379413"/>
            <a:ext cx="1833562" cy="5857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2D8FC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200" b="1">
              <a:solidFill>
                <a:srgbClr val="2D8FC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矩形 7"/>
          <p:cNvSpPr/>
          <p:nvPr/>
        </p:nvSpPr>
        <p:spPr>
          <a:xfrm rot="16200000">
            <a:off x="3866356" y="-3161506"/>
            <a:ext cx="1411288" cy="9144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黑体" panose="02010609060101010101" pitchFamily="49" charset="-122"/>
            </a:endParaRPr>
          </a:p>
        </p:txBody>
      </p:sp>
      <p:sp>
        <p:nvSpPr>
          <p:cNvPr id="9219" name="文本框 1"/>
          <p:cNvSpPr txBox="1"/>
          <p:nvPr/>
        </p:nvSpPr>
        <p:spPr>
          <a:xfrm>
            <a:off x="2617788" y="704850"/>
            <a:ext cx="415607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语文园地六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1565275"/>
            <a:ext cx="2306638" cy="458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460375" y="809625"/>
            <a:ext cx="8683625" cy="55403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000" b="1" spc="0">
                <a:latin typeface="宋体" panose="02010600030101010101" pitchFamily="2" charset="-122"/>
              </a:rPr>
              <a:t>读一读，说一说：下面两段话有什么共同的特点？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1267" name="矩形 3"/>
          <p:cNvSpPr/>
          <p:nvPr/>
        </p:nvSpPr>
        <p:spPr>
          <a:xfrm>
            <a:off x="396875" y="2171700"/>
            <a:ext cx="8043863" cy="237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西沙群岛也是鸟的天下。岛上有一片片茂密的树林，树林里栖息着各种海鸟。遍地都是鸟蛋。树下堆积着一层厚厚的鸟粪，这是非常宝贵的肥料。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268" name="直接连接符 8"/>
          <p:cNvCxnSpPr/>
          <p:nvPr/>
        </p:nvCxnSpPr>
        <p:spPr>
          <a:xfrm>
            <a:off x="1420813" y="2814638"/>
            <a:ext cx="4357687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sp>
        <p:nvSpPr>
          <p:cNvPr id="11269" name="对话气泡: 矩形 11"/>
          <p:cNvSpPr/>
          <p:nvPr/>
        </p:nvSpPr>
        <p:spPr>
          <a:xfrm>
            <a:off x="1592263" y="1487488"/>
            <a:ext cx="3460750" cy="646112"/>
          </a:xfrm>
          <a:prstGeom prst="wedgeRectCallout">
            <a:avLst>
              <a:gd name="adj1" fmla="val -13218"/>
              <a:gd name="adj2" fmla="val 84639"/>
            </a:avLst>
          </a:prstGeom>
          <a:solidFill>
            <a:srgbClr val="00626C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chemeClr val="bg1"/>
                </a:solidFill>
                <a:latin typeface="宋体" panose="02010600030101010101" pitchFamily="2" charset="-122"/>
              </a:rPr>
              <a:t>围绕一个句子写。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1270" name="矩形 4"/>
          <p:cNvSpPr>
            <a:spLocks noChangeArrowheads="1"/>
          </p:cNvSpPr>
          <p:nvPr/>
        </p:nvSpPr>
        <p:spPr bwMode="auto">
          <a:xfrm>
            <a:off x="2406650" y="-85725"/>
            <a:ext cx="1833563" cy="584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2D8FC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zh-CN" altLang="en-US" sz="3200" b="1">
              <a:solidFill>
                <a:srgbClr val="2D8FC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5"/>
          <p:cNvSpPr/>
          <p:nvPr/>
        </p:nvSpPr>
        <p:spPr>
          <a:xfrm>
            <a:off x="387350" y="773113"/>
            <a:ext cx="8391525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小城里每一个庭院都栽了很多树。有桉树、椰子树、橄榄树、凤凰树，还有别的许多亚热带树木。初夏，桉树叶子散发出来的香味，飘得满街满院都是。凤凰树开了花，开得那么热闹，小城好像笼罩在一片片红云中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291" name="直接连接符 6"/>
          <p:cNvCxnSpPr/>
          <p:nvPr/>
        </p:nvCxnSpPr>
        <p:spPr>
          <a:xfrm>
            <a:off x="1311275" y="1389063"/>
            <a:ext cx="5903913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sp>
        <p:nvSpPr>
          <p:cNvPr id="12292" name="矩形 8"/>
          <p:cNvSpPr/>
          <p:nvPr/>
        </p:nvSpPr>
        <p:spPr>
          <a:xfrm>
            <a:off x="387350" y="3630613"/>
            <a:ext cx="839152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开头一句表达了这段话的主要意思，后面的内容都是围绕开头这句话来写的。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对话气泡: 矩形 9"/>
          <p:cNvSpPr/>
          <p:nvPr/>
        </p:nvSpPr>
        <p:spPr>
          <a:xfrm>
            <a:off x="1985963" y="190500"/>
            <a:ext cx="3465512" cy="592138"/>
          </a:xfrm>
          <a:prstGeom prst="wedgeRectCallout">
            <a:avLst>
              <a:gd name="adj1" fmla="val -18977"/>
              <a:gd name="adj2" fmla="val 77949"/>
            </a:avLst>
          </a:prstGeom>
          <a:solidFill>
            <a:srgbClr val="FFFF00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围绕一个句子写。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4"/>
          <p:cNvSpPr/>
          <p:nvPr/>
        </p:nvSpPr>
        <p:spPr>
          <a:xfrm>
            <a:off x="452438" y="771525"/>
            <a:ext cx="8012112" cy="5842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latin typeface="宋体" panose="02010600030101010101" pitchFamily="2" charset="-122"/>
              </a:rPr>
              <a:t>读一读，说说这段话是围绕哪句话来写的。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315" name="矩形 5"/>
          <p:cNvSpPr/>
          <p:nvPr/>
        </p:nvSpPr>
        <p:spPr>
          <a:xfrm>
            <a:off x="452438" y="1428750"/>
            <a:ext cx="8391525" cy="2932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校园的东墙边有一张乒乓球台。球台那里围了一圈黑脑袋，不时传来喝彩声和欢笑声。 乒乓小将们打得多精彩啊！他们你攻我挡，一个球常常打了几十个回合还不分胜负。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316" name="直接连接符 6"/>
          <p:cNvCxnSpPr/>
          <p:nvPr/>
        </p:nvCxnSpPr>
        <p:spPr>
          <a:xfrm>
            <a:off x="385763" y="3581400"/>
            <a:ext cx="4957762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3"/>
          <p:cNvSpPr/>
          <p:nvPr/>
        </p:nvSpPr>
        <p:spPr>
          <a:xfrm>
            <a:off x="434975" y="342900"/>
            <a:ext cx="59515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宋体" panose="02010600030101010101" pitchFamily="2" charset="-122"/>
              </a:rPr>
              <a:t>下面两段话有什么共同的特点？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39" name="矩形 4"/>
          <p:cNvSpPr/>
          <p:nvPr/>
        </p:nvSpPr>
        <p:spPr>
          <a:xfrm>
            <a:off x="393700" y="954088"/>
            <a:ext cx="8391525" cy="3817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站在长城上，踏着脚下的方砖，很自然地想起古代修筑长城的劳动人民来。单看这些数不尽的条石，每块有两三千斤重，那时候没有汽车、火车，没有起重机，单靠着无数的肩膀无数的手，一步一步地抬上这陡峭的山岭。多少劳动人民的血汗和智慧，才凝结成这前不见头、后不见尾的万里长城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340" name="直接连接符 5"/>
          <p:cNvCxnSpPr/>
          <p:nvPr/>
        </p:nvCxnSpPr>
        <p:spPr>
          <a:xfrm>
            <a:off x="8142288" y="3683000"/>
            <a:ext cx="712787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cxnSp>
        <p:nvCxnSpPr>
          <p:cNvPr id="14341" name="直接连接符 7"/>
          <p:cNvCxnSpPr/>
          <p:nvPr/>
        </p:nvCxnSpPr>
        <p:spPr>
          <a:xfrm>
            <a:off x="511175" y="4206875"/>
            <a:ext cx="8274050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cxnSp>
        <p:nvCxnSpPr>
          <p:cNvPr id="14342" name="直接连接符 9"/>
          <p:cNvCxnSpPr/>
          <p:nvPr/>
        </p:nvCxnSpPr>
        <p:spPr>
          <a:xfrm>
            <a:off x="434975" y="4745038"/>
            <a:ext cx="4829175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4"/>
          <p:cNvSpPr/>
          <p:nvPr/>
        </p:nvSpPr>
        <p:spPr>
          <a:xfrm>
            <a:off x="376238" y="600075"/>
            <a:ext cx="8466137" cy="2970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春天在哪里呢？到大自然中找春天去！春在枝头，柳条嫩绿，桃花鲜艳。春在空中，和风送暖，燕子翻飞。春在水里，鱼儿追逐，鸭子戏水。春在田间，麦苗返青，菜花金黄。到处都有春天，春满人间。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363" name="直接连接符 5"/>
          <p:cNvCxnSpPr/>
          <p:nvPr/>
        </p:nvCxnSpPr>
        <p:spPr>
          <a:xfrm>
            <a:off x="376238" y="3557588"/>
            <a:ext cx="4959350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sp>
        <p:nvSpPr>
          <p:cNvPr id="15364" name="矩形 6"/>
          <p:cNvSpPr/>
          <p:nvPr/>
        </p:nvSpPr>
        <p:spPr>
          <a:xfrm>
            <a:off x="376238" y="3535363"/>
            <a:ext cx="8391525" cy="1216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结尾一句表达了这段话的主要意思，前面的内容都是围绕结尾这句话来写的。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365" name="直接连接符 7"/>
          <p:cNvCxnSpPr/>
          <p:nvPr/>
        </p:nvCxnSpPr>
        <p:spPr>
          <a:xfrm>
            <a:off x="8094663" y="2974975"/>
            <a:ext cx="673100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4"/>
          <p:cNvSpPr/>
          <p:nvPr/>
        </p:nvSpPr>
        <p:spPr>
          <a:xfrm>
            <a:off x="474663" y="665163"/>
            <a:ext cx="6364287" cy="5842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latin typeface="宋体" panose="02010600030101010101" pitchFamily="2" charset="-122"/>
              </a:rPr>
              <a:t>你们发现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中心句</a:t>
            </a:r>
            <a:r>
              <a:rPr lang="zh-CN" altLang="en-US" sz="3200" b="1" spc="0">
                <a:latin typeface="宋体" panose="02010600030101010101" pitchFamily="2" charset="-122"/>
              </a:rPr>
              <a:t>是怎样运用的吗？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7411" name="矩形 6"/>
          <p:cNvSpPr/>
          <p:nvPr/>
        </p:nvSpPr>
        <p:spPr>
          <a:xfrm>
            <a:off x="376238" y="1249363"/>
            <a:ext cx="8391525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有的时候，一段话的开头就表达了这段话的主要意思，后面的内容都是围绕开头这句话来写的。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矩形 7"/>
          <p:cNvSpPr/>
          <p:nvPr/>
        </p:nvSpPr>
        <p:spPr>
          <a:xfrm>
            <a:off x="619125" y="3308350"/>
            <a:ext cx="8280400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这样的句子也有可能在一段话的末尾或中间。</a:t>
            </a:r>
            <a:endParaRPr lang="zh-CN" altLang="en-US" sz="32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tags/tag1.xml><?xml version="1.0" encoding="utf-8"?>
<p:tagLst xmlns:p="http://schemas.openxmlformats.org/presentationml/2006/main">
  <p:tag name="PA" val="v5.2.6"/>
</p:tagLst>
</file>

<file path=ppt/tags/tag10.xml><?xml version="1.0" encoding="utf-8"?>
<p:tagLst xmlns:p="http://schemas.openxmlformats.org/presentationml/2006/main">
  <p:tag name="PA" val="v5.2.6"/>
</p:tagLst>
</file>

<file path=ppt/tags/tag11.xml><?xml version="1.0" encoding="utf-8"?>
<p:tagLst xmlns:p="http://schemas.openxmlformats.org/presentationml/2006/main">
  <p:tag name="PA" val="v5.2.6"/>
</p:tagLst>
</file>

<file path=ppt/tags/tag12.xml><?xml version="1.0" encoding="utf-8"?>
<p:tagLst xmlns:p="http://schemas.openxmlformats.org/presentationml/2006/main">
  <p:tag name="PA" val="v5.2.6"/>
</p:tagLst>
</file>

<file path=ppt/tags/tag13.xml><?xml version="1.0" encoding="utf-8"?>
<p:tagLst xmlns:p="http://schemas.openxmlformats.org/presentationml/2006/main">
  <p:tag name="PA" val="v5.2.6"/>
</p:tagLst>
</file>

<file path=ppt/tags/tag14.xml><?xml version="1.0" encoding="utf-8"?>
<p:tagLst xmlns:p="http://schemas.openxmlformats.org/presentationml/2006/main">
  <p:tag name="PA" val="v5.2.6"/>
</p:tagLst>
</file>

<file path=ppt/tags/tag15.xml><?xml version="1.0" encoding="utf-8"?>
<p:tagLst xmlns:p="http://schemas.openxmlformats.org/presentationml/2006/main">
  <p:tag name="PA" val="v5.2.6"/>
</p:tagLst>
</file>

<file path=ppt/tags/tag16.xml><?xml version="1.0" encoding="utf-8"?>
<p:tagLst xmlns:p="http://schemas.openxmlformats.org/presentationml/2006/main">
  <p:tag name="PA" val="v5.2.6"/>
</p:tagLst>
</file>

<file path=ppt/tags/tag17.xml><?xml version="1.0" encoding="utf-8"?>
<p:tagLst xmlns:p="http://schemas.openxmlformats.org/presentationml/2006/main">
  <p:tag name="PA" val="v5.2.6"/>
</p:tagLst>
</file>

<file path=ppt/tags/tag18.xml><?xml version="1.0" encoding="utf-8"?>
<p:tagLst xmlns:p="http://schemas.openxmlformats.org/presentationml/2006/main">
  <p:tag name="PA" val="v5.2.6"/>
</p:tagLst>
</file>

<file path=ppt/tags/tag19.xml><?xml version="1.0" encoding="utf-8"?>
<p:tagLst xmlns:p="http://schemas.openxmlformats.org/presentationml/2006/main">
  <p:tag name="PA" val="v5.2.6"/>
</p:tagLst>
</file>

<file path=ppt/tags/tag2.xml><?xml version="1.0" encoding="utf-8"?>
<p:tagLst xmlns:p="http://schemas.openxmlformats.org/presentationml/2006/main">
  <p:tag name="PA" val="v5.2.6"/>
</p:tagLst>
</file>

<file path=ppt/tags/tag20.xml><?xml version="1.0" encoding="utf-8"?>
<p:tagLst xmlns:p="http://schemas.openxmlformats.org/presentationml/2006/main">
  <p:tag name="PA" val="v5.2.6"/>
</p:tagLst>
</file>

<file path=ppt/tags/tag2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ags/tag3.xml><?xml version="1.0" encoding="utf-8"?>
<p:tagLst xmlns:p="http://schemas.openxmlformats.org/presentationml/2006/main">
  <p:tag name="PA" val="v5.2.6"/>
</p:tagLst>
</file>

<file path=ppt/tags/tag4.xml><?xml version="1.0" encoding="utf-8"?>
<p:tagLst xmlns:p="http://schemas.openxmlformats.org/presentationml/2006/main">
  <p:tag name="PA" val="v5.2.6"/>
</p:tagLst>
</file>

<file path=ppt/tags/tag5.xml><?xml version="1.0" encoding="utf-8"?>
<p:tagLst xmlns:p="http://schemas.openxmlformats.org/presentationml/2006/main">
  <p:tag name="PA" val="v5.2.6"/>
</p:tagLst>
</file>

<file path=ppt/tags/tag6.xml><?xml version="1.0" encoding="utf-8"?>
<p:tagLst xmlns:p="http://schemas.openxmlformats.org/presentationml/2006/main">
  <p:tag name="PA" val="v5.2.6"/>
</p:tagLst>
</file>

<file path=ppt/tags/tag7.xml><?xml version="1.0" encoding="utf-8"?>
<p:tagLst xmlns:p="http://schemas.openxmlformats.org/presentationml/2006/main">
  <p:tag name="PA" val="v5.2.6"/>
</p:tagLst>
</file>

<file path=ppt/tags/tag8.xml><?xml version="1.0" encoding="utf-8"?>
<p:tagLst xmlns:p="http://schemas.openxmlformats.org/presentationml/2006/main">
  <p:tag name="PA" val="v5.2.6"/>
</p:tagLst>
</file>

<file path=ppt/tags/tag9.xml><?xml version="1.0" encoding="utf-8"?>
<p:tagLst xmlns:p="http://schemas.openxmlformats.org/presentationml/2006/main">
  <p:tag name="PA" val="v5.2.6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20000"/>
          </a:lnSpc>
          <a:defRPr sz="2800" b="1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2520</Words>
  <Application>WPS 演示</Application>
  <PresentationFormat>全屏显示(16:9)</PresentationFormat>
  <Paragraphs>222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Cambria</vt:lpstr>
      <vt:lpstr>黑体</vt:lpstr>
      <vt:lpstr>楷体</vt:lpstr>
      <vt:lpstr>Calibri</vt:lpstr>
      <vt:lpstr>微软雅黑</vt:lpstr>
      <vt:lpstr>Arial Unicode MS</vt:lpstr>
      <vt:lpstr>Times New Roman</vt:lpstr>
      <vt:lpstr>等线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2016-01-14T07:05:00Z</dcterms:created>
  <dcterms:modified xsi:type="dcterms:W3CDTF">2023-09-25T16:57:11Z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</vt:lpwstr>
  </property>
  <property fmtid="{D5CDD505-2E9C-101B-9397-08002B2CF9AE}" pid="3" name="ICV">
    <vt:lpwstr>32BA16C6B451475DAC11903F4797A786_12</vt:lpwstr>
  </property>
  <property fmtid="{D5CDD505-2E9C-101B-9397-08002B2CF9AE}" pid="4" name="KSOProductBuildVer">
    <vt:lpwstr>2052-12.1.0.15374</vt:lpwstr>
  </property>
</Properties>
</file>