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1" r:id="rId26"/>
    <p:sldId id="262" r:id="rId27"/>
    <p:sldId id="287" r:id="rId28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  <a:srgbClr val="78B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83" y="8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1" Type="http://schemas.openxmlformats.org/officeDocument/2006/relationships/image" Target="../media/image42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练习十三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1640" y="782224"/>
            <a:ext cx="6264696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两、三位数乘一位数（连续进位）的笔算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958887" y="124024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1242015" y="1858061"/>
            <a:ext cx="65149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48×6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499×3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68×5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7208" y="2552493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4 8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7977" y="3040607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6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473501" y="3708303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355436" y="3670353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647488" y="3674027"/>
            <a:ext cx="11810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28239" y="1862013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77448" y="2522897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4 9 9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77571" y="3011011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861974" y="3678707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920745" y="3632853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4535007" y="3632853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3751898" y="3632853"/>
            <a:ext cx="12543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4989888" y="1826880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1497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2155172" y="3467869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4748611" y="3441897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4400941" y="3449801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6268355" y="3666208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7150290" y="3628258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6442341" y="3631932"/>
            <a:ext cx="9892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3 4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6950026" y="3425774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7596336" y="1840508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69736" y="2510398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6 8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690781" y="2998512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5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49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99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949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1640" y="775080"/>
            <a:ext cx="6264696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两、三位数乘一位数（连续进位）的笔算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1151365" y="1275606"/>
            <a:ext cx="678146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身长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厘米的蚱蜢一次跳跃的距离是它身长的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倍。蚱蜢一次能跳多远？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907704" y="1347614"/>
            <a:ext cx="936104" cy="4050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907704" y="1800991"/>
            <a:ext cx="936104" cy="4050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1273771" y="2331561"/>
            <a:ext cx="63225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想：求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倍是多少？用</a:t>
            </a:r>
            <a:r>
              <a:rPr lang="en-US" altLang="zh-CN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508104" y="2329651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乘法</a:t>
            </a:r>
            <a:endParaRPr lang="zh-CN" altLang="en-US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2915816" y="3156285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5×75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211960" y="3156285"/>
            <a:ext cx="1800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（厘米）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55776" y="3984830"/>
            <a:ext cx="4891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答：蚱蜢一次能跳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48125" y="2793553"/>
            <a:ext cx="1991591" cy="1991591"/>
          </a:xfrm>
          <a:prstGeom prst="rect">
            <a:avLst/>
          </a:prstGeom>
        </p:spPr>
      </p:pic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476176" y="785769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1092228" y="1826728"/>
            <a:ext cx="705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21×4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212×3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221×3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3731" y="2598950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2 1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44500" y="3087064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4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1388561" y="3670514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2270496" y="3632564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9"/>
          <p:cNvSpPr txBox="1">
            <a:spLocks noChangeArrowheads="1"/>
          </p:cNvSpPr>
          <p:nvPr/>
        </p:nvSpPr>
        <p:spPr bwMode="auto">
          <a:xfrm>
            <a:off x="1877196" y="3632706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9"/>
          <p:cNvSpPr txBox="1">
            <a:spLocks noChangeArrowheads="1"/>
          </p:cNvSpPr>
          <p:nvPr/>
        </p:nvSpPr>
        <p:spPr bwMode="auto">
          <a:xfrm>
            <a:off x="2393171" y="1817987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89605" y="2590395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2 1 2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589728" y="3078509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V="1">
            <a:off x="4133789" y="3661959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5192560" y="3616105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4806822" y="3616105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4400234" y="3616105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9"/>
          <p:cNvSpPr txBox="1">
            <a:spLocks noChangeArrowheads="1"/>
          </p:cNvSpPr>
          <p:nvPr/>
        </p:nvSpPr>
        <p:spPr bwMode="auto">
          <a:xfrm>
            <a:off x="5306404" y="1796230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12160" y="3056642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550390" y="3623031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7615513" y="3597614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7222213" y="3597756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7970143" y="1796230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663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13752" y="2521438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2 2 1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9"/>
          <p:cNvSpPr txBox="1">
            <a:spLocks noChangeArrowheads="1"/>
          </p:cNvSpPr>
          <p:nvPr/>
        </p:nvSpPr>
        <p:spPr bwMode="auto">
          <a:xfrm>
            <a:off x="6815625" y="3587593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49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36"/>
          <p:cNvSpPr txBox="1">
            <a:spLocks noChangeArrowheads="1"/>
          </p:cNvSpPr>
          <p:nvPr/>
        </p:nvSpPr>
        <p:spPr bwMode="auto">
          <a:xfrm>
            <a:off x="605989" y="787507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6"/>
          <p:cNvSpPr txBox="1">
            <a:spLocks noChangeArrowheads="1"/>
          </p:cNvSpPr>
          <p:nvPr/>
        </p:nvSpPr>
        <p:spPr bwMode="auto">
          <a:xfrm>
            <a:off x="975322" y="1798841"/>
            <a:ext cx="6877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13×7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321×4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3314" y="2500227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1 3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4083" y="2988341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7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1144714" y="3656037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TextBox 9"/>
          <p:cNvSpPr txBox="1">
            <a:spLocks noChangeArrowheads="1"/>
          </p:cNvSpPr>
          <p:nvPr/>
        </p:nvSpPr>
        <p:spPr bwMode="auto">
          <a:xfrm>
            <a:off x="2026649" y="3618087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9"/>
          <p:cNvSpPr txBox="1">
            <a:spLocks noChangeArrowheads="1"/>
          </p:cNvSpPr>
          <p:nvPr/>
        </p:nvSpPr>
        <p:spPr bwMode="auto">
          <a:xfrm>
            <a:off x="1633349" y="3618229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9"/>
          <p:cNvSpPr txBox="1">
            <a:spLocks noChangeArrowheads="1"/>
          </p:cNvSpPr>
          <p:nvPr/>
        </p:nvSpPr>
        <p:spPr bwMode="auto">
          <a:xfrm>
            <a:off x="2276265" y="1790100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693472" y="2510883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1 8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302552" y="2974721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3889942" y="3647482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9"/>
          <p:cNvSpPr txBox="1">
            <a:spLocks noChangeArrowheads="1"/>
          </p:cNvSpPr>
          <p:nvPr/>
        </p:nvSpPr>
        <p:spPr bwMode="auto">
          <a:xfrm>
            <a:off x="4729992" y="3601628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3" name="TextBox 9"/>
          <p:cNvSpPr txBox="1">
            <a:spLocks noChangeArrowheads="1"/>
          </p:cNvSpPr>
          <p:nvPr/>
        </p:nvSpPr>
        <p:spPr bwMode="auto">
          <a:xfrm>
            <a:off x="4342250" y="3601628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TextBox 9"/>
          <p:cNvSpPr txBox="1">
            <a:spLocks noChangeArrowheads="1"/>
          </p:cNvSpPr>
          <p:nvPr/>
        </p:nvSpPr>
        <p:spPr bwMode="auto">
          <a:xfrm>
            <a:off x="4946524" y="1774592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69736" y="2498576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3 2 1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857271" y="2987028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4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6357775" y="3618087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8" name="TextBox 9"/>
          <p:cNvSpPr txBox="1">
            <a:spLocks noChangeArrowheads="1"/>
          </p:cNvSpPr>
          <p:nvPr/>
        </p:nvSpPr>
        <p:spPr bwMode="auto">
          <a:xfrm>
            <a:off x="7461795" y="3587449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Box 9"/>
          <p:cNvSpPr txBox="1">
            <a:spLocks noChangeArrowheads="1"/>
          </p:cNvSpPr>
          <p:nvPr/>
        </p:nvSpPr>
        <p:spPr bwMode="auto">
          <a:xfrm>
            <a:off x="7078375" y="3587449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9"/>
          <p:cNvSpPr txBox="1">
            <a:spLocks noChangeArrowheads="1"/>
          </p:cNvSpPr>
          <p:nvPr/>
        </p:nvSpPr>
        <p:spPr bwMode="auto">
          <a:xfrm>
            <a:off x="7646339" y="1774583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1284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9"/>
          <p:cNvSpPr txBox="1">
            <a:spLocks noChangeArrowheads="1"/>
          </p:cNvSpPr>
          <p:nvPr/>
        </p:nvSpPr>
        <p:spPr bwMode="auto">
          <a:xfrm>
            <a:off x="1780349" y="3410672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Box 9"/>
          <p:cNvSpPr txBox="1">
            <a:spLocks noChangeArrowheads="1"/>
          </p:cNvSpPr>
          <p:nvPr/>
        </p:nvSpPr>
        <p:spPr bwMode="auto">
          <a:xfrm>
            <a:off x="4541142" y="3367815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Box 9"/>
          <p:cNvSpPr txBox="1">
            <a:spLocks noChangeArrowheads="1"/>
          </p:cNvSpPr>
          <p:nvPr/>
        </p:nvSpPr>
        <p:spPr bwMode="auto">
          <a:xfrm>
            <a:off x="6328065" y="3587850"/>
            <a:ext cx="7503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99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49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99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49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4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849960" y="1000658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1704326" y="1796799"/>
            <a:ext cx="52501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36×7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313×5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32109" y="2498185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3 6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0301" y="2986299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7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873718" y="3653995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755653" y="3616045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047705" y="3619719"/>
            <a:ext cx="79610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005269" y="1788058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33632" y="2506089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3 1 3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33755" y="2994203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5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5484595" y="3661899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6543366" y="3616045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157628" y="3616045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5374519" y="3616045"/>
            <a:ext cx="9967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6829607" y="1759732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1565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2555389" y="3413561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6371232" y="3425089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9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49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959718" y="725426"/>
            <a:ext cx="7457256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一个玩具熊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元，小明用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个玩具熊，应找回多少钱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201" y="2863511"/>
            <a:ext cx="1976550" cy="19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6052592" y="1995686"/>
            <a:ext cx="2592288" cy="1127617"/>
          </a:xfrm>
          <a:prstGeom prst="wedgeRoundRectCallout">
            <a:avLst>
              <a:gd name="adj1" fmla="val 23364"/>
              <a:gd name="adj2" fmla="val 57203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先求出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个玩具熊一共多少钱，再求应找回多少钱？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2528262" y="2198968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23×2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9"/>
          <p:cNvSpPr txBox="1">
            <a:spLocks noChangeArrowheads="1"/>
          </p:cNvSpPr>
          <p:nvPr/>
        </p:nvSpPr>
        <p:spPr bwMode="auto">
          <a:xfrm>
            <a:off x="3635896" y="2175768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46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2124983" y="3374733"/>
            <a:ext cx="69127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答：应找回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2348202" y="2715640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3635896" y="2709091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749993" y="689455"/>
            <a:ext cx="7457256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每个学生发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本练习本。三（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名学生，一共要发多少本练习本？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2085181" y="2605375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32×6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526729" y="2594156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（本）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294481" y="3368764"/>
            <a:ext cx="691276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答：一共要发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本练习本。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37686" y="2245871"/>
            <a:ext cx="2245786" cy="2245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588755" y="651345"/>
            <a:ext cx="795558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小玲上初中了，她每天骑自行车上学要用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分钟，她平均每分钟骑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米，小玲家到学校的路程有多少米？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2914428" y="3147324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185×7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355976" y="3136105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1295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763688" y="3795886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答：小玲家到学校的路程有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1295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14317" y="2303866"/>
            <a:ext cx="4104456" cy="57606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速度＝路程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97700" y="2007256"/>
            <a:ext cx="1719854" cy="17198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467544" y="718642"/>
            <a:ext cx="820891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改革开放以来，我国居民出行方式发生了巨大的改变，尤其是高速列车的开通，大大减少了我们出行的时间。现在乘坐高速列车，从石家庄到广州大约用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个小时就可以到达，已知一列高速列车的平均速度是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225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千米，那么从石家庄到广州有多远？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2335588" y="3357049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225×9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3777136" y="3345830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2025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（千米）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184848" y="4005611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答：从石家庄到广州大约有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2025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62206" y="3489448"/>
            <a:ext cx="1870820" cy="187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6"/>
          <p:cNvSpPr txBox="1">
            <a:spLocks noChangeArrowheads="1"/>
          </p:cNvSpPr>
          <p:nvPr/>
        </p:nvSpPr>
        <p:spPr bwMode="auto">
          <a:xfrm>
            <a:off x="739911" y="652961"/>
            <a:ext cx="7697721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名学生乘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辆汽车去郊游。前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辆车各坐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辆车要坐多少名学生？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2654515" y="2779012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57×6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4088567" y="2764854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（名）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010358" y="1879635"/>
            <a:ext cx="7490506" cy="57606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学生总数－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辆车坐学生数＝第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辆车坐学生数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839" y="2764854"/>
            <a:ext cx="1869037" cy="1869037"/>
          </a:xfrm>
          <a:prstGeom prst="rect">
            <a:avLst/>
          </a:prstGeom>
        </p:spPr>
      </p:pic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2647019" y="3313451"/>
            <a:ext cx="19928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520844" y="3304882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（名）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524864" y="3967319"/>
            <a:ext cx="691276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答：第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辆车要坐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名学生。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115616" y="2139702"/>
            <a:ext cx="2160240" cy="1080120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多位数乘一位数笔算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3419872" y="1275606"/>
            <a:ext cx="360040" cy="2664296"/>
          </a:xfrm>
          <a:prstGeom prst="leftBrace">
            <a:avLst>
              <a:gd name="adj1" fmla="val 76643"/>
              <a:gd name="adj2" fmla="val 50000"/>
            </a:avLst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948084" y="771550"/>
            <a:ext cx="3864886" cy="864096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3948084" y="2095798"/>
            <a:ext cx="3864886" cy="864096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两、三位数乘一位数（一次进位）的笔算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948084" y="3363838"/>
            <a:ext cx="3864886" cy="864096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两、三位数乘一位数（连续进位）的笔算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69836" y="1275606"/>
            <a:ext cx="246414" cy="165618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2065369" y="1275606"/>
            <a:ext cx="274383" cy="295232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1331640" y="1275606"/>
            <a:ext cx="432048" cy="295232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Text Box 36"/>
          <p:cNvSpPr txBox="1">
            <a:spLocks noChangeArrowheads="1"/>
          </p:cNvSpPr>
          <p:nvPr/>
        </p:nvSpPr>
        <p:spPr bwMode="auto">
          <a:xfrm>
            <a:off x="1043608" y="657987"/>
            <a:ext cx="7457256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观察下面各题，你能发现什么规律？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36"/>
          <p:cNvSpPr txBox="1">
            <a:spLocks noChangeArrowheads="1"/>
          </p:cNvSpPr>
          <p:nvPr/>
        </p:nvSpPr>
        <p:spPr bwMode="auto">
          <a:xfrm>
            <a:off x="1284967" y="1172489"/>
            <a:ext cx="199285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198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297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396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99×9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16671" y="2418145"/>
            <a:ext cx="3849939" cy="792088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第一个因数都是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，第二个因数逐题增加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14207" y="2171990"/>
            <a:ext cx="1669204" cy="1669204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3707904" y="1193573"/>
            <a:ext cx="4392488" cy="914362"/>
          </a:xfrm>
          <a:prstGeom prst="wedgeRoundRectCallout">
            <a:avLst>
              <a:gd name="adj1" fmla="val 33506"/>
              <a:gd name="adj2" fmla="val 68857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根据发现的规律，你能不计算就说出下面两道算式的积吗？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516671" y="3407347"/>
            <a:ext cx="3849939" cy="1171038"/>
          </a:xfrm>
          <a:prstGeom prst="roundRect">
            <a:avLst/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积的首位都比第二个因数少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，末位与首位的和都是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，中间一位都是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578603" y="3317974"/>
            <a:ext cx="22457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792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2578603" y="3743135"/>
            <a:ext cx="790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891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/>
      <p:bldP spid="9" grpId="0"/>
      <p:bldP spid="10" grpId="0" animBg="1"/>
      <p:bldP spid="12" grpId="0" animBg="1"/>
      <p:bldP spid="13" grpId="0" animBg="1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456" y="1516882"/>
            <a:ext cx="7776864" cy="2836200"/>
          </a:xfrm>
          <a:prstGeom prst="rect">
            <a:avLst/>
          </a:prstGeom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488" y="2816016"/>
            <a:ext cx="1631472" cy="1631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6701" y="82469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036320" y="2742343"/>
            <a:ext cx="5628640" cy="14219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乘起；用一位数依次去乘两位数每一位上的数；与哪一位相乘，积就写在那一位的下面；最后把所得的积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6940" y="1852111"/>
            <a:ext cx="574802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两、三位数乘一位数（不进位）的笔算：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73600"/>
            <a:ext cx="7776864" cy="2836200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312" y="2379680"/>
            <a:ext cx="1930120" cy="193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75336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026160" y="2789801"/>
            <a:ext cx="5638800" cy="12557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计算时，相同数位对齐，从个位乘起，哪一位上的积满几十，就向前一位进几。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6940" y="1852111"/>
            <a:ext cx="574802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两、三位数乘一位数（不进位）的笔算：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158072" y="783158"/>
            <a:ext cx="6025328" cy="5238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4408" y="2848598"/>
            <a:ext cx="1436560" cy="1764594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971600" y="1287134"/>
            <a:ext cx="7393891" cy="636918"/>
            <a:chOff x="971600" y="1203598"/>
            <a:chExt cx="7393891" cy="63691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600" y="1203598"/>
              <a:ext cx="834293" cy="628880"/>
            </a:xfrm>
            <a:prstGeom prst="rect">
              <a:avLst/>
            </a:prstGeom>
          </p:spPr>
        </p:pic>
        <p:sp>
          <p:nvSpPr>
            <p:cNvPr id="27" name="文本框 1"/>
            <p:cNvSpPr txBox="1">
              <a:spLocks noChangeArrowheads="1"/>
            </p:cNvSpPr>
            <p:nvPr/>
          </p:nvSpPr>
          <p:spPr bwMode="auto">
            <a:xfrm>
              <a:off x="1690398" y="1317296"/>
              <a:ext cx="66750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计算法则：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59632" y="2063669"/>
            <a:ext cx="5105007" cy="475951"/>
            <a:chOff x="1699241" y="2023791"/>
            <a:chExt cx="5105007" cy="475951"/>
          </a:xfrm>
        </p:grpSpPr>
        <p:grpSp>
          <p:nvGrpSpPr>
            <p:cNvPr id="29" name="组合 28"/>
            <p:cNvGrpSpPr/>
            <p:nvPr/>
          </p:nvGrpSpPr>
          <p:grpSpPr>
            <a:xfrm>
              <a:off x="1699241" y="2049691"/>
              <a:ext cx="5105007" cy="450051"/>
              <a:chOff x="1699241" y="2049691"/>
              <a:chExt cx="5105007" cy="450051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1</a:t>
                </a:r>
                <a:endParaRPr lang="zh-CN" altLang="en-US" sz="2400" b="1" dirty="0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2051720" y="2499742"/>
                <a:ext cx="475252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42066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相同数位对齐，从个位乘起；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246312" y="2698740"/>
            <a:ext cx="6868752" cy="504056"/>
            <a:chOff x="1699241" y="2023791"/>
            <a:chExt cx="6868752" cy="504056"/>
          </a:xfrm>
        </p:grpSpPr>
        <p:grpSp>
          <p:nvGrpSpPr>
            <p:cNvPr id="34" name="组合 33"/>
            <p:cNvGrpSpPr/>
            <p:nvPr/>
          </p:nvGrpSpPr>
          <p:grpSpPr>
            <a:xfrm>
              <a:off x="1699241" y="2049691"/>
              <a:ext cx="5977946" cy="478156"/>
              <a:chOff x="1699241" y="2049691"/>
              <a:chExt cx="5977946" cy="478156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2</a:t>
                </a:r>
                <a:endParaRPr lang="zh-CN" altLang="en-US" sz="2400" b="1" dirty="0"/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051720" y="2499742"/>
                <a:ext cx="5625467" cy="2810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63722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用一位数依次去乘两、三位数每一位上的数；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63328" y="3418089"/>
            <a:ext cx="6194389" cy="494450"/>
            <a:chOff x="1699241" y="2022001"/>
            <a:chExt cx="6194389" cy="494450"/>
          </a:xfrm>
        </p:grpSpPr>
        <p:grpSp>
          <p:nvGrpSpPr>
            <p:cNvPr id="39" name="组合 38"/>
            <p:cNvGrpSpPr/>
            <p:nvPr/>
          </p:nvGrpSpPr>
          <p:grpSpPr>
            <a:xfrm>
              <a:off x="1699241" y="2049691"/>
              <a:ext cx="6037552" cy="466760"/>
              <a:chOff x="1699241" y="2049691"/>
              <a:chExt cx="6037552" cy="46676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3</a:t>
                </a:r>
                <a:endParaRPr lang="zh-CN" altLang="en-US" sz="2400" b="1" dirty="0"/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2051720" y="2499743"/>
                <a:ext cx="5685073" cy="167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Text Box 36"/>
            <p:cNvSpPr txBox="1">
              <a:spLocks noChangeArrowheads="1"/>
            </p:cNvSpPr>
            <p:nvPr/>
          </p:nvSpPr>
          <p:spPr bwMode="auto">
            <a:xfrm>
              <a:off x="2140132" y="2022001"/>
              <a:ext cx="575349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与哪一位相乘，积就写在那一位的下面；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59632" y="4095047"/>
            <a:ext cx="5105007" cy="475951"/>
            <a:chOff x="1699241" y="2023791"/>
            <a:chExt cx="5105007" cy="475951"/>
          </a:xfrm>
        </p:grpSpPr>
        <p:grpSp>
          <p:nvGrpSpPr>
            <p:cNvPr id="44" name="组合 43"/>
            <p:cNvGrpSpPr/>
            <p:nvPr/>
          </p:nvGrpSpPr>
          <p:grpSpPr>
            <a:xfrm>
              <a:off x="1699241" y="2049691"/>
              <a:ext cx="5105007" cy="450051"/>
              <a:chOff x="1699241" y="2049691"/>
              <a:chExt cx="5105007" cy="450051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1699241" y="2049691"/>
                <a:ext cx="432048" cy="432048"/>
              </a:xfrm>
              <a:prstGeom prst="ellipse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4</a:t>
                </a:r>
                <a:endParaRPr lang="zh-CN" altLang="en-US" sz="2400" b="1" dirty="0"/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2051720" y="2499742"/>
                <a:ext cx="475252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Text Box 36"/>
            <p:cNvSpPr txBox="1">
              <a:spLocks noChangeArrowheads="1"/>
            </p:cNvSpPr>
            <p:nvPr/>
          </p:nvSpPr>
          <p:spPr bwMode="auto">
            <a:xfrm>
              <a:off x="2195736" y="2023791"/>
              <a:ext cx="327846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最后把所得的积相加。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6"/>
          <p:cNvSpPr txBox="1">
            <a:spLocks noChangeArrowheads="1"/>
          </p:cNvSpPr>
          <p:nvPr/>
        </p:nvSpPr>
        <p:spPr bwMode="auto">
          <a:xfrm>
            <a:off x="891923" y="1486874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891923" y="2095709"/>
            <a:ext cx="70583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14×2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423×2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33×3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3642" y="2797095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1 4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8428" y="3285209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2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1061315" y="3952905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2031073" y="3914955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1549950" y="3915097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2192866" y="2086968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114940" y="810584"/>
            <a:ext cx="6025328" cy="5238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49516" y="2788540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4 2 3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49639" y="3276654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2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3806543" y="3944350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4865314" y="3898496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9"/>
          <p:cNvSpPr txBox="1">
            <a:spLocks noChangeArrowheads="1"/>
          </p:cNvSpPr>
          <p:nvPr/>
        </p:nvSpPr>
        <p:spPr bwMode="auto">
          <a:xfrm>
            <a:off x="4479576" y="3898496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9"/>
          <p:cNvSpPr txBox="1">
            <a:spLocks noChangeArrowheads="1"/>
          </p:cNvSpPr>
          <p:nvPr/>
        </p:nvSpPr>
        <p:spPr bwMode="auto">
          <a:xfrm>
            <a:off x="4072988" y="3898496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9"/>
          <p:cNvSpPr txBox="1">
            <a:spLocks noChangeArrowheads="1"/>
          </p:cNvSpPr>
          <p:nvPr/>
        </p:nvSpPr>
        <p:spPr bwMode="auto">
          <a:xfrm>
            <a:off x="5106099" y="2065211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846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406332" y="3917955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TextBox 9"/>
          <p:cNvSpPr txBox="1">
            <a:spLocks noChangeArrowheads="1"/>
          </p:cNvSpPr>
          <p:nvPr/>
        </p:nvSpPr>
        <p:spPr bwMode="auto">
          <a:xfrm>
            <a:off x="7359665" y="3880005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6894967" y="3880147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TextBox 9"/>
          <p:cNvSpPr txBox="1">
            <a:spLocks noChangeArrowheads="1"/>
          </p:cNvSpPr>
          <p:nvPr/>
        </p:nvSpPr>
        <p:spPr bwMode="auto">
          <a:xfrm>
            <a:off x="7562940" y="2071451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42628" y="2784157"/>
            <a:ext cx="2625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3 3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719657" y="3299147"/>
            <a:ext cx="33380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49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399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99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4" grpId="0"/>
      <p:bldP spid="33" grpId="0"/>
      <p:bldP spid="34" grpId="0"/>
      <p:bldP spid="35" grpId="0"/>
      <p:bldP spid="37" grpId="0"/>
      <p:bldP spid="38" grpId="0"/>
      <p:bldP spid="39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36"/>
          <p:cNvSpPr txBox="1">
            <a:spLocks noChangeArrowheads="1"/>
          </p:cNvSpPr>
          <p:nvPr/>
        </p:nvSpPr>
        <p:spPr bwMode="auto">
          <a:xfrm>
            <a:off x="935313" y="1442799"/>
            <a:ext cx="698784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一辆玩具小汽车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辆玩具小汽车多少钱？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36"/>
          <p:cNvSpPr txBox="1">
            <a:spLocks noChangeArrowheads="1"/>
          </p:cNvSpPr>
          <p:nvPr/>
        </p:nvSpPr>
        <p:spPr bwMode="auto">
          <a:xfrm>
            <a:off x="4522925" y="2722378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83951" y="787942"/>
            <a:ext cx="6025328" cy="5238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两、三位数乘一位数（不进位）的笔算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5819069" y="2722378"/>
            <a:ext cx="1455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57" y="3270534"/>
            <a:ext cx="1647512" cy="164751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1475656" y="2525518"/>
            <a:ext cx="2376264" cy="1440160"/>
            <a:chOff x="1763688" y="3219822"/>
            <a:chExt cx="2376264" cy="1440160"/>
          </a:xfrm>
        </p:grpSpPr>
        <p:sp>
          <p:nvSpPr>
            <p:cNvPr id="16" name="云形标注 15"/>
            <p:cNvSpPr/>
            <p:nvPr/>
          </p:nvSpPr>
          <p:spPr>
            <a:xfrm>
              <a:off x="1763688" y="3219822"/>
              <a:ext cx="2376264" cy="1440160"/>
            </a:xfrm>
            <a:prstGeom prst="cloudCallout">
              <a:avLst>
                <a:gd name="adj1" fmla="val -55572"/>
                <a:gd name="adj2" fmla="val 38249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9"/>
            <p:cNvSpPr txBox="1">
              <a:spLocks noChangeArrowheads="1"/>
            </p:cNvSpPr>
            <p:nvPr/>
          </p:nvSpPr>
          <p:spPr bwMode="auto">
            <a:xfrm>
              <a:off x="1938098" y="3481737"/>
              <a:ext cx="22018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是多少，用</a:t>
              </a:r>
              <a:r>
                <a:rPr lang="zh-CN" altLang="en-US" sz="24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乘法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3626786" y="3704373"/>
            <a:ext cx="4891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答：买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辆玩具小汽车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47664" y="2283718"/>
            <a:ext cx="5760640" cy="1933051"/>
            <a:chOff x="801858" y="2804496"/>
            <a:chExt cx="5859209" cy="877990"/>
          </a:xfrm>
        </p:grpSpPr>
        <p:sp>
          <p:nvSpPr>
            <p:cNvPr id="3" name="圆角矩形 2"/>
            <p:cNvSpPr/>
            <p:nvPr/>
          </p:nvSpPr>
          <p:spPr>
            <a:xfrm>
              <a:off x="801858" y="2804496"/>
              <a:ext cx="5859209" cy="87799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094818" y="2870247"/>
              <a:ext cx="5420661" cy="715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计算时，相同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对齐，从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____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乘起，哪一位上的积满几十，就向前一位进几。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 4"/>
          <p:cNvSpPr/>
          <p:nvPr/>
        </p:nvSpPr>
        <p:spPr>
          <a:xfrm>
            <a:off x="1176493" y="805342"/>
            <a:ext cx="6409322" cy="4601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两、三位数乘一位数（一次进位）的笔算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1176493" y="1496470"/>
            <a:ext cx="66750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计算法则：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4675635" y="2431259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数位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35696" y="2954479"/>
            <a:ext cx="1296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个位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76493" y="819630"/>
            <a:ext cx="6409322" cy="4601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两、三位数乘一位数（一次进位）的笔算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1047330" y="1492515"/>
            <a:ext cx="23487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1047330" y="2101350"/>
            <a:ext cx="68772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12×8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       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14×5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       911×3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5322" y="2854204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1 2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229" y="3342318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8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1216722" y="3958546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2098657" y="3920596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1705357" y="3920738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48273" y="2092609"/>
            <a:ext cx="8634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96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39249" y="2864860"/>
            <a:ext cx="34708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1 4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1319" y="3333763"/>
            <a:ext cx="36337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5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961950" y="3949991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4810509" y="3904137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4408999" y="3904137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5018532" y="2077101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6429783" y="3920596"/>
            <a:ext cx="1524139" cy="16509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7533803" y="3889958"/>
            <a:ext cx="4815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7150383" y="3889958"/>
            <a:ext cx="5230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7718347" y="2077092"/>
            <a:ext cx="9351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2733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9"/>
          <p:cNvSpPr txBox="1">
            <a:spLocks noChangeArrowheads="1"/>
          </p:cNvSpPr>
          <p:nvPr/>
        </p:nvSpPr>
        <p:spPr bwMode="auto">
          <a:xfrm>
            <a:off x="1852357" y="3713181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TextBox 9"/>
          <p:cNvSpPr txBox="1">
            <a:spLocks noChangeArrowheads="1"/>
          </p:cNvSpPr>
          <p:nvPr/>
        </p:nvSpPr>
        <p:spPr bwMode="auto">
          <a:xfrm>
            <a:off x="4613150" y="3670324"/>
            <a:ext cx="48157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6400073" y="3890359"/>
            <a:ext cx="1237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2 7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995778" y="593235"/>
            <a:ext cx="2698624" cy="1923605"/>
            <a:chOff x="5689800" y="311675"/>
            <a:chExt cx="2698624" cy="1923605"/>
          </a:xfrm>
        </p:grpSpPr>
        <p:sp>
          <p:nvSpPr>
            <p:cNvPr id="25" name="爆炸形 2 24"/>
            <p:cNvSpPr/>
            <p:nvPr/>
          </p:nvSpPr>
          <p:spPr>
            <a:xfrm>
              <a:off x="5689800" y="311675"/>
              <a:ext cx="2698624" cy="1923605"/>
            </a:xfrm>
            <a:prstGeom prst="irregularSeal2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6000880" y="902061"/>
              <a:ext cx="2185023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计算时注意加进位数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141744" y="2856222"/>
            <a:ext cx="2641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9 1 1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29280" y="3344674"/>
            <a:ext cx="29904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×   3</a:t>
            </a:r>
            <a:endParaRPr lang="zh-CN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99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49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9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49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4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8" grpId="0"/>
      <p:bldP spid="19" grpId="0"/>
      <p:bldP spid="20" grpId="0"/>
      <p:bldP spid="21" grpId="0"/>
      <p:bldP spid="22" grpId="0"/>
      <p:bldP spid="23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76493" y="791054"/>
            <a:ext cx="6409322" cy="46015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两、三位数乘一位数（一次进位）的笔算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6"/>
          <p:cNvSpPr txBox="1">
            <a:spLocks noChangeArrowheads="1"/>
          </p:cNvSpPr>
          <p:nvPr/>
        </p:nvSpPr>
        <p:spPr bwMode="auto">
          <a:xfrm>
            <a:off x="1331640" y="1275606"/>
            <a:ext cx="67656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一栋楼房共有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个单元，每单元住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户。一共可住多少户？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563888" y="1347614"/>
            <a:ext cx="504056" cy="4050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588224" y="1347614"/>
            <a:ext cx="720080" cy="4050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36"/>
          <p:cNvSpPr txBox="1">
            <a:spLocks noChangeArrowheads="1"/>
          </p:cNvSpPr>
          <p:nvPr/>
        </p:nvSpPr>
        <p:spPr bwMode="auto">
          <a:xfrm>
            <a:off x="2871737" y="2766571"/>
            <a:ext cx="144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18×6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4167881" y="2766571"/>
            <a:ext cx="1455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（户）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2694133" y="3606284"/>
            <a:ext cx="48916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答：一共可住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户。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31640" y="789368"/>
            <a:ext cx="6264696" cy="50405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两、三位数乘一位数（连续进位）的笔算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363142" y="1409019"/>
            <a:ext cx="66750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计算时需要注意什么？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63142" y="1815568"/>
            <a:ext cx="2763566" cy="2779504"/>
            <a:chOff x="1304378" y="1685881"/>
            <a:chExt cx="2763566" cy="277950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4378" y="1685881"/>
              <a:ext cx="2763566" cy="2779504"/>
            </a:xfrm>
            <a:prstGeom prst="rect">
              <a:avLst/>
            </a:prstGeom>
          </p:spPr>
        </p:pic>
        <p:sp>
          <p:nvSpPr>
            <p:cNvPr id="8" name="Text Box 36"/>
            <p:cNvSpPr txBox="1">
              <a:spLocks noChangeArrowheads="1"/>
            </p:cNvSpPr>
            <p:nvPr/>
          </p:nvSpPr>
          <p:spPr bwMode="auto">
            <a:xfrm>
              <a:off x="1460754" y="2499742"/>
              <a:ext cx="2248638" cy="1865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计算时要注意，不要忘记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以及加上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进位数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34421" y="1822952"/>
            <a:ext cx="3086149" cy="2779504"/>
            <a:chOff x="1304378" y="1685881"/>
            <a:chExt cx="2763566" cy="277950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4378" y="1685881"/>
              <a:ext cx="2763566" cy="2779504"/>
            </a:xfrm>
            <a:prstGeom prst="rect">
              <a:avLst/>
            </a:prstGeom>
          </p:spPr>
        </p:pic>
        <p:sp>
          <p:nvSpPr>
            <p:cNvPr id="11" name="Text Box 36"/>
            <p:cNvSpPr txBox="1">
              <a:spLocks noChangeArrowheads="1"/>
            </p:cNvSpPr>
            <p:nvPr/>
          </p:nvSpPr>
          <p:spPr bwMode="auto">
            <a:xfrm>
              <a:off x="1424118" y="2427674"/>
              <a:ext cx="2248638" cy="1938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如果某一位的乘积正好是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整十数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，在向前进位的同时，不要忘记在本位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添“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2077</Words>
  <Application>WPS 演示</Application>
  <PresentationFormat>全屏显示(16:9)</PresentationFormat>
  <Paragraphs>416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Calibri</vt:lpstr>
      <vt:lpstr>Times New Roman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890FD908BC1344F1A2E5BAF586D923E2_12</vt:lpwstr>
  </property>
  <property fmtid="{D5CDD505-2E9C-101B-9397-08002B2CF9AE}" pid="3" name="KSOProductBuildVer">
    <vt:lpwstr>2052-12.1.0.15374</vt:lpwstr>
  </property>
</Properties>
</file>