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02" r:id="rId5"/>
    <p:sldId id="257" r:id="rId6"/>
    <p:sldId id="258" r:id="rId7"/>
    <p:sldId id="260" r:id="rId8"/>
    <p:sldId id="262" r:id="rId9"/>
    <p:sldId id="259" r:id="rId10"/>
    <p:sldId id="261" r:id="rId11"/>
    <p:sldId id="263" r:id="rId12"/>
    <p:sldId id="299" r:id="rId13"/>
    <p:sldId id="264" r:id="rId14"/>
    <p:sldId id="266" r:id="rId15"/>
    <p:sldId id="265" r:id="rId16"/>
    <p:sldId id="267" r:id="rId17"/>
    <p:sldId id="268" r:id="rId18"/>
    <p:sldId id="269" r:id="rId19"/>
    <p:sldId id="270" r:id="rId20"/>
    <p:sldId id="337" r:id="rId21"/>
    <p:sldId id="282" r:id="rId22"/>
    <p:sldId id="276" r:id="rId23"/>
    <p:sldId id="271" r:id="rId24"/>
    <p:sldId id="272" r:id="rId25"/>
    <p:sldId id="273" r:id="rId26"/>
    <p:sldId id="274" r:id="rId27"/>
    <p:sldId id="275" r:id="rId28"/>
    <p:sldId id="283" r:id="rId29"/>
    <p:sldId id="300" r:id="rId30"/>
    <p:sldId id="284" r:id="rId31"/>
    <p:sldId id="285" r:id="rId32"/>
    <p:sldId id="287" r:id="rId33"/>
    <p:sldId id="288" r:id="rId34"/>
    <p:sldId id="286" r:id="rId35"/>
    <p:sldId id="289" r:id="rId36"/>
    <p:sldId id="290" r:id="rId37"/>
    <p:sldId id="291" r:id="rId38"/>
    <p:sldId id="301" r:id="rId39"/>
    <p:sldId id="292" r:id="rId40"/>
    <p:sldId id="357" r:id="rId41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2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F3300"/>
    <a:srgbClr val="CCFFCC"/>
    <a:srgbClr val="FFFF00"/>
    <a:srgbClr val="FFFF99"/>
    <a:srgbClr val="00FF00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 varScale="1">
        <p:scale>
          <a:sx n="69" d="100"/>
          <a:sy n="69" d="100"/>
        </p:scale>
        <p:origin x="-138" y="-102"/>
      </p:cViewPr>
      <p:guideLst>
        <p:guide orient="horz" pos="2124"/>
        <p:guide pos="2935"/>
      </p:guideLst>
    </p:cSldViewPr>
  </p:slide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5.wav"/><Relationship Id="rId1" Type="http://schemas.openxmlformats.org/officeDocument/2006/relationships/audio" Target="../media/audio3.wav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>
            <a:spLocks noGrp="1"/>
          </p:cNvSpPr>
          <p:nvPr>
            <p:ph type="ctrTitle"/>
          </p:nvPr>
        </p:nvSpPr>
        <p:spPr>
          <a:xfrm>
            <a:off x="935038" y="123507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sz="4400" b="1" kern="1200" baseline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Lesson 10  </a:t>
            </a:r>
            <a:br>
              <a:rPr lang="zh-CN" altLang="en-US" sz="4400" b="1" kern="1200" baseline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4400" b="1" kern="1200" baseline="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How many are there?</a:t>
            </a:r>
            <a:endParaRPr lang="zh-CN" altLang="en-US" sz="4400" b="1" kern="1200" baseline="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290" name="表格 12289"/>
          <p:cNvGraphicFramePr/>
          <p:nvPr/>
        </p:nvGraphicFramePr>
        <p:xfrm>
          <a:off x="1406525" y="1192213"/>
          <a:ext cx="6843713" cy="4405313"/>
        </p:xfrm>
        <a:graphic>
          <a:graphicData uri="http://schemas.openxmlformats.org/drawingml/2006/table">
            <a:tbl>
              <a:tblPr/>
              <a:tblGrid>
                <a:gridCol w="3422650"/>
                <a:gridCol w="3421063"/>
              </a:tblGrid>
              <a:tr h="692150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FFFF"/>
                          </a:solidFill>
                          <a:latin typeface="Calibri" panose="020F0502020204030204" pitchFamily="2" charset="0"/>
                        </a:rPr>
                        <a:t>教 室 里 的 人 或 物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52463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单       数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复      数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06070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2303" name="文本框 12302"/>
          <p:cNvSpPr txBox="1"/>
          <p:nvPr/>
        </p:nvSpPr>
        <p:spPr>
          <a:xfrm>
            <a:off x="1930400" y="2576513"/>
            <a:ext cx="2162175" cy="3667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blackboard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304" name="文本框 12303"/>
          <p:cNvSpPr txBox="1"/>
          <p:nvPr/>
        </p:nvSpPr>
        <p:spPr>
          <a:xfrm>
            <a:off x="5507038" y="2576513"/>
            <a:ext cx="2162175" cy="3667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blackboard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05" name="文本框 12304"/>
          <p:cNvSpPr txBox="1"/>
          <p:nvPr/>
        </p:nvSpPr>
        <p:spPr>
          <a:xfrm>
            <a:off x="1930400" y="294322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window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306" name="文本框 12305"/>
          <p:cNvSpPr txBox="1"/>
          <p:nvPr/>
        </p:nvSpPr>
        <p:spPr>
          <a:xfrm>
            <a:off x="1930400" y="4040188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eraser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307" name="文本框 12306"/>
          <p:cNvSpPr txBox="1"/>
          <p:nvPr/>
        </p:nvSpPr>
        <p:spPr>
          <a:xfrm>
            <a:off x="1930400" y="3673475"/>
            <a:ext cx="2162175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crayon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308" name="文本框 12307"/>
          <p:cNvSpPr txBox="1"/>
          <p:nvPr/>
        </p:nvSpPr>
        <p:spPr>
          <a:xfrm>
            <a:off x="1930400" y="4405313"/>
            <a:ext cx="2162175" cy="3667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student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309" name="文本框 12308"/>
          <p:cNvSpPr txBox="1"/>
          <p:nvPr/>
        </p:nvSpPr>
        <p:spPr>
          <a:xfrm>
            <a:off x="1930400" y="477202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teacher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12310" name="文本框 12309"/>
          <p:cNvSpPr txBox="1"/>
          <p:nvPr/>
        </p:nvSpPr>
        <p:spPr>
          <a:xfrm>
            <a:off x="5507038" y="294322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window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11" name="文本框 12310"/>
          <p:cNvSpPr txBox="1"/>
          <p:nvPr/>
        </p:nvSpPr>
        <p:spPr>
          <a:xfrm>
            <a:off x="1930400" y="3308350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door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312" name="文本框 12311"/>
          <p:cNvSpPr txBox="1"/>
          <p:nvPr/>
        </p:nvSpPr>
        <p:spPr>
          <a:xfrm>
            <a:off x="5507038" y="3308350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door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13" name="文本框 12312"/>
          <p:cNvSpPr txBox="1"/>
          <p:nvPr/>
        </p:nvSpPr>
        <p:spPr>
          <a:xfrm>
            <a:off x="5507038" y="3673475"/>
            <a:ext cx="2162175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crayon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14" name="文本框 12313"/>
          <p:cNvSpPr txBox="1"/>
          <p:nvPr/>
        </p:nvSpPr>
        <p:spPr>
          <a:xfrm>
            <a:off x="5507038" y="4040188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eraser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15" name="文本框 12314"/>
          <p:cNvSpPr txBox="1"/>
          <p:nvPr/>
        </p:nvSpPr>
        <p:spPr>
          <a:xfrm>
            <a:off x="5507038" y="4405313"/>
            <a:ext cx="2162175" cy="3667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student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16" name="文本框 12315"/>
          <p:cNvSpPr txBox="1"/>
          <p:nvPr/>
        </p:nvSpPr>
        <p:spPr>
          <a:xfrm>
            <a:off x="5507038" y="477202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teacher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 bldLvl="0"/>
      <p:bldP spid="12304" grpId="0" bldLvl="0"/>
      <p:bldP spid="12305" grpId="0" bldLvl="0"/>
      <p:bldP spid="12310" grpId="0" bldLvl="0"/>
      <p:bldP spid="12311" grpId="0" bldLvl="0"/>
      <p:bldP spid="12312" grpId="0" bldLvl="0"/>
      <p:bldP spid="12307" grpId="0" bldLvl="0"/>
      <p:bldP spid="12313" grpId="0" bldLvl="0"/>
      <p:bldP spid="12306" grpId="0" bldLvl="0"/>
      <p:bldP spid="12314" grpId="0" bldLvl="0"/>
      <p:bldP spid="12308" grpId="0" bldLvl="0"/>
      <p:bldP spid="12315" grpId="0" bldLvl="0"/>
      <p:bldP spid="12309" grpId="0" bldLvl="0"/>
      <p:bldP spid="12316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809625" y="2574925"/>
            <a:ext cx="7748588" cy="947738"/>
          </a:xfrm>
          <a:prstGeom prst="rect">
            <a:avLst/>
          </a:prstGeom>
          <a:solidFill>
            <a:srgbClr val="008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pPr algn="ctr"/>
            <a:r>
              <a:rPr lang="zh-CN" altLang="en-US" sz="5600" b="1" dirty="0">
                <a:solidFill>
                  <a:srgbClr val="FFFF00"/>
                </a:solidFill>
                <a:latin typeface="Arial Unicode MS" panose="020B0604020202020204" charset="-122"/>
                <a:ea typeface="Arial Unicode MS" panose="020B0604020202020204" charset="-122"/>
              </a:rPr>
              <a:t>2、Boxes and buses</a:t>
            </a:r>
            <a:endParaRPr lang="zh-CN" altLang="en-US" sz="5600" b="1" dirty="0">
              <a:solidFill>
                <a:srgbClr val="FFFF00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纸箱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563" y="503238"/>
            <a:ext cx="4616450" cy="436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4338"/>
          <p:cNvSpPr txBox="1"/>
          <p:nvPr/>
        </p:nvSpPr>
        <p:spPr>
          <a:xfrm>
            <a:off x="1092200" y="5062538"/>
            <a:ext cx="7178675" cy="823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is a box.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5361"/>
          <p:cNvSpPr txBox="1"/>
          <p:nvPr/>
        </p:nvSpPr>
        <p:spPr>
          <a:xfrm>
            <a:off x="1092200" y="5062538"/>
            <a:ext cx="7178675" cy="823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is a bus.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pic>
        <p:nvPicPr>
          <p:cNvPr id="15363" name="图片 15362" descr="客车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1338" y="903288"/>
            <a:ext cx="5564187" cy="3719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1019175" y="1938338"/>
            <a:ext cx="7299325" cy="23764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</a:rPr>
              <a:t>These words 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</a:rPr>
              <a:t>have no</a:t>
            </a:r>
            <a:r>
              <a:rPr lang="zh-CN" altLang="en-US" sz="9600" b="1" dirty="0">
                <a:latin typeface="Arial" panose="020B0604020202020204" pitchFamily="34" charset="0"/>
              </a:rPr>
              <a:t> </a:t>
            </a:r>
            <a:r>
              <a:rPr lang="zh-CN" altLang="en-US" sz="9600" b="1" dirty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17409"/>
          <p:cNvGrpSpPr>
            <a:grpSpLocks noChangeAspect="1"/>
          </p:cNvGrpSpPr>
          <p:nvPr/>
        </p:nvGrpSpPr>
        <p:grpSpPr>
          <a:xfrm>
            <a:off x="1257300" y="1065213"/>
            <a:ext cx="6394450" cy="3638550"/>
            <a:chOff x="0" y="0"/>
            <a:chExt cx="10692" cy="6084"/>
          </a:xfrm>
        </p:grpSpPr>
        <p:pic>
          <p:nvPicPr>
            <p:cNvPr id="17411" name="图片 17410" descr="纸箱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98" y="0"/>
              <a:ext cx="3003" cy="28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2" name="图片 17411" descr="纸箱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3242"/>
              <a:ext cx="3003" cy="28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3" name="图片 17412" descr="纸箱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12" y="3242"/>
              <a:ext cx="3003" cy="28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4" name="图片 17413" descr="纸箱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690" y="3242"/>
              <a:ext cx="3003" cy="28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5" name="图片 17414" descr="纸箱子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855" y="0"/>
              <a:ext cx="3003" cy="28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6" name="文本框 17415"/>
          <p:cNvSpPr txBox="1"/>
          <p:nvPr/>
        </p:nvSpPr>
        <p:spPr>
          <a:xfrm>
            <a:off x="946150" y="4968875"/>
            <a:ext cx="7299325" cy="8239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are many box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es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946150" y="4968875"/>
            <a:ext cx="7299325" cy="8239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are many bus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es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grpSp>
        <p:nvGrpSpPr>
          <p:cNvPr id="18435" name="组合 18434"/>
          <p:cNvGrpSpPr>
            <a:grpSpLocks noChangeAspect="1"/>
          </p:cNvGrpSpPr>
          <p:nvPr/>
        </p:nvGrpSpPr>
        <p:grpSpPr>
          <a:xfrm>
            <a:off x="1250950" y="836613"/>
            <a:ext cx="6521450" cy="3933825"/>
            <a:chOff x="0" y="0"/>
            <a:chExt cx="10270" cy="6194"/>
          </a:xfrm>
        </p:grpSpPr>
        <p:pic>
          <p:nvPicPr>
            <p:cNvPr id="18436" name="图片 18435" descr="客车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4224" cy="28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7" name="图片 18436" descr="客车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75" y="3372"/>
              <a:ext cx="4224" cy="28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438" name="图片 18437" descr="客车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46" y="0"/>
              <a:ext cx="4224" cy="282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1019175" y="1938338"/>
            <a:ext cx="7299325" cy="23764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</a:rPr>
              <a:t>These words </a:t>
            </a:r>
            <a:endParaRPr lang="zh-CN" altLang="en-US" sz="5400" b="1" dirty="0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5400" b="1" dirty="0">
                <a:solidFill>
                  <a:srgbClr val="FFFF00"/>
                </a:solidFill>
                <a:latin typeface="Arial" panose="020B0604020202020204" pitchFamily="34" charset="0"/>
              </a:rPr>
              <a:t>have an</a:t>
            </a:r>
            <a:r>
              <a:rPr lang="zh-CN" altLang="en-US" sz="9600" b="1" dirty="0">
                <a:latin typeface="Arial" panose="020B0604020202020204" pitchFamily="34" charset="0"/>
              </a:rPr>
              <a:t> </a:t>
            </a:r>
            <a:r>
              <a:rPr lang="zh-CN" altLang="en-US" sz="9600" b="1" dirty="0">
                <a:solidFill>
                  <a:srgbClr val="FF3300"/>
                </a:solidFill>
                <a:latin typeface="Arial" panose="020B0604020202020204" pitchFamily="34" charset="0"/>
              </a:rPr>
              <a:t>es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482" name="表格 20481"/>
          <p:cNvGraphicFramePr/>
          <p:nvPr/>
        </p:nvGraphicFramePr>
        <p:xfrm>
          <a:off x="1130300" y="896938"/>
          <a:ext cx="6958013" cy="4183063"/>
        </p:xfrm>
        <a:graphic>
          <a:graphicData uri="http://schemas.openxmlformats.org/drawingml/2006/table">
            <a:tbl>
              <a:tblPr/>
              <a:tblGrid>
                <a:gridCol w="3478213"/>
                <a:gridCol w="3479800"/>
              </a:tblGrid>
              <a:tr h="573088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FFFF"/>
                          </a:solidFill>
                          <a:latin typeface="Calibri" panose="020F0502020204030204" pitchFamily="2" charset="0"/>
                        </a:rPr>
                        <a:t>以“ch”，“sh”，“s”，“x”或类似s发音结构的词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429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单数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复数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0670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0495" name="文本框 20494"/>
          <p:cNvSpPr txBox="1"/>
          <p:nvPr/>
        </p:nvSpPr>
        <p:spPr>
          <a:xfrm>
            <a:off x="1804988" y="2457450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brush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0496" name="文本框 20495"/>
          <p:cNvSpPr txBox="1"/>
          <p:nvPr/>
        </p:nvSpPr>
        <p:spPr>
          <a:xfrm>
            <a:off x="1804988" y="3187700"/>
            <a:ext cx="2162175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dish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7" name="文本框 20496"/>
          <p:cNvSpPr txBox="1"/>
          <p:nvPr/>
        </p:nvSpPr>
        <p:spPr>
          <a:xfrm>
            <a:off x="1804988" y="3919538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fox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8" name="文本框 20497"/>
          <p:cNvSpPr txBox="1"/>
          <p:nvPr/>
        </p:nvSpPr>
        <p:spPr>
          <a:xfrm>
            <a:off x="1804988" y="3552825"/>
            <a:ext cx="2162175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class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99" name="文本框 20498"/>
          <p:cNvSpPr txBox="1"/>
          <p:nvPr/>
        </p:nvSpPr>
        <p:spPr>
          <a:xfrm>
            <a:off x="1804988" y="282257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dress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0500" name="文本框 20499"/>
          <p:cNvSpPr txBox="1"/>
          <p:nvPr/>
        </p:nvSpPr>
        <p:spPr>
          <a:xfrm>
            <a:off x="5200650" y="2457450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brush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501" name="文本框 20500"/>
          <p:cNvSpPr txBox="1"/>
          <p:nvPr/>
        </p:nvSpPr>
        <p:spPr>
          <a:xfrm>
            <a:off x="5200650" y="282257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dress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502" name="文本框 20501"/>
          <p:cNvSpPr txBox="1"/>
          <p:nvPr/>
        </p:nvSpPr>
        <p:spPr>
          <a:xfrm>
            <a:off x="5200650" y="3554413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class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503" name="文本框 20502"/>
          <p:cNvSpPr txBox="1"/>
          <p:nvPr/>
        </p:nvSpPr>
        <p:spPr>
          <a:xfrm>
            <a:off x="5200650" y="3187700"/>
            <a:ext cx="2162175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dish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504" name="文本框 20503"/>
          <p:cNvSpPr txBox="1"/>
          <p:nvPr/>
        </p:nvSpPr>
        <p:spPr>
          <a:xfrm>
            <a:off x="5200650" y="3919538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fox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bldLvl="0"/>
      <p:bldP spid="20500" grpId="0" bldLvl="0"/>
      <p:bldP spid="20499" grpId="0" bldLvl="0"/>
      <p:bldP spid="20501" grpId="0" bldLvl="0"/>
      <p:bldP spid="20503" grpId="0" bldLvl="0"/>
      <p:bldP spid="20498" grpId="0" bldLvl="0"/>
      <p:bldP spid="20502" grpId="0" bldLvl="0"/>
      <p:bldP spid="20497" grpId="0" bldLvl="0"/>
      <p:bldP spid="20504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847725" y="2314575"/>
            <a:ext cx="7748588" cy="1555750"/>
          </a:xfrm>
          <a:prstGeom prst="rect">
            <a:avLst/>
          </a:prstGeom>
          <a:solidFill>
            <a:srgbClr val="008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pPr algn="ctr"/>
            <a:r>
              <a:rPr lang="zh-CN" altLang="en-US" sz="4800" b="1" dirty="0">
                <a:solidFill>
                  <a:srgbClr val="FFFF00"/>
                </a:solidFill>
                <a:latin typeface="Arial Unicode MS" panose="020B0604020202020204" charset="-122"/>
                <a:ea typeface="Arial Unicode MS" panose="020B0604020202020204" charset="-122"/>
              </a:rPr>
              <a:t>3、Tomatoes，potatoes and photoes</a:t>
            </a:r>
            <a:endParaRPr lang="zh-CN" altLang="en-US" sz="4800" b="1" dirty="0">
              <a:solidFill>
                <a:srgbClr val="FFFF00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4097"/>
          <p:cNvSpPr>
            <a:spLocks noGrp="1"/>
          </p:cNvSpPr>
          <p:nvPr/>
        </p:nvSpPr>
        <p:spPr>
          <a:xfrm>
            <a:off x="650875" y="2571750"/>
            <a:ext cx="7772400" cy="1228725"/>
          </a:xfrm>
          <a:prstGeom prst="rect">
            <a:avLst/>
          </a:prstGeom>
          <a:solidFill>
            <a:srgbClr val="FFFF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b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rgbClr val="0000FF"/>
                </a:solidFill>
              </a:rPr>
              <a:t> </a:t>
            </a:r>
            <a:r>
              <a:rPr lang="zh-CN" altLang="en-US" sz="4800" b="1" dirty="0">
                <a:solidFill>
                  <a:srgbClr val="0000FF"/>
                </a:solidFill>
              </a:rPr>
              <a:t>How many are there?</a:t>
            </a:r>
            <a:endParaRPr lang="zh-CN" altLang="en-US" sz="4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西红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8888" y="187325"/>
            <a:ext cx="3878262" cy="406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1092200" y="5053013"/>
            <a:ext cx="7178675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is a tomato.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土豆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1435100"/>
            <a:ext cx="3784600" cy="271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1092200" y="5062538"/>
            <a:ext cx="7178675" cy="823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is a potato.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4577" descr="照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0" y="460375"/>
            <a:ext cx="5832475" cy="4375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文本框 24578"/>
          <p:cNvSpPr txBox="1"/>
          <p:nvPr/>
        </p:nvSpPr>
        <p:spPr>
          <a:xfrm>
            <a:off x="1092200" y="5053013"/>
            <a:ext cx="7178675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is a photo.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1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1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00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组合 25601"/>
          <p:cNvGrpSpPr>
            <a:grpSpLocks noChangeAspect="1"/>
          </p:cNvGrpSpPr>
          <p:nvPr/>
        </p:nvGrpSpPr>
        <p:grpSpPr>
          <a:xfrm>
            <a:off x="1193800" y="500063"/>
            <a:ext cx="5422900" cy="3602037"/>
            <a:chOff x="0" y="0"/>
            <a:chExt cx="8539" cy="5671"/>
          </a:xfrm>
        </p:grpSpPr>
        <p:pic>
          <p:nvPicPr>
            <p:cNvPr id="25603" name="图片 25602" descr="西红柿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9" y="0"/>
              <a:ext cx="2478" cy="25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4" name="图片 25603" descr="西红柿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00" y="2095"/>
              <a:ext cx="2480" cy="25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5" name="图片 25604" descr="西红柿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2597"/>
              <a:ext cx="2478" cy="25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6" name="图片 25605" descr="西红柿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40" y="0"/>
              <a:ext cx="2480" cy="25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7" name="图片 25606" descr="西红柿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59" y="3075"/>
              <a:ext cx="2480" cy="25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608" name="文本框 25607"/>
          <p:cNvSpPr txBox="1"/>
          <p:nvPr/>
        </p:nvSpPr>
        <p:spPr>
          <a:xfrm>
            <a:off x="1193800" y="4613275"/>
            <a:ext cx="7300913" cy="15541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are many tomato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es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6" name="组合 26625"/>
          <p:cNvGrpSpPr>
            <a:grpSpLocks noChangeAspect="1"/>
          </p:cNvGrpSpPr>
          <p:nvPr/>
        </p:nvGrpSpPr>
        <p:grpSpPr>
          <a:xfrm>
            <a:off x="1600200" y="801688"/>
            <a:ext cx="5207000" cy="3490912"/>
            <a:chOff x="0" y="0"/>
            <a:chExt cx="8200" cy="5499"/>
          </a:xfrm>
        </p:grpSpPr>
        <p:pic>
          <p:nvPicPr>
            <p:cNvPr id="26627" name="图片 26626" descr="土豆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591"/>
              <a:ext cx="3417" cy="2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28" name="图片 26627" descr="土豆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3045"/>
              <a:ext cx="3417" cy="2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29" name="图片 26628" descr="土豆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17" y="2454"/>
              <a:ext cx="3417" cy="2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630" name="图片 26629" descr="土豆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84" y="0"/>
              <a:ext cx="3417" cy="245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31" name="文本框 26630"/>
          <p:cNvSpPr txBox="1"/>
          <p:nvPr/>
        </p:nvSpPr>
        <p:spPr>
          <a:xfrm>
            <a:off x="1193800" y="4613275"/>
            <a:ext cx="7300913" cy="15541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are many potato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es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组合 27649"/>
          <p:cNvGrpSpPr>
            <a:grpSpLocks noChangeAspect="1"/>
          </p:cNvGrpSpPr>
          <p:nvPr/>
        </p:nvGrpSpPr>
        <p:grpSpPr>
          <a:xfrm>
            <a:off x="1606550" y="1130300"/>
            <a:ext cx="4987925" cy="2640013"/>
            <a:chOff x="0" y="0"/>
            <a:chExt cx="7855" cy="4158"/>
          </a:xfrm>
        </p:grpSpPr>
        <p:pic>
          <p:nvPicPr>
            <p:cNvPr id="27651" name="图片 27650" descr="风景照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9620000">
              <a:off x="0" y="183"/>
              <a:ext cx="5455" cy="36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2" name="图片 27651" descr="风景照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0940000">
              <a:off x="864" y="0"/>
              <a:ext cx="5797" cy="38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3" name="图片 27652" descr="风景照片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780000">
              <a:off x="2311" y="0"/>
              <a:ext cx="5544" cy="415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4" name="文本框 27653"/>
          <p:cNvSpPr txBox="1"/>
          <p:nvPr/>
        </p:nvSpPr>
        <p:spPr>
          <a:xfrm>
            <a:off x="1193800" y="4613275"/>
            <a:ext cx="7300913" cy="15541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are many phototo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3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671513" y="2022475"/>
            <a:ext cx="770096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Do you see an 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zh-CN" altLang="en-US" sz="4800" b="1" dirty="0">
                <a:latin typeface="Arial" panose="020B0604020202020204" pitchFamily="34" charset="0"/>
              </a:rPr>
              <a:t> or an 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es</a:t>
            </a:r>
            <a:r>
              <a:rPr lang="zh-CN" altLang="en-US" sz="4800" b="1" dirty="0">
                <a:latin typeface="Arial" panose="020B0604020202020204" pitchFamily="34" charset="0"/>
              </a:rPr>
              <a:t> in these words?  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2500313" y="4149725"/>
            <a:ext cx="3186112" cy="11890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7200" b="1" dirty="0">
                <a:solidFill>
                  <a:srgbClr val="FF0000"/>
                </a:solidFill>
                <a:latin typeface="Arial" panose="020B0604020202020204" pitchFamily="34" charset="0"/>
              </a:rPr>
              <a:t>Yes!</a:t>
            </a:r>
            <a:endParaRPr lang="zh-CN" altLang="en-US" sz="7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/>
      <p:bldP spid="28675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698" name="表格 29697"/>
          <p:cNvGraphicFramePr/>
          <p:nvPr/>
        </p:nvGraphicFramePr>
        <p:xfrm>
          <a:off x="1130300" y="896938"/>
          <a:ext cx="6958013" cy="4183063"/>
        </p:xfrm>
        <a:graphic>
          <a:graphicData uri="http://schemas.openxmlformats.org/drawingml/2006/table">
            <a:tbl>
              <a:tblPr/>
              <a:tblGrid>
                <a:gridCol w="3478213"/>
                <a:gridCol w="3479800"/>
              </a:tblGrid>
              <a:tr h="573088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FFFF"/>
                          </a:solidFill>
                          <a:latin typeface="Calibri" panose="020F0502020204030204" pitchFamily="2" charset="0"/>
                        </a:rPr>
                        <a:t>以元音结尾的单词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542925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单数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复数</a:t>
                      </a:r>
                      <a:endParaRPr lang="zh-CN" altLang="en-US" sz="1800" b="1" dirty="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067050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9711" name="文本框 29710"/>
          <p:cNvSpPr txBox="1"/>
          <p:nvPr/>
        </p:nvSpPr>
        <p:spPr>
          <a:xfrm>
            <a:off x="1804988" y="2457450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tomato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12" name="文本框 29711"/>
          <p:cNvSpPr txBox="1"/>
          <p:nvPr/>
        </p:nvSpPr>
        <p:spPr>
          <a:xfrm>
            <a:off x="1804988" y="282257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potato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13" name="文本框 29712"/>
          <p:cNvSpPr txBox="1"/>
          <p:nvPr/>
        </p:nvSpPr>
        <p:spPr>
          <a:xfrm>
            <a:off x="1804988" y="3937000"/>
            <a:ext cx="2162175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radio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14" name="文本框 29713"/>
          <p:cNvSpPr txBox="1"/>
          <p:nvPr/>
        </p:nvSpPr>
        <p:spPr>
          <a:xfrm>
            <a:off x="1804988" y="4303713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piano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15" name="文本框 29714"/>
          <p:cNvSpPr txBox="1"/>
          <p:nvPr/>
        </p:nvSpPr>
        <p:spPr>
          <a:xfrm>
            <a:off x="1804988" y="3187700"/>
            <a:ext cx="2162175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zero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29716" name="文本框 29715"/>
          <p:cNvSpPr txBox="1"/>
          <p:nvPr/>
        </p:nvSpPr>
        <p:spPr>
          <a:xfrm>
            <a:off x="1804988" y="357187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photo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9717" name="文本框 29716"/>
          <p:cNvSpPr txBox="1"/>
          <p:nvPr/>
        </p:nvSpPr>
        <p:spPr>
          <a:xfrm>
            <a:off x="5475288" y="2457450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tomato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18" name="文本框 29717"/>
          <p:cNvSpPr txBox="1"/>
          <p:nvPr/>
        </p:nvSpPr>
        <p:spPr>
          <a:xfrm>
            <a:off x="5475288" y="282257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potato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19" name="文本框 29718"/>
          <p:cNvSpPr txBox="1"/>
          <p:nvPr/>
        </p:nvSpPr>
        <p:spPr>
          <a:xfrm>
            <a:off x="5475288" y="3206750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zero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es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20" name="文本框 29719"/>
          <p:cNvSpPr txBox="1"/>
          <p:nvPr/>
        </p:nvSpPr>
        <p:spPr>
          <a:xfrm>
            <a:off x="5475288" y="3571875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photo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21" name="文本框 29720"/>
          <p:cNvSpPr txBox="1"/>
          <p:nvPr/>
        </p:nvSpPr>
        <p:spPr>
          <a:xfrm>
            <a:off x="5475288" y="3937000"/>
            <a:ext cx="2162175" cy="3667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radio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722" name="文本框 29721"/>
          <p:cNvSpPr txBox="1"/>
          <p:nvPr/>
        </p:nvSpPr>
        <p:spPr>
          <a:xfrm>
            <a:off x="5475288" y="4303713"/>
            <a:ext cx="2162175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b="1" dirty="0">
                <a:latin typeface="Arial" panose="020B0604020202020204" pitchFamily="34" charset="0"/>
              </a:rPr>
              <a:t>piano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1" grpId="0" bldLvl="0"/>
      <p:bldP spid="29717" grpId="0" bldLvl="0"/>
      <p:bldP spid="29712" grpId="0" bldLvl="0"/>
      <p:bldP spid="29718" grpId="0" bldLvl="0"/>
      <p:bldP spid="29715" grpId="0" bldLvl="0"/>
      <p:bldP spid="29719" grpId="0" bldLvl="0"/>
      <p:bldP spid="29716" grpId="0" bldLvl="0"/>
      <p:bldP spid="29720" grpId="0" bldLvl="0"/>
      <p:bldP spid="29713" grpId="0" bldLvl="0"/>
      <p:bldP spid="29721" grpId="0" bldLvl="0"/>
      <p:bldP spid="29714" grpId="0" bldLvl="0"/>
      <p:bldP spid="29722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860425" y="2301875"/>
            <a:ext cx="7748588" cy="1800225"/>
          </a:xfrm>
          <a:prstGeom prst="rect">
            <a:avLst/>
          </a:prstGeom>
          <a:solidFill>
            <a:srgbClr val="008000">
              <a:alpha val="100000"/>
            </a:srgbClr>
          </a:solidFill>
          <a:ln w="9525">
            <a:noFill/>
          </a:ln>
        </p:spPr>
        <p:txBody>
          <a:bodyPr vert="horz" wrap="square" lIns="90170" tIns="46990" rIns="90170" bIns="46990" anchor="t" anchorCtr="0">
            <a:spAutoFit/>
          </a:bodyPr>
          <a:p>
            <a:pPr algn="ctr"/>
            <a:r>
              <a:rPr lang="zh-CN" altLang="en-US" sz="5600" b="1" dirty="0">
                <a:solidFill>
                  <a:srgbClr val="FFFF00"/>
                </a:solidFill>
                <a:latin typeface="Arial Unicode MS" panose="020B0604020202020204" charset="-122"/>
                <a:ea typeface="Arial Unicode MS" panose="020B0604020202020204" charset="-122"/>
              </a:rPr>
              <a:t>4、Men，women and children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31745" descr="老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682625"/>
            <a:ext cx="3413125" cy="380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文本框 31746"/>
          <p:cNvSpPr txBox="1"/>
          <p:nvPr/>
        </p:nvSpPr>
        <p:spPr>
          <a:xfrm>
            <a:off x="1092200" y="5062538"/>
            <a:ext cx="7178675" cy="823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man is old.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958850" y="2325688"/>
            <a:ext cx="7748588" cy="947737"/>
          </a:xfrm>
          <a:prstGeom prst="rect">
            <a:avLst/>
          </a:prstGeom>
          <a:solidFill>
            <a:srgbClr val="008000">
              <a:alpha val="100000"/>
            </a:srgbClr>
          </a:solidFill>
          <a:ln w="9525">
            <a:noFill/>
          </a:ln>
        </p:spPr>
        <p:txBody>
          <a:bodyPr lIns="90170" tIns="46990" rIns="90170" bIns="46990">
            <a:spAutoFit/>
          </a:bodyPr>
          <a:p>
            <a:pPr algn="ctr"/>
            <a:r>
              <a:rPr lang="zh-CN" altLang="en-US" sz="5600" b="1" dirty="0">
                <a:solidFill>
                  <a:srgbClr val="FFFF00"/>
                </a:solidFill>
                <a:latin typeface="Arial Unicode MS" panose="020B0604020202020204" charset="-122"/>
                <a:ea typeface="Arial Unicode MS" panose="020B0604020202020204" charset="-122"/>
              </a:rPr>
              <a:t>1、Pencils and chairs</a:t>
            </a:r>
            <a:endParaRPr lang="zh-CN" altLang="en-US" sz="5600" b="1" dirty="0">
              <a:solidFill>
                <a:srgbClr val="FFFF00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/>
      <p:bldP spid="5122" grpId="1" bldLvl="0"/>
      <p:bldP spid="5122" grpId="2" bldLvl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女士舞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0913" y="446088"/>
            <a:ext cx="4335462" cy="407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2770"/>
          <p:cNvSpPr txBox="1"/>
          <p:nvPr/>
        </p:nvSpPr>
        <p:spPr>
          <a:xfrm>
            <a:off x="1092200" y="5062538"/>
            <a:ext cx="7178675" cy="823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woman is dancing.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1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1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33793" descr="孩子走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368300"/>
            <a:ext cx="2906713" cy="429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文本框 33794"/>
          <p:cNvSpPr txBox="1"/>
          <p:nvPr/>
        </p:nvSpPr>
        <p:spPr>
          <a:xfrm>
            <a:off x="1092200" y="5062538"/>
            <a:ext cx="7178675" cy="823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child  is walking.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4817" descr="年轻人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7163" y="539750"/>
            <a:ext cx="6224587" cy="413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34818"/>
          <p:cNvSpPr txBox="1"/>
          <p:nvPr/>
        </p:nvSpPr>
        <p:spPr>
          <a:xfrm>
            <a:off x="784225" y="5068888"/>
            <a:ext cx="7847013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men are young.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35841" descr="唱歌女士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3988" y="955675"/>
            <a:ext cx="6083300" cy="396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35842"/>
          <p:cNvSpPr txBox="1"/>
          <p:nvPr/>
        </p:nvSpPr>
        <p:spPr>
          <a:xfrm>
            <a:off x="784225" y="5068888"/>
            <a:ext cx="7847013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women are singing.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36865" descr="孩子们做游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358775"/>
            <a:ext cx="7826375" cy="440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6866"/>
          <p:cNvSpPr txBox="1"/>
          <p:nvPr/>
        </p:nvSpPr>
        <p:spPr>
          <a:xfrm>
            <a:off x="385763" y="5056188"/>
            <a:ext cx="8397875" cy="8223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children are playing.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671513" y="2022475"/>
            <a:ext cx="7700962" cy="15541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Do you see an 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zh-CN" altLang="en-US" sz="4800" b="1" dirty="0">
                <a:latin typeface="Arial" panose="020B0604020202020204" pitchFamily="34" charset="0"/>
              </a:rPr>
              <a:t> or an 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es</a:t>
            </a:r>
            <a:r>
              <a:rPr lang="zh-CN" altLang="en-US" sz="4800" b="1" dirty="0">
                <a:latin typeface="Arial" panose="020B0604020202020204" pitchFamily="34" charset="0"/>
              </a:rPr>
              <a:t> in these words? 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2500313" y="4149725"/>
            <a:ext cx="3186112" cy="14335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8800" b="1" dirty="0">
                <a:solidFill>
                  <a:schemeClr val="accent2"/>
                </a:solidFill>
                <a:latin typeface="Arial" panose="020B0604020202020204" pitchFamily="34" charset="0"/>
              </a:rPr>
              <a:t>No!</a:t>
            </a:r>
            <a:endParaRPr lang="zh-CN" altLang="en-US" sz="8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/>
      <p:bldP spid="37891" grpId="0" bldLvl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8914" name="表格 38913"/>
          <p:cNvGraphicFramePr/>
          <p:nvPr/>
        </p:nvGraphicFramePr>
        <p:xfrm>
          <a:off x="1238250" y="971550"/>
          <a:ext cx="6843713" cy="4403725"/>
        </p:xfrm>
        <a:graphic>
          <a:graphicData uri="http://schemas.openxmlformats.org/drawingml/2006/table">
            <a:tbl>
              <a:tblPr/>
              <a:tblGrid>
                <a:gridCol w="3422650"/>
                <a:gridCol w="3421063"/>
              </a:tblGrid>
              <a:tr h="692150">
                <a:tc gridSpan="2"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FFFF"/>
                          </a:solidFill>
                          <a:latin typeface="Calibri" panose="020F0502020204030204" pitchFamily="2" charset="0"/>
                        </a:rPr>
                        <a:t>不规则名词变复数</a:t>
                      </a:r>
                      <a:endParaRPr lang="zh-CN" altLang="en-US" sz="2400" b="1" dirty="0">
                        <a:solidFill>
                          <a:srgbClr val="FFFFFF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</a:tr>
              <a:tr h="652463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单       数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pitchFamily="2" charset="0"/>
                        </a:rPr>
                        <a:t>复      数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</a:tr>
              <a:tr h="3059112"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  <a:tc>
                  <a:txBody>
                    <a:bodyPr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solidFill>
                          <a:srgbClr val="000000"/>
                        </a:solidFill>
                        <a:latin typeface="Calibri" panose="020F0502020204030204" pitchFamily="2" charset="0"/>
                      </a:endParaRPr>
                    </a:p>
                  </a:txBody>
                  <a:tcPr marL="90170" marR="90170" marT="46990" marB="46990" vert="horz" anchor="ctr" anchorCtr="0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38927" name="组合 38926"/>
          <p:cNvGrpSpPr/>
          <p:nvPr/>
        </p:nvGrpSpPr>
        <p:grpSpPr>
          <a:xfrm>
            <a:off x="1762125" y="2355850"/>
            <a:ext cx="2160588" cy="2560638"/>
            <a:chOff x="0" y="0"/>
            <a:chExt cx="3404" cy="4033"/>
          </a:xfrm>
        </p:grpSpPr>
        <p:sp>
          <p:nvSpPr>
            <p:cNvPr id="38928" name="文本框 38927"/>
            <p:cNvSpPr txBox="1"/>
            <p:nvPr/>
          </p:nvSpPr>
          <p:spPr>
            <a:xfrm>
              <a:off x="0" y="0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foot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38929" name="文本框 38928"/>
            <p:cNvSpPr txBox="1"/>
            <p:nvPr/>
          </p:nvSpPr>
          <p:spPr>
            <a:xfrm>
              <a:off x="0" y="577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tooth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38930" name="文本框 38929"/>
            <p:cNvSpPr txBox="1"/>
            <p:nvPr/>
          </p:nvSpPr>
          <p:spPr>
            <a:xfrm>
              <a:off x="0" y="2305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woman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38931" name="文本框 38930"/>
            <p:cNvSpPr txBox="1"/>
            <p:nvPr/>
          </p:nvSpPr>
          <p:spPr>
            <a:xfrm>
              <a:off x="0" y="1727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man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38932" name="文本框 38931"/>
            <p:cNvSpPr txBox="1"/>
            <p:nvPr/>
          </p:nvSpPr>
          <p:spPr>
            <a:xfrm>
              <a:off x="0" y="2880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person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38933" name="文本框 38932"/>
            <p:cNvSpPr txBox="1"/>
            <p:nvPr/>
          </p:nvSpPr>
          <p:spPr>
            <a:xfrm>
              <a:off x="0" y="3457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sheep</a:t>
              </a:r>
              <a:endParaRPr lang="zh-CN" altLang="en-US" b="1" dirty="0">
                <a:latin typeface="Arial" panose="020B0604020202020204" pitchFamily="34" charset="0"/>
              </a:endParaRPr>
            </a:p>
          </p:txBody>
        </p:sp>
        <p:sp>
          <p:nvSpPr>
            <p:cNvPr id="38934" name="文本框 38933"/>
            <p:cNvSpPr txBox="1"/>
            <p:nvPr/>
          </p:nvSpPr>
          <p:spPr>
            <a:xfrm>
              <a:off x="0" y="1152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child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8935" name="组合 38934"/>
          <p:cNvGrpSpPr/>
          <p:nvPr/>
        </p:nvGrpSpPr>
        <p:grpSpPr>
          <a:xfrm>
            <a:off x="5337175" y="2355850"/>
            <a:ext cx="2162175" cy="2559050"/>
            <a:chOff x="0" y="0"/>
            <a:chExt cx="3404" cy="4030"/>
          </a:xfrm>
        </p:grpSpPr>
        <p:sp>
          <p:nvSpPr>
            <p:cNvPr id="38936" name="文本框 38935"/>
            <p:cNvSpPr txBox="1"/>
            <p:nvPr/>
          </p:nvSpPr>
          <p:spPr>
            <a:xfrm>
              <a:off x="0" y="0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f</a:t>
              </a: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ee</a:t>
              </a:r>
              <a:r>
                <a:rPr lang="zh-CN" altLang="en-US" b="1" dirty="0">
                  <a:latin typeface="Arial" panose="020B0604020202020204" pitchFamily="34" charset="0"/>
                </a:rPr>
                <a:t>t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937" name="文本框 38936"/>
            <p:cNvSpPr txBox="1"/>
            <p:nvPr/>
          </p:nvSpPr>
          <p:spPr>
            <a:xfrm>
              <a:off x="0" y="575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t</a:t>
              </a: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ee</a:t>
              </a:r>
              <a:r>
                <a:rPr lang="zh-CN" altLang="en-US" b="1" dirty="0">
                  <a:latin typeface="Arial" panose="020B0604020202020204" pitchFamily="34" charset="0"/>
                </a:rPr>
                <a:t>th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938" name="文本框 38937"/>
            <p:cNvSpPr txBox="1"/>
            <p:nvPr/>
          </p:nvSpPr>
          <p:spPr>
            <a:xfrm>
              <a:off x="0" y="1152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child</a:t>
              </a: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ren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939" name="文本框 38938"/>
            <p:cNvSpPr txBox="1"/>
            <p:nvPr/>
          </p:nvSpPr>
          <p:spPr>
            <a:xfrm>
              <a:off x="0" y="1726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m</a:t>
              </a: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e</a:t>
              </a:r>
              <a:r>
                <a:rPr lang="zh-CN" altLang="en-US" b="1" dirty="0">
                  <a:latin typeface="Arial" panose="020B0604020202020204" pitchFamily="34" charset="0"/>
                </a:rPr>
                <a:t>n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940" name="文本框 38939"/>
            <p:cNvSpPr txBox="1"/>
            <p:nvPr/>
          </p:nvSpPr>
          <p:spPr>
            <a:xfrm>
              <a:off x="0" y="2302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wom</a:t>
              </a: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e</a:t>
              </a:r>
              <a:r>
                <a:rPr lang="zh-CN" altLang="en-US" b="1" dirty="0">
                  <a:latin typeface="Arial" panose="020B0604020202020204" pitchFamily="34" charset="0"/>
                </a:rPr>
                <a:t>n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38941" name="文本框 38940"/>
            <p:cNvSpPr txBox="1"/>
            <p:nvPr/>
          </p:nvSpPr>
          <p:spPr>
            <a:xfrm>
              <a:off x="0" y="2878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pe</a:t>
              </a: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ople</a:t>
              </a:r>
              <a:endParaRPr lang="zh-CN" altLang="en-US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942" name="文本框 38941"/>
            <p:cNvSpPr txBox="1"/>
            <p:nvPr/>
          </p:nvSpPr>
          <p:spPr>
            <a:xfrm>
              <a:off x="0" y="3454"/>
              <a:ext cx="3405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anchor="t" anchorCtr="0">
              <a:spAutoFit/>
            </a:bodyPr>
            <a:p>
              <a:pPr algn="ctr"/>
              <a:r>
                <a:rPr lang="zh-CN" altLang="en-US" b="1" dirty="0">
                  <a:latin typeface="Arial" panose="020B0604020202020204" pitchFamily="34" charset="0"/>
                </a:rPr>
                <a:t>sheep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5CBF">
                <a:alpha val="100000"/>
              </a:srgbClr>
            </a:gs>
            <a:gs pos="25000">
              <a:srgbClr val="0087E6">
                <a:alpha val="100000"/>
              </a:srgbClr>
            </a:gs>
            <a:gs pos="75000">
              <a:srgbClr val="21D6E0">
                <a:alpha val="100000"/>
              </a:srgbClr>
            </a:gs>
            <a:gs pos="100000">
              <a:srgbClr val="03D4A8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1144588" y="1401763"/>
            <a:ext cx="6891337" cy="2773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12800" b="1" i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charset="-122"/>
              </a:rPr>
              <a:t>谢谢！</a:t>
            </a:r>
            <a:endParaRPr lang="zh-CN" altLang="en-US" sz="12800" b="1" i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ctr"/>
            <a:r>
              <a:rPr lang="zh-CN" altLang="en-US" sz="48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charset="-122"/>
              </a:rPr>
              <a:t>Thank you!</a:t>
            </a:r>
            <a:endParaRPr lang="zh-CN" altLang="en-US" sz="48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/>
      <p:bldP spid="39938" grpId="1" bldLvl="0"/>
      <p:bldP spid="39938" grpId="2" bldLvl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铅笔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540000">
            <a:off x="2149475" y="2293938"/>
            <a:ext cx="4959350" cy="57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1092200" y="5062538"/>
            <a:ext cx="71786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is one pencil.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  <p:bldP spid="6147" grpId="1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椅子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055938" y="468313"/>
            <a:ext cx="3189287" cy="4332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958850" y="4994275"/>
            <a:ext cx="669290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092200" y="5062538"/>
            <a:ext cx="7178675" cy="823912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This  is  a  chair.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019175" y="1938338"/>
            <a:ext cx="7299325" cy="23764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5400" b="1" dirty="0">
                <a:solidFill>
                  <a:srgbClr val="660066"/>
                </a:solidFill>
                <a:latin typeface="Arial" panose="020B0604020202020204" pitchFamily="34" charset="0"/>
              </a:rPr>
              <a:t>These words </a:t>
            </a:r>
            <a:endParaRPr lang="zh-CN" altLang="en-US" sz="5400" b="1" dirty="0">
              <a:solidFill>
                <a:srgbClr val="660066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5400" b="1" dirty="0">
                <a:solidFill>
                  <a:srgbClr val="660066"/>
                </a:solidFill>
                <a:latin typeface="Arial" panose="020B0604020202020204" pitchFamily="34" charset="0"/>
              </a:rPr>
              <a:t>have no</a:t>
            </a:r>
            <a:r>
              <a:rPr lang="zh-CN" altLang="en-US" sz="9600" b="1" dirty="0">
                <a:latin typeface="Arial" panose="020B0604020202020204" pitchFamily="34" charset="0"/>
              </a:rPr>
              <a:t> </a:t>
            </a:r>
            <a:r>
              <a:rPr lang="zh-CN" altLang="en-US" sz="9600" b="1" dirty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4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100"/>
                                        <p:tgtEl>
                                          <p:spTgt spid="8194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100"/>
                                        <p:tgtEl>
                                          <p:spTgt spid="8194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00"/>
                                        <p:tgtEl>
                                          <p:spTgt spid="8194">
                                            <p:txEl>
                                              <p:charRg st="13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9217"/>
          <p:cNvGrpSpPr>
            <a:grpSpLocks noChangeAspect="1"/>
          </p:cNvGrpSpPr>
          <p:nvPr/>
        </p:nvGrpSpPr>
        <p:grpSpPr>
          <a:xfrm>
            <a:off x="1974850" y="995363"/>
            <a:ext cx="5121275" cy="3214687"/>
            <a:chOff x="0" y="0"/>
            <a:chExt cx="9093" cy="5710"/>
          </a:xfrm>
        </p:grpSpPr>
        <p:pic>
          <p:nvPicPr>
            <p:cNvPr id="9219" name="图片 9218" descr="铅笔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7700000">
              <a:off x="-2522" y="2522"/>
              <a:ext cx="5709" cy="6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0" name="图片 9219" descr="铅笔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7700000">
              <a:off x="-815" y="2523"/>
              <a:ext cx="5710" cy="6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1" name="图片 9220" descr="铅笔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7700000">
              <a:off x="876" y="2523"/>
              <a:ext cx="5710" cy="6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2" name="图片 9221" descr="铅笔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7700000">
              <a:off x="2470" y="2523"/>
              <a:ext cx="5710" cy="6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9222" descr="铅笔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7700000">
              <a:off x="4160" y="2523"/>
              <a:ext cx="5710" cy="66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4" name="图片 9223" descr="铅笔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7700000">
              <a:off x="5906" y="2523"/>
              <a:ext cx="5710" cy="66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25" name="文本框 9224"/>
          <p:cNvSpPr txBox="1"/>
          <p:nvPr/>
        </p:nvSpPr>
        <p:spPr>
          <a:xfrm>
            <a:off x="946150" y="4968875"/>
            <a:ext cx="72993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are many pencil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组合 10241"/>
          <p:cNvGrpSpPr>
            <a:grpSpLocks noChangeAspect="1"/>
          </p:cNvGrpSpPr>
          <p:nvPr/>
        </p:nvGrpSpPr>
        <p:grpSpPr>
          <a:xfrm>
            <a:off x="2306638" y="592138"/>
            <a:ext cx="4643437" cy="3856037"/>
            <a:chOff x="0" y="0"/>
            <a:chExt cx="9032" cy="7501"/>
          </a:xfrm>
        </p:grpSpPr>
        <p:pic>
          <p:nvPicPr>
            <p:cNvPr id="10243" name="图片 10242" descr="椅子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400" y="0"/>
              <a:ext cx="2505" cy="37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4" name="图片 10243" descr="椅子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0" y="3751"/>
              <a:ext cx="2505" cy="37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5" name="图片 10244" descr="椅子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2905" y="3751"/>
              <a:ext cx="2505" cy="37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6" name="图片 10245" descr="椅子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6052" y="3751"/>
              <a:ext cx="2505" cy="37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7" name="图片 10246" descr="椅子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3547" y="0"/>
              <a:ext cx="2505" cy="375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48" name="图片 10247" descr="椅子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6528" y="0"/>
              <a:ext cx="2505" cy="37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249" name="文本框 10248"/>
          <p:cNvSpPr txBox="1"/>
          <p:nvPr/>
        </p:nvSpPr>
        <p:spPr>
          <a:xfrm>
            <a:off x="946150" y="4968875"/>
            <a:ext cx="7299325" cy="8239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4800" b="1" dirty="0">
                <a:latin typeface="Arial" panose="020B0604020202020204" pitchFamily="34" charset="0"/>
              </a:rPr>
              <a:t>These are many chair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1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1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00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1019175" y="1938338"/>
            <a:ext cx="7299325" cy="23764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 anchorCtr="0">
            <a:spAutoFit/>
          </a:bodyPr>
          <a:p>
            <a:pPr algn="ctr"/>
            <a:r>
              <a:rPr lang="zh-CN" altLang="en-US" sz="5400" b="1" dirty="0">
                <a:solidFill>
                  <a:srgbClr val="660066"/>
                </a:solidFill>
                <a:latin typeface="Arial" panose="020B0604020202020204" pitchFamily="34" charset="0"/>
              </a:rPr>
              <a:t>These words </a:t>
            </a:r>
            <a:endParaRPr lang="zh-CN" altLang="en-US" sz="5400" b="1" dirty="0">
              <a:solidFill>
                <a:srgbClr val="660066"/>
              </a:solidFill>
              <a:latin typeface="Arial" panose="020B0604020202020204" pitchFamily="34" charset="0"/>
            </a:endParaRPr>
          </a:p>
          <a:p>
            <a:pPr algn="ctr"/>
            <a:r>
              <a:rPr lang="zh-CN" altLang="en-US" sz="5400" b="1" dirty="0">
                <a:solidFill>
                  <a:srgbClr val="660066"/>
                </a:solidFill>
                <a:latin typeface="Arial" panose="020B0604020202020204" pitchFamily="34" charset="0"/>
              </a:rPr>
              <a:t>have an</a:t>
            </a:r>
            <a:r>
              <a:rPr lang="zh-CN" altLang="en-US" sz="9600" b="1" dirty="0">
                <a:latin typeface="Arial" panose="020B0604020202020204" pitchFamily="34" charset="0"/>
              </a:rPr>
              <a:t> </a:t>
            </a:r>
            <a:r>
              <a:rPr lang="zh-CN" altLang="en-US" sz="9600" b="1" dirty="0">
                <a:solidFill>
                  <a:srgbClr val="FF3300"/>
                </a:solidFill>
                <a:latin typeface="Arial" panose="020B0604020202020204" pitchFamily="34" charset="0"/>
              </a:rPr>
              <a:t>s</a:t>
            </a:r>
            <a:r>
              <a:rPr lang="zh-CN" altLang="en-US" sz="4800" b="1" dirty="0">
                <a:latin typeface="Arial" panose="020B0604020202020204" pitchFamily="34" charset="0"/>
              </a:rPr>
              <a:t>.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00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3EBF8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3EBF8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1234</Words>
  <Application>WPS 演示</Application>
  <PresentationFormat/>
  <Paragraphs>211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1" baseType="lpstr">
      <vt:lpstr>Arial</vt:lpstr>
      <vt:lpstr>宋体</vt:lpstr>
      <vt:lpstr>Wingdings</vt:lpstr>
      <vt:lpstr>Cambria</vt:lpstr>
      <vt:lpstr>黑体</vt:lpstr>
      <vt:lpstr>华文楷体</vt:lpstr>
      <vt:lpstr>Arial Unicode MS</vt:lpstr>
      <vt:lpstr>Calibri</vt:lpstr>
      <vt:lpstr>微软雅黑</vt:lpstr>
      <vt:lpstr>Arial</vt:lpstr>
      <vt:lpstr>等线</vt:lpstr>
      <vt:lpstr>默认设计模板</vt:lpstr>
      <vt:lpstr>自定义设计方案</vt:lpstr>
      <vt:lpstr>Lesson 10   How many are there?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nanshuiyu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cuiyazhong</dc:creator>
  <cp:lastModifiedBy>上帝掷骰子吗</cp:lastModifiedBy>
  <cp:revision>4</cp:revision>
  <dcterms:created xsi:type="dcterms:W3CDTF">2014-10-28T13:19:00Z</dcterms:created>
  <dcterms:modified xsi:type="dcterms:W3CDTF">2023-09-30T13:20:43Z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6C3B03827C6F42E6B907DA51D8262A89_13</vt:lpwstr>
  </property>
</Properties>
</file>