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emf" ContentType="image/x-emf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3" r:id="rId3"/>
  </p:sldMasterIdLst>
  <p:notesMasterIdLst>
    <p:notesMasterId r:id="rId6"/>
  </p:notesMasterIdLst>
  <p:handoutMasterIdLst>
    <p:handoutMasterId r:id="rId24"/>
  </p:handoutMasterIdLst>
  <p:sldIdLst>
    <p:sldId id="266" r:id="rId4"/>
    <p:sldId id="267" r:id="rId5"/>
    <p:sldId id="261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283" r:id="rId15"/>
    <p:sldId id="284" r:id="rId16"/>
    <p:sldId id="285" r:id="rId17"/>
    <p:sldId id="286" r:id="rId18"/>
    <p:sldId id="287" r:id="rId19"/>
    <p:sldId id="288" r:id="rId20"/>
    <p:sldId id="289" r:id="rId21"/>
    <p:sldId id="260" r:id="rId22"/>
    <p:sldId id="291" r:id="rId23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1954FA"/>
    <a:srgbClr val="FAFAFA"/>
    <a:srgbClr val="197DE1"/>
    <a:srgbClr val="2B99FF"/>
    <a:srgbClr val="187DE2"/>
    <a:srgbClr val="85CC2A"/>
    <a:srgbClr val="0D0D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31"/>
    <p:restoredTop sz="94793"/>
  </p:normalViewPr>
  <p:slideViewPr>
    <p:cSldViewPr snapToGrid="0" snapToObjects="1" showGuides="1">
      <p:cViewPr varScale="1">
        <p:scale>
          <a:sx n="142" d="100"/>
          <a:sy n="142" d="100"/>
        </p:scale>
        <p:origin x="200" y="416"/>
      </p:cViewPr>
      <p:guideLst>
        <p:guide orient="horz" pos="2185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125" d="100"/>
          <a:sy n="125" d="100"/>
        </p:scale>
        <p:origin x="3704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B7EBA9-3444-E04A-9969-BF4995D1A33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83A80B-8070-D746-9113-42D61D085ECB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ECD749-68E1-C644-A85F-08C8F056BB65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三角形 56"/>
          <p:cNvSpPr/>
          <p:nvPr userDrawn="1"/>
        </p:nvSpPr>
        <p:spPr>
          <a:xfrm rot="10800000">
            <a:off x="1216097" y="-1"/>
            <a:ext cx="1373510" cy="974939"/>
          </a:xfrm>
          <a:prstGeom prst="triangle">
            <a:avLst/>
          </a:prstGeom>
          <a:solidFill>
            <a:schemeClr val="bg1">
              <a:lumMod val="8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8" name="三角形 57"/>
          <p:cNvSpPr/>
          <p:nvPr userDrawn="1"/>
        </p:nvSpPr>
        <p:spPr>
          <a:xfrm rot="10800000">
            <a:off x="393060" y="-3"/>
            <a:ext cx="1803488" cy="1280143"/>
          </a:xfrm>
          <a:prstGeom prst="triangle">
            <a:avLst/>
          </a:prstGeom>
          <a:solidFill>
            <a:schemeClr val="bg1">
              <a:lumMod val="8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2" name="图片 4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3823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7275467" y="1643062"/>
            <a:ext cx="4916534" cy="6336331"/>
          </a:xfrm>
          <a:prstGeom prst="rect">
            <a:avLst/>
          </a:prstGeom>
        </p:spPr>
      </p:pic>
      <p:sp>
        <p:nvSpPr>
          <p:cNvPr id="56" name="矩形 55"/>
          <p:cNvSpPr/>
          <p:nvPr userDrawn="1"/>
        </p:nvSpPr>
        <p:spPr>
          <a:xfrm>
            <a:off x="1" y="1117661"/>
            <a:ext cx="8372876" cy="4565111"/>
          </a:xfrm>
          <a:prstGeom prst="rect">
            <a:avLst/>
          </a:prstGeom>
          <a:solidFill>
            <a:srgbClr val="197DE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45" name="文本框 44"/>
          <p:cNvSpPr txBox="1"/>
          <p:nvPr userDrawn="1"/>
        </p:nvSpPr>
        <p:spPr>
          <a:xfrm>
            <a:off x="9758597" y="93388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sp>
        <p:nvSpPr>
          <p:cNvPr id="46" name="平行四边形 45"/>
          <p:cNvSpPr/>
          <p:nvPr userDrawn="1"/>
        </p:nvSpPr>
        <p:spPr>
          <a:xfrm>
            <a:off x="39306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7" name="平行四边形 46"/>
          <p:cNvSpPr/>
          <p:nvPr userDrawn="1"/>
        </p:nvSpPr>
        <p:spPr>
          <a:xfrm>
            <a:off x="666997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8" name="平行四边形 47"/>
          <p:cNvSpPr/>
          <p:nvPr userDrawn="1"/>
        </p:nvSpPr>
        <p:spPr>
          <a:xfrm>
            <a:off x="94093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3" name="图片 42"/>
          <p:cNvPicPr>
            <a:picLocks noChangeAspect="1"/>
          </p:cNvPicPr>
          <p:nvPr userDrawn="1"/>
        </p:nvPicPr>
        <p:blipFill>
          <a:blip r:embed="rId4" cstate="screen"/>
          <a:srcRect r="65887"/>
          <a:stretch>
            <a:fillRect/>
          </a:stretch>
        </p:blipFill>
        <p:spPr>
          <a:xfrm>
            <a:off x="393065" y="278765"/>
            <a:ext cx="527685" cy="471170"/>
          </a:xfrm>
          <a:prstGeom prst="rect">
            <a:avLst/>
          </a:prstGeom>
        </p:spPr>
      </p:pic>
      <p:sp>
        <p:nvSpPr>
          <p:cNvPr id="59" name="矩形 58"/>
          <p:cNvSpPr/>
          <p:nvPr userDrawn="1"/>
        </p:nvSpPr>
        <p:spPr>
          <a:xfrm>
            <a:off x="8410352" y="1117661"/>
            <a:ext cx="180000" cy="4564800"/>
          </a:xfrm>
          <a:prstGeom prst="rect">
            <a:avLst/>
          </a:prstGeom>
          <a:solidFill>
            <a:srgbClr val="197DE1">
              <a:alpha val="9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60" name="矩形 59"/>
          <p:cNvSpPr/>
          <p:nvPr userDrawn="1"/>
        </p:nvSpPr>
        <p:spPr>
          <a:xfrm>
            <a:off x="8627827" y="1117661"/>
            <a:ext cx="90000" cy="4565111"/>
          </a:xfrm>
          <a:prstGeom prst="rect">
            <a:avLst/>
          </a:prstGeom>
          <a:solidFill>
            <a:srgbClr val="197DE1">
              <a:alpha val="7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13" name="平行四边形 12"/>
          <p:cNvSpPr/>
          <p:nvPr userDrawn="1"/>
        </p:nvSpPr>
        <p:spPr>
          <a:xfrm>
            <a:off x="1214867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平行四边形 13"/>
          <p:cNvSpPr/>
          <p:nvPr userDrawn="1"/>
        </p:nvSpPr>
        <p:spPr>
          <a:xfrm>
            <a:off x="148880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155324"/>
            <a:ext cx="2466753" cy="604986"/>
          </a:xfrm>
          <a:prstGeom prst="rect">
            <a:avLst/>
          </a:prstGeom>
          <a:gradFill flip="none" rotWithShape="1">
            <a:gsLst>
              <a:gs pos="0">
                <a:srgbClr val="FAFAFA"/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220941" y="240693"/>
            <a:ext cx="434248" cy="43424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55189" y="240693"/>
            <a:ext cx="1605280" cy="478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>
              <a:defRPr kumimoji="1" lang="zh-CN" altLang="en-US" sz="28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0" lvl="0"/>
            <a:r>
              <a:rPr kumimoji="1" lang="zh-CN" altLang="en-US" dirty="0"/>
              <a:t>复习新知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尾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1117660"/>
            <a:ext cx="6951407" cy="4565111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1386348" y="3312042"/>
            <a:ext cx="4218039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成功的花，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人们只惊慕她现时的明艳！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然而当初它的芽儿，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浸透了奋斗的泪泉，洒遍了牺牲的血雨。</a:t>
            </a:r>
            <a:endParaRPr lang="zh-CN" altLang="en-US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1386348" y="2082886"/>
            <a:ext cx="3474043" cy="10156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谢谢观看</a:t>
            </a:r>
            <a:endParaRPr kumimoji="1" lang="zh-CN" altLang="en-US" sz="6000" b="1" spc="50" dirty="0">
              <a:ln w="12700" cmpd="sng">
                <a:noFill/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4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5" cstate="screen">
            <a:alphaModFix amt="50000"/>
          </a:blip>
          <a:srcRect t="820" b="82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tif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68459" y="3609753"/>
            <a:ext cx="5222274" cy="626534"/>
            <a:chOff x="1068459" y="3609753"/>
            <a:chExt cx="5222274" cy="626534"/>
          </a:xfrm>
        </p:grpSpPr>
        <p:grpSp>
          <p:nvGrpSpPr>
            <p:cNvPr id="7" name="组合 6"/>
            <p:cNvGrpSpPr/>
            <p:nvPr/>
          </p:nvGrpSpPr>
          <p:grpSpPr>
            <a:xfrm>
              <a:off x="1068459" y="3609753"/>
              <a:ext cx="5222274" cy="626534"/>
              <a:chOff x="854157" y="4555679"/>
              <a:chExt cx="5027541" cy="626534"/>
            </a:xfrm>
          </p:grpSpPr>
          <p:sp>
            <p:nvSpPr>
              <p:cNvPr id="4" name="圆角矩形 3"/>
              <p:cNvSpPr/>
              <p:nvPr/>
            </p:nvSpPr>
            <p:spPr>
              <a:xfrm>
                <a:off x="854157" y="4555679"/>
                <a:ext cx="5027541" cy="626534"/>
              </a:xfrm>
              <a:prstGeom prst="roundRect">
                <a:avLst/>
              </a:prstGeom>
              <a:solidFill>
                <a:srgbClr val="197DE1"/>
              </a:solidFill>
              <a:ln>
                <a:noFill/>
              </a:ln>
              <a:effectLst>
                <a:outerShdw blurRad="152400" dist="50800" dir="13500000" algn="br" rotWithShape="0">
                  <a:schemeClr val="accent5">
                    <a:lumMod val="60000"/>
                    <a:lumOff val="40000"/>
                    <a:alpha val="7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854157" y="4555679"/>
                <a:ext cx="5027541" cy="626534"/>
              </a:xfrm>
              <a:prstGeom prst="roundRect">
                <a:avLst/>
              </a:prstGeom>
              <a:solidFill>
                <a:srgbClr val="197DE1"/>
              </a:solidFill>
              <a:ln>
                <a:noFill/>
              </a:ln>
              <a:effectLst>
                <a:outerShdw blurRad="50800" dist="50800" dir="2700000" algn="tl" rotWithShape="0">
                  <a:srgbClr val="1954FA">
                    <a:alpha val="7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1121845" y="3722965"/>
              <a:ext cx="5115503" cy="3987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小学数学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人教版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五年级上册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第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三单元</a:t>
              </a:r>
              <a:endParaRPr kumimoji="1"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146" name="矩形 35"/>
          <p:cNvSpPr>
            <a:spLocks noChangeArrowheads="1"/>
          </p:cNvSpPr>
          <p:nvPr/>
        </p:nvSpPr>
        <p:spPr bwMode="auto">
          <a:xfrm>
            <a:off x="1301115" y="2263140"/>
            <a:ext cx="4757420" cy="6451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cs typeface="+mn-cs"/>
                <a:sym typeface="+mn-ea"/>
              </a:rPr>
              <a:t>用计算器探索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cs typeface="+mn-cs"/>
                <a:sym typeface="+mn-ea"/>
              </a:rPr>
              <a:t>规律</a:t>
            </a: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Bold" pitchFamily="34" charset="-122"/>
              <a:ea typeface="思源黑体 CN Bold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106420" y="2043430"/>
            <a:ext cx="5114925" cy="829945"/>
          </a:xfrm>
          <a:prstGeom prst="rect">
            <a:avLst/>
          </a:prstGeom>
          <a:solidFill>
            <a:schemeClr val="accent4"/>
          </a:solidFill>
        </p:spPr>
        <p:txBody>
          <a:bodyPr>
            <a:spAutoFit/>
          </a:bodyPr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议 一 议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：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你发现了什么？</a:t>
            </a:r>
            <a:endParaRPr kumimoji="0" lang="zh-CN" altLang="en-US" sz="3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13673" y="3513455"/>
            <a:ext cx="6894512" cy="11988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buSzTx/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用计算器计算省时省力又很精确。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buSzTx/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观察得到规律，不用计算器也能很快得出结果。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14341" name="矩形 4"/>
          <p:cNvSpPr/>
          <p:nvPr/>
        </p:nvSpPr>
        <p:spPr>
          <a:xfrm>
            <a:off x="2633663" y="2114233"/>
            <a:ext cx="6276975" cy="432276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ts val="55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    12×9-8=</a:t>
            </a:r>
            <a:r>
              <a:rPr lang="en-US" altLang="zh-CN" sz="2400" b="1" u="sng" dirty="0">
                <a:latin typeface="微软雅黑" panose="020B0503020204020204" charset="-122"/>
                <a:ea typeface="微软雅黑" panose="020B0503020204020204" charset="-122"/>
              </a:rPr>
              <a:t>                     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ts val="55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123×9-7=</a:t>
            </a:r>
            <a:r>
              <a:rPr lang="en-US" altLang="zh-CN" sz="2400" b="1" u="sng" dirty="0">
                <a:latin typeface="微软雅黑" panose="020B0503020204020204" charset="-122"/>
                <a:ea typeface="微软雅黑" panose="020B0503020204020204" charset="-122"/>
              </a:rPr>
              <a:t>                     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ts val="55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   1234×9-6=</a:t>
            </a:r>
            <a:r>
              <a:rPr lang="en-US" altLang="zh-CN" sz="2400" b="1" u="sng" dirty="0">
                <a:latin typeface="微软雅黑" panose="020B0503020204020204" charset="-122"/>
                <a:ea typeface="微软雅黑" panose="020B0503020204020204" charset="-122"/>
              </a:rPr>
              <a:t>                      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ts val="55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   12345×9-5=</a:t>
            </a:r>
            <a:r>
              <a:rPr lang="en-US" altLang="zh-CN" sz="2400" b="1" u="sng" dirty="0">
                <a:latin typeface="微软雅黑" panose="020B0503020204020204" charset="-122"/>
                <a:ea typeface="微软雅黑" panose="020B0503020204020204" charset="-122"/>
              </a:rPr>
              <a:t>                       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ts val="55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   123456×9-4=</a:t>
            </a:r>
            <a:r>
              <a:rPr lang="en-US" altLang="zh-CN" sz="2400" b="1" u="sng" dirty="0">
                <a:latin typeface="微软雅黑" panose="020B0503020204020204" charset="-122"/>
                <a:ea typeface="微软雅黑" panose="020B0503020204020204" charset="-122"/>
              </a:rPr>
              <a:t>                       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ts val="55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   1234567×9-3= </a:t>
            </a:r>
            <a:r>
              <a:rPr lang="en-US" altLang="zh-CN" sz="2400" b="1" u="sng" dirty="0">
                <a:latin typeface="微软雅黑" panose="020B0503020204020204" charset="-122"/>
                <a:ea typeface="微软雅黑" panose="020B0503020204020204" charset="-122"/>
              </a:rPr>
              <a:t>                       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TextBox 7"/>
          <p:cNvSpPr txBox="1"/>
          <p:nvPr/>
        </p:nvSpPr>
        <p:spPr>
          <a:xfrm>
            <a:off x="4565650" y="2114550"/>
            <a:ext cx="817563" cy="461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100</a:t>
            </a:r>
            <a:endParaRPr lang="zh-CN" altLang="en-US" sz="30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" name="TextBox 7"/>
          <p:cNvSpPr txBox="1"/>
          <p:nvPr/>
        </p:nvSpPr>
        <p:spPr>
          <a:xfrm>
            <a:off x="4870450" y="2738438"/>
            <a:ext cx="993775" cy="4619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1100</a:t>
            </a:r>
            <a:endParaRPr lang="zh-CN" altLang="en-US" sz="30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2" name="TextBox 7"/>
          <p:cNvSpPr txBox="1"/>
          <p:nvPr/>
        </p:nvSpPr>
        <p:spPr>
          <a:xfrm>
            <a:off x="4978400" y="3508375"/>
            <a:ext cx="1247775" cy="461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11100</a:t>
            </a:r>
            <a:endParaRPr lang="zh-CN" altLang="en-US" sz="30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TextBox 7"/>
          <p:cNvSpPr txBox="1"/>
          <p:nvPr/>
        </p:nvSpPr>
        <p:spPr>
          <a:xfrm>
            <a:off x="5151438" y="4151313"/>
            <a:ext cx="1423987" cy="4619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111100</a:t>
            </a:r>
            <a:endParaRPr lang="zh-CN" altLang="en-US" sz="30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5" name="TextBox 7"/>
          <p:cNvSpPr txBox="1"/>
          <p:nvPr/>
        </p:nvSpPr>
        <p:spPr>
          <a:xfrm>
            <a:off x="5367338" y="4860925"/>
            <a:ext cx="1773237" cy="461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1111100</a:t>
            </a:r>
            <a:endParaRPr lang="zh-CN" altLang="en-US" sz="30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6" name="TextBox 7"/>
          <p:cNvSpPr txBox="1"/>
          <p:nvPr/>
        </p:nvSpPr>
        <p:spPr>
          <a:xfrm>
            <a:off x="5602288" y="5570538"/>
            <a:ext cx="1773237" cy="4619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11111100</a:t>
            </a:r>
            <a:endParaRPr lang="zh-CN" altLang="en-US" sz="30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4340" name="矩形 4"/>
          <p:cNvSpPr/>
          <p:nvPr/>
        </p:nvSpPr>
        <p:spPr>
          <a:xfrm>
            <a:off x="1852613" y="889318"/>
            <a:ext cx="8802687" cy="83026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lnSpc>
                <a:spcPct val="20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用计算器计算前三个题，找出规律，直接写出后面题的得数。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65435" y="3200400"/>
            <a:ext cx="1416050" cy="2660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5" grpId="0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15364" name="矩形 4"/>
          <p:cNvSpPr/>
          <p:nvPr/>
        </p:nvSpPr>
        <p:spPr>
          <a:xfrm>
            <a:off x="4175443" y="529590"/>
            <a:ext cx="3840480" cy="10763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accent4"/>
            </a:solidFill>
          </a:ln>
        </p:spPr>
        <p:txBody>
          <a:bodyPr wrap="none" anchor="t" anchorCtr="0">
            <a:spAutoFit/>
          </a:bodyPr>
          <a:p>
            <a:pPr eaLnBrk="0" hangingPunct="0">
              <a:lnSpc>
                <a:spcPct val="20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寻找规律，再填写。</a:t>
            </a:r>
            <a:endParaRPr lang="zh-CN" altLang="en-US" sz="32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365" name="矩形 4"/>
          <p:cNvSpPr/>
          <p:nvPr/>
        </p:nvSpPr>
        <p:spPr>
          <a:xfrm>
            <a:off x="2956878" y="1855788"/>
            <a:ext cx="6276975" cy="432276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ts val="55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9+9×9=</a:t>
            </a:r>
            <a:r>
              <a:rPr lang="en-US" altLang="zh-CN" sz="2400" b="1" u="sng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ts val="55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18+98×9=</a:t>
            </a:r>
            <a:r>
              <a:rPr lang="en-US" altLang="zh-CN" sz="2400" b="1" u="sng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ts val="55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117+987×9=</a:t>
            </a:r>
            <a:r>
              <a:rPr lang="en-US" altLang="zh-CN" sz="2400" b="1" u="sng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ts val="55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1116+9876×9=</a:t>
            </a:r>
            <a:r>
              <a:rPr lang="en-US" altLang="zh-CN" sz="2400" b="1" u="sng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ts val="55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11115+98765×9=</a:t>
            </a:r>
            <a:r>
              <a:rPr lang="en-US" altLang="zh-CN" sz="2400" b="1" u="sng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ts val="55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111114+987654×9= </a:t>
            </a:r>
            <a:r>
              <a:rPr lang="en-US" altLang="zh-CN" sz="2400" b="1" u="sng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TextBox 7"/>
          <p:cNvSpPr txBox="1"/>
          <p:nvPr/>
        </p:nvSpPr>
        <p:spPr>
          <a:xfrm>
            <a:off x="5211763" y="2103438"/>
            <a:ext cx="817562" cy="4619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90</a:t>
            </a:r>
            <a:endParaRPr lang="zh-CN" altLang="en-US" sz="30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" name="TextBox 7"/>
          <p:cNvSpPr txBox="1"/>
          <p:nvPr/>
        </p:nvSpPr>
        <p:spPr>
          <a:xfrm>
            <a:off x="5411788" y="2787650"/>
            <a:ext cx="992187" cy="461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900</a:t>
            </a:r>
            <a:endParaRPr lang="zh-CN" altLang="en-US" sz="30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2" name="TextBox 7"/>
          <p:cNvSpPr txBox="1"/>
          <p:nvPr/>
        </p:nvSpPr>
        <p:spPr>
          <a:xfrm>
            <a:off x="5622925" y="3497263"/>
            <a:ext cx="1247775" cy="4619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9000</a:t>
            </a:r>
            <a:endParaRPr lang="zh-CN" altLang="en-US" sz="30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TextBox 7"/>
          <p:cNvSpPr txBox="1"/>
          <p:nvPr/>
        </p:nvSpPr>
        <p:spPr>
          <a:xfrm>
            <a:off x="5797550" y="4141788"/>
            <a:ext cx="1423988" cy="4619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90000</a:t>
            </a:r>
            <a:endParaRPr lang="zh-CN" altLang="en-US" sz="30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5" name="TextBox 7"/>
          <p:cNvSpPr txBox="1"/>
          <p:nvPr/>
        </p:nvSpPr>
        <p:spPr>
          <a:xfrm>
            <a:off x="6088063" y="4900613"/>
            <a:ext cx="1773237" cy="4619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900000</a:t>
            </a:r>
            <a:endParaRPr lang="zh-CN" altLang="en-US" sz="30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6" name="TextBox 7"/>
          <p:cNvSpPr txBox="1"/>
          <p:nvPr/>
        </p:nvSpPr>
        <p:spPr>
          <a:xfrm>
            <a:off x="6508750" y="5559425"/>
            <a:ext cx="1773238" cy="461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9000000</a:t>
            </a:r>
            <a:endParaRPr lang="zh-CN" altLang="en-US" sz="30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92715" y="3497580"/>
            <a:ext cx="1416050" cy="2660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5" grpId="0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16388" name="矩形 3"/>
          <p:cNvSpPr/>
          <p:nvPr/>
        </p:nvSpPr>
        <p:spPr>
          <a:xfrm>
            <a:off x="2630488" y="1755458"/>
            <a:ext cx="6611937" cy="45243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20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10-1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÷9=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20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200-2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÷9=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20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3000-3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÷9=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20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40000-4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÷9=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20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500000-5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÷9=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20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6000000-6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÷9=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70388" y="1851025"/>
            <a:ext cx="3730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390" name="矩形 4"/>
          <p:cNvSpPr/>
          <p:nvPr/>
        </p:nvSpPr>
        <p:spPr>
          <a:xfrm>
            <a:off x="4573588" y="623253"/>
            <a:ext cx="2954337" cy="8318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lnSpc>
                <a:spcPct val="20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寻找规律，再填写。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610100" y="2593975"/>
            <a:ext cx="561975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22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810125" y="3336925"/>
            <a:ext cx="752475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333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000625" y="4019550"/>
            <a:ext cx="941388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4444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186363" y="4733925"/>
            <a:ext cx="1130300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55555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91150" y="5540375"/>
            <a:ext cx="1319213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666666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92715" y="3497580"/>
            <a:ext cx="1416050" cy="2660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17412" name="矩形 1"/>
          <p:cNvSpPr/>
          <p:nvPr/>
        </p:nvSpPr>
        <p:spPr>
          <a:xfrm>
            <a:off x="4171950" y="1022985"/>
            <a:ext cx="4271010" cy="645160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txBody>
          <a:bodyPr wrap="square" anchor="t" anchorCtr="0">
            <a:spAutoFit/>
          </a:bodyPr>
          <a:p>
            <a:pPr algn="ctr"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先找出规律再填数。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413" name="矩形 14"/>
          <p:cNvSpPr/>
          <p:nvPr/>
        </p:nvSpPr>
        <p:spPr>
          <a:xfrm>
            <a:off x="2341563" y="2097088"/>
            <a:ext cx="8199437" cy="304641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lnSpc>
                <a:spcPct val="20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1.1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1.6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，（       ），（       ），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3.1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20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0.81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0.64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0.49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0.36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，（        ），（        ）。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20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1.5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0.75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0.375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，（            ），（             ）。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20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40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2.5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0.625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，（               ）。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81700" y="2390775"/>
            <a:ext cx="650875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2.0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35863" y="2368550"/>
            <a:ext cx="652462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2.5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021513" y="3101975"/>
            <a:ext cx="841375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0.25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604250" y="3101975"/>
            <a:ext cx="839788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0.16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507163" y="3835400"/>
            <a:ext cx="121920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0.1875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383588" y="3835400"/>
            <a:ext cx="140811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0.09375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481763" y="4545013"/>
            <a:ext cx="1408112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0.15625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3850" y="287655"/>
            <a:ext cx="1308100" cy="1809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2" grpId="0"/>
      <p:bldP spid="23" grpId="0"/>
      <p:bldP spid="24" grpId="0"/>
      <p:bldP spid="25" grpId="0"/>
      <p:bldP spid="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92715" y="3497580"/>
            <a:ext cx="1416050" cy="266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42373" y="1947228"/>
            <a:ext cx="5273675" cy="432435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ts val="55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333667×6=</a:t>
            </a:r>
            <a:r>
              <a:rPr lang="en-US" altLang="zh-CN" sz="2400" b="1" u="sng" dirty="0">
                <a:latin typeface="微软雅黑" panose="020B0503020204020204" charset="-122"/>
                <a:ea typeface="微软雅黑" panose="020B0503020204020204" charset="-122"/>
              </a:rPr>
              <a:t>                    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ts val="55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333667×9= </a:t>
            </a:r>
            <a:r>
              <a:rPr lang="en-US" altLang="zh-CN" sz="2400" b="1" u="sng" dirty="0">
                <a:latin typeface="微软雅黑" panose="020B0503020204020204" charset="-122"/>
                <a:ea typeface="微软雅黑" panose="020B0503020204020204" charset="-122"/>
              </a:rPr>
              <a:t>                   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ts val="55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333667×12=</a:t>
            </a:r>
            <a:r>
              <a:rPr lang="en-US" altLang="zh-CN" sz="2400" b="1" u="sng" dirty="0">
                <a:latin typeface="微软雅黑" panose="020B0503020204020204" charset="-122"/>
                <a:ea typeface="微软雅黑" panose="020B0503020204020204" charset="-122"/>
              </a:rPr>
              <a:t>                    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ts val="55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333667×15=</a:t>
            </a:r>
            <a:r>
              <a:rPr lang="en-US" altLang="zh-CN" sz="2400" b="1" u="sng" dirty="0">
                <a:latin typeface="微软雅黑" panose="020B0503020204020204" charset="-122"/>
                <a:ea typeface="微软雅黑" panose="020B0503020204020204" charset="-122"/>
              </a:rPr>
              <a:t>                    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ts val="55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333667×18=</a:t>
            </a:r>
            <a:r>
              <a:rPr lang="en-US" altLang="zh-CN" sz="2400" b="1" u="sng" dirty="0">
                <a:latin typeface="微软雅黑" panose="020B0503020204020204" charset="-122"/>
                <a:ea typeface="微软雅黑" panose="020B0503020204020204" charset="-122"/>
              </a:rPr>
              <a:t>                     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ts val="55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333667×21=</a:t>
            </a:r>
            <a:r>
              <a:rPr lang="en-US" altLang="zh-CN" sz="2400" b="1" u="sng" dirty="0">
                <a:latin typeface="微软雅黑" panose="020B0503020204020204" charset="-122"/>
                <a:ea typeface="微软雅黑" panose="020B0503020204020204" charset="-122"/>
              </a:rPr>
              <a:t>                     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858510" y="2177415"/>
            <a:ext cx="1509713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2002002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58510" y="2821940"/>
            <a:ext cx="1509713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3003003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58510" y="3534728"/>
            <a:ext cx="1509713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4004004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58510" y="4247515"/>
            <a:ext cx="1509713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5005005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956935" y="4939665"/>
            <a:ext cx="1509713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6006006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956935" y="5612765"/>
            <a:ext cx="1509713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7007007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8436" name="矩形 4"/>
          <p:cNvSpPr/>
          <p:nvPr/>
        </p:nvSpPr>
        <p:spPr>
          <a:xfrm>
            <a:off x="2799398" y="718820"/>
            <a:ext cx="7627937" cy="646113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根据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333667×3=1001001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填空，再用计算器验算。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/>
      <p:bldP spid="11" grpId="0"/>
      <p:bldP spid="12" grpId="0"/>
      <p:bldP spid="13" grpId="0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课堂</a:t>
            </a:r>
            <a:r>
              <a:rPr lang="zh-CN" altLang="en-US" dirty="0"/>
              <a:t>总结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106420" y="2043430"/>
            <a:ext cx="6497955" cy="829945"/>
          </a:xfrm>
          <a:prstGeom prst="rect">
            <a:avLst/>
          </a:prstGeom>
          <a:solidFill>
            <a:schemeClr val="accent4"/>
          </a:solidFill>
        </p:spPr>
        <p:txBody>
          <a:bodyPr wrap="square">
            <a:spAutoFit/>
          </a:bodyPr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说 一 说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：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这节课你有什么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收获？</a:t>
            </a:r>
            <a:endParaRPr kumimoji="0" lang="zh-CN" altLang="en-US" sz="3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13673" y="3513455"/>
            <a:ext cx="6894512" cy="11988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buSzTx/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用计算器计算省时省力又很精确。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buSzTx/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观察得到规律，不用计算器也能很快得出结果。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板书</a:t>
            </a:r>
            <a:r>
              <a:rPr lang="zh-CN" altLang="en-US" dirty="0"/>
              <a:t>设计</a:t>
            </a:r>
            <a:endParaRPr lang="zh-CN" altLang="en-US" dirty="0"/>
          </a:p>
        </p:txBody>
      </p:sp>
      <p:sp>
        <p:nvSpPr>
          <p:cNvPr id="20485" name="矩形 26"/>
          <p:cNvSpPr>
            <a:spLocks noChangeArrowheads="1"/>
          </p:cNvSpPr>
          <p:nvPr/>
        </p:nvSpPr>
        <p:spPr bwMode="auto">
          <a:xfrm>
            <a:off x="2937193" y="1449070"/>
            <a:ext cx="46243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用计算器探索规律</a:t>
            </a:r>
            <a:endParaRPr kumimoji="0" lang="zh-CN" altLang="en-US" sz="2800" b="1" i="0" u="none" strike="noStrike" kern="1200" cap="none" spc="6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597275" y="2375853"/>
            <a:ext cx="5018088" cy="3816350"/>
            <a:chOff x="3547176" y="2354869"/>
            <a:chExt cx="5017103" cy="3815977"/>
          </a:xfrm>
        </p:grpSpPr>
        <p:sp>
          <p:nvSpPr>
            <p:cNvPr id="20486" name="矩形 2"/>
            <p:cNvSpPr/>
            <p:nvPr/>
          </p:nvSpPr>
          <p:spPr>
            <a:xfrm>
              <a:off x="3547176" y="2497371"/>
              <a:ext cx="2887663" cy="36734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>
                <a:lnSpc>
                  <a:spcPct val="200000"/>
                </a:lnSpc>
              </a:pPr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1÷11＝0.0909…</a:t>
              </a:r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...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>
                <a:lnSpc>
                  <a:spcPct val="200000"/>
                </a:lnSpc>
              </a:pPr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2÷11</a:t>
              </a:r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＝</a:t>
              </a:r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0.1818…...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>
                <a:lnSpc>
                  <a:spcPct val="200000"/>
                </a:lnSpc>
              </a:pPr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3÷11</a:t>
              </a:r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＝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>
                <a:lnSpc>
                  <a:spcPct val="200000"/>
                </a:lnSpc>
              </a:pPr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4÷11</a:t>
              </a:r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＝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>
                <a:lnSpc>
                  <a:spcPct val="200000"/>
                </a:lnSpc>
              </a:pPr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5÷11</a:t>
              </a:r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＝ 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487" name="TextBox 7"/>
            <p:cNvSpPr txBox="1"/>
            <p:nvPr/>
          </p:nvSpPr>
          <p:spPr>
            <a:xfrm>
              <a:off x="4712401" y="4215046"/>
              <a:ext cx="1838325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400" b="1" dirty="0">
                  <a:solidFill>
                    <a:srgbClr val="3617A9"/>
                  </a:solidFill>
                  <a:latin typeface="微软雅黑" panose="020B0503020204020204" charset="-122"/>
                  <a:ea typeface="微软雅黑" panose="020B0503020204020204" charset="-122"/>
                </a:rPr>
                <a:t>0.2727…</a:t>
              </a:r>
              <a:r>
                <a:rPr lang="en-US" altLang="zh-CN" sz="2400" b="1" dirty="0">
                  <a:solidFill>
                    <a:srgbClr val="3617A9"/>
                  </a:solidFill>
                  <a:latin typeface="微软雅黑" panose="020B0503020204020204" charset="-122"/>
                  <a:ea typeface="微软雅黑" panose="020B0503020204020204" charset="-122"/>
                </a:rPr>
                <a:t>...</a:t>
              </a:r>
              <a:endParaRPr lang="en-US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488" name="TextBox 7"/>
            <p:cNvSpPr txBox="1"/>
            <p:nvPr/>
          </p:nvSpPr>
          <p:spPr>
            <a:xfrm>
              <a:off x="4712401" y="4886559"/>
              <a:ext cx="2022475" cy="5524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400" b="1" dirty="0">
                  <a:solidFill>
                    <a:srgbClr val="3617A9"/>
                  </a:solidFill>
                  <a:latin typeface="微软雅黑" panose="020B0503020204020204" charset="-122"/>
                  <a:ea typeface="微软雅黑" panose="020B0503020204020204" charset="-122"/>
                </a:rPr>
                <a:t>0.3636…</a:t>
              </a:r>
              <a:r>
                <a:rPr lang="en-US" altLang="zh-CN" sz="2400" b="1" dirty="0">
                  <a:solidFill>
                    <a:srgbClr val="3617A9"/>
                  </a:solidFill>
                  <a:latin typeface="微软雅黑" panose="020B0503020204020204" charset="-122"/>
                  <a:ea typeface="微软雅黑" panose="020B0503020204020204" charset="-122"/>
                </a:rPr>
                <a:t>...</a:t>
              </a:r>
              <a:r>
                <a:rPr lang="zh-CN" altLang="en-US" sz="2400" b="1" dirty="0">
                  <a:solidFill>
                    <a:srgbClr val="3617A9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zh-CN" altLang="en-US" sz="3000" u="sng" dirty="0">
                  <a:solidFill>
                    <a:srgbClr val="3617A9"/>
                  </a:solidFill>
                  <a:latin typeface="Calibri" panose="020F0502020204030204" pitchFamily="34" charset="0"/>
                  <a:ea typeface="宋体" panose="02010600030101010101" pitchFamily="2" charset="-122"/>
                </a:rPr>
                <a:t>   </a:t>
              </a:r>
              <a:r>
                <a:rPr lang="zh-CN" altLang="en-US" sz="3000" dirty="0">
                  <a:solidFill>
                    <a:srgbClr val="3617A9"/>
                  </a:solidFill>
                  <a:latin typeface="Calibri" panose="020F0502020204030204" pitchFamily="34" charset="0"/>
                  <a:ea typeface="宋体" panose="02010600030101010101" pitchFamily="2" charset="-122"/>
                </a:rPr>
                <a:t>  </a:t>
              </a:r>
              <a:endParaRPr lang="zh-CN" altLang="en-US" sz="3000" dirty="0">
                <a:solidFill>
                  <a:srgbClr val="3617A9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489" name="TextBox 11"/>
            <p:cNvSpPr txBox="1"/>
            <p:nvPr/>
          </p:nvSpPr>
          <p:spPr>
            <a:xfrm>
              <a:off x="4664776" y="5556484"/>
              <a:ext cx="2117725" cy="5524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400" b="1" dirty="0">
                  <a:solidFill>
                    <a:srgbClr val="3617A9"/>
                  </a:solidFill>
                  <a:latin typeface="微软雅黑" panose="020B0503020204020204" charset="-122"/>
                  <a:ea typeface="微软雅黑" panose="020B0503020204020204" charset="-122"/>
                </a:rPr>
                <a:t>0.4545…</a:t>
              </a:r>
              <a:r>
                <a:rPr lang="en-US" altLang="zh-CN" sz="2400" b="1" dirty="0">
                  <a:solidFill>
                    <a:srgbClr val="3617A9"/>
                  </a:solidFill>
                  <a:latin typeface="微软雅黑" panose="020B0503020204020204" charset="-122"/>
                  <a:ea typeface="微软雅黑" panose="020B0503020204020204" charset="-122"/>
                </a:rPr>
                <a:t>...</a:t>
              </a:r>
              <a:r>
                <a:rPr lang="zh-CN" altLang="en-US" sz="2400" b="1" dirty="0">
                  <a:solidFill>
                    <a:srgbClr val="3617A9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zh-CN" altLang="en-US" sz="3000" u="sng" dirty="0">
                  <a:solidFill>
                    <a:srgbClr val="3617A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</a:t>
              </a:r>
              <a:r>
                <a:rPr lang="zh-CN" altLang="en-US" sz="3000" dirty="0">
                  <a:solidFill>
                    <a:srgbClr val="3617A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</a:t>
              </a:r>
              <a:endParaRPr lang="zh-CN" altLang="en-US" sz="3000" dirty="0">
                <a:solidFill>
                  <a:srgbClr val="3617A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014401" y="2751372"/>
              <a:ext cx="389964" cy="422462"/>
            </a:xfrm>
            <a:prstGeom prst="rec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548670" y="2770421"/>
              <a:ext cx="336177" cy="416860"/>
            </a:xfrm>
            <a:prstGeom prst="ellipse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圆角矩形标注 12"/>
            <p:cNvSpPr/>
            <p:nvPr/>
          </p:nvSpPr>
          <p:spPr>
            <a:xfrm>
              <a:off x="6533919" y="2354869"/>
              <a:ext cx="1978069" cy="557604"/>
            </a:xfrm>
            <a:prstGeom prst="wedgeRoundRectCallout">
              <a:avLst>
                <a:gd name="adj1" fmla="val -103770"/>
                <a:gd name="adj2" fmla="val 23915"/>
                <a:gd name="adj3" fmla="val 16667"/>
              </a:avLst>
            </a:prstGeom>
            <a:solidFill>
              <a:srgbClr val="EDFFF8"/>
            </a:solidFill>
            <a:ln>
              <a:solidFill>
                <a:srgbClr val="0086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思源宋体 CN Heavy"/>
                </a:rPr>
                <a:t>=1×9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5014401" y="3516120"/>
              <a:ext cx="389964" cy="422462"/>
            </a:xfrm>
            <a:prstGeom prst="rec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548670" y="3535169"/>
              <a:ext cx="336177" cy="416860"/>
            </a:xfrm>
            <a:prstGeom prst="ellipse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圆角矩形标注 15"/>
            <p:cNvSpPr/>
            <p:nvPr/>
          </p:nvSpPr>
          <p:spPr>
            <a:xfrm>
              <a:off x="6533919" y="3119617"/>
              <a:ext cx="1978069" cy="557604"/>
            </a:xfrm>
            <a:prstGeom prst="wedgeRoundRectCallout">
              <a:avLst>
                <a:gd name="adj1" fmla="val -103770"/>
                <a:gd name="adj2" fmla="val 23915"/>
                <a:gd name="adj3" fmla="val 16667"/>
              </a:avLst>
            </a:prstGeom>
            <a:solidFill>
              <a:srgbClr val="EDFFF8"/>
            </a:solidFill>
            <a:ln>
              <a:solidFill>
                <a:srgbClr val="0086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思源宋体 CN Heavy"/>
                </a:rPr>
                <a:t>=2×9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066692" y="4262187"/>
              <a:ext cx="389964" cy="422462"/>
            </a:xfrm>
            <a:prstGeom prst="rec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600961" y="4281236"/>
              <a:ext cx="336177" cy="416860"/>
            </a:xfrm>
            <a:prstGeom prst="ellipse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" name="圆角矩形标注 2"/>
            <p:cNvSpPr/>
            <p:nvPr/>
          </p:nvSpPr>
          <p:spPr>
            <a:xfrm>
              <a:off x="6586210" y="3865684"/>
              <a:ext cx="1978069" cy="557604"/>
            </a:xfrm>
            <a:prstGeom prst="wedgeRoundRectCallout">
              <a:avLst>
                <a:gd name="adj1" fmla="val -103770"/>
                <a:gd name="adj2" fmla="val 23915"/>
                <a:gd name="adj3" fmla="val 16667"/>
              </a:avLst>
            </a:prstGeom>
            <a:solidFill>
              <a:srgbClr val="EDFFF8"/>
            </a:solidFill>
            <a:ln>
              <a:solidFill>
                <a:srgbClr val="0086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思源宋体 CN Heavy"/>
                </a:rPr>
                <a:t>=3×9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2836545" y="1146870"/>
            <a:ext cx="6951407" cy="456511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203208" y="3351412"/>
            <a:ext cx="4218039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成功的花，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人们只惊慕她现时的明艳！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然而当初它的芽儿，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浸透了奋斗的泪泉，洒遍了牺牲的血雨。</a:t>
            </a:r>
            <a:endParaRPr lang="zh-CN" altLang="en-US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143518" y="2072726"/>
            <a:ext cx="3474043" cy="101473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谢谢</a:t>
            </a:r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学习！</a:t>
            </a:r>
            <a:endParaRPr kumimoji="1" lang="zh-CN" altLang="en-US" sz="6000" b="1" spc="50" dirty="0">
              <a:ln w="12700" cmpd="sng">
                <a:noFill/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2006600" y="1483995"/>
            <a:ext cx="1750577" cy="3344427"/>
            <a:chOff x="1750693" y="1775088"/>
            <a:chExt cx="1750820" cy="4170135"/>
          </a:xfrm>
        </p:grpSpPr>
        <p:sp>
          <p:nvSpPr>
            <p:cNvPr id="4" name="矩形 3"/>
            <p:cNvSpPr/>
            <p:nvPr/>
          </p:nvSpPr>
          <p:spPr>
            <a:xfrm rot="16200000">
              <a:off x="1230778" y="3674488"/>
              <a:ext cx="2972801" cy="15686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>
                      <a:lumMod val="75000"/>
                      <a:alpha val="18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Contents</a:t>
              </a:r>
              <a:endParaRPr lang="en-US" altLang="zh-CN" sz="4800" b="1" dirty="0">
                <a:solidFill>
                  <a:schemeClr val="bg1">
                    <a:lumMod val="75000"/>
                    <a:alpha val="18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750693" y="1775088"/>
              <a:ext cx="1295668" cy="3798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9600" b="1" dirty="0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</a:rPr>
                <a:t>目</a:t>
              </a:r>
              <a:endParaRPr kumimoji="1" lang="en-US" altLang="zh-CN" sz="96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kumimoji="1" lang="zh-CN" altLang="en-US" sz="9600" b="1" dirty="0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</a:rPr>
                <a:t>录</a:t>
              </a:r>
              <a:endParaRPr kumimoji="1" lang="zh-CN" altLang="en-US" sz="96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173220" y="1286510"/>
            <a:ext cx="76200" cy="4133850"/>
            <a:chOff x="3957869" y="1908067"/>
            <a:chExt cx="0" cy="3401647"/>
          </a:xfrm>
        </p:grpSpPr>
        <p:cxnSp>
          <p:nvCxnSpPr>
            <p:cNvPr id="16" name="直线连接符 15"/>
            <p:cNvCxnSpPr/>
            <p:nvPr/>
          </p:nvCxnSpPr>
          <p:spPr>
            <a:xfrm>
              <a:off x="3957869" y="1908067"/>
              <a:ext cx="0" cy="3401647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线连接符 16"/>
            <p:cNvCxnSpPr/>
            <p:nvPr/>
          </p:nvCxnSpPr>
          <p:spPr>
            <a:xfrm>
              <a:off x="3957869" y="3316338"/>
              <a:ext cx="0" cy="585104"/>
            </a:xfrm>
            <a:prstGeom prst="line">
              <a:avLst/>
            </a:prstGeom>
            <a:ln w="762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4735195" y="1291590"/>
            <a:ext cx="2232025" cy="3283290"/>
            <a:chOff x="4576140" y="1908067"/>
            <a:chExt cx="2231821" cy="3277447"/>
          </a:xfrm>
        </p:grpSpPr>
        <p:grpSp>
          <p:nvGrpSpPr>
            <p:cNvPr id="7" name="组合 6"/>
            <p:cNvGrpSpPr/>
            <p:nvPr/>
          </p:nvGrpSpPr>
          <p:grpSpPr>
            <a:xfrm>
              <a:off x="4576140" y="2863845"/>
              <a:ext cx="2231821" cy="521041"/>
              <a:chOff x="4765892" y="2994044"/>
              <a:chExt cx="2231821" cy="521041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4765892" y="2994044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defRPr>
                </a:lvl1pPr>
              </a:lstStyle>
              <a:p>
                <a:r>
                  <a:rPr lang="en-US" altLang="zh-CN" dirty="0">
                    <a:solidFill>
                      <a:srgbClr val="00B0F0"/>
                    </a:solidFill>
                  </a:rPr>
                  <a:t>02</a:t>
                </a:r>
                <a:endParaRPr lang="en-US" altLang="zh-CN" dirty="0">
                  <a:solidFill>
                    <a:srgbClr val="00B0F0"/>
                  </a:solidFill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5392433" y="2994044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00B0F0"/>
                    </a:solidFill>
                  </a:rPr>
                  <a:t>自主</a:t>
                </a:r>
                <a:r>
                  <a:rPr lang="zh-CN" altLang="en-US" dirty="0">
                    <a:solidFill>
                      <a:srgbClr val="00B0F0"/>
                    </a:solidFill>
                  </a:rPr>
                  <a:t>学习</a:t>
                </a:r>
                <a:endParaRPr lang="zh-CN" altLang="en-US" dirty="0">
                  <a:solidFill>
                    <a:srgbClr val="00B0F0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576140" y="1908067"/>
              <a:ext cx="2231821" cy="521041"/>
              <a:chOff x="4765892" y="1925458"/>
              <a:chExt cx="2231821" cy="521041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5392433" y="1925458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rgbClr val="2B99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00B0F0"/>
                    </a:solidFill>
                  </a:rPr>
                  <a:t>游戏导入</a:t>
                </a:r>
                <a:endParaRPr lang="zh-CN" altLang="en-US" dirty="0">
                  <a:solidFill>
                    <a:srgbClr val="00B0F0"/>
                  </a:solidFill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4765892" y="1925458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rgbClr val="2B99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en-US" altLang="zh-CN" dirty="0">
                    <a:solidFill>
                      <a:srgbClr val="00B0F0"/>
                    </a:solidFill>
                  </a:rPr>
                  <a:t>01</a:t>
                </a:r>
                <a:endParaRPr lang="en-US" altLang="zh-CN" dirty="0">
                  <a:solidFill>
                    <a:srgbClr val="00B0F0"/>
                  </a:solidFill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576140" y="3819623"/>
              <a:ext cx="2231821" cy="521041"/>
              <a:chOff x="4765892" y="5131217"/>
              <a:chExt cx="2231821" cy="521041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4765892" y="5131217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rPr>
                  <a:t>03</a:t>
                </a:r>
                <a:endParaRPr kumimoji="1" lang="en-US" altLang="zh-CN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Gotham" charset="0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5392433" y="5131217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合作</a:t>
                </a:r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共学</a:t>
                </a:r>
                <a:endParaRPr kumimoji="1" lang="zh-CN" altLang="en-US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4576140" y="4664473"/>
              <a:ext cx="2231821" cy="521041"/>
              <a:chOff x="4765892" y="5020290"/>
              <a:chExt cx="2231821" cy="521041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4765892" y="5020290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rPr>
                  <a:t>04</a:t>
                </a:r>
                <a:endParaRPr kumimoji="1" lang="en-US" altLang="zh-CN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Gotham" charset="0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5392433" y="5020290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当堂</a:t>
                </a:r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检测</a:t>
                </a:r>
                <a:endParaRPr kumimoji="1" lang="zh-CN" altLang="en-US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 rot="0">
            <a:off x="4735195" y="4899660"/>
            <a:ext cx="2231878" cy="521970"/>
            <a:chOff x="4765892" y="1925458"/>
            <a:chExt cx="2231674" cy="521970"/>
          </a:xfrm>
        </p:grpSpPr>
        <p:sp>
          <p:nvSpPr>
            <p:cNvPr id="21" name="文本框 20"/>
            <p:cNvSpPr txBox="1"/>
            <p:nvPr/>
          </p:nvSpPr>
          <p:spPr>
            <a:xfrm>
              <a:off x="5392433" y="1925458"/>
              <a:ext cx="1605133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1" sz="2800" b="1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defRPr>
              </a:lvl1pPr>
            </a:lstStyle>
            <a:p>
              <a:r>
                <a:rPr lang="zh-CN" altLang="en-US" dirty="0">
                  <a:solidFill>
                    <a:srgbClr val="00B0F0"/>
                  </a:solidFill>
                </a:rPr>
                <a:t>课堂</a:t>
              </a:r>
              <a:r>
                <a:rPr lang="zh-CN" altLang="en-US" dirty="0">
                  <a:solidFill>
                    <a:srgbClr val="00B0F0"/>
                  </a:solidFill>
                </a:rPr>
                <a:t>总结</a:t>
              </a:r>
              <a:endParaRPr lang="zh-CN" altLang="en-US" dirty="0">
                <a:solidFill>
                  <a:srgbClr val="00B0F0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765892" y="1925458"/>
              <a:ext cx="62103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1" sz="2800" b="1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defRPr>
              </a:lvl1pPr>
            </a:lstStyle>
            <a:p>
              <a:r>
                <a:rPr lang="en-US" altLang="zh-CN" dirty="0">
                  <a:solidFill>
                    <a:srgbClr val="00B0F0"/>
                  </a:solidFill>
                </a:rPr>
                <a:t>05</a:t>
              </a:r>
              <a:endParaRPr lang="en-US" altLang="zh-CN" dirty="0">
                <a:solidFill>
                  <a:srgbClr val="00B0F0"/>
                </a:solidFill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游戏</a:t>
            </a:r>
            <a:r>
              <a:rPr lang="zh-CN" altLang="en-US" dirty="0"/>
              <a:t>导入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3340735" y="876935"/>
            <a:ext cx="4866005" cy="583565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 b="0">
                <a:ea typeface="宋体" panose="02010600030101010101" pitchFamily="2" charset="-122"/>
              </a:rPr>
              <a:t>   </a:t>
            </a:r>
            <a:r>
              <a:rPr lang="zh-CN" sz="3200" b="0">
                <a:ea typeface="宋体" panose="02010600030101010101" pitchFamily="2" charset="-122"/>
              </a:rPr>
              <a:t>用计算器玩猜数字游戏。</a:t>
            </a:r>
            <a:r>
              <a:rPr lang="en-US" sz="1050" b="0">
                <a:latin typeface="宋体" panose="02010600030101010101" pitchFamily="2" charset="-122"/>
              </a:rPr>
              <a:t> 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492250" y="1998345"/>
            <a:ext cx="9715500" cy="396938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accent4"/>
            </a:solidFill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8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tx1"/>
                </a:solidFill>
                <a:effectLst/>
                <a:ea typeface="宋体" panose="02010600030101010101" pitchFamily="2" charset="-122"/>
              </a:rPr>
              <a:t>游戏规则：</a:t>
            </a:r>
            <a:r>
              <a:rPr lang="zh-CN" sz="2800" b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宋体" panose="02010600030101010101" pitchFamily="2" charset="-122"/>
              </a:rPr>
              <a:t>从1到99九个数字中，选一个你最喜欢的数字记在心里。但别说出来，接下来呢，在你的计算器上连输九次，然后把它除以12345679得到的结果告诉老师，我很快就能知道你最喜欢的数是几.比如你最喜欢6就输入9个6，然后把它除以12345679，算完以后，你只要把结果告诉我，我就能很快知道你最喜欢的数字是几。</a:t>
            </a:r>
            <a:endParaRPr lang="zh-CN" altLang="en-US" sz="2800" b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自主</a:t>
            </a:r>
            <a:r>
              <a:rPr lang="zh-CN" altLang="en-US" dirty="0"/>
              <a:t>学习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1184275" y="1075055"/>
            <a:ext cx="10061575" cy="470789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accent4"/>
            </a:solidFill>
          </a:ln>
        </p:spPr>
        <p:txBody>
          <a:bodyPr wrap="square">
            <a:spAutoFit/>
          </a:bodyPr>
          <a:p>
            <a:pPr indent="0">
              <a:lnSpc>
                <a:spcPct val="100000"/>
              </a:lnSpc>
            </a:pPr>
            <a:r>
              <a:rPr lang="zh-CN" sz="2000" b="0">
                <a:ea typeface="宋体" panose="02010600030101010101" pitchFamily="2" charset="-122"/>
              </a:rPr>
              <a:t>教材第</a:t>
            </a:r>
            <a:r>
              <a:rPr lang="en-US" sz="2000" b="0">
                <a:latin typeface="宋体" panose="02010600030101010101" pitchFamily="2" charset="-122"/>
              </a:rPr>
              <a:t>35</a:t>
            </a:r>
            <a:r>
              <a:rPr lang="zh-CN" sz="2000" b="0">
                <a:ea typeface="宋体" panose="02010600030101010101" pitchFamily="2" charset="-122"/>
              </a:rPr>
              <a:t>页问题一：算式有什么规律？计算结果又有什么规律？</a:t>
            </a:r>
            <a:r>
              <a:rPr lang="en-US" sz="2000" b="0">
                <a:latin typeface="宋体" panose="02010600030101010101" pitchFamily="2" charset="-122"/>
              </a:rPr>
              <a:t>1.</a:t>
            </a:r>
            <a:r>
              <a:rPr lang="zh-CN" sz="2000" b="0">
                <a:ea typeface="宋体" panose="02010600030101010101" pitchFamily="2" charset="-122"/>
              </a:rPr>
              <a:t>用计算器计算下面各题。</a:t>
            </a:r>
            <a:endParaRPr lang="zh-CN" sz="2000" b="0">
              <a:ea typeface="宋体" panose="02010600030101010101" pitchFamily="2" charset="-122"/>
            </a:endParaRPr>
          </a:p>
          <a:p>
            <a:pPr indent="0">
              <a:lnSpc>
                <a:spcPct val="100000"/>
              </a:lnSpc>
            </a:pPr>
            <a:r>
              <a:rPr lang="en-US" altLang="zh-CN" sz="2000" b="0">
                <a:ea typeface="宋体" panose="02010600030101010101" pitchFamily="2" charset="-122"/>
              </a:rPr>
              <a:t>          </a:t>
            </a:r>
            <a:r>
              <a:rPr lang="zh-CN" sz="2000" b="0">
                <a:ea typeface="宋体" panose="02010600030101010101" pitchFamily="2" charset="-122"/>
              </a:rPr>
              <a:t>1÷11＝0.0909…...</a:t>
            </a:r>
            <a:endParaRPr lang="zh-CN" sz="2000" b="0">
              <a:ea typeface="宋体" panose="02010600030101010101" pitchFamily="2" charset="-122"/>
            </a:endParaRPr>
          </a:p>
          <a:p>
            <a:pPr indent="0">
              <a:lnSpc>
                <a:spcPct val="100000"/>
              </a:lnSpc>
            </a:pPr>
            <a:r>
              <a:rPr lang="en-US" altLang="zh-CN" sz="2000" b="0">
                <a:ea typeface="宋体" panose="02010600030101010101" pitchFamily="2" charset="-122"/>
              </a:rPr>
              <a:t>          </a:t>
            </a:r>
            <a:r>
              <a:rPr lang="zh-CN" sz="2000" b="0">
                <a:ea typeface="宋体" panose="02010600030101010101" pitchFamily="2" charset="-122"/>
              </a:rPr>
              <a:t>2÷11＝0.1818…...</a:t>
            </a:r>
            <a:endParaRPr lang="zh-CN" sz="2000" b="0">
              <a:ea typeface="宋体" panose="02010600030101010101" pitchFamily="2" charset="-122"/>
            </a:endParaRPr>
          </a:p>
          <a:p>
            <a:pPr indent="0">
              <a:lnSpc>
                <a:spcPct val="100000"/>
              </a:lnSpc>
            </a:pPr>
            <a:r>
              <a:rPr lang="en-US" altLang="zh-CN" sz="2000" b="0">
                <a:ea typeface="宋体" panose="02010600030101010101" pitchFamily="2" charset="-122"/>
              </a:rPr>
              <a:t>          </a:t>
            </a:r>
            <a:r>
              <a:rPr lang="zh-CN" sz="2000" b="0">
                <a:ea typeface="宋体" panose="02010600030101010101" pitchFamily="2" charset="-122"/>
              </a:rPr>
              <a:t>3÷11＝</a:t>
            </a:r>
            <a:endParaRPr lang="zh-CN" sz="2000" b="0">
              <a:ea typeface="宋体" panose="02010600030101010101" pitchFamily="2" charset="-122"/>
            </a:endParaRPr>
          </a:p>
          <a:p>
            <a:pPr indent="0">
              <a:lnSpc>
                <a:spcPct val="100000"/>
              </a:lnSpc>
            </a:pPr>
            <a:r>
              <a:rPr lang="en-US" altLang="zh-CN" sz="2000" b="0">
                <a:ea typeface="宋体" panose="02010600030101010101" pitchFamily="2" charset="-122"/>
              </a:rPr>
              <a:t>          </a:t>
            </a:r>
            <a:r>
              <a:rPr lang="zh-CN" sz="2000" b="0">
                <a:ea typeface="宋体" panose="02010600030101010101" pitchFamily="2" charset="-122"/>
              </a:rPr>
              <a:t>4÷11＝</a:t>
            </a:r>
            <a:endParaRPr lang="zh-CN" sz="2000" b="0">
              <a:ea typeface="宋体" panose="02010600030101010101" pitchFamily="2" charset="-122"/>
            </a:endParaRPr>
          </a:p>
          <a:p>
            <a:pPr indent="0">
              <a:lnSpc>
                <a:spcPct val="100000"/>
              </a:lnSpc>
            </a:pPr>
            <a:r>
              <a:rPr lang="en-US" altLang="zh-CN" sz="2000" b="0">
                <a:ea typeface="宋体" panose="02010600030101010101" pitchFamily="2" charset="-122"/>
              </a:rPr>
              <a:t>          </a:t>
            </a:r>
            <a:r>
              <a:rPr lang="zh-CN" sz="2000" b="0">
                <a:ea typeface="宋体" panose="02010600030101010101" pitchFamily="2" charset="-122"/>
              </a:rPr>
              <a:t>5÷11＝</a:t>
            </a:r>
            <a:r>
              <a:rPr lang="en-US" sz="2000" b="0">
                <a:latin typeface="宋体" panose="02010600030101010101" pitchFamily="2" charset="-122"/>
              </a:rPr>
              <a:t>2.</a:t>
            </a:r>
            <a:r>
              <a:rPr lang="zh-CN" sz="2000" b="0">
                <a:ea typeface="宋体" panose="02010600030101010101" pitchFamily="2" charset="-122"/>
              </a:rPr>
              <a:t>填一填：他们的商都是（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2000" b="0">
                <a:ea typeface="宋体" panose="02010600030101010101" pitchFamily="2" charset="-122"/>
              </a:rPr>
              <a:t>）小数；仔细观察，横着看，商的循环节是被除数的（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2000" b="0">
                <a:ea typeface="宋体" panose="02010600030101010101" pitchFamily="2" charset="-122"/>
              </a:rPr>
              <a:t>）倍；竖着比一比，被除数是（</a:t>
            </a:r>
            <a:r>
              <a:rPr lang="en-US" sz="2000" b="0">
                <a:latin typeface="宋体" panose="02010600030101010101" pitchFamily="2" charset="-122"/>
              </a:rPr>
              <a:t>   </a:t>
            </a:r>
            <a:r>
              <a:rPr lang="zh-CN" sz="2000" b="0">
                <a:ea typeface="宋体" panose="02010600030101010101" pitchFamily="2" charset="-122"/>
              </a:rPr>
              <a:t>）的几倍，商的小数部分的循环节就是（</a:t>
            </a:r>
            <a:r>
              <a:rPr lang="en-US" sz="2000" b="0">
                <a:latin typeface="宋体" panose="02010600030101010101" pitchFamily="2" charset="-122"/>
              </a:rPr>
              <a:t>   </a:t>
            </a:r>
            <a:r>
              <a:rPr lang="zh-CN" sz="2000" b="0">
                <a:ea typeface="宋体" panose="02010600030101010101" pitchFamily="2" charset="-122"/>
              </a:rPr>
              <a:t>）的几倍。</a:t>
            </a:r>
            <a:r>
              <a:rPr lang="en-US" sz="2000" b="0">
                <a:latin typeface="宋体" panose="02010600030101010101" pitchFamily="2" charset="-122"/>
              </a:rPr>
              <a:t>3.</a:t>
            </a:r>
            <a:r>
              <a:rPr lang="zh-CN" sz="2000" b="0">
                <a:ea typeface="宋体" panose="02010600030101010101" pitchFamily="2" charset="-122"/>
              </a:rPr>
              <a:t>不计算，用发现的规律直接写出下面各题的得数。</a:t>
            </a:r>
            <a:endParaRPr lang="en-US" sz="2000" b="0">
              <a:latin typeface="宋体" panose="02010600030101010101" pitchFamily="2" charset="-122"/>
            </a:endParaRPr>
          </a:p>
          <a:p>
            <a:pPr indent="0">
              <a:lnSpc>
                <a:spcPct val="100000"/>
              </a:lnSpc>
            </a:pPr>
            <a:r>
              <a:rPr lang="en-US" altLang="zh-CN" sz="2000" b="0">
                <a:ea typeface="宋体" panose="02010600030101010101" pitchFamily="2" charset="-122"/>
              </a:rPr>
              <a:t>            </a:t>
            </a:r>
            <a:r>
              <a:rPr lang="zh-CN" sz="2000" b="0">
                <a:ea typeface="宋体" panose="02010600030101010101" pitchFamily="2" charset="-122"/>
              </a:rPr>
              <a:t>6÷11＝（                    ）</a:t>
            </a:r>
            <a:endParaRPr lang="zh-CN" sz="2000" b="0">
              <a:ea typeface="宋体" panose="02010600030101010101" pitchFamily="2" charset="-122"/>
            </a:endParaRPr>
          </a:p>
          <a:p>
            <a:pPr indent="0">
              <a:lnSpc>
                <a:spcPct val="100000"/>
              </a:lnSpc>
            </a:pPr>
            <a:r>
              <a:rPr lang="en-US" altLang="zh-CN" sz="2000" b="0">
                <a:ea typeface="宋体" panose="02010600030101010101" pitchFamily="2" charset="-122"/>
              </a:rPr>
              <a:t>            </a:t>
            </a:r>
            <a:r>
              <a:rPr lang="zh-CN" sz="2000" b="0">
                <a:ea typeface="宋体" panose="02010600030101010101" pitchFamily="2" charset="-122"/>
              </a:rPr>
              <a:t>7÷11＝（                    ）</a:t>
            </a:r>
            <a:endParaRPr lang="zh-CN" sz="2000" b="0">
              <a:ea typeface="宋体" panose="02010600030101010101" pitchFamily="2" charset="-122"/>
            </a:endParaRPr>
          </a:p>
          <a:p>
            <a:pPr indent="0">
              <a:lnSpc>
                <a:spcPct val="100000"/>
              </a:lnSpc>
            </a:pPr>
            <a:r>
              <a:rPr lang="en-US" altLang="zh-CN" sz="2000" b="0">
                <a:ea typeface="宋体" panose="02010600030101010101" pitchFamily="2" charset="-122"/>
              </a:rPr>
              <a:t>            </a:t>
            </a:r>
            <a:r>
              <a:rPr lang="zh-CN" sz="2000" b="0">
                <a:ea typeface="宋体" panose="02010600030101010101" pitchFamily="2" charset="-122"/>
              </a:rPr>
              <a:t>8÷11＝（                    ）</a:t>
            </a:r>
            <a:endParaRPr lang="zh-CN" sz="2000" b="0">
              <a:ea typeface="宋体" panose="02010600030101010101" pitchFamily="2" charset="-122"/>
            </a:endParaRPr>
          </a:p>
          <a:p>
            <a:pPr indent="0">
              <a:lnSpc>
                <a:spcPct val="100000"/>
              </a:lnSpc>
            </a:pPr>
            <a:r>
              <a:rPr lang="en-US" altLang="zh-CN" sz="2000" b="0">
                <a:ea typeface="宋体" panose="02010600030101010101" pitchFamily="2" charset="-122"/>
              </a:rPr>
              <a:t>            </a:t>
            </a:r>
            <a:r>
              <a:rPr lang="zh-CN" sz="2000" b="0">
                <a:ea typeface="宋体" panose="02010600030101010101" pitchFamily="2" charset="-122"/>
              </a:rPr>
              <a:t>9÷11= （                    ）</a:t>
            </a:r>
            <a:endParaRPr lang="zh-CN" altLang="en-US" sz="2000" b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9226" name="矩形 2"/>
          <p:cNvSpPr/>
          <p:nvPr/>
        </p:nvSpPr>
        <p:spPr>
          <a:xfrm>
            <a:off x="4826000" y="1784350"/>
            <a:ext cx="2887663" cy="36734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1÷11＝0.0909…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...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2÷11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0.1818…...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3÷11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4÷11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5÷11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＝ 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227" name="矩形 3"/>
          <p:cNvSpPr/>
          <p:nvPr/>
        </p:nvSpPr>
        <p:spPr>
          <a:xfrm>
            <a:off x="4700588" y="1258888"/>
            <a:ext cx="3570287" cy="5349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用计算器计算下面各题。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TextBox 7"/>
          <p:cNvSpPr txBox="1"/>
          <p:nvPr/>
        </p:nvSpPr>
        <p:spPr>
          <a:xfrm>
            <a:off x="5991225" y="3502025"/>
            <a:ext cx="18383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0.2727…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...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TextBox 7"/>
          <p:cNvSpPr txBox="1"/>
          <p:nvPr/>
        </p:nvSpPr>
        <p:spPr>
          <a:xfrm>
            <a:off x="5991225" y="4173538"/>
            <a:ext cx="2022475" cy="552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0.3636…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...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3000" u="sng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30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</a:t>
            </a:r>
            <a:endParaRPr lang="zh-CN" altLang="en-US" sz="30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2" name="TextBox 11"/>
          <p:cNvSpPr txBox="1"/>
          <p:nvPr/>
        </p:nvSpPr>
        <p:spPr>
          <a:xfrm>
            <a:off x="5943600" y="4843463"/>
            <a:ext cx="2117725" cy="552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0.4545…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...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3000" u="sng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0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zh-CN" altLang="en-US" sz="3000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云形标注 2"/>
          <p:cNvSpPr/>
          <p:nvPr/>
        </p:nvSpPr>
        <p:spPr>
          <a:xfrm>
            <a:off x="1099185" y="1665605"/>
            <a:ext cx="3039745" cy="1760855"/>
          </a:xfrm>
          <a:prstGeom prst="cloudCallou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  <a:sym typeface="+mn-ea"/>
              </a:rPr>
              <a:t>你发现了什么规律？</a:t>
            </a:r>
            <a:endParaRPr lang="zh-CN" altLang="en-US" sz="2400" b="1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思源宋体 CN Heavy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9185" y="3962400"/>
            <a:ext cx="1616710" cy="1960880"/>
          </a:xfrm>
          <a:prstGeom prst="rect">
            <a:avLst/>
          </a:prstGeom>
        </p:spPr>
      </p:pic>
      <p:sp>
        <p:nvSpPr>
          <p:cNvPr id="4" name="椭圆形标注 3"/>
          <p:cNvSpPr/>
          <p:nvPr/>
        </p:nvSpPr>
        <p:spPr>
          <a:xfrm>
            <a:off x="8719185" y="1037590"/>
            <a:ext cx="2855595" cy="2464435"/>
          </a:xfrm>
          <a:prstGeom prst="wedgeEllipseCallou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  <a:sym typeface="+mn-ea"/>
              </a:rPr>
              <a:t>他们的商都是循环小数！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思源宋体 CN Heavy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4165" y="3962400"/>
            <a:ext cx="2298700" cy="1898650"/>
          </a:xfrm>
          <a:prstGeom prst="rect">
            <a:avLst/>
          </a:prstGeom>
        </p:spPr>
      </p:pic>
      <p:sp>
        <p:nvSpPr>
          <p:cNvPr id="6" name="云形标注 5"/>
          <p:cNvSpPr/>
          <p:nvPr/>
        </p:nvSpPr>
        <p:spPr>
          <a:xfrm>
            <a:off x="1089025" y="1665605"/>
            <a:ext cx="3039745" cy="1760855"/>
          </a:xfrm>
          <a:prstGeom prst="cloudCallou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  <a:sym typeface="+mn-ea"/>
              </a:rPr>
              <a:t>你发现了什么规律？</a:t>
            </a:r>
            <a:endParaRPr lang="zh-CN" altLang="en-US" sz="2400" b="1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思源宋体 CN Heavy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9025" y="3962400"/>
            <a:ext cx="1616710" cy="1960880"/>
          </a:xfrm>
          <a:prstGeom prst="rect">
            <a:avLst/>
          </a:prstGeom>
        </p:spPr>
      </p:pic>
      <p:sp>
        <p:nvSpPr>
          <p:cNvPr id="8" name="云形标注 7"/>
          <p:cNvSpPr/>
          <p:nvPr/>
        </p:nvSpPr>
        <p:spPr>
          <a:xfrm>
            <a:off x="1099185" y="1665605"/>
            <a:ext cx="3039745" cy="1760855"/>
          </a:xfrm>
          <a:prstGeom prst="cloudCallou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  <a:sym typeface="+mn-ea"/>
              </a:rPr>
              <a:t>你发现了什么规律？</a:t>
            </a:r>
            <a:endParaRPr lang="zh-CN" altLang="en-US" sz="2400" b="1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思源宋体 CN Heavy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9185" y="3962400"/>
            <a:ext cx="1616710" cy="1960880"/>
          </a:xfrm>
          <a:prstGeom prst="rect">
            <a:avLst/>
          </a:prstGeom>
        </p:spPr>
      </p:pic>
      <p:sp>
        <p:nvSpPr>
          <p:cNvPr id="12" name="椭圆形标注 11"/>
          <p:cNvSpPr/>
          <p:nvPr/>
        </p:nvSpPr>
        <p:spPr>
          <a:xfrm>
            <a:off x="8729980" y="1037590"/>
            <a:ext cx="2855595" cy="2464435"/>
          </a:xfrm>
          <a:prstGeom prst="wedgeEllipseCallou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  <a:sym typeface="+mn-ea"/>
              </a:rPr>
              <a:t>他们的商都是循环小数！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思源宋体 CN Heavy"/>
              <a:sym typeface="+mn-ea"/>
            </a:endParaRPr>
          </a:p>
        </p:txBody>
      </p:sp>
      <p:sp>
        <p:nvSpPr>
          <p:cNvPr id="13" name="云形标注 12"/>
          <p:cNvSpPr/>
          <p:nvPr/>
        </p:nvSpPr>
        <p:spPr>
          <a:xfrm>
            <a:off x="1109980" y="1665605"/>
            <a:ext cx="3039745" cy="1760855"/>
          </a:xfrm>
          <a:prstGeom prst="cloudCallou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  <a:sym typeface="+mn-ea"/>
              </a:rPr>
              <a:t>你发现了什么规律？</a:t>
            </a:r>
            <a:endParaRPr lang="zh-CN" altLang="en-US" sz="2400" b="1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思源宋体 CN Heavy"/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9980" y="3962400"/>
            <a:ext cx="1616710" cy="196088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4960" y="3962400"/>
            <a:ext cx="2298700" cy="1898650"/>
          </a:xfrm>
          <a:prstGeom prst="rect">
            <a:avLst/>
          </a:prstGeom>
        </p:spPr>
      </p:pic>
      <p:sp>
        <p:nvSpPr>
          <p:cNvPr id="17" name="椭圆形标注 16"/>
          <p:cNvSpPr/>
          <p:nvPr/>
        </p:nvSpPr>
        <p:spPr>
          <a:xfrm>
            <a:off x="8740775" y="1037590"/>
            <a:ext cx="2855595" cy="2464435"/>
          </a:xfrm>
          <a:prstGeom prst="wedgeEllipseCallou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  <a:sym typeface="+mn-ea"/>
              </a:rPr>
              <a:t>他们的商都是循环小数！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思源宋体 CN Heavy"/>
              <a:sym typeface="+mn-ea"/>
            </a:endParaRPr>
          </a:p>
        </p:txBody>
      </p:sp>
      <p:sp>
        <p:nvSpPr>
          <p:cNvPr id="18" name="云形标注 17"/>
          <p:cNvSpPr/>
          <p:nvPr/>
        </p:nvSpPr>
        <p:spPr>
          <a:xfrm>
            <a:off x="1120775" y="1665605"/>
            <a:ext cx="3039745" cy="1760855"/>
          </a:xfrm>
          <a:prstGeom prst="cloudCallou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  <a:sym typeface="+mn-ea"/>
              </a:rPr>
              <a:t>你发现了什么规律？</a:t>
            </a:r>
            <a:endParaRPr lang="zh-CN" altLang="en-US" sz="2400" b="1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思源宋体 CN Heavy"/>
              <a:sym typeface="+mn-ea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0775" y="3962400"/>
            <a:ext cx="1616710" cy="1960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/>
      <p:bldP spid="22" grpId="0"/>
      <p:bldP spid="6" grpId="0" animBg="1"/>
      <p:bldP spid="6" grpId="1" animBg="1"/>
      <p:bldP spid="4" grpId="0" animBg="1"/>
      <p:bldP spid="4" grpId="1" animBg="1"/>
      <p:bldP spid="8" grpId="0" bldLvl="0" animBg="1"/>
      <p:bldP spid="8" grpId="1" animBg="1"/>
      <p:bldP spid="12" grpId="0" bldLvl="0" animBg="1"/>
      <p:bldP spid="12" grpId="1" animBg="1"/>
      <p:bldP spid="13" grpId="0" bldLvl="0" animBg="1"/>
      <p:bldP spid="13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10250" name="矩形 2"/>
          <p:cNvSpPr/>
          <p:nvPr/>
        </p:nvSpPr>
        <p:spPr>
          <a:xfrm>
            <a:off x="4044950" y="1757363"/>
            <a:ext cx="2887663" cy="36734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1÷11＝0.0909…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...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2÷11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0.1818…...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3÷11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4÷11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5÷11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＝ 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251" name="矩形 3"/>
          <p:cNvSpPr/>
          <p:nvPr/>
        </p:nvSpPr>
        <p:spPr>
          <a:xfrm>
            <a:off x="3960813" y="963613"/>
            <a:ext cx="3570287" cy="5334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用计算器计算下面各题。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252" name="TextBox 7"/>
          <p:cNvSpPr txBox="1"/>
          <p:nvPr/>
        </p:nvSpPr>
        <p:spPr>
          <a:xfrm>
            <a:off x="5210175" y="3475038"/>
            <a:ext cx="18383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0.2727…</a:t>
            </a:r>
            <a:r>
              <a:rPr lang="en-US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...</a:t>
            </a:r>
            <a:endParaRPr lang="en-US" altLang="zh-CN" sz="2400" b="1" dirty="0">
              <a:solidFill>
                <a:srgbClr val="3617A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253" name="TextBox 7"/>
          <p:cNvSpPr txBox="1"/>
          <p:nvPr/>
        </p:nvSpPr>
        <p:spPr>
          <a:xfrm>
            <a:off x="5210175" y="4146550"/>
            <a:ext cx="2022475" cy="552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0.3636…</a:t>
            </a:r>
            <a:r>
              <a:rPr lang="en-US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...</a:t>
            </a: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3000" u="sng" dirty="0">
                <a:solidFill>
                  <a:srgbClr val="3617A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3000" dirty="0">
                <a:solidFill>
                  <a:srgbClr val="3617A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</a:t>
            </a:r>
            <a:endParaRPr lang="zh-CN" altLang="en-US" sz="3000" dirty="0">
              <a:solidFill>
                <a:srgbClr val="3617A9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254" name="TextBox 11"/>
          <p:cNvSpPr txBox="1"/>
          <p:nvPr/>
        </p:nvSpPr>
        <p:spPr>
          <a:xfrm>
            <a:off x="5162550" y="4816475"/>
            <a:ext cx="2117725" cy="552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0.4545…</a:t>
            </a:r>
            <a:r>
              <a:rPr lang="en-US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...</a:t>
            </a: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3000" u="sng" dirty="0">
                <a:solidFill>
                  <a:srgbClr val="3617A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000" dirty="0">
                <a:solidFill>
                  <a:srgbClr val="3617A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zh-CN" altLang="en-US" sz="3000" dirty="0">
              <a:solidFill>
                <a:srgbClr val="3617A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511800" y="2011363"/>
            <a:ext cx="390525" cy="422275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046538" y="2030413"/>
            <a:ext cx="336550" cy="417513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7031038" y="1614488"/>
            <a:ext cx="1978025" cy="558800"/>
          </a:xfrm>
          <a:prstGeom prst="wedgeRoundRectCallout">
            <a:avLst>
              <a:gd name="adj1" fmla="val -103770"/>
              <a:gd name="adj2" fmla="val 23915"/>
              <a:gd name="adj3" fmla="val 16667"/>
            </a:avLst>
          </a:prstGeom>
          <a:solidFill>
            <a:srgbClr val="EDFFF8"/>
          </a:solidFill>
          <a:ln>
            <a:solidFill>
              <a:srgbClr val="008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</a:rPr>
              <a:t>=1×9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思源宋体 CN Heavy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511800" y="2776538"/>
            <a:ext cx="390525" cy="422275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046538" y="2795588"/>
            <a:ext cx="336550" cy="417513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圆角矩形标注 25"/>
          <p:cNvSpPr/>
          <p:nvPr/>
        </p:nvSpPr>
        <p:spPr>
          <a:xfrm>
            <a:off x="7031038" y="2379663"/>
            <a:ext cx="1978025" cy="557213"/>
          </a:xfrm>
          <a:prstGeom prst="wedgeRoundRectCallout">
            <a:avLst>
              <a:gd name="adj1" fmla="val -103770"/>
              <a:gd name="adj2" fmla="val 23915"/>
              <a:gd name="adj3" fmla="val 16667"/>
            </a:avLst>
          </a:prstGeom>
          <a:solidFill>
            <a:srgbClr val="EDFFF8"/>
          </a:solidFill>
          <a:ln>
            <a:solidFill>
              <a:srgbClr val="008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</a:rPr>
              <a:t>=2×9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思源宋体 CN Heavy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564188" y="3522663"/>
            <a:ext cx="390525" cy="422275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4098925" y="3541713"/>
            <a:ext cx="334963" cy="417513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圆角矩形标注 28"/>
          <p:cNvSpPr/>
          <p:nvPr/>
        </p:nvSpPr>
        <p:spPr>
          <a:xfrm>
            <a:off x="7083425" y="3125788"/>
            <a:ext cx="1978025" cy="557213"/>
          </a:xfrm>
          <a:prstGeom prst="wedgeRoundRectCallout">
            <a:avLst>
              <a:gd name="adj1" fmla="val -103770"/>
              <a:gd name="adj2" fmla="val 23915"/>
              <a:gd name="adj3" fmla="val 16667"/>
            </a:avLst>
          </a:prstGeom>
          <a:solidFill>
            <a:srgbClr val="EDFFF8"/>
          </a:solidFill>
          <a:ln>
            <a:solidFill>
              <a:srgbClr val="008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</a:rPr>
              <a:t>=3×9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思源宋体 CN Heavy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70135" y="3935730"/>
            <a:ext cx="2075180" cy="1714500"/>
          </a:xfrm>
          <a:prstGeom prst="rect">
            <a:avLst/>
          </a:prstGeom>
        </p:spPr>
      </p:pic>
      <p:sp>
        <p:nvSpPr>
          <p:cNvPr id="17" name="椭圆形标注 16"/>
          <p:cNvSpPr/>
          <p:nvPr/>
        </p:nvSpPr>
        <p:spPr>
          <a:xfrm>
            <a:off x="9406255" y="1231265"/>
            <a:ext cx="2435225" cy="2270760"/>
          </a:xfrm>
          <a:prstGeom prst="wedgeEllipseCallou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  <a:sym typeface="+mn-ea"/>
              </a:rPr>
              <a:t>商的循环节是被除数</a:t>
            </a:r>
            <a:r>
              <a:rPr lang="zh-CN" altLang="en-US" sz="2400" b="1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  <a:sym typeface="+mn-ea"/>
              </a:rPr>
              <a:t>的</a:t>
            </a:r>
            <a:r>
              <a:rPr lang="en-US" altLang="zh-CN" sz="2400" b="1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  <a:sym typeface="+mn-ea"/>
              </a:rPr>
              <a:t>9</a:t>
            </a:r>
            <a:r>
              <a:rPr lang="zh-CN" altLang="en-US" sz="2400" b="1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  <a:sym typeface="+mn-ea"/>
              </a:rPr>
              <a:t>倍！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思源宋体 CN Heavy"/>
              <a:sym typeface="+mn-ea"/>
            </a:endParaRPr>
          </a:p>
        </p:txBody>
      </p:sp>
      <p:sp>
        <p:nvSpPr>
          <p:cNvPr id="18" name="云形标注 17"/>
          <p:cNvSpPr/>
          <p:nvPr/>
        </p:nvSpPr>
        <p:spPr>
          <a:xfrm>
            <a:off x="753745" y="1741170"/>
            <a:ext cx="3039745" cy="1760855"/>
          </a:xfrm>
          <a:prstGeom prst="cloudCallou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  <a:sym typeface="+mn-ea"/>
              </a:rPr>
              <a:t>横着看</a:t>
            </a:r>
            <a:r>
              <a:rPr lang="zh-CN" altLang="en-US" sz="2400" b="1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  <a:sym typeface="+mn-ea"/>
              </a:rPr>
              <a:t>有什么规律？</a:t>
            </a:r>
            <a:endParaRPr lang="zh-CN" altLang="en-US" sz="2400" b="1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思源宋体 CN Heavy"/>
              <a:sym typeface="+mn-ea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0775" y="3962400"/>
            <a:ext cx="1616710" cy="1960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5" grpId="0" bldLvl="0" animBg="1"/>
      <p:bldP spid="23" grpId="0" bldLvl="0" animBg="1"/>
      <p:bldP spid="24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04960" y="3962400"/>
            <a:ext cx="2298700" cy="1898650"/>
          </a:xfrm>
          <a:prstGeom prst="rect">
            <a:avLst/>
          </a:prstGeom>
        </p:spPr>
      </p:pic>
      <p:sp>
        <p:nvSpPr>
          <p:cNvPr id="17" name="椭圆形标注 16"/>
          <p:cNvSpPr/>
          <p:nvPr/>
        </p:nvSpPr>
        <p:spPr>
          <a:xfrm>
            <a:off x="8740775" y="1037590"/>
            <a:ext cx="2855595" cy="2464435"/>
          </a:xfrm>
          <a:prstGeom prst="wedgeEllipseCallou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  <a:sym typeface="+mn-ea"/>
              </a:rPr>
              <a:t>被除数是</a:t>
            </a:r>
            <a:r>
              <a:rPr lang="en-US" altLang="zh-CN" sz="2400" b="1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  <a:sym typeface="+mn-ea"/>
              </a:rPr>
              <a:t>1</a:t>
            </a:r>
            <a:r>
              <a:rPr lang="zh-CN" altLang="en-US" sz="2400" b="1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  <a:sym typeface="+mn-ea"/>
              </a:rPr>
              <a:t>的几倍，商的小数部分的循环节</a:t>
            </a:r>
            <a:r>
              <a:rPr lang="zh-CN" altLang="en-US" sz="2400" b="1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  <a:sym typeface="+mn-ea"/>
              </a:rPr>
              <a:t>就是</a:t>
            </a:r>
            <a:r>
              <a:rPr lang="en-US" altLang="zh-CN" sz="2400" b="1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  <a:sym typeface="+mn-ea"/>
              </a:rPr>
              <a:t>9</a:t>
            </a:r>
            <a:r>
              <a:rPr lang="zh-CN" altLang="en-US" sz="2400" b="1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  <a:sym typeface="+mn-ea"/>
              </a:rPr>
              <a:t>的几倍！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思源宋体 CN Heavy"/>
              <a:sym typeface="+mn-ea"/>
            </a:endParaRPr>
          </a:p>
        </p:txBody>
      </p:sp>
      <p:sp>
        <p:nvSpPr>
          <p:cNvPr id="18" name="云形标注 17"/>
          <p:cNvSpPr/>
          <p:nvPr/>
        </p:nvSpPr>
        <p:spPr>
          <a:xfrm>
            <a:off x="1120775" y="1665605"/>
            <a:ext cx="3039745" cy="1760855"/>
          </a:xfrm>
          <a:prstGeom prst="cloudCallou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  <a:sym typeface="+mn-ea"/>
              </a:rPr>
              <a:t>竖着看</a:t>
            </a:r>
            <a:r>
              <a:rPr lang="zh-CN" altLang="en-US" sz="2400" b="1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  <a:sym typeface="+mn-ea"/>
              </a:rPr>
              <a:t>有什么规律？</a:t>
            </a:r>
            <a:endParaRPr lang="zh-CN" altLang="en-US" sz="2400" b="1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思源宋体 CN Heavy"/>
              <a:sym typeface="+mn-ea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0775" y="3962400"/>
            <a:ext cx="1616710" cy="1960880"/>
          </a:xfrm>
          <a:prstGeom prst="rect">
            <a:avLst/>
          </a:prstGeom>
        </p:spPr>
      </p:pic>
      <p:sp>
        <p:nvSpPr>
          <p:cNvPr id="11270" name="矩形 2"/>
          <p:cNvSpPr/>
          <p:nvPr/>
        </p:nvSpPr>
        <p:spPr>
          <a:xfrm>
            <a:off x="4826000" y="1784350"/>
            <a:ext cx="2887663" cy="36734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1÷11＝0.0909…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...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2÷11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0.1818…...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3÷11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4÷11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5÷11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＝ 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271" name="矩形 3"/>
          <p:cNvSpPr/>
          <p:nvPr/>
        </p:nvSpPr>
        <p:spPr>
          <a:xfrm>
            <a:off x="4700588" y="1258888"/>
            <a:ext cx="3570287" cy="5349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用计算器计算下面各题。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272" name="TextBox 7"/>
          <p:cNvSpPr txBox="1"/>
          <p:nvPr/>
        </p:nvSpPr>
        <p:spPr>
          <a:xfrm>
            <a:off x="5991225" y="3502025"/>
            <a:ext cx="18383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0.2727…</a:t>
            </a:r>
            <a:r>
              <a:rPr lang="en-US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...</a:t>
            </a:r>
            <a:endParaRPr lang="en-US" altLang="zh-CN" sz="2400" b="1" dirty="0">
              <a:solidFill>
                <a:srgbClr val="3617A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273" name="TextBox 7"/>
          <p:cNvSpPr txBox="1"/>
          <p:nvPr/>
        </p:nvSpPr>
        <p:spPr>
          <a:xfrm>
            <a:off x="5991225" y="4173538"/>
            <a:ext cx="2022475" cy="552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0.3636…</a:t>
            </a:r>
            <a:r>
              <a:rPr lang="en-US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...</a:t>
            </a: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3000" u="sng" dirty="0">
                <a:solidFill>
                  <a:srgbClr val="3617A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3000" dirty="0">
                <a:solidFill>
                  <a:srgbClr val="3617A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</a:t>
            </a:r>
            <a:endParaRPr lang="zh-CN" altLang="en-US" sz="3000" dirty="0">
              <a:solidFill>
                <a:srgbClr val="3617A9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274" name="TextBox 11"/>
          <p:cNvSpPr txBox="1"/>
          <p:nvPr/>
        </p:nvSpPr>
        <p:spPr>
          <a:xfrm>
            <a:off x="5943600" y="4843463"/>
            <a:ext cx="2117725" cy="552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0.4545…</a:t>
            </a:r>
            <a:r>
              <a:rPr lang="en-US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...</a:t>
            </a: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3000" u="sng" dirty="0">
                <a:solidFill>
                  <a:srgbClr val="3617A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000" dirty="0">
                <a:solidFill>
                  <a:srgbClr val="3617A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zh-CN" altLang="en-US" sz="3000" dirty="0">
              <a:solidFill>
                <a:srgbClr val="3617A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003800" y="2401888"/>
            <a:ext cx="666750" cy="461962"/>
            <a:chOff x="5003240" y="2401671"/>
            <a:chExt cx="667343" cy="461665"/>
          </a:xfrm>
        </p:grpSpPr>
        <p:cxnSp>
          <p:nvCxnSpPr>
            <p:cNvPr id="3" name="直接箭头连接符 2"/>
            <p:cNvCxnSpPr/>
            <p:nvPr/>
          </p:nvCxnSpPr>
          <p:spPr>
            <a:xfrm>
              <a:off x="5003240" y="2411973"/>
              <a:ext cx="0" cy="411909"/>
            </a:xfrm>
            <a:prstGeom prst="straightConnector1">
              <a:avLst/>
            </a:prstGeom>
            <a:ln w="3810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79" name="矩形 3"/>
            <p:cNvSpPr/>
            <p:nvPr/>
          </p:nvSpPr>
          <p:spPr>
            <a:xfrm>
              <a:off x="5062724" y="2401671"/>
              <a:ext cx="607859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en-US" altLang="zh-CN" sz="24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×2</a:t>
              </a:r>
              <a:endPara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6276975" y="2055813"/>
            <a:ext cx="390525" cy="422275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318250" y="2762250"/>
            <a:ext cx="388938" cy="422275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345238" y="3468688"/>
            <a:ext cx="388938" cy="422275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6524625" y="2435225"/>
            <a:ext cx="666750" cy="460375"/>
            <a:chOff x="5003240" y="2401671"/>
            <a:chExt cx="667343" cy="461665"/>
          </a:xfrm>
        </p:grpSpPr>
        <p:cxnSp>
          <p:nvCxnSpPr>
            <p:cNvPr id="27" name="直接箭头连接符 26"/>
            <p:cNvCxnSpPr/>
            <p:nvPr/>
          </p:nvCxnSpPr>
          <p:spPr>
            <a:xfrm>
              <a:off x="5003240" y="2411973"/>
              <a:ext cx="0" cy="411909"/>
            </a:xfrm>
            <a:prstGeom prst="straightConnector1">
              <a:avLst/>
            </a:prstGeom>
            <a:ln w="3810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85" name="矩形 27"/>
            <p:cNvSpPr/>
            <p:nvPr/>
          </p:nvSpPr>
          <p:spPr>
            <a:xfrm>
              <a:off x="5062724" y="2401671"/>
              <a:ext cx="607859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en-US" altLang="zh-CN" sz="24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×2</a:t>
              </a:r>
              <a:endPara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046538" y="2266950"/>
            <a:ext cx="779462" cy="1465263"/>
            <a:chOff x="4046130" y="2267044"/>
            <a:chExt cx="779870" cy="1465168"/>
          </a:xfrm>
        </p:grpSpPr>
        <p:sp>
          <p:nvSpPr>
            <p:cNvPr id="7" name="左弧形箭头 6"/>
            <p:cNvSpPr/>
            <p:nvPr/>
          </p:nvSpPr>
          <p:spPr>
            <a:xfrm>
              <a:off x="4633913" y="2267044"/>
              <a:ext cx="192087" cy="1465168"/>
            </a:xfrm>
            <a:prstGeom prst="curvedRightArrow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288" name="矩形 29"/>
            <p:cNvSpPr/>
            <p:nvPr/>
          </p:nvSpPr>
          <p:spPr>
            <a:xfrm>
              <a:off x="4046130" y="2813366"/>
              <a:ext cx="607859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en-US" altLang="zh-CN" sz="24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×3</a:t>
              </a:r>
              <a:endPara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667500" y="2266950"/>
            <a:ext cx="990600" cy="1465263"/>
            <a:chOff x="6667266" y="2267044"/>
            <a:chExt cx="991240" cy="1465168"/>
          </a:xfrm>
        </p:grpSpPr>
        <p:sp>
          <p:nvSpPr>
            <p:cNvPr id="9" name="右弧形箭头 8"/>
            <p:cNvSpPr/>
            <p:nvPr/>
          </p:nvSpPr>
          <p:spPr>
            <a:xfrm>
              <a:off x="6667266" y="2267044"/>
              <a:ext cx="373236" cy="1465168"/>
            </a:xfrm>
            <a:prstGeom prst="curvedLeftArrow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291" name="矩形 30"/>
            <p:cNvSpPr/>
            <p:nvPr/>
          </p:nvSpPr>
          <p:spPr>
            <a:xfrm>
              <a:off x="7050647" y="2750790"/>
              <a:ext cx="607859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en-US" altLang="zh-CN" sz="24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×3</a:t>
              </a:r>
              <a:endPara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04960" y="3962400"/>
            <a:ext cx="2298700" cy="1898650"/>
          </a:xfrm>
          <a:prstGeom prst="rect">
            <a:avLst/>
          </a:prstGeom>
        </p:spPr>
      </p:pic>
      <p:sp>
        <p:nvSpPr>
          <p:cNvPr id="12293" name="矩形 2"/>
          <p:cNvSpPr/>
          <p:nvPr/>
        </p:nvSpPr>
        <p:spPr>
          <a:xfrm>
            <a:off x="3746500" y="2203450"/>
            <a:ext cx="3736975" cy="30464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÷11＝（                    ）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7÷11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＝（                    ）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8÷11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＝（                    ）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9÷11=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                    ）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TextBox 7"/>
          <p:cNvSpPr txBox="1"/>
          <p:nvPr/>
        </p:nvSpPr>
        <p:spPr>
          <a:xfrm>
            <a:off x="5191125" y="3171825"/>
            <a:ext cx="18383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0.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6363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…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...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TextBox 7"/>
          <p:cNvSpPr txBox="1"/>
          <p:nvPr/>
        </p:nvSpPr>
        <p:spPr>
          <a:xfrm>
            <a:off x="5153025" y="2397125"/>
            <a:ext cx="2022475" cy="552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0.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5454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…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...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3000" u="sng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30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</a:t>
            </a:r>
            <a:endParaRPr lang="zh-CN" altLang="en-US" sz="30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Box 7"/>
          <p:cNvSpPr txBox="1"/>
          <p:nvPr/>
        </p:nvSpPr>
        <p:spPr>
          <a:xfrm>
            <a:off x="5245100" y="3952875"/>
            <a:ext cx="18383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0.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7272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…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...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TextBox 7"/>
          <p:cNvSpPr txBox="1"/>
          <p:nvPr/>
        </p:nvSpPr>
        <p:spPr>
          <a:xfrm>
            <a:off x="5245100" y="4635500"/>
            <a:ext cx="1838325" cy="461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0.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8181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…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...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8297863" y="2203450"/>
            <a:ext cx="2438400" cy="1006475"/>
          </a:xfrm>
          <a:prstGeom prst="wedgeRoundRectCallout">
            <a:avLst>
              <a:gd name="adj1" fmla="val 1981"/>
              <a:gd name="adj2" fmla="val 98167"/>
              <a:gd name="adj3" fmla="val 16667"/>
            </a:avLst>
          </a:prstGeom>
          <a:solidFill>
            <a:srgbClr val="EDFFF8">
              <a:alpha val="58039"/>
            </a:srgbClr>
          </a:solidFill>
          <a:ln>
            <a:solidFill>
              <a:srgbClr val="008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</a:rPr>
              <a:t>你写对了吗？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思源宋体 CN Heavy"/>
            </a:endParaRPr>
          </a:p>
        </p:txBody>
      </p:sp>
      <p:sp>
        <p:nvSpPr>
          <p:cNvPr id="12294" name="矩形 3"/>
          <p:cNvSpPr/>
          <p:nvPr/>
        </p:nvSpPr>
        <p:spPr>
          <a:xfrm>
            <a:off x="2753678" y="1164273"/>
            <a:ext cx="6956425" cy="534987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txBody>
          <a:bodyPr wrap="none" anchor="t" anchorCtr="0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不计算，用发现的规律直接写出下面各题的得数。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/>
      <p:bldP spid="3" grpId="0"/>
      <p:bldP spid="16" grpId="0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2769235" y="791210"/>
            <a:ext cx="6513195" cy="460375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ea typeface="宋体" panose="02010600030101010101" pitchFamily="2" charset="-122"/>
              </a:rPr>
              <a:t>用计数器计算前四道题，试着写出后两题的积。</a:t>
            </a:r>
            <a:endParaRPr lang="zh-CN" altLang="en-US" sz="2400" b="0">
              <a:ea typeface="宋体" panose="02010600030101010101" pitchFamily="2" charset="-122"/>
            </a:endParaRPr>
          </a:p>
        </p:txBody>
      </p:sp>
      <p:pic>
        <p:nvPicPr>
          <p:cNvPr id="2" name="图片 -2147482619" descr="1626235971(1)"/>
          <p:cNvPicPr>
            <a:picLocks noChangeAspect="1"/>
          </p:cNvPicPr>
          <p:nvPr/>
        </p:nvPicPr>
        <p:blipFill>
          <a:blip r:embed="rId1"/>
          <a:srcRect l="2844" r="5406"/>
          <a:stretch>
            <a:fillRect/>
          </a:stretch>
        </p:blipFill>
        <p:spPr>
          <a:xfrm>
            <a:off x="2260600" y="1559560"/>
            <a:ext cx="7719695" cy="38233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081520" y="1751965"/>
            <a:ext cx="11214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</a:rPr>
              <a:t>2.1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96760" y="2319020"/>
            <a:ext cx="21247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</a:rPr>
              <a:t>22.11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86965" y="5255260"/>
            <a:ext cx="87318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en-US" altLang="zh-CN" sz="3600">
                <a:solidFill>
                  <a:srgbClr val="FF0000"/>
                </a:solidFill>
              </a:rPr>
              <a:t>3.333333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</a:rPr>
              <a:t>×666666.7=   2222222.1111111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96760" y="2885440"/>
            <a:ext cx="24498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</a:rPr>
              <a:t>222.111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096760" y="3477895"/>
            <a:ext cx="24396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</a:rPr>
              <a:t>2222.1111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96760" y="4070350"/>
            <a:ext cx="28981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</a:rPr>
              <a:t>22222.11111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81520" y="4592320"/>
            <a:ext cx="36156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</a:rPr>
              <a:t>222222.111111</a:t>
            </a:r>
            <a:endParaRPr lang="en-US" altLang="zh-CN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教习网 - 精选PPT课件、教案、试卷下载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2888</Words>
  <Application>WPS 演示</Application>
  <PresentationFormat>宽屏</PresentationFormat>
  <Paragraphs>338</Paragraphs>
  <Slides>19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Calibri</vt:lpstr>
      <vt:lpstr>思源黑体 CN Bold</vt:lpstr>
      <vt:lpstr>黑体</vt:lpstr>
      <vt:lpstr>Gotham</vt:lpstr>
      <vt:lpstr>Segoe Print</vt:lpstr>
      <vt:lpstr>Times New Roman</vt:lpstr>
      <vt:lpstr>思源宋体 CN Heavy</vt:lpstr>
      <vt:lpstr>等线</vt:lpstr>
      <vt:lpstr>Arial Unicode MS</vt:lpstr>
      <vt:lpstr>Cambria</vt:lpstr>
      <vt:lpstr>Arial</vt:lpstr>
      <vt:lpstr>等线</vt:lpstr>
      <vt:lpstr>教习网 - 精选PPT课件、教案、试卷下载网</vt:lpstr>
      <vt:lpstr>自定义设计方案</vt:lpstr>
      <vt:lpstr>PowerPoint 演示文稿</vt:lpstr>
      <vt:lpstr>PowerPoint 演示文稿</vt:lpstr>
      <vt:lpstr>游戏导入</vt:lpstr>
      <vt:lpstr>自主学习</vt:lpstr>
      <vt:lpstr>合作共学</vt:lpstr>
      <vt:lpstr>合作共学</vt:lpstr>
      <vt:lpstr>合作共学</vt:lpstr>
      <vt:lpstr>合作共学</vt:lpstr>
      <vt:lpstr>合作共学</vt:lpstr>
      <vt:lpstr>合作共学</vt:lpstr>
      <vt:lpstr>当堂检测</vt:lpstr>
      <vt:lpstr>当堂检测</vt:lpstr>
      <vt:lpstr>当堂检测</vt:lpstr>
      <vt:lpstr>当堂检测</vt:lpstr>
      <vt:lpstr>当堂检测</vt:lpstr>
      <vt:lpstr>课堂总结</vt:lpstr>
      <vt:lpstr>板书设计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 氓</dc:creator>
  <cp:lastModifiedBy>上帝掷骰子吗</cp:lastModifiedBy>
  <cp:revision>126</cp:revision>
  <dcterms:created xsi:type="dcterms:W3CDTF">2021-06-08T08:52:00Z</dcterms:created>
  <dcterms:modified xsi:type="dcterms:W3CDTF">2023-09-28T14:19:36Z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32BFDDE9CC224DADBF7165D3EA46ED71</vt:lpwstr>
  </property>
  <property fmtid="{D5CDD505-2E9C-101B-9397-08002B2CF9AE}" pid="3" name="KSOProductBuildVer">
    <vt:lpwstr>2052-12.1.0.15374</vt:lpwstr>
  </property>
</Properties>
</file>