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70" r:id="rId4"/>
  </p:sldMasterIdLst>
  <p:notesMasterIdLst>
    <p:notesMasterId r:id="rId28"/>
  </p:notesMasterIdLst>
  <p:handoutMasterIdLst>
    <p:handoutMasterId r:id="rId72"/>
  </p:handoutMasterIdLst>
  <p:sldIdLst>
    <p:sldId id="418" r:id="rId5"/>
    <p:sldId id="363" r:id="rId6"/>
    <p:sldId id="415" r:id="rId7"/>
    <p:sldId id="414" r:id="rId8"/>
    <p:sldId id="487" r:id="rId9"/>
    <p:sldId id="493" r:id="rId10"/>
    <p:sldId id="419" r:id="rId11"/>
    <p:sldId id="429" r:id="rId12"/>
    <p:sldId id="440" r:id="rId13"/>
    <p:sldId id="494" r:id="rId14"/>
    <p:sldId id="495" r:id="rId15"/>
    <p:sldId id="496" r:id="rId16"/>
    <p:sldId id="497" r:id="rId17"/>
    <p:sldId id="499" r:id="rId18"/>
    <p:sldId id="420" r:id="rId19"/>
    <p:sldId id="431" r:id="rId20"/>
    <p:sldId id="500" r:id="rId21"/>
    <p:sldId id="501" r:id="rId22"/>
    <p:sldId id="441" r:id="rId23"/>
    <p:sldId id="502" r:id="rId24"/>
    <p:sldId id="421" r:id="rId25"/>
    <p:sldId id="503" r:id="rId26"/>
    <p:sldId id="451" r:id="rId27"/>
    <p:sldId id="504" r:id="rId29"/>
    <p:sldId id="488" r:id="rId30"/>
    <p:sldId id="505" r:id="rId31"/>
    <p:sldId id="506" r:id="rId32"/>
    <p:sldId id="423" r:id="rId33"/>
    <p:sldId id="433" r:id="rId34"/>
    <p:sldId id="507" r:id="rId35"/>
    <p:sldId id="508" r:id="rId36"/>
    <p:sldId id="509" r:id="rId37"/>
    <p:sldId id="510" r:id="rId38"/>
    <p:sldId id="424" r:id="rId39"/>
    <p:sldId id="435" r:id="rId40"/>
    <p:sldId id="511" r:id="rId41"/>
    <p:sldId id="453" r:id="rId42"/>
    <p:sldId id="512" r:id="rId43"/>
    <p:sldId id="489" r:id="rId44"/>
    <p:sldId id="514" r:id="rId45"/>
    <p:sldId id="471" r:id="rId46"/>
    <p:sldId id="515" r:id="rId47"/>
    <p:sldId id="513" r:id="rId48"/>
    <p:sldId id="490" r:id="rId49"/>
    <p:sldId id="516" r:id="rId50"/>
    <p:sldId id="467" r:id="rId51"/>
    <p:sldId id="517" r:id="rId52"/>
    <p:sldId id="518" r:id="rId53"/>
    <p:sldId id="519" r:id="rId54"/>
    <p:sldId id="426" r:id="rId55"/>
    <p:sldId id="520" r:id="rId56"/>
    <p:sldId id="521" r:id="rId57"/>
    <p:sldId id="522" r:id="rId58"/>
    <p:sldId id="491" r:id="rId59"/>
    <p:sldId id="523" r:id="rId60"/>
    <p:sldId id="492" r:id="rId61"/>
    <p:sldId id="472" r:id="rId62"/>
    <p:sldId id="526" r:id="rId63"/>
    <p:sldId id="528" r:id="rId64"/>
    <p:sldId id="527" r:id="rId65"/>
    <p:sldId id="525" r:id="rId66"/>
    <p:sldId id="530" r:id="rId67"/>
    <p:sldId id="531" r:id="rId68"/>
    <p:sldId id="529" r:id="rId69"/>
    <p:sldId id="532" r:id="rId70"/>
    <p:sldId id="553" r:id="rId71"/>
  </p:sldIdLst>
  <p:sldSz cx="9144000" cy="5143500"/>
  <p:notesSz cx="6858000" cy="9144000"/>
  <p:custDataLst>
    <p:tags r:id="rId7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1A0E9"/>
    <a:srgbClr val="FF00FF"/>
    <a:srgbClr val="0000FF"/>
    <a:srgbClr val="005188"/>
    <a:srgbClr val="33CC33"/>
    <a:srgbClr val="38B7C8"/>
    <a:srgbClr val="8ED7E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35"/>
    <p:restoredTop sz="94660"/>
  </p:normalViewPr>
  <p:slideViewPr>
    <p:cSldViewPr showGuides="1">
      <p:cViewPr varScale="1">
        <p:scale>
          <a:sx n="138" d="100"/>
          <a:sy n="138" d="100"/>
        </p:scale>
        <p:origin x="71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-11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6" Type="http://schemas.openxmlformats.org/officeDocument/2006/relationships/tags" Target="tags/tag1.xml"/><Relationship Id="rId75" Type="http://schemas.openxmlformats.org/officeDocument/2006/relationships/tableStyles" Target="tableStyles.xml"/><Relationship Id="rId74" Type="http://schemas.openxmlformats.org/officeDocument/2006/relationships/viewProps" Target="viewProps.xml"/><Relationship Id="rId73" Type="http://schemas.openxmlformats.org/officeDocument/2006/relationships/presProps" Target="presProps.xml"/><Relationship Id="rId72" Type="http://schemas.openxmlformats.org/officeDocument/2006/relationships/handoutMaster" Target="handoutMasters/handoutMaster1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7" Type="http://schemas.openxmlformats.org/officeDocument/2006/relationships/slide" Target="slides/slide3.xml"/><Relationship Id="rId69" Type="http://schemas.openxmlformats.org/officeDocument/2006/relationships/slide" Target="slides/slide64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slide" Target="slides/slide2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DEE354-ADEB-41E1-8091-C610BC23ADA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CB289B-410F-46A5-8DD4-5BEEEDA5EDB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13F6C63-B684-4882-B7C7-A4F0CFCAA88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2864A1E-37EF-44DF-8C70-20740606104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915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9155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 eaLnBrk="1" hangingPunct="1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9156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eaLnBrk="1" hangingPunct="1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0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1203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 eaLnBrk="1" hangingPunct="1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1204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eaLnBrk="1" hangingPunct="1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02412" y="1731661"/>
            <a:ext cx="8139178" cy="674375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/>
                <a:latin typeface="+mn-ea"/>
                <a:ea typeface="+mn-ea"/>
              </a:defRPr>
            </a:lvl1pPr>
          </a:lstStyle>
          <a:p>
            <a:pPr fontAlgn="auto"/>
            <a:r>
              <a:rPr lang="zh-CN" altLang="en-US" sz="4050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02444" y="2674144"/>
            <a:ext cx="8139113" cy="60102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3087688" y="476250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3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6" name="组合 4"/>
          <p:cNvGrpSpPr/>
          <p:nvPr userDrawn="1"/>
        </p:nvGrpSpPr>
        <p:grpSpPr>
          <a:xfrm>
            <a:off x="0" y="1058863"/>
            <a:ext cx="755650" cy="2736850"/>
            <a:chOff x="1656871" y="0"/>
            <a:chExt cx="1864138" cy="2769016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anchor="ctr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itchFamily="2" charset="-122"/>
                <a:ea typeface="印品黑体" pitchFamily="2" charset="-122"/>
                <a:cs typeface="+mj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813521" y="0"/>
              <a:ext cx="46995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印品黑体" pitchFamily="2" charset="-122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52425" y="285750"/>
            <a:ext cx="8496300" cy="45910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图片 2"/>
          <p:cNvPicPr>
            <a:picLocks noChangeAspect="1"/>
          </p:cNvPicPr>
          <p:nvPr userDrawn="1"/>
        </p:nvPicPr>
        <p:blipFill>
          <a:blip r:embed="rId2"/>
          <a:srcRect l="10252" r="241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3"/>
          <p:cNvPicPr>
            <a:picLocks noChangeAspect="1"/>
          </p:cNvPicPr>
          <p:nvPr userDrawn="1"/>
        </p:nvPicPr>
        <p:blipFill>
          <a:blip r:embed="rId2"/>
          <a:srcRect l="3027" t="49895" r="-18" b="13020"/>
          <a:stretch>
            <a:fillRect/>
          </a:stretch>
        </p:blipFill>
        <p:spPr>
          <a:xfrm>
            <a:off x="-101600" y="-14287"/>
            <a:ext cx="9259888" cy="5167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6"/>
          <p:cNvPicPr>
            <a:picLocks noChangeAspect="1"/>
          </p:cNvPicPr>
          <p:nvPr userDrawn="1"/>
        </p:nvPicPr>
        <p:blipFill>
          <a:blip r:embed="rId4"/>
          <a:srcRect r="16336"/>
          <a:stretch>
            <a:fillRect/>
          </a:stretch>
        </p:blipFill>
        <p:spPr>
          <a:xfrm>
            <a:off x="7534275" y="3124200"/>
            <a:ext cx="1609725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3"/>
          <p:cNvPicPr>
            <a:picLocks noChangeAspect="1"/>
          </p:cNvPicPr>
          <p:nvPr userDrawn="1"/>
        </p:nvPicPr>
        <p:blipFill>
          <a:blip r:embed="rId2"/>
          <a:srcRect l="3027" t="49895" r="-18" b="13020"/>
          <a:stretch>
            <a:fillRect/>
          </a:stretch>
        </p:blipFill>
        <p:spPr>
          <a:xfrm>
            <a:off x="-101600" y="-14287"/>
            <a:ext cx="9259888" cy="5167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4"/>
          <p:cNvPicPr>
            <a:picLocks noChangeAspect="1"/>
          </p:cNvPicPr>
          <p:nvPr userDrawn="1"/>
        </p:nvPicPr>
        <p:blipFill>
          <a:blip r:embed="rId3"/>
          <a:srcRect l="3535" t="4124" r="4404" b="4378"/>
          <a:stretch>
            <a:fillRect/>
          </a:stretch>
        </p:blipFill>
        <p:spPr>
          <a:xfrm>
            <a:off x="-101600" y="-23812"/>
            <a:ext cx="9259888" cy="5176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5"/>
          <p:cNvPicPr>
            <a:picLocks noChangeAspect="1"/>
          </p:cNvPicPr>
          <p:nvPr userDrawn="1"/>
        </p:nvPicPr>
        <p:blipFill>
          <a:blip r:embed="rId3"/>
          <a:srcRect l="96861" t="18134" r="1569" b="11739"/>
          <a:stretch>
            <a:fillRect/>
          </a:stretch>
        </p:blipFill>
        <p:spPr>
          <a:xfrm>
            <a:off x="8990013" y="700088"/>
            <a:ext cx="168275" cy="4244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图片 7"/>
          <p:cNvPicPr>
            <a:picLocks noChangeAspect="1"/>
          </p:cNvPicPr>
          <p:nvPr userDrawn="1"/>
        </p:nvPicPr>
        <p:blipFill>
          <a:blip r:embed="rId3"/>
          <a:srcRect l="96928" t="13382" r="1569" b="11739"/>
          <a:stretch>
            <a:fillRect/>
          </a:stretch>
        </p:blipFill>
        <p:spPr>
          <a:xfrm>
            <a:off x="-76200" y="198438"/>
            <a:ext cx="168275" cy="4738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图片 9"/>
          <p:cNvPicPr>
            <a:picLocks noChangeAspect="1"/>
          </p:cNvPicPr>
          <p:nvPr userDrawn="1"/>
        </p:nvPicPr>
        <p:blipFill>
          <a:blip r:embed="rId4"/>
          <a:srcRect l="22507" r="31383"/>
          <a:stretch>
            <a:fillRect/>
          </a:stretch>
        </p:blipFill>
        <p:spPr>
          <a:xfrm>
            <a:off x="-19050" y="-11112"/>
            <a:ext cx="158115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2"/>
          <p:cNvPicPr>
            <a:picLocks noChangeAspect="1"/>
          </p:cNvPicPr>
          <p:nvPr userDrawn="1"/>
        </p:nvPicPr>
        <p:blipFill>
          <a:blip r:embed="rId2"/>
          <a:srcRect l="3027" t="49895" r="-18" b="13020"/>
          <a:stretch>
            <a:fillRect/>
          </a:stretch>
        </p:blipFill>
        <p:spPr>
          <a:xfrm>
            <a:off x="-55562" y="-14287"/>
            <a:ext cx="9259887" cy="5167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3" descr="图片包含 音乐&#10;&#10;描述已自动生成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2862" y="0"/>
            <a:ext cx="9144000" cy="5149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图片 2"/>
          <p:cNvPicPr>
            <a:picLocks noChangeAspect="1"/>
          </p:cNvPicPr>
          <p:nvPr userDrawn="1"/>
        </p:nvPicPr>
        <p:blipFill>
          <a:blip r:embed="rId2"/>
          <a:srcRect l="3027" t="49895" r="-18" b="13020"/>
          <a:stretch>
            <a:fillRect/>
          </a:stretch>
        </p:blipFill>
        <p:spPr>
          <a:xfrm>
            <a:off x="-55562" y="-14287"/>
            <a:ext cx="9259887" cy="5167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3" descr="图片包含 音乐&#10;&#10;描述已自动生成"/>
          <p:cNvPicPr>
            <a:picLocks noChangeAspect="1"/>
          </p:cNvPicPr>
          <p:nvPr userDrawn="1"/>
        </p:nvPicPr>
        <p:blipFill>
          <a:blip r:embed="rId3"/>
          <a:srcRect l="2673" r="5264" b="8788"/>
          <a:stretch>
            <a:fillRect/>
          </a:stretch>
        </p:blipFill>
        <p:spPr>
          <a:xfrm>
            <a:off x="-55562" y="-14287"/>
            <a:ext cx="9259887" cy="5167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875" y="3729038"/>
            <a:ext cx="1455738" cy="1455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图片 2" descr="图片包含 山, 天空, 户外, 自然&#10;&#10;自动生成的说明"/>
          <p:cNvPicPr>
            <a:picLocks noChangeAspect="1"/>
          </p:cNvPicPr>
          <p:nvPr userDrawn="1"/>
        </p:nvPicPr>
        <p:blipFill>
          <a:blip r:embed="rId2"/>
          <a:srcRect t="20445" b="29333"/>
          <a:stretch>
            <a:fillRect/>
          </a:stretch>
        </p:blipFill>
        <p:spPr>
          <a:xfrm>
            <a:off x="-4762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271" descr="21"/>
          <p:cNvPicPr>
            <a:picLocks noChangeAspect="1"/>
          </p:cNvPicPr>
          <p:nvPr userDrawn="1"/>
        </p:nvPicPr>
        <p:blipFill>
          <a:blip r:embed="rId3">
            <a:lum contrast="-32001"/>
          </a:blip>
          <a:stretch>
            <a:fillRect/>
          </a:stretch>
        </p:blipFill>
        <p:spPr>
          <a:xfrm>
            <a:off x="95250" y="0"/>
            <a:ext cx="7356475" cy="1108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414337" y="-334962"/>
            <a:ext cx="1257300" cy="125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5"/>
          <p:cNvPicPr>
            <a:picLocks noChangeAspect="1"/>
          </p:cNvPicPr>
          <p:nvPr userDrawn="1"/>
        </p:nvPicPr>
        <p:blipFill>
          <a:blip r:embed="rId5"/>
          <a:srcRect r="18665" b="32446"/>
          <a:stretch>
            <a:fillRect/>
          </a:stretch>
        </p:blipFill>
        <p:spPr>
          <a:xfrm>
            <a:off x="7623175" y="3781425"/>
            <a:ext cx="1520825" cy="1362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2412" y="435919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单击此处编辑标题</a:t>
            </a:r>
            <a:endParaRPr strike="noStrike" noProof="1" dirty="0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502444" y="1131094"/>
            <a:ext cx="8139113" cy="356187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lang="zh-CN" altLang="en-US" strike="noStrike" noProof="1" dirty="0"/>
              <a:t>单击此处编辑正文</a:t>
            </a:r>
            <a:endParaRPr lang="zh-CN" altLang="en-US" strike="noStrike" noProof="1" dirty="0"/>
          </a:p>
          <a:p>
            <a:pPr lvl="0" fontAlgn="auto"/>
            <a:r>
              <a:rPr lang="zh-CN" altLang="en-US" strike="noStrike" noProof="1" dirty="0">
                <a:sym typeface="+mn-ea"/>
              </a:rPr>
              <a:t>单击此处编辑正文</a:t>
            </a:r>
            <a:endParaRPr lang="zh-CN" altLang="en-US" strike="noStrike" noProof="1" dirty="0"/>
          </a:p>
          <a:p>
            <a:pPr lvl="0" fontAlgn="auto"/>
            <a:r>
              <a:rPr lang="zh-CN" altLang="en-US" strike="noStrike" noProof="1" dirty="0">
                <a:sym typeface="+mn-ea"/>
              </a:rPr>
              <a:t>单击此处编辑正文</a:t>
            </a:r>
            <a:endParaRPr lang="zh-CN" altLang="en-US" strike="noStrike" noProof="1" dirty="0"/>
          </a:p>
          <a:p>
            <a:pPr lvl="0" fontAlgn="auto"/>
            <a:r>
              <a:rPr lang="zh-CN" altLang="en-US" strike="noStrike" noProof="1" dirty="0">
                <a:sym typeface="+mn-ea"/>
              </a:rPr>
              <a:t>单击此处编辑正文</a:t>
            </a:r>
            <a:endParaRPr lang="zh-CN" altLang="en-US" strike="noStrike" noProof="1" dirty="0"/>
          </a:p>
          <a:p>
            <a:pPr lvl="0" fontAlgn="auto"/>
            <a:r>
              <a:rPr lang="zh-CN" altLang="en-US" strike="noStrike" noProof="1" dirty="0">
                <a:sym typeface="+mn-ea"/>
              </a:rPr>
              <a:t>单击此处编辑正文</a:t>
            </a: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87688" y="476250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3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30079" y="545783"/>
            <a:ext cx="2948940" cy="836295"/>
          </a:xfrm>
        </p:spPr>
        <p:txBody>
          <a:bodyPr anchor="ctr" anchorCtr="0"/>
          <a:lstStyle>
            <a:lvl1pPr>
              <a:defRPr sz="2400">
                <a:latin typeface="+mn-ea"/>
                <a:ea typeface="+mn-ea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单击此处编辑标题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3853815" y="545783"/>
            <a:ext cx="4629150" cy="4052411"/>
          </a:xfrm>
        </p:spPr>
        <p:txBody>
          <a:bodyPr/>
          <a:lstStyle>
            <a:lvl1pPr>
              <a:defRPr sz="1800">
                <a:latin typeface="+mn-ea"/>
                <a:ea typeface="+mn-ea"/>
              </a:defRPr>
            </a:lvl1pPr>
            <a:lvl2pPr marL="342900" indent="0">
              <a:buNone/>
              <a:defRPr sz="1800">
                <a:latin typeface="+mn-ea"/>
                <a:ea typeface="+mn-ea"/>
              </a:defRPr>
            </a:lvl2pPr>
            <a:lvl3pPr>
              <a:defRPr sz="18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auto"/>
            <a:r>
              <a:rPr lang="zh-CN" altLang="en-US" strike="noStrike" noProof="1" smtClean="0"/>
              <a:t>单击此处编辑正文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630079" y="1679734"/>
            <a:ext cx="2948940" cy="2918936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 sz="1800">
                <a:latin typeface="+mn-ea"/>
                <a:ea typeface="+mn-ea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 smtClean="0"/>
              <a:t>单击此处编辑正文</a:t>
            </a:r>
            <a:endParaRPr lang="zh-CN" altLang="en-US" strike="noStrike" noProof="1" smtClean="0"/>
          </a:p>
          <a:p>
            <a:pPr lvl="0" fontAlgn="auto"/>
            <a:r>
              <a:rPr lang="zh-CN" altLang="en-US" strike="noStrike" noProof="1" smtClean="0">
                <a:sym typeface="+mn-ea"/>
              </a:rPr>
              <a:t>单击此处编辑正文</a:t>
            </a:r>
            <a:endParaRPr lang="zh-CN" altLang="en-US" strike="noStrike" noProof="1" smtClean="0"/>
          </a:p>
          <a:p>
            <a:pPr lvl="0" fontAlgn="auto"/>
            <a:r>
              <a:rPr lang="zh-CN" altLang="en-US" strike="noStrike" noProof="1" smtClean="0">
                <a:sym typeface="+mn-ea"/>
              </a:rPr>
              <a:t>单击此处编辑正文</a:t>
            </a:r>
            <a:endParaRPr lang="zh-CN" altLang="en-US" strike="noStrike" noProof="1" smtClean="0"/>
          </a:p>
          <a:p>
            <a:pPr lvl="0" fontAlgn="auto"/>
            <a:r>
              <a:rPr lang="zh-CN" altLang="en-US" strike="noStrike" noProof="1" smtClean="0">
                <a:sym typeface="+mn-ea"/>
              </a:rPr>
              <a:t>单击此处编辑正文</a:t>
            </a:r>
            <a:endParaRPr lang="zh-CN" altLang="en-US" strike="noStrike" noProof="1" smtClean="0">
              <a:sym typeface="+mn-ea"/>
            </a:endParaRPr>
          </a:p>
          <a:p>
            <a:pPr lvl="0" fontAlgn="auto"/>
            <a:r>
              <a:rPr lang="zh-CN" altLang="en-US" strike="noStrike" noProof="1" smtClean="0">
                <a:sym typeface="+mn-ea"/>
              </a:rPr>
              <a:t>单击此处编辑正文</a:t>
            </a:r>
            <a:endParaRPr lang="zh-CN" altLang="en-US" strike="noStrike" noProof="1" smtClean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87688" y="476250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3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502444" y="4203859"/>
            <a:ext cx="8139113" cy="418624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pPr fontAlgn="auto"/>
            <a:r>
              <a:rPr lang="zh-CN" altLang="en-US" strike="noStrike" noProof="1"/>
              <a:t>单击此处编辑正文</a:t>
            </a:r>
            <a:endParaRPr lang="zh-CN" altLang="en-US" strike="noStrike" noProof="1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502444" y="481013"/>
            <a:ext cx="8139113" cy="341709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单击此处编辑正文</a:t>
            </a:r>
            <a:endParaRPr strike="noStrike" noProof="1" dirty="0">
              <a:sym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87688" y="476250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FABC47A4-756D-490B-A52F-7D9E2C9FC05F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3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9147334" cy="515112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单击此处编辑正文</a:t>
            </a:r>
            <a:endParaRPr strike="noStrike" noProof="1"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87688" y="476250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3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350996" y="423863"/>
            <a:ext cx="4050030" cy="4295775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单击此处编辑正文</a:t>
            </a:r>
            <a:endParaRPr strike="noStrike" noProof="1"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4715828" y="423863"/>
            <a:ext cx="4050030" cy="4295775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</a:t>
            </a:r>
            <a:r>
              <a:rPr strike="noStrike" noProof="1">
                <a:sym typeface="+mn-ea"/>
              </a:rPr>
              <a:t>正文</a:t>
            </a:r>
            <a:endParaRPr strike="noStrike" noProof="1" dirty="0">
              <a:sym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688" y="476250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2412" y="467693"/>
            <a:ext cx="8139178" cy="674375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688" y="476250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3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688" y="476250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3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9148763" cy="514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94588" y="285750"/>
            <a:ext cx="1354137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4" Type="http://schemas.openxmlformats.org/officeDocument/2006/relationships/theme" Target="../theme/theme2.xml"/><Relationship Id="rId13" Type="http://schemas.openxmlformats.org/officeDocument/2006/relationships/image" Target="../media/image17.png"/><Relationship Id="rId12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5.jpeg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60400" y="476250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87688" y="476250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250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1030" name="标题 7"/>
          <p:cNvSpPr>
            <a:spLocks noGrp="1"/>
          </p:cNvSpPr>
          <p:nvPr>
            <p:ph type="title"/>
          </p:nvPr>
        </p:nvSpPr>
        <p:spPr>
          <a:xfrm>
            <a:off x="501650" y="436563"/>
            <a:ext cx="8140700" cy="485775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ctr" anchorCtr="0"/>
          <a:p>
            <a:pPr lvl="0"/>
            <a:r>
              <a:rPr lang="zh-CN" dirty="0"/>
              <a:t>单击此处编辑标题</a:t>
            </a:r>
            <a:endParaRPr lang="zh-CN" dirty="0"/>
          </a:p>
        </p:txBody>
      </p:sp>
      <p:sp>
        <p:nvSpPr>
          <p:cNvPr id="1031" name="文本占位符 8"/>
          <p:cNvSpPr>
            <a:spLocks noGrp="1"/>
          </p:cNvSpPr>
          <p:nvPr>
            <p:ph type="body"/>
          </p:nvPr>
        </p:nvSpPr>
        <p:spPr>
          <a:xfrm>
            <a:off x="503238" y="1131888"/>
            <a:ext cx="8139112" cy="3560762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 anchorCtr="0"/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588"/>
            <a:ext cx="9144000" cy="51403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6.png"/><Relationship Id="rId2" Type="http://schemas.microsoft.com/office/2007/relationships/media" Target="file:///\\pc-2\&#31508;&#39034;&#23383;&#24211;\&#26195;.wmv" TargetMode="External"/><Relationship Id="rId1" Type="http://schemas.openxmlformats.org/officeDocument/2006/relationships/video" Target="file:///\\pc-2\&#31508;&#39034;&#23383;&#24211;\&#26195;.wmv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image" Target="../media/image31.png"/><Relationship Id="rId5" Type="http://schemas.openxmlformats.org/officeDocument/2006/relationships/slide" Target="slide44.xml"/><Relationship Id="rId4" Type="http://schemas.openxmlformats.org/officeDocument/2006/relationships/slide" Target="slide25.xml"/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矩形 6"/>
          <p:cNvSpPr/>
          <p:nvPr/>
        </p:nvSpPr>
        <p:spPr>
          <a:xfrm>
            <a:off x="900113" y="987425"/>
            <a:ext cx="7456487" cy="23764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每一个人都有他自己的童年往事，快乐也好，辛酸也好，对于他都是心动神移的最深刻的记忆。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冰心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43013" y="3724275"/>
            <a:ext cx="6769100" cy="6048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古时候儿童的童年生活是怎样的呢？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1"/>
          <p:cNvSpPr txBox="1"/>
          <p:nvPr/>
        </p:nvSpPr>
        <p:spPr>
          <a:xfrm>
            <a:off x="0" y="1347788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认读字词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18" name="矩形 1"/>
          <p:cNvSpPr/>
          <p:nvPr/>
        </p:nvSpPr>
        <p:spPr>
          <a:xfrm>
            <a:off x="1042988" y="2017713"/>
            <a:ext cx="7831137" cy="11080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昼夜　耘田　供耕织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1"/>
          <p:cNvSpPr txBox="1"/>
          <p:nvPr/>
        </p:nvSpPr>
        <p:spPr>
          <a:xfrm>
            <a:off x="20638" y="1344613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指导书写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842" name="组合 4"/>
          <p:cNvGrpSpPr/>
          <p:nvPr/>
        </p:nvGrpSpPr>
        <p:grpSpPr>
          <a:xfrm>
            <a:off x="2286000" y="1322388"/>
            <a:ext cx="1141413" cy="1247775"/>
            <a:chOff x="1497050" y="1734605"/>
            <a:chExt cx="836613" cy="936577"/>
          </a:xfrm>
        </p:grpSpPr>
        <p:grpSp>
          <p:nvGrpSpPr>
            <p:cNvPr id="35843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3584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584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84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5847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昼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848" name="组合 4"/>
          <p:cNvGrpSpPr/>
          <p:nvPr/>
        </p:nvGrpSpPr>
        <p:grpSpPr>
          <a:xfrm>
            <a:off x="4000500" y="1323975"/>
            <a:ext cx="1141413" cy="1247775"/>
            <a:chOff x="1497050" y="1734605"/>
            <a:chExt cx="836613" cy="936577"/>
          </a:xfrm>
        </p:grpSpPr>
        <p:grpSp>
          <p:nvGrpSpPr>
            <p:cNvPr id="35849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3585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585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85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5853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耘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854" name="组合 4"/>
          <p:cNvGrpSpPr/>
          <p:nvPr/>
        </p:nvGrpSpPr>
        <p:grpSpPr>
          <a:xfrm>
            <a:off x="5724525" y="1323975"/>
            <a:ext cx="1141413" cy="1247775"/>
            <a:chOff x="1497050" y="1734605"/>
            <a:chExt cx="836613" cy="936577"/>
          </a:xfrm>
        </p:grpSpPr>
        <p:grpSp>
          <p:nvGrpSpPr>
            <p:cNvPr id="35855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3585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585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85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5859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桑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860" name="矩形 2"/>
          <p:cNvSpPr/>
          <p:nvPr/>
        </p:nvSpPr>
        <p:spPr>
          <a:xfrm>
            <a:off x="2562225" y="3116263"/>
            <a:ext cx="43037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认真观察，练习书写。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1"/>
          <p:cNvSpPr txBox="1"/>
          <p:nvPr/>
        </p:nvSpPr>
        <p:spPr>
          <a:xfrm>
            <a:off x="0" y="1276350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自学古诗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6" name="矩形 1"/>
          <p:cNvSpPr/>
          <p:nvPr/>
        </p:nvSpPr>
        <p:spPr>
          <a:xfrm>
            <a:off x="1042988" y="771525"/>
            <a:ext cx="76009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平时遇到一首新的古诗，你是怎么学的？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39825" y="1500188"/>
            <a:ext cx="7200900" cy="2968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借助诗句旁边的注释，来读懂重点字词的意思，把这些词的意思串起来就是每行诗句的大意，再把每行诗句的大意连起来用自己的话来说，就是整首诗的意思。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图片 4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0" y="1327150"/>
            <a:ext cx="9144000" cy="343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矩形 1"/>
          <p:cNvSpPr/>
          <p:nvPr/>
        </p:nvSpPr>
        <p:spPr>
          <a:xfrm>
            <a:off x="468313" y="1779588"/>
            <a:ext cx="8351837" cy="237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514350" indent="-514350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默读古诗，借助注释或工具书理解字词的意思。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四人小组学习，交流不理解的词语，并说说古诗的大意。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1" name="矩形 2"/>
          <p:cNvSpPr/>
          <p:nvPr/>
        </p:nvSpPr>
        <p:spPr>
          <a:xfrm>
            <a:off x="684213" y="339725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自学提示：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框 1"/>
          <p:cNvSpPr txBox="1"/>
          <p:nvPr/>
        </p:nvSpPr>
        <p:spPr>
          <a:xfrm>
            <a:off x="74613" y="1347788"/>
            <a:ext cx="801687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交流汇报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4" name="矩形 2"/>
          <p:cNvSpPr/>
          <p:nvPr/>
        </p:nvSpPr>
        <p:spPr>
          <a:xfrm>
            <a:off x="971550" y="700088"/>
            <a:ext cx="7753350" cy="4149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借助注释能把意思说完整；借助工具书读懂诗意是一种学习方法，但在说的时候我们还要有自己的想法。把整首诗的意思连起来说，不是简单地把诗句的意思串起来，可以通过一些想象，在句子中加上时间、地点、人物等，这样说起来就更生动、更流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20713" y="203200"/>
            <a:ext cx="44640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品读古诗，想象意境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775" y="2500313"/>
            <a:ext cx="7920038" cy="17859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结合注释说一说“耘田”和“绩麻”是在干什么？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查工具书说一说“各当家”是什么意思？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71550" y="992188"/>
            <a:ext cx="7199313" cy="1219200"/>
            <a:chOff x="1489555" y="2808455"/>
            <a:chExt cx="7200369" cy="1219899"/>
          </a:xfrm>
        </p:grpSpPr>
        <p:pic>
          <p:nvPicPr>
            <p:cNvPr id="18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635626" y="3072131"/>
              <a:ext cx="6908226" cy="673486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9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89555" y="2879933"/>
              <a:ext cx="131782" cy="1148421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56554" y="2808455"/>
              <a:ext cx="131781" cy="1148420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9943" name="矩形 7"/>
            <p:cNvSpPr/>
            <p:nvPr/>
          </p:nvSpPr>
          <p:spPr>
            <a:xfrm>
              <a:off x="1746856" y="3089287"/>
              <a:ext cx="6943068" cy="68365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昼出耘田夜绩麻，村庄儿女各当家。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矩形 7"/>
          <p:cNvSpPr/>
          <p:nvPr/>
        </p:nvSpPr>
        <p:spPr>
          <a:xfrm>
            <a:off x="2144713" y="1273175"/>
            <a:ext cx="1030287" cy="603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耘田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7"/>
          <p:cNvSpPr/>
          <p:nvPr/>
        </p:nvSpPr>
        <p:spPr>
          <a:xfrm>
            <a:off x="3321050" y="1273175"/>
            <a:ext cx="1123950" cy="60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绩麻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7"/>
          <p:cNvSpPr/>
          <p:nvPr/>
        </p:nvSpPr>
        <p:spPr>
          <a:xfrm>
            <a:off x="2152650" y="1895475"/>
            <a:ext cx="4392613" cy="682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耘田：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在田间除草。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7"/>
          <p:cNvSpPr/>
          <p:nvPr/>
        </p:nvSpPr>
        <p:spPr>
          <a:xfrm>
            <a:off x="4195763" y="692150"/>
            <a:ext cx="3816350" cy="60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绩麻：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把麻搓成线。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41563" y="4364038"/>
            <a:ext cx="47164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各当家：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各忙各的农活。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3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charRg st="23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charRg st="23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charRg st="23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1"/>
          <p:cNvSpPr txBox="1"/>
          <p:nvPr/>
        </p:nvSpPr>
        <p:spPr>
          <a:xfrm>
            <a:off x="17463" y="1347788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观察插图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9" name="矩形 16"/>
          <p:cNvSpPr/>
          <p:nvPr/>
        </p:nvSpPr>
        <p:spPr>
          <a:xfrm>
            <a:off x="1403350" y="1563688"/>
            <a:ext cx="6913563" cy="237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再读一读这两句诗，你看到了什么画面？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观察教材中这首诗下面的插图，说感想。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9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9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9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矩形 1"/>
          <p:cNvSpPr/>
          <p:nvPr/>
        </p:nvSpPr>
        <p:spPr>
          <a:xfrm>
            <a:off x="539750" y="915988"/>
            <a:ext cx="8064500" cy="35607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样的劳动在我们眼里是辛苦的、忙碌的，但在当时，这种男耕女织的生活却是人人向往的。一天的辛苦劳动后，回家看到妻儿各做各的事情，这样温馨的画面，使劳动的疲倦、劳累一扫而光，这种快乐与满足就是从劳动中得到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矩形 1"/>
          <p:cNvSpPr/>
          <p:nvPr/>
        </p:nvSpPr>
        <p:spPr>
          <a:xfrm>
            <a:off x="611188" y="1382713"/>
            <a:ext cx="7921625" cy="2968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不光村子里的男男女女各尽所能，做着分内的事，就连小孩们也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童孙未解供耕织，也傍桑阴学种瓜”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。从诗中描述的小孩学种瓜的情景中，你又获得了怎样的感受？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框 1"/>
          <p:cNvSpPr txBox="1"/>
          <p:nvPr/>
        </p:nvSpPr>
        <p:spPr>
          <a:xfrm>
            <a:off x="15875" y="1347788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想象画面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73138" y="992188"/>
            <a:ext cx="7197725" cy="1219200"/>
            <a:chOff x="1489555" y="2808455"/>
            <a:chExt cx="7198865" cy="1219899"/>
          </a:xfrm>
        </p:grpSpPr>
        <p:pic>
          <p:nvPicPr>
            <p:cNvPr id="5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635628" y="3072131"/>
              <a:ext cx="6908306" cy="673486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89555" y="2879933"/>
              <a:ext cx="131783" cy="1148421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56636" y="2808455"/>
              <a:ext cx="131784" cy="1148420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4038" name="矩形 7"/>
            <p:cNvSpPr/>
            <p:nvPr/>
          </p:nvSpPr>
          <p:spPr>
            <a:xfrm>
              <a:off x="1855851" y="3088810"/>
              <a:ext cx="6723885" cy="68365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童孙未解供耕织，也傍桑阴学种瓜。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973138" y="2992438"/>
            <a:ext cx="7486650" cy="1196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结合注释说一说“解”“供”“傍”和“阴”分别是什么意思？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矩形 7"/>
          <p:cNvSpPr/>
          <p:nvPr/>
        </p:nvSpPr>
        <p:spPr>
          <a:xfrm>
            <a:off x="2570163" y="1273175"/>
            <a:ext cx="576262" cy="60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7"/>
          <p:cNvSpPr/>
          <p:nvPr/>
        </p:nvSpPr>
        <p:spPr>
          <a:xfrm>
            <a:off x="2976563" y="1271588"/>
            <a:ext cx="577850" cy="6048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供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7"/>
          <p:cNvSpPr/>
          <p:nvPr/>
        </p:nvSpPr>
        <p:spPr>
          <a:xfrm>
            <a:off x="5019675" y="1271588"/>
            <a:ext cx="574675" cy="6048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傍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7"/>
          <p:cNvSpPr/>
          <p:nvPr/>
        </p:nvSpPr>
        <p:spPr>
          <a:xfrm>
            <a:off x="5834063" y="1273175"/>
            <a:ext cx="574675" cy="60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阴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17675" y="350838"/>
            <a:ext cx="3313113" cy="673100"/>
            <a:chOff x="1763688" y="195486"/>
            <a:chExt cx="3312368" cy="673100"/>
          </a:xfrm>
        </p:grpSpPr>
        <p:sp>
          <p:nvSpPr>
            <p:cNvPr id="2" name="对话气泡: 圆角矩形 1"/>
            <p:cNvSpPr/>
            <p:nvPr/>
          </p:nvSpPr>
          <p:spPr>
            <a:xfrm>
              <a:off x="1763688" y="195486"/>
              <a:ext cx="3312368" cy="673100"/>
            </a:xfrm>
            <a:prstGeom prst="wedgeRoundRectCallout">
              <a:avLst>
                <a:gd name="adj1" fmla="val -16416"/>
                <a:gd name="adj2" fmla="val 100538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046" name="矩形 7"/>
            <p:cNvSpPr/>
            <p:nvPr/>
          </p:nvSpPr>
          <p:spPr>
            <a:xfrm>
              <a:off x="1763688" y="231340"/>
              <a:ext cx="3096344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解：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理解，懂得。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566988" y="1965325"/>
            <a:ext cx="2297112" cy="719138"/>
            <a:chOff x="1763688" y="195486"/>
            <a:chExt cx="2296293" cy="719118"/>
          </a:xfrm>
        </p:grpSpPr>
        <p:sp>
          <p:nvSpPr>
            <p:cNvPr id="18" name="对话气泡: 圆角矩形 17"/>
            <p:cNvSpPr/>
            <p:nvPr/>
          </p:nvSpPr>
          <p:spPr>
            <a:xfrm>
              <a:off x="1763688" y="195486"/>
              <a:ext cx="1932886" cy="673081"/>
            </a:xfrm>
            <a:prstGeom prst="wedgeRoundRectCallout">
              <a:avLst>
                <a:gd name="adj1" fmla="val -11419"/>
                <a:gd name="adj2" fmla="val -78783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049" name="矩形 7"/>
            <p:cNvSpPr/>
            <p:nvPr/>
          </p:nvSpPr>
          <p:spPr>
            <a:xfrm>
              <a:off x="1763688" y="231340"/>
              <a:ext cx="2296293" cy="6832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供：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从事。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37175" y="384175"/>
            <a:ext cx="2065338" cy="673100"/>
            <a:chOff x="1763688" y="195486"/>
            <a:chExt cx="2064600" cy="673100"/>
          </a:xfrm>
        </p:grpSpPr>
        <p:sp>
          <p:nvSpPr>
            <p:cNvPr id="21" name="对话气泡: 圆角矩形 20"/>
            <p:cNvSpPr/>
            <p:nvPr/>
          </p:nvSpPr>
          <p:spPr>
            <a:xfrm>
              <a:off x="1763688" y="195486"/>
              <a:ext cx="1932884" cy="673100"/>
            </a:xfrm>
            <a:prstGeom prst="wedgeRoundRectCallout">
              <a:avLst>
                <a:gd name="adj1" fmla="val -46743"/>
                <a:gd name="adj2" fmla="val 78802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052" name="矩形 7"/>
            <p:cNvSpPr/>
            <p:nvPr/>
          </p:nvSpPr>
          <p:spPr>
            <a:xfrm>
              <a:off x="1763688" y="231340"/>
              <a:ext cx="2064600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傍：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靠近。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84813" y="1995488"/>
            <a:ext cx="2265362" cy="719137"/>
            <a:chOff x="1763688" y="195486"/>
            <a:chExt cx="2265047" cy="719118"/>
          </a:xfrm>
        </p:grpSpPr>
        <p:sp>
          <p:nvSpPr>
            <p:cNvPr id="24" name="对话气泡: 圆角矩形 23"/>
            <p:cNvSpPr/>
            <p:nvPr/>
          </p:nvSpPr>
          <p:spPr>
            <a:xfrm>
              <a:off x="1763688" y="195486"/>
              <a:ext cx="1933306" cy="673082"/>
            </a:xfrm>
            <a:prstGeom prst="wedgeRoundRectCallout">
              <a:avLst>
                <a:gd name="adj1" fmla="val -11419"/>
                <a:gd name="adj2" fmla="val -78783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055" name="矩形 7"/>
            <p:cNvSpPr/>
            <p:nvPr/>
          </p:nvSpPr>
          <p:spPr>
            <a:xfrm>
              <a:off x="1763688" y="231340"/>
              <a:ext cx="2265047" cy="6832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阴：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树荫。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6626" name="图片 2"/>
          <p:cNvPicPr>
            <a:picLocks noChangeAspect="1"/>
          </p:cNvPicPr>
          <p:nvPr/>
        </p:nvPicPr>
        <p:blipFill>
          <a:blip r:embed="rId1"/>
          <a:srcRect l="35950" t="-102"/>
          <a:stretch>
            <a:fillRect/>
          </a:stretch>
        </p:blipFill>
        <p:spPr>
          <a:xfrm>
            <a:off x="323850" y="4516438"/>
            <a:ext cx="2300288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 3"/>
          <p:cNvSpPr/>
          <p:nvPr/>
        </p:nvSpPr>
        <p:spPr>
          <a:xfrm>
            <a:off x="2339975" y="1768475"/>
            <a:ext cx="720725" cy="720725"/>
          </a:xfrm>
          <a:prstGeom prst="ellipse">
            <a:avLst/>
          </a:prstGeom>
          <a:solidFill>
            <a:srgbClr val="01A0E9"/>
          </a:solidFill>
          <a:ln>
            <a:solidFill>
              <a:srgbClr val="01A0E9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28" name="标题 1"/>
          <p:cNvSpPr txBox="1"/>
          <p:nvPr/>
        </p:nvSpPr>
        <p:spPr>
          <a:xfrm>
            <a:off x="1908175" y="1708150"/>
            <a:ext cx="4195763" cy="7572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 defTabSz="850900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古诗三首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矩形 1"/>
          <p:cNvSpPr/>
          <p:nvPr/>
        </p:nvSpPr>
        <p:spPr>
          <a:xfrm>
            <a:off x="755650" y="1131888"/>
            <a:ext cx="7920038" cy="11953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再读一读这两句诗，说说你眼前浮现出了怎样的情景，体会其中的乐趣。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8888" y="2643188"/>
            <a:ext cx="7416800" cy="1196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能帮家里做力所能及的事，劳动也是快乐的。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72000" y="3505200"/>
            <a:ext cx="1136650" cy="668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勤劳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71550" y="195263"/>
            <a:ext cx="446405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赏读古诗，感悟诗情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6082" name="矩形 2"/>
          <p:cNvSpPr/>
          <p:nvPr/>
        </p:nvSpPr>
        <p:spPr>
          <a:xfrm>
            <a:off x="738188" y="1403350"/>
            <a:ext cx="7667625" cy="11953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有感情地朗读古诗。这首诗表达了诗人什么样的思想感情？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3800" y="2932113"/>
            <a:ext cx="7212013" cy="11953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表达了诗人对儿童的喜爱与对田园生活的向往之情。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矩形 1"/>
          <p:cNvSpPr/>
          <p:nvPr/>
        </p:nvSpPr>
        <p:spPr>
          <a:xfrm>
            <a:off x="971550" y="993775"/>
            <a:ext cx="7788275" cy="35591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村庄儿女日夜劳作，虽然繁忙、辛劳，但十分快乐，孩子虽然不懂耕织，却爱学做农活，也是快乐的。这样和谐、温馨的劳动场面感染了诗人，让他深深地爱上了这片土地，爱上了这里勤劳朴实的人们，更爱上了这温馨美好的田园生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2988" y="346075"/>
            <a:ext cx="2501900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童趣、孩子</a:t>
            </a:r>
            <a:endParaRPr lang="zh-CN" altLang="en-US" sz="3600" dirty="0">
              <a:solidFill>
                <a:srgbClr val="FF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7107" name="文本框 1"/>
          <p:cNvSpPr txBox="1"/>
          <p:nvPr/>
        </p:nvSpPr>
        <p:spPr>
          <a:xfrm>
            <a:off x="26988" y="1347788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诗歌小结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3"/>
          <p:cNvSpPr txBox="1"/>
          <p:nvPr/>
        </p:nvSpPr>
        <p:spPr>
          <a:xfrm>
            <a:off x="-1587" y="1325563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背诵古诗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30" name="矩形 13"/>
          <p:cNvSpPr/>
          <p:nvPr/>
        </p:nvSpPr>
        <p:spPr>
          <a:xfrm>
            <a:off x="1331913" y="1677988"/>
            <a:ext cx="6985000" cy="191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听诵读，说说你眼前浮现出了怎样的情景，体会其中的乐趣。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 marL="457200" indent="-457200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背诵古诗，默写古诗。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文本框 3"/>
          <p:cNvSpPr txBox="1"/>
          <p:nvPr/>
        </p:nvSpPr>
        <p:spPr>
          <a:xfrm>
            <a:off x="0" y="1349375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板书设计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93938" y="857250"/>
            <a:ext cx="142081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昼耕田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93938" y="1720850"/>
            <a:ext cx="142081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夜绩麻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93938" y="2716213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未解供耕织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93938" y="3579813"/>
            <a:ext cx="2655887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傍桑阴学种瓜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835150" y="1149350"/>
            <a:ext cx="433388" cy="2879725"/>
          </a:xfrm>
          <a:prstGeom prst="leftBrace">
            <a:avLst>
              <a:gd name="adj1" fmla="val 53013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左大括号 8"/>
          <p:cNvSpPr/>
          <p:nvPr/>
        </p:nvSpPr>
        <p:spPr>
          <a:xfrm flipH="1">
            <a:off x="3724275" y="1069975"/>
            <a:ext cx="192088" cy="1069975"/>
          </a:xfrm>
          <a:prstGeom prst="leftBrace">
            <a:avLst>
              <a:gd name="adj1" fmla="val 53013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左大括号 9"/>
          <p:cNvSpPr/>
          <p:nvPr/>
        </p:nvSpPr>
        <p:spPr>
          <a:xfrm flipH="1">
            <a:off x="4849813" y="2978150"/>
            <a:ext cx="201613" cy="977900"/>
          </a:xfrm>
          <a:prstGeom prst="leftBrace">
            <a:avLst>
              <a:gd name="adj1" fmla="val 53013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左大括号 10"/>
          <p:cNvSpPr/>
          <p:nvPr/>
        </p:nvSpPr>
        <p:spPr>
          <a:xfrm flipH="1">
            <a:off x="6759575" y="1074738"/>
            <a:ext cx="431800" cy="2881313"/>
          </a:xfrm>
          <a:prstGeom prst="leftBrace">
            <a:avLst>
              <a:gd name="adj1" fmla="val 53013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14775" y="1323975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农事繁忙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87925" y="2932113"/>
            <a:ext cx="2320925" cy="10779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孩童可爱、天真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04063" y="1804988"/>
            <a:ext cx="1927225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大人勤劳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孩子可爱、天真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4225" y="1373188"/>
            <a:ext cx="1168400" cy="2498725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四时田园杂兴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（其三十一）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2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2225" name="组合 3"/>
          <p:cNvGrpSpPr/>
          <p:nvPr/>
        </p:nvGrpSpPr>
        <p:grpSpPr>
          <a:xfrm>
            <a:off x="3276600" y="369888"/>
            <a:ext cx="2306638" cy="2274887"/>
            <a:chOff x="3330998" y="575066"/>
            <a:chExt cx="2306705" cy="2275695"/>
          </a:xfrm>
        </p:grpSpPr>
        <p:pic>
          <p:nvPicPr>
            <p:cNvPr id="52226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330998" y="575066"/>
              <a:ext cx="2306705" cy="22756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2227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77133" y="902003"/>
              <a:ext cx="1188557" cy="141679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2228" name="组合 1"/>
          <p:cNvGrpSpPr/>
          <p:nvPr/>
        </p:nvGrpSpPr>
        <p:grpSpPr>
          <a:xfrm rot="-232734">
            <a:off x="3257550" y="1135063"/>
            <a:ext cx="2274888" cy="1644650"/>
            <a:chOff x="4454435" y="832208"/>
            <a:chExt cx="2275637" cy="1644250"/>
          </a:xfrm>
        </p:grpSpPr>
        <p:pic>
          <p:nvPicPr>
            <p:cNvPr id="52229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32734">
              <a:off x="5036271" y="901658"/>
              <a:ext cx="1574800" cy="15748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标题 1"/>
            <p:cNvSpPr txBox="1"/>
            <p:nvPr/>
          </p:nvSpPr>
          <p:spPr bwMode="auto">
            <a:xfrm rot="232734">
              <a:off x="4444233" y="816288"/>
              <a:ext cx="2275637" cy="85069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8509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2</a:t>
              </a: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44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1" name="标题 1"/>
          <p:cNvSpPr txBox="1"/>
          <p:nvPr/>
        </p:nvSpPr>
        <p:spPr bwMode="auto">
          <a:xfrm>
            <a:off x="776288" y="2565400"/>
            <a:ext cx="7704138" cy="19431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509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稚子弄冰</a:t>
            </a:r>
            <a:endParaRPr kumimoji="0" lang="en-US" altLang="zh-CN" sz="4000" b="1" i="0" u="none" strike="noStrike" kern="1200" cap="none" spc="30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8509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【</a:t>
            </a:r>
            <a:r>
              <a:rPr kumimoji="0" lang="zh-CN" altLang="en-US" sz="32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宋</a:t>
            </a:r>
            <a:r>
              <a:rPr kumimoji="0" lang="en-US" altLang="zh-CN" sz="32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】</a:t>
            </a:r>
            <a:r>
              <a:rPr kumimoji="0" lang="zh-CN" altLang="en-US" sz="32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杨万里</a:t>
            </a:r>
            <a:endParaRPr kumimoji="0" lang="zh-CN" altLang="en-US" sz="3200" b="1" i="0" u="none" strike="noStrike" kern="1200" cap="none" spc="30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文本框 1"/>
          <p:cNvSpPr txBox="1"/>
          <p:nvPr/>
        </p:nvSpPr>
        <p:spPr>
          <a:xfrm>
            <a:off x="0" y="1419225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猜读诗题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6675" y="2332038"/>
            <a:ext cx="6837363" cy="17859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“稚子”是指幼小的孩子，“弄”是玩的意思，古诗题目的意思是幼小的孩子玩冰。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903288" y="1044575"/>
            <a:ext cx="7704138" cy="10080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509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40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稚子弄冰</a:t>
            </a:r>
            <a:r>
              <a:rPr kumimoji="0" lang="en-US" altLang="zh-CN" sz="40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》</a:t>
            </a:r>
            <a:endParaRPr kumimoji="0" lang="en-US" altLang="zh-CN" sz="4000" b="1" i="0" u="none" strike="noStrike" kern="1200" cap="none" spc="30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矩形 2"/>
          <p:cNvSpPr/>
          <p:nvPr/>
        </p:nvSpPr>
        <p:spPr>
          <a:xfrm>
            <a:off x="1042988" y="1008063"/>
            <a:ext cx="2771775" cy="6048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了解作者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4274" name="矩形 6"/>
          <p:cNvSpPr/>
          <p:nvPr/>
        </p:nvSpPr>
        <p:spPr>
          <a:xfrm>
            <a:off x="900113" y="1708150"/>
            <a:ext cx="7632700" cy="24511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杨万里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1127—1206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年），字廷秀，吉水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今属江西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人。南宋诗人。他的诗构思新巧、语言通俗明畅而自成一家，在当时称为“杨诚斋体”。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752600" y="1185863"/>
            <a:ext cx="6534150" cy="2636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稚子弄冰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[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]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杨万里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稚子金盆脱晓冰，彩丝穿取当银钲。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敲成玉磬穿林响，忽作玻璃碎地声。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5298" name="矩形 2"/>
          <p:cNvSpPr/>
          <p:nvPr/>
        </p:nvSpPr>
        <p:spPr>
          <a:xfrm>
            <a:off x="785813" y="627063"/>
            <a:ext cx="6738937" cy="6048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读古诗，读准字音，读出节奏。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07238" y="2170113"/>
            <a:ext cx="1368425" cy="4762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zhēnɡ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813" y="3857625"/>
            <a:ext cx="7272337" cy="60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这首诗描写的是什么季节发生的事？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87650" y="2905125"/>
            <a:ext cx="1008063" cy="4762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qìnɡ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75525" y="2468563"/>
            <a:ext cx="576263" cy="6048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钲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87663" y="3198813"/>
            <a:ext cx="576262" cy="6048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磬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759700" y="3735388"/>
            <a:ext cx="1195388" cy="850900"/>
            <a:chOff x="7678901" y="3520529"/>
            <a:chExt cx="1195323" cy="851421"/>
          </a:xfrm>
        </p:grpSpPr>
        <p:sp>
          <p:nvSpPr>
            <p:cNvPr id="11" name="对话气泡: 椭圆形 10"/>
            <p:cNvSpPr/>
            <p:nvPr/>
          </p:nvSpPr>
          <p:spPr>
            <a:xfrm>
              <a:off x="7678901" y="3520529"/>
              <a:ext cx="1195323" cy="851421"/>
            </a:xfrm>
            <a:prstGeom prst="wedgeEllipseCallout">
              <a:avLst>
                <a:gd name="adj1" fmla="val -78488"/>
                <a:gd name="adj2" fmla="val 32685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306" name="矩形 9"/>
            <p:cNvSpPr/>
            <p:nvPr/>
          </p:nvSpPr>
          <p:spPr>
            <a:xfrm>
              <a:off x="7772257" y="3701072"/>
              <a:ext cx="100860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冬季</a:t>
              </a:r>
              <a:endParaRPr lang="zh-CN" altLang="en-US" sz="3200" dirty="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5307" name="矩形 9"/>
          <p:cNvSpPr/>
          <p:nvPr/>
        </p:nvSpPr>
        <p:spPr>
          <a:xfrm>
            <a:off x="47625" y="1608138"/>
            <a:ext cx="738188" cy="19145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pPr eaLnBrk="0" hangingPunct="0"/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初读古诗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矩形 14"/>
          <p:cNvSpPr/>
          <p:nvPr/>
        </p:nvSpPr>
        <p:spPr>
          <a:xfrm>
            <a:off x="1304925" y="195263"/>
            <a:ext cx="6534150" cy="44084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稚子弄冰</a:t>
            </a:r>
            <a:endParaRPr kumimoji="0" lang="zh-CN" altLang="en-US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[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]</a:t>
            </a: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杨万里</a:t>
            </a:r>
            <a:endParaRPr kumimoji="0" lang="zh-CN" altLang="en-US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稚子金盆脱晓冰，</a:t>
            </a:r>
            <a:endParaRPr kumimoji="0" lang="en-US" altLang="zh-CN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彩丝穿取当银钲。</a:t>
            </a:r>
            <a:endParaRPr kumimoji="0" lang="zh-CN" altLang="en-US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敲成玉磬穿林响，</a:t>
            </a:r>
            <a:endParaRPr kumimoji="0" lang="en-US" altLang="zh-CN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忽作玻璃碎地声。</a:t>
            </a:r>
            <a:endParaRPr kumimoji="0" lang="zh-CN" altLang="en-US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6322" name="文本框 1"/>
          <p:cNvSpPr txBox="1"/>
          <p:nvPr/>
        </p:nvSpPr>
        <p:spPr>
          <a:xfrm>
            <a:off x="0" y="1347788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朗读诗歌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3313113" y="1703388"/>
            <a:ext cx="35877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3313113" y="2408238"/>
            <a:ext cx="35877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4376738" y="1666875"/>
            <a:ext cx="360362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3313113" y="3197225"/>
            <a:ext cx="358775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4376738" y="2455863"/>
            <a:ext cx="360362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3313113" y="3902075"/>
            <a:ext cx="358775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4376738" y="3160713"/>
            <a:ext cx="360362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4376738" y="3908425"/>
            <a:ext cx="360362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49" name="组合 3"/>
          <p:cNvGrpSpPr/>
          <p:nvPr/>
        </p:nvGrpSpPr>
        <p:grpSpPr>
          <a:xfrm>
            <a:off x="3417888" y="296863"/>
            <a:ext cx="2308225" cy="2274887"/>
            <a:chOff x="3330998" y="575066"/>
            <a:chExt cx="2306705" cy="2275695"/>
          </a:xfrm>
        </p:grpSpPr>
        <p:pic>
          <p:nvPicPr>
            <p:cNvPr id="27650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330998" y="575066"/>
              <a:ext cx="2306705" cy="22756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51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77133" y="902003"/>
              <a:ext cx="1188557" cy="141679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7652" name="组合 1"/>
          <p:cNvGrpSpPr/>
          <p:nvPr/>
        </p:nvGrpSpPr>
        <p:grpSpPr>
          <a:xfrm rot="-232734">
            <a:off x="3398838" y="1062038"/>
            <a:ext cx="2274887" cy="1644650"/>
            <a:chOff x="4454435" y="832208"/>
            <a:chExt cx="2275637" cy="1644250"/>
          </a:xfrm>
        </p:grpSpPr>
        <p:pic>
          <p:nvPicPr>
            <p:cNvPr id="27653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32734">
              <a:off x="5036271" y="901658"/>
              <a:ext cx="1574800" cy="15748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标题 1"/>
            <p:cNvSpPr txBox="1"/>
            <p:nvPr/>
          </p:nvSpPr>
          <p:spPr bwMode="auto">
            <a:xfrm rot="232734">
              <a:off x="4444233" y="816288"/>
              <a:ext cx="2275637" cy="85069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8509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1</a:t>
              </a: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44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1" name="标题 1"/>
          <p:cNvSpPr txBox="1"/>
          <p:nvPr/>
        </p:nvSpPr>
        <p:spPr bwMode="auto">
          <a:xfrm>
            <a:off x="830263" y="2636838"/>
            <a:ext cx="7704138" cy="19431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509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四时田园杂兴（其三十一）</a:t>
            </a:r>
            <a:endParaRPr kumimoji="0" lang="en-US" altLang="zh-CN" sz="3600" b="1" i="0" u="none" strike="noStrike" kern="1200" cap="none" spc="30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8509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【</a:t>
            </a:r>
            <a:r>
              <a:rPr kumimoji="0" lang="zh-CN" altLang="en-US" sz="28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宋</a:t>
            </a:r>
            <a:r>
              <a:rPr kumimoji="0" lang="en-US" altLang="zh-CN" sz="28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】</a:t>
            </a:r>
            <a:r>
              <a:rPr kumimoji="0" lang="zh-CN" altLang="en-US" sz="28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范成大</a:t>
            </a:r>
            <a:endParaRPr kumimoji="0" lang="zh-CN" altLang="en-US" sz="2800" b="1" i="0" u="none" strike="noStrike" kern="1200" cap="none" spc="30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文本框 1"/>
          <p:cNvSpPr txBox="1"/>
          <p:nvPr/>
        </p:nvSpPr>
        <p:spPr>
          <a:xfrm>
            <a:off x="0" y="1347788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认读字词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46" name="矩形 1"/>
          <p:cNvSpPr/>
          <p:nvPr/>
        </p:nvSpPr>
        <p:spPr>
          <a:xfrm>
            <a:off x="2195513" y="2017713"/>
            <a:ext cx="4435475" cy="11080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稚子  玉磬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文本框 1"/>
          <p:cNvSpPr txBox="1"/>
          <p:nvPr/>
        </p:nvSpPr>
        <p:spPr>
          <a:xfrm>
            <a:off x="-9525" y="1347788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指导书写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8370" name="组合 4"/>
          <p:cNvGrpSpPr/>
          <p:nvPr/>
        </p:nvGrpSpPr>
        <p:grpSpPr>
          <a:xfrm>
            <a:off x="2093913" y="1608138"/>
            <a:ext cx="1620837" cy="1619250"/>
            <a:chOff x="1497052" y="1820282"/>
            <a:chExt cx="1187667" cy="1215761"/>
          </a:xfrm>
        </p:grpSpPr>
        <p:grpSp>
          <p:nvGrpSpPr>
            <p:cNvPr id="58371" name="组合 7"/>
            <p:cNvGrpSpPr/>
            <p:nvPr/>
          </p:nvGrpSpPr>
          <p:grpSpPr>
            <a:xfrm>
              <a:off x="1497052" y="1820282"/>
              <a:ext cx="1187667" cy="1215761"/>
              <a:chOff x="2437" y="2032"/>
              <a:chExt cx="1766" cy="1806"/>
            </a:xfrm>
          </p:grpSpPr>
          <p:sp>
            <p:nvSpPr>
              <p:cNvPr id="58372" name="矩形 1"/>
              <p:cNvSpPr/>
              <p:nvPr/>
            </p:nvSpPr>
            <p:spPr>
              <a:xfrm>
                <a:off x="2437" y="2032"/>
                <a:ext cx="1766" cy="1806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8373" name="直接连接符 4"/>
              <p:cNvCxnSpPr>
                <a:endCxn id="58372" idx="3"/>
              </p:cNvCxnSpPr>
              <p:nvPr/>
            </p:nvCxnSpPr>
            <p:spPr>
              <a:xfrm>
                <a:off x="2437" y="2935"/>
                <a:ext cx="1766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374" name="直接连接符 6"/>
              <p:cNvCxnSpPr>
                <a:endCxn id="58372" idx="2"/>
              </p:cNvCxnSpPr>
              <p:nvPr/>
            </p:nvCxnSpPr>
            <p:spPr>
              <a:xfrm>
                <a:off x="3320" y="2052"/>
                <a:ext cx="0" cy="1786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58375" name="TextBox 1"/>
            <p:cNvSpPr txBox="1"/>
            <p:nvPr/>
          </p:nvSpPr>
          <p:spPr>
            <a:xfrm>
              <a:off x="1652036" y="1833745"/>
              <a:ext cx="786218" cy="10857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晓</a:t>
              </a:r>
              <a:endPara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晓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686300" y="1284288"/>
            <a:ext cx="2333625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numSld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文本框 1"/>
          <p:cNvSpPr txBox="1"/>
          <p:nvPr/>
        </p:nvSpPr>
        <p:spPr>
          <a:xfrm>
            <a:off x="19050" y="1314450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自学古诗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394" name="矩形 1"/>
          <p:cNvSpPr/>
          <p:nvPr/>
        </p:nvSpPr>
        <p:spPr>
          <a:xfrm>
            <a:off x="1258888" y="1317625"/>
            <a:ext cx="5976937" cy="60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自学提示：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9395" name="矩形 9"/>
          <p:cNvSpPr/>
          <p:nvPr/>
        </p:nvSpPr>
        <p:spPr>
          <a:xfrm>
            <a:off x="1692275" y="2009775"/>
            <a:ext cx="6497638" cy="1785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514350" indent="-514350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借助注释或工具书理解诗意。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读古诗，想象画面，体会其中的乐趣。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矩形 1"/>
          <p:cNvSpPr/>
          <p:nvPr/>
        </p:nvSpPr>
        <p:spPr>
          <a:xfrm>
            <a:off x="1008063" y="1382713"/>
            <a:ext cx="7127875" cy="237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清晨，儿童将铜盆里冻的冰剜下来，用带来的丝线穿起来当钲来敲打。敲出的声音像玉磬一样穿越树林，冰忽然落在地上发出像玉石碎裂一样的声音。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71550" y="195263"/>
            <a:ext cx="446405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品读古诗，想象诗境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1442" name="矩形 2"/>
          <p:cNvSpPr/>
          <p:nvPr/>
        </p:nvSpPr>
        <p:spPr>
          <a:xfrm>
            <a:off x="827088" y="525463"/>
            <a:ext cx="7921625" cy="6048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读出感情，想象画面。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73138" y="2487613"/>
            <a:ext cx="7197725" cy="1219200"/>
            <a:chOff x="1489555" y="2808455"/>
            <a:chExt cx="7198865" cy="1219899"/>
          </a:xfrm>
        </p:grpSpPr>
        <p:pic>
          <p:nvPicPr>
            <p:cNvPr id="6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635628" y="3072131"/>
              <a:ext cx="6908306" cy="673486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89555" y="2879933"/>
              <a:ext cx="131783" cy="1148421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56636" y="2808455"/>
              <a:ext cx="131784" cy="1148420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1447" name="矩形 7"/>
            <p:cNvSpPr/>
            <p:nvPr/>
          </p:nvSpPr>
          <p:spPr>
            <a:xfrm>
              <a:off x="1964535" y="3089287"/>
              <a:ext cx="6507857" cy="6050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稚子金盆脱晓冰，彩丝穿取当银钲。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矩形 7"/>
          <p:cNvSpPr/>
          <p:nvPr/>
        </p:nvSpPr>
        <p:spPr>
          <a:xfrm>
            <a:off x="1344613" y="2767013"/>
            <a:ext cx="1019175" cy="6048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稚子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7"/>
          <p:cNvSpPr/>
          <p:nvPr/>
        </p:nvSpPr>
        <p:spPr>
          <a:xfrm>
            <a:off x="2162175" y="2767013"/>
            <a:ext cx="2355850" cy="6048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金盆脱晓冰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7"/>
          <p:cNvSpPr/>
          <p:nvPr/>
        </p:nvSpPr>
        <p:spPr>
          <a:xfrm>
            <a:off x="7058025" y="2767013"/>
            <a:ext cx="574675" cy="6048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钲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00113" y="3533775"/>
            <a:ext cx="2184400" cy="1131888"/>
            <a:chOff x="1624075" y="238923"/>
            <a:chExt cx="2183980" cy="1132544"/>
          </a:xfrm>
        </p:grpSpPr>
        <p:sp>
          <p:nvSpPr>
            <p:cNvPr id="15" name="对话气泡: 圆角矩形 14"/>
            <p:cNvSpPr/>
            <p:nvPr/>
          </p:nvSpPr>
          <p:spPr>
            <a:xfrm>
              <a:off x="1676452" y="313579"/>
              <a:ext cx="2131603" cy="1057888"/>
            </a:xfrm>
            <a:prstGeom prst="wedgeRoundRectCallout">
              <a:avLst>
                <a:gd name="adj1" fmla="val -11419"/>
                <a:gd name="adj2" fmla="val -78783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453" name="矩形 7"/>
            <p:cNvSpPr/>
            <p:nvPr/>
          </p:nvSpPr>
          <p:spPr>
            <a:xfrm>
              <a:off x="1624075" y="238923"/>
              <a:ext cx="2132045" cy="11267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稚子：</a:t>
              </a: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幼小的孩子。</a:t>
              </a:r>
              <a:endPara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268538" y="1460500"/>
            <a:ext cx="6264275" cy="1258888"/>
            <a:chOff x="-1852579" y="-137555"/>
            <a:chExt cx="6262764" cy="1257711"/>
          </a:xfrm>
        </p:grpSpPr>
        <p:sp>
          <p:nvSpPr>
            <p:cNvPr id="18" name="对话气泡: 圆角矩形 17"/>
            <p:cNvSpPr/>
            <p:nvPr/>
          </p:nvSpPr>
          <p:spPr>
            <a:xfrm>
              <a:off x="-1852579" y="-137555"/>
              <a:ext cx="6262764" cy="1179996"/>
            </a:xfrm>
            <a:prstGeom prst="wedgeRoundRectCallout">
              <a:avLst>
                <a:gd name="adj1" fmla="val 30629"/>
                <a:gd name="adj2" fmla="val 79578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456" name="矩形 7"/>
            <p:cNvSpPr/>
            <p:nvPr/>
          </p:nvSpPr>
          <p:spPr>
            <a:xfrm>
              <a:off x="-1681136" y="-79809"/>
              <a:ext cx="5990870" cy="11999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钲：</a:t>
              </a: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一种金属打击乐器，形状像钟，有长柄。</a:t>
              </a:r>
              <a:endPara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62300" y="3605213"/>
            <a:ext cx="4598988" cy="1127125"/>
            <a:chOff x="1645919" y="249314"/>
            <a:chExt cx="4596819" cy="1126783"/>
          </a:xfrm>
        </p:grpSpPr>
        <p:sp>
          <p:nvSpPr>
            <p:cNvPr id="21" name="对话气泡: 圆角矩形 20"/>
            <p:cNvSpPr/>
            <p:nvPr/>
          </p:nvSpPr>
          <p:spPr>
            <a:xfrm>
              <a:off x="1676068" y="314381"/>
              <a:ext cx="4330244" cy="1004583"/>
            </a:xfrm>
            <a:prstGeom prst="wedgeRoundRectCallout">
              <a:avLst>
                <a:gd name="adj1" fmla="val -33674"/>
                <a:gd name="adj2" fmla="val -83897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459" name="矩形 7"/>
            <p:cNvSpPr/>
            <p:nvPr/>
          </p:nvSpPr>
          <p:spPr>
            <a:xfrm>
              <a:off x="1645919" y="249314"/>
              <a:ext cx="4596819" cy="11267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金盆脱晓冰：</a:t>
              </a: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早晨从金盆里把冰取出来。</a:t>
              </a:r>
              <a:endPara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84213" y="2571750"/>
            <a:ext cx="7920038" cy="17859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再读一读这两句诗，说说你眼前浮现出了怎样的情景，体会其中的乐趣。想象画面，体会诗境。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3138" y="1208088"/>
            <a:ext cx="7197725" cy="1219200"/>
            <a:chOff x="1489555" y="2808455"/>
            <a:chExt cx="7198865" cy="1219899"/>
          </a:xfrm>
        </p:grpSpPr>
        <p:pic>
          <p:nvPicPr>
            <p:cNvPr id="4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635628" y="3072131"/>
              <a:ext cx="6908306" cy="673486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89555" y="2879933"/>
              <a:ext cx="131783" cy="1148421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56636" y="2808455"/>
              <a:ext cx="131784" cy="1148420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2470" name="矩形 7"/>
            <p:cNvSpPr/>
            <p:nvPr/>
          </p:nvSpPr>
          <p:spPr>
            <a:xfrm>
              <a:off x="1964535" y="3089287"/>
              <a:ext cx="6507857" cy="6050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稚子金盆脱晓冰，彩丝穿取当银钲。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矩形 1"/>
          <p:cNvSpPr/>
          <p:nvPr/>
        </p:nvSpPr>
        <p:spPr>
          <a:xfrm>
            <a:off x="1009650" y="3656013"/>
            <a:ext cx="7920038" cy="11953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再读一读这两句诗，你仿佛看到了什么画面？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84250" y="842963"/>
            <a:ext cx="7175500" cy="1219200"/>
            <a:chOff x="1500273" y="2808455"/>
            <a:chExt cx="7177429" cy="1219899"/>
          </a:xfrm>
        </p:grpSpPr>
        <p:pic>
          <p:nvPicPr>
            <p:cNvPr id="4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635247" y="3072131"/>
              <a:ext cx="6909069" cy="673486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00273" y="2879933"/>
              <a:ext cx="131798" cy="1148421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45905" y="2808455"/>
              <a:ext cx="131797" cy="1148420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3494" name="矩形 7"/>
            <p:cNvSpPr/>
            <p:nvPr/>
          </p:nvSpPr>
          <p:spPr>
            <a:xfrm>
              <a:off x="1964535" y="3089287"/>
              <a:ext cx="6507857" cy="6050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敲成玉磬穿林响，忽作玻璃碎地声。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矩形 7"/>
          <p:cNvSpPr/>
          <p:nvPr/>
        </p:nvSpPr>
        <p:spPr>
          <a:xfrm>
            <a:off x="2570163" y="1125538"/>
            <a:ext cx="574675" cy="6048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磬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7"/>
          <p:cNvSpPr/>
          <p:nvPr/>
        </p:nvSpPr>
        <p:spPr>
          <a:xfrm>
            <a:off x="5426075" y="1123950"/>
            <a:ext cx="1076325" cy="60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玻璃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33513" y="1792288"/>
            <a:ext cx="3057525" cy="1754187"/>
            <a:chOff x="4307899" y="435069"/>
            <a:chExt cx="2921177" cy="1753150"/>
          </a:xfrm>
        </p:grpSpPr>
        <p:sp>
          <p:nvSpPr>
            <p:cNvPr id="19" name="对话气泡: 圆角矩形 18"/>
            <p:cNvSpPr/>
            <p:nvPr/>
          </p:nvSpPr>
          <p:spPr>
            <a:xfrm>
              <a:off x="4307899" y="533436"/>
              <a:ext cx="2921177" cy="1629398"/>
            </a:xfrm>
            <a:prstGeom prst="wedgeRoundRectCallout">
              <a:avLst>
                <a:gd name="adj1" fmla="val -4363"/>
                <a:gd name="adj2" fmla="val -62948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3499" name="矩形 7"/>
            <p:cNvSpPr/>
            <p:nvPr/>
          </p:nvSpPr>
          <p:spPr>
            <a:xfrm>
              <a:off x="4322183" y="435069"/>
              <a:ext cx="2838640" cy="17531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磬：</a:t>
              </a: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一种打击乐器，形状像曲尺。</a:t>
              </a:r>
              <a:endPara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45063" y="1914525"/>
            <a:ext cx="3762375" cy="1776413"/>
            <a:chOff x="4126001" y="-4637"/>
            <a:chExt cx="3762205" cy="1680781"/>
          </a:xfrm>
        </p:grpSpPr>
        <p:sp>
          <p:nvSpPr>
            <p:cNvPr id="22" name="对话气泡: 圆角矩形 21"/>
            <p:cNvSpPr/>
            <p:nvPr/>
          </p:nvSpPr>
          <p:spPr>
            <a:xfrm>
              <a:off x="4126001" y="44931"/>
              <a:ext cx="3663784" cy="1535083"/>
            </a:xfrm>
            <a:prstGeom prst="wedgeRoundRectCallout">
              <a:avLst>
                <a:gd name="adj1" fmla="val -22402"/>
                <a:gd name="adj2" fmla="val -62794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3502" name="矩形 7"/>
            <p:cNvSpPr/>
            <p:nvPr/>
          </p:nvSpPr>
          <p:spPr>
            <a:xfrm>
              <a:off x="4148769" y="-4637"/>
              <a:ext cx="3739437" cy="16807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玻璃：</a:t>
              </a: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一种天然玉石，也叫水玉，并不是现在的玻璃。</a:t>
              </a:r>
              <a:endPara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16" grpId="0"/>
      <p:bldP spid="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矩形 12"/>
          <p:cNvSpPr/>
          <p:nvPr/>
        </p:nvSpPr>
        <p:spPr>
          <a:xfrm>
            <a:off x="539750" y="484188"/>
            <a:ext cx="7775575" cy="11096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多么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调皮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的孩子，他从金属盆里把冰取出来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27313" y="958850"/>
            <a:ext cx="3671887" cy="60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稚子金盆脱晓冰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9750" y="1563688"/>
            <a:ext cx="8143875" cy="11096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多么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聪明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的孩子，他用彩色的线把冰块穿起来当做银锣来敲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9750" y="2644775"/>
            <a:ext cx="7993063" cy="110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多么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的孩子，敲出的声音像玉磬一样穿越树林，真好听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9750" y="3724275"/>
            <a:ext cx="7993063" cy="11096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多么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沮丧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的孩子，冰忽然落在地上发出像美玉摔碎的破裂声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49838" y="2082800"/>
            <a:ext cx="3097212" cy="60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彩丝穿取当银钲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87938" y="3133725"/>
            <a:ext cx="3248025" cy="60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敲成玉磬穿林响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51425" y="4235450"/>
            <a:ext cx="3321050" cy="60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忽作玻璃碎地声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20" grpId="0"/>
      <p:bldP spid="2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矩形 1"/>
          <p:cNvSpPr/>
          <p:nvPr/>
        </p:nvSpPr>
        <p:spPr>
          <a:xfrm>
            <a:off x="1116013" y="1492250"/>
            <a:ext cx="7272337" cy="237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快乐也好沮丧也好，对孩子来说都是心动神移的最深刻的记忆。对作者来说，他多么羡慕这个无忧无虑、聪明可爱的孩子啊。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71550" y="195263"/>
            <a:ext cx="446405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诵读古诗，感悟诗情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6562" name="矩形 2"/>
          <p:cNvSpPr/>
          <p:nvPr/>
        </p:nvSpPr>
        <p:spPr>
          <a:xfrm>
            <a:off x="323850" y="1128713"/>
            <a:ext cx="8496300" cy="11953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全班有感情地朗读古诗，圈出这首诗中的动词。从这几个动词中，你感受到了什么？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4925" y="2500313"/>
            <a:ext cx="6796088" cy="24558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稚子弄冰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[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]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杨万里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稚子金盆脱晓冰，彩丝穿取当银钲。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敲成玉磬穿林响，忽作玻璃碎地声。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059113" y="3762375"/>
            <a:ext cx="457200" cy="5032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500688" y="3762375"/>
            <a:ext cx="457200" cy="5032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403350" y="4337050"/>
            <a:ext cx="457200" cy="5048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00788" y="4337050"/>
            <a:ext cx="457200" cy="5048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3" name="组合 6"/>
          <p:cNvGrpSpPr/>
          <p:nvPr/>
        </p:nvGrpSpPr>
        <p:grpSpPr>
          <a:xfrm>
            <a:off x="755650" y="123825"/>
            <a:ext cx="3725863" cy="1895475"/>
            <a:chOff x="721786" y="350668"/>
            <a:chExt cx="3725576" cy="1895475"/>
          </a:xfrm>
        </p:grpSpPr>
        <p:pic>
          <p:nvPicPr>
            <p:cNvPr id="28674" name="Picture 271" descr="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lum contrast="-32001"/>
            </a:blip>
            <a:srcRect r="3026"/>
            <a:stretch>
              <a:fillRect/>
            </a:stretch>
          </p:blipFill>
          <p:spPr>
            <a:xfrm>
              <a:off x="1334562" y="1138068"/>
              <a:ext cx="3112800" cy="11080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75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-2362328">
              <a:off x="721786" y="350668"/>
              <a:ext cx="1574800" cy="15748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" name="标题 1">
              <a:hlinkClick r:id="rId1" action="ppaction://hlinksldjump"/>
            </p:cNvPr>
            <p:cNvSpPr txBox="1"/>
            <p:nvPr/>
          </p:nvSpPr>
          <p:spPr bwMode="auto">
            <a:xfrm>
              <a:off x="1661514" y="758656"/>
              <a:ext cx="2215979" cy="757237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8509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1</a:t>
              </a: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44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28677" name="组合 7"/>
          <p:cNvGrpSpPr/>
          <p:nvPr/>
        </p:nvGrpSpPr>
        <p:grpSpPr>
          <a:xfrm>
            <a:off x="5005388" y="1244600"/>
            <a:ext cx="3600450" cy="1665288"/>
            <a:chOff x="4685363" y="1672427"/>
            <a:chExt cx="3600618" cy="1664772"/>
          </a:xfrm>
        </p:grpSpPr>
        <p:pic>
          <p:nvPicPr>
            <p:cNvPr id="28678" name="Picture 271" descr="2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2">
              <a:lum contrast="-32001"/>
            </a:blip>
            <a:stretch>
              <a:fillRect/>
            </a:stretch>
          </p:blipFill>
          <p:spPr>
            <a:xfrm>
              <a:off x="5076056" y="2229124"/>
              <a:ext cx="3209925" cy="11080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79" name="图片 1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3"/>
            <a:srcRect l="8861" t="19695"/>
            <a:stretch>
              <a:fillRect/>
            </a:stretch>
          </p:blipFill>
          <p:spPr>
            <a:xfrm rot="-2362328">
              <a:off x="4685363" y="1672427"/>
              <a:ext cx="1435258" cy="12646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标题 1">
              <a:hlinkClick r:id="rId4" action="ppaction://hlinksldjump"/>
            </p:cNvPr>
            <p:cNvSpPr txBox="1"/>
            <p:nvPr/>
          </p:nvSpPr>
          <p:spPr bwMode="auto">
            <a:xfrm>
              <a:off x="5477562" y="1815258"/>
              <a:ext cx="2216253" cy="75700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8509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2</a:t>
              </a: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44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28681" name="组合 24"/>
          <p:cNvGrpSpPr/>
          <p:nvPr/>
        </p:nvGrpSpPr>
        <p:grpSpPr>
          <a:xfrm>
            <a:off x="1368425" y="2270125"/>
            <a:ext cx="3822700" cy="1895475"/>
            <a:chOff x="1981738" y="2986569"/>
            <a:chExt cx="3822700" cy="1895475"/>
          </a:xfrm>
        </p:grpSpPr>
        <p:pic>
          <p:nvPicPr>
            <p:cNvPr id="28682" name="Picture 271" descr="2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2">
              <a:lum contrast="-32001"/>
            </a:blip>
            <a:stretch>
              <a:fillRect/>
            </a:stretch>
          </p:blipFill>
          <p:spPr>
            <a:xfrm>
              <a:off x="2594513" y="3773969"/>
              <a:ext cx="3209925" cy="11080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83" name="图片 1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-2362328">
              <a:off x="1981738" y="2986569"/>
              <a:ext cx="1574800" cy="15748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标题 1">
              <a:hlinkClick r:id="rId5" action="ppaction://hlinksldjump"/>
            </p:cNvPr>
            <p:cNvSpPr txBox="1"/>
            <p:nvPr/>
          </p:nvSpPr>
          <p:spPr bwMode="auto">
            <a:xfrm>
              <a:off x="2939001" y="3312007"/>
              <a:ext cx="2216150" cy="757237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8509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3</a:t>
              </a: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44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-1012007">
            <a:off x="5894388" y="3000375"/>
            <a:ext cx="2519362" cy="1555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矩形 2"/>
          <p:cNvSpPr/>
          <p:nvPr/>
        </p:nvSpPr>
        <p:spPr>
          <a:xfrm>
            <a:off x="792163" y="1851025"/>
            <a:ext cx="7559675" cy="178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这首诗通过对小孩子一系列动作的描写，如“脱”字，形象传神地写出了孩子剜冰的样子，表现了孩子的天真烂漫。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矩形 2"/>
          <p:cNvSpPr/>
          <p:nvPr/>
        </p:nvSpPr>
        <p:spPr>
          <a:xfrm>
            <a:off x="838200" y="1492250"/>
            <a:ext cx="7478713" cy="60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这首诗表达了诗人什么样的思想感情？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9395" name="矩形 3"/>
          <p:cNvSpPr/>
          <p:nvPr/>
        </p:nvSpPr>
        <p:spPr>
          <a:xfrm>
            <a:off x="1260475" y="2355850"/>
            <a:ext cx="7056438" cy="11953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表达了诗人对儿童的喜爱和对田园生活的向往之情。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611" name="文本框 1"/>
          <p:cNvSpPr txBox="1"/>
          <p:nvPr/>
        </p:nvSpPr>
        <p:spPr>
          <a:xfrm>
            <a:off x="38100" y="1285875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诗歌小结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矩形 1"/>
          <p:cNvSpPr/>
          <p:nvPr/>
        </p:nvSpPr>
        <p:spPr>
          <a:xfrm>
            <a:off x="1619250" y="1973263"/>
            <a:ext cx="5256213" cy="1196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有感情地朗读古诗，自由背诵古诗。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文本框 2"/>
          <p:cNvSpPr txBox="1"/>
          <p:nvPr/>
        </p:nvSpPr>
        <p:spPr>
          <a:xfrm>
            <a:off x="1588" y="1352550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板书设计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28875" y="1158875"/>
            <a:ext cx="30718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色：金  彩  银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28875" y="2343150"/>
            <a:ext cx="4306888" cy="5857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形：金盆  彩丝  银钲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28875" y="3479800"/>
            <a:ext cx="389413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音：玉磬  玻璃碎地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178050" y="1450975"/>
            <a:ext cx="288925" cy="2425700"/>
          </a:xfrm>
          <a:prstGeom prst="leftBrace">
            <a:avLst>
              <a:gd name="adj1" fmla="val 53013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左大括号 9"/>
          <p:cNvSpPr/>
          <p:nvPr/>
        </p:nvSpPr>
        <p:spPr>
          <a:xfrm flipH="1">
            <a:off x="6715125" y="1492250"/>
            <a:ext cx="215900" cy="2425700"/>
          </a:xfrm>
          <a:prstGeom prst="leftBrace">
            <a:avLst>
              <a:gd name="adj1" fmla="val 53013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04025" y="2343150"/>
            <a:ext cx="1833563" cy="5857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自得其乐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44650" y="1828800"/>
            <a:ext cx="677863" cy="1812925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稚子弄冰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 animBg="1"/>
      <p:bldP spid="10" grpId="0" animBg="1"/>
      <p:bldP spid="13" grpId="0"/>
      <p:bldP spid="1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681" name="组合 3"/>
          <p:cNvGrpSpPr/>
          <p:nvPr/>
        </p:nvGrpSpPr>
        <p:grpSpPr>
          <a:xfrm>
            <a:off x="3330575" y="376238"/>
            <a:ext cx="2306638" cy="2274887"/>
            <a:chOff x="3330998" y="575066"/>
            <a:chExt cx="2306705" cy="2275695"/>
          </a:xfrm>
        </p:grpSpPr>
        <p:pic>
          <p:nvPicPr>
            <p:cNvPr id="71682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330998" y="575066"/>
              <a:ext cx="2306705" cy="22756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68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77133" y="902003"/>
              <a:ext cx="1188557" cy="141679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1684" name="组合 1"/>
          <p:cNvGrpSpPr/>
          <p:nvPr/>
        </p:nvGrpSpPr>
        <p:grpSpPr>
          <a:xfrm rot="-232734">
            <a:off x="3311525" y="1141413"/>
            <a:ext cx="2274888" cy="1644650"/>
            <a:chOff x="4454435" y="832208"/>
            <a:chExt cx="2275637" cy="1644250"/>
          </a:xfrm>
        </p:grpSpPr>
        <p:pic>
          <p:nvPicPr>
            <p:cNvPr id="71685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32734">
              <a:off x="5036271" y="901658"/>
              <a:ext cx="1574800" cy="15748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标题 1"/>
            <p:cNvSpPr txBox="1"/>
            <p:nvPr/>
          </p:nvSpPr>
          <p:spPr bwMode="auto">
            <a:xfrm rot="232734">
              <a:off x="4444233" y="816288"/>
              <a:ext cx="2275637" cy="85069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8509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3</a:t>
              </a: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44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1" name="标题 1"/>
          <p:cNvSpPr txBox="1"/>
          <p:nvPr/>
        </p:nvSpPr>
        <p:spPr bwMode="auto">
          <a:xfrm>
            <a:off x="830263" y="2571750"/>
            <a:ext cx="7704138" cy="19431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509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村晚</a:t>
            </a:r>
            <a:endParaRPr kumimoji="0" lang="en-US" altLang="zh-CN" sz="4000" b="1" i="0" u="none" strike="noStrike" kern="1200" cap="none" spc="30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8509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【</a:t>
            </a:r>
            <a:r>
              <a:rPr kumimoji="0" lang="zh-CN" altLang="en-US" sz="32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宋</a:t>
            </a:r>
            <a:r>
              <a:rPr kumimoji="0" lang="en-US" altLang="zh-CN" sz="32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】</a:t>
            </a:r>
            <a:r>
              <a:rPr kumimoji="0" lang="zh-CN" altLang="en-US" sz="32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雷震</a:t>
            </a:r>
            <a:endParaRPr kumimoji="0" lang="zh-CN" altLang="en-US" sz="3200" b="1" i="0" u="none" strike="noStrike" kern="1200" cap="none" spc="30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5" name="文本框 1"/>
          <p:cNvSpPr txBox="1"/>
          <p:nvPr/>
        </p:nvSpPr>
        <p:spPr>
          <a:xfrm>
            <a:off x="0" y="1347788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猜读诗题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903288" y="1044575"/>
            <a:ext cx="7704138" cy="10080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509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村晚</a:t>
            </a:r>
            <a:endParaRPr kumimoji="0" lang="en-US" altLang="zh-CN" sz="4000" b="1" i="0" u="none" strike="noStrike" kern="1200" cap="none" spc="30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03388" y="2152650"/>
            <a:ext cx="5957887" cy="178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“村晚”的意思就是乡村的傍晚，所以这首诗描绘的是乡村傍晚的景色。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29" name="文本框 1"/>
          <p:cNvSpPr txBox="1"/>
          <p:nvPr/>
        </p:nvSpPr>
        <p:spPr>
          <a:xfrm>
            <a:off x="0" y="1347788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自学古诗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3730" name="矩形 1"/>
          <p:cNvSpPr/>
          <p:nvPr/>
        </p:nvSpPr>
        <p:spPr>
          <a:xfrm>
            <a:off x="2195513" y="1069975"/>
            <a:ext cx="5905500" cy="60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学习古诗的方法：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00338" y="1790700"/>
            <a:ext cx="4535487" cy="23764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514350" indent="-514350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借助注释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查工具书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结合课文插图理解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小组交流讨论等。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1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charRg st="1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charRg st="1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charRg st="1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22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charRg st="22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charRg st="22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charRg st="22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3" name="矩形 1"/>
          <p:cNvSpPr/>
          <p:nvPr/>
        </p:nvSpPr>
        <p:spPr>
          <a:xfrm>
            <a:off x="719138" y="1058863"/>
            <a:ext cx="7705725" cy="1196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运用这些方法自学古诗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村晚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，理解诗意。提示：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4754" name="矩形 2"/>
          <p:cNvSpPr/>
          <p:nvPr/>
        </p:nvSpPr>
        <p:spPr>
          <a:xfrm>
            <a:off x="1187450" y="2355850"/>
            <a:ext cx="6624638" cy="1785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514350" indent="-514350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正确、流利地朗诵古诗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村晚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利用注释、工具书和插图理解各诗句的意思，理解诗意。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对话气泡: 椭圆形 3"/>
          <p:cNvSpPr/>
          <p:nvPr/>
        </p:nvSpPr>
        <p:spPr>
          <a:xfrm>
            <a:off x="5381625" y="1830388"/>
            <a:ext cx="649288" cy="638175"/>
          </a:xfrm>
          <a:prstGeom prst="wedgeEllipseCallout">
            <a:avLst>
              <a:gd name="adj1" fmla="val 227687"/>
              <a:gd name="adj2" fmla="val 625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对话气泡: 椭圆形 18"/>
          <p:cNvSpPr/>
          <p:nvPr/>
        </p:nvSpPr>
        <p:spPr>
          <a:xfrm>
            <a:off x="5426075" y="3284538"/>
            <a:ext cx="647700" cy="636588"/>
          </a:xfrm>
          <a:prstGeom prst="wedgeEllipseCallout">
            <a:avLst>
              <a:gd name="adj1" fmla="val 229291"/>
              <a:gd name="adj2" fmla="val -14435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5779" name="文本框 1"/>
          <p:cNvSpPr txBox="1"/>
          <p:nvPr/>
        </p:nvSpPr>
        <p:spPr>
          <a:xfrm>
            <a:off x="41275" y="1370013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朗读古诗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3350" y="260350"/>
            <a:ext cx="6175375" cy="44084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村晚</a:t>
            </a:r>
            <a:endParaRPr kumimoji="0" lang="zh-CN" altLang="en-US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[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]</a:t>
            </a: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雷震</a:t>
            </a:r>
            <a:endParaRPr kumimoji="0" lang="zh-CN" altLang="en-US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草满池塘水满陂，</a:t>
            </a:r>
            <a:endParaRPr kumimoji="0" lang="en-US" altLang="zh-CN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山衔落日浸寒漪。</a:t>
            </a:r>
            <a:endParaRPr kumimoji="0" lang="zh-CN" altLang="en-US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牧童归去横牛背，</a:t>
            </a:r>
            <a:endParaRPr kumimoji="0" lang="en-US" altLang="zh-CN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短笛无腔信口吹。</a:t>
            </a:r>
            <a:endParaRPr kumimoji="0" lang="zh-CN" altLang="en-US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3213100" y="1774825"/>
            <a:ext cx="358775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3213100" y="2479675"/>
            <a:ext cx="358775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4276725" y="1738313"/>
            <a:ext cx="360363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3213100" y="3268663"/>
            <a:ext cx="35877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4276725" y="2527300"/>
            <a:ext cx="360363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3213100" y="3973513"/>
            <a:ext cx="35877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4276725" y="3232150"/>
            <a:ext cx="360363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4276725" y="3979863"/>
            <a:ext cx="360363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5399088" y="1570038"/>
            <a:ext cx="6477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bēi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18150" y="2278063"/>
            <a:ext cx="527050" cy="4762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yī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68938" y="1835150"/>
            <a:ext cx="576262" cy="60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陂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68938" y="2563813"/>
            <a:ext cx="576262" cy="6048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漪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59638" y="2020888"/>
            <a:ext cx="576262" cy="11953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韵脚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15" grpId="0"/>
      <p:bldP spid="16" grpId="0"/>
      <p:bldP spid="17" grpId="0"/>
      <p:bldP spid="18" grpId="0"/>
      <p:bldP spid="2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6801" name="图片 7"/>
          <p:cNvPicPr>
            <a:picLocks noChangeAspect="1"/>
          </p:cNvPicPr>
          <p:nvPr/>
        </p:nvPicPr>
        <p:blipFill>
          <a:blip r:embed="rId1"/>
          <a:srcRect r="10304" b="6831"/>
          <a:stretch>
            <a:fillRect/>
          </a:stretch>
        </p:blipFill>
        <p:spPr>
          <a:xfrm>
            <a:off x="6156325" y="915988"/>
            <a:ext cx="2767013" cy="3598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2" name="文本框 1"/>
          <p:cNvSpPr txBox="1"/>
          <p:nvPr/>
        </p:nvSpPr>
        <p:spPr>
          <a:xfrm>
            <a:off x="12700" y="1347788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理解诗意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7588" name="组合 25"/>
          <p:cNvGrpSpPr/>
          <p:nvPr/>
        </p:nvGrpSpPr>
        <p:grpSpPr>
          <a:xfrm>
            <a:off x="906463" y="1774825"/>
            <a:ext cx="5824537" cy="2457450"/>
            <a:chOff x="906098" y="1774743"/>
            <a:chExt cx="5825477" cy="2457615"/>
          </a:xfrm>
        </p:grpSpPr>
        <p:pic>
          <p:nvPicPr>
            <p:cNvPr id="76804" name="图片 24"/>
            <p:cNvPicPr>
              <a:picLocks noChangeAspect="1"/>
            </p:cNvPicPr>
            <p:nvPr/>
          </p:nvPicPr>
          <p:blipFill>
            <a:blip r:embed="rId2"/>
            <a:srcRect t="67155"/>
            <a:stretch>
              <a:fillRect/>
            </a:stretch>
          </p:blipFill>
          <p:spPr>
            <a:xfrm rot="-522636">
              <a:off x="906098" y="1774743"/>
              <a:ext cx="5825477" cy="245761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" name="矩形 21"/>
            <p:cNvSpPr/>
            <p:nvPr/>
          </p:nvSpPr>
          <p:spPr>
            <a:xfrm>
              <a:off x="1260167" y="2119254"/>
              <a:ext cx="5255473" cy="178605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诗人抓住了对景物和人的描写，整首诗描绘了一幅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牧童骑牛吹笛晚归图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286000" y="657225"/>
            <a:ext cx="4572000" cy="11953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草、水、山、日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归、横、吹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/>
        </p:nvSpPr>
        <p:spPr>
          <a:xfrm>
            <a:off x="3175" y="1365250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猜读诗题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698" name="矩形 2"/>
          <p:cNvSpPr/>
          <p:nvPr/>
        </p:nvSpPr>
        <p:spPr>
          <a:xfrm>
            <a:off x="1692275" y="1365250"/>
            <a:ext cx="6408738" cy="18843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①猜猜诗题的意思。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②读了诗题，你还有什么疑问吗？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84213" y="225425"/>
            <a:ext cx="446405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品读古诗，想象诗境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7826" name="矩形 2"/>
          <p:cNvSpPr/>
          <p:nvPr/>
        </p:nvSpPr>
        <p:spPr>
          <a:xfrm>
            <a:off x="485775" y="1017588"/>
            <a:ext cx="4748213" cy="6048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读出感情，想象画面。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84250" y="1550988"/>
            <a:ext cx="7175500" cy="1219200"/>
            <a:chOff x="1500273" y="2808455"/>
            <a:chExt cx="7177429" cy="1219899"/>
          </a:xfrm>
        </p:grpSpPr>
        <p:pic>
          <p:nvPicPr>
            <p:cNvPr id="5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635247" y="3072131"/>
              <a:ext cx="6909069" cy="673486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00273" y="2879933"/>
              <a:ext cx="131798" cy="1148421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45905" y="2808455"/>
              <a:ext cx="131797" cy="1148420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7831" name="矩形 7"/>
            <p:cNvSpPr/>
            <p:nvPr/>
          </p:nvSpPr>
          <p:spPr>
            <a:xfrm>
              <a:off x="1964535" y="3089287"/>
              <a:ext cx="6507857" cy="6050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草满池塘水满陂，山衔落日浸寒漪。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7"/>
          <p:cNvSpPr/>
          <p:nvPr/>
        </p:nvSpPr>
        <p:spPr>
          <a:xfrm>
            <a:off x="3794125" y="1831975"/>
            <a:ext cx="574675" cy="60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陂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7"/>
          <p:cNvSpPr/>
          <p:nvPr/>
        </p:nvSpPr>
        <p:spPr>
          <a:xfrm>
            <a:off x="7059613" y="1830388"/>
            <a:ext cx="495300" cy="6048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漪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859088" y="2643188"/>
            <a:ext cx="1873250" cy="609600"/>
            <a:chOff x="5357539" y="497318"/>
            <a:chExt cx="1871536" cy="608823"/>
          </a:xfrm>
        </p:grpSpPr>
        <p:sp>
          <p:nvSpPr>
            <p:cNvPr id="12" name="对话气泡: 圆角矩形 11"/>
            <p:cNvSpPr/>
            <p:nvPr/>
          </p:nvSpPr>
          <p:spPr>
            <a:xfrm>
              <a:off x="5357539" y="533783"/>
              <a:ext cx="1871536" cy="572358"/>
            </a:xfrm>
            <a:prstGeom prst="wedgeRoundRectCallout">
              <a:avLst>
                <a:gd name="adj1" fmla="val 13397"/>
                <a:gd name="adj2" fmla="val -114145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7836" name="矩形 7"/>
            <p:cNvSpPr/>
            <p:nvPr/>
          </p:nvSpPr>
          <p:spPr>
            <a:xfrm>
              <a:off x="5372967" y="497318"/>
              <a:ext cx="1727573" cy="5727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陂：</a:t>
              </a: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池岸。</a:t>
              </a:r>
              <a:endPara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08625" y="2584450"/>
            <a:ext cx="3455988" cy="693738"/>
            <a:chOff x="4693458" y="44398"/>
            <a:chExt cx="3455432" cy="694234"/>
          </a:xfrm>
        </p:grpSpPr>
        <p:sp>
          <p:nvSpPr>
            <p:cNvPr id="15" name="对话气泡: 圆角矩形 14"/>
            <p:cNvSpPr/>
            <p:nvPr/>
          </p:nvSpPr>
          <p:spPr>
            <a:xfrm>
              <a:off x="4693458" y="44398"/>
              <a:ext cx="3095127" cy="632277"/>
            </a:xfrm>
            <a:prstGeom prst="wedgeRoundRectCallout">
              <a:avLst>
                <a:gd name="adj1" fmla="val 6794"/>
                <a:gd name="adj2" fmla="val -87828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7839" name="矩形 7"/>
            <p:cNvSpPr/>
            <p:nvPr/>
          </p:nvSpPr>
          <p:spPr>
            <a:xfrm>
              <a:off x="4693458" y="91734"/>
              <a:ext cx="3455432" cy="64689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漪：</a:t>
              </a: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水中的波纹。</a:t>
              </a:r>
              <a:endPara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485775" y="3449638"/>
            <a:ext cx="7673975" cy="1196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再读一读这两句诗，你仿佛看到了什么画面？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11188" y="3319463"/>
            <a:ext cx="8064500" cy="1196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再读一读这两句诗，说说你眼前浮现出了怎样的情景，体会其中的乐趣。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84250" y="1247775"/>
            <a:ext cx="7175500" cy="1219200"/>
            <a:chOff x="1500273" y="2808455"/>
            <a:chExt cx="7177429" cy="1219899"/>
          </a:xfrm>
        </p:grpSpPr>
        <p:pic>
          <p:nvPicPr>
            <p:cNvPr id="4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635247" y="3072131"/>
              <a:ext cx="6909069" cy="673486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00273" y="2879934"/>
              <a:ext cx="131798" cy="114842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45905" y="2808455"/>
              <a:ext cx="131797" cy="1148421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8854" name="矩形 6"/>
            <p:cNvSpPr/>
            <p:nvPr/>
          </p:nvSpPr>
          <p:spPr>
            <a:xfrm>
              <a:off x="2064172" y="3089287"/>
              <a:ext cx="6408220" cy="6050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牧童归去横牛背，短笛无腔信口吹。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883275" y="1527175"/>
            <a:ext cx="574675" cy="60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腔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7"/>
          <p:cNvSpPr/>
          <p:nvPr/>
        </p:nvSpPr>
        <p:spPr>
          <a:xfrm>
            <a:off x="6291263" y="1527175"/>
            <a:ext cx="1089025" cy="60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信口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616325" y="842963"/>
            <a:ext cx="1871663" cy="609600"/>
            <a:chOff x="5357539" y="497318"/>
            <a:chExt cx="1871536" cy="608823"/>
          </a:xfrm>
        </p:grpSpPr>
        <p:sp>
          <p:nvSpPr>
            <p:cNvPr id="11" name="对话气泡: 圆角矩形 10"/>
            <p:cNvSpPr/>
            <p:nvPr/>
          </p:nvSpPr>
          <p:spPr>
            <a:xfrm>
              <a:off x="5357539" y="533783"/>
              <a:ext cx="1871536" cy="572358"/>
            </a:xfrm>
            <a:prstGeom prst="wedgeRoundRectCallout">
              <a:avLst>
                <a:gd name="adj1" fmla="val 78333"/>
                <a:gd name="adj2" fmla="val 74521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8859" name="矩形 7"/>
            <p:cNvSpPr/>
            <p:nvPr/>
          </p:nvSpPr>
          <p:spPr>
            <a:xfrm>
              <a:off x="5372967" y="497318"/>
              <a:ext cx="1727573" cy="5727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腔：</a:t>
              </a: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曲调。</a:t>
              </a:r>
              <a:endPara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487988" y="2298700"/>
            <a:ext cx="2309812" cy="633413"/>
            <a:chOff x="5480769" y="44398"/>
            <a:chExt cx="2307928" cy="632379"/>
          </a:xfrm>
        </p:grpSpPr>
        <p:sp>
          <p:nvSpPr>
            <p:cNvPr id="14" name="对话气泡: 圆角矩形 13"/>
            <p:cNvSpPr/>
            <p:nvPr/>
          </p:nvSpPr>
          <p:spPr>
            <a:xfrm>
              <a:off x="5480769" y="44398"/>
              <a:ext cx="2307928" cy="632379"/>
            </a:xfrm>
            <a:prstGeom prst="wedgeRoundRectCallout">
              <a:avLst>
                <a:gd name="adj1" fmla="val 6794"/>
                <a:gd name="adj2" fmla="val -87828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8862" name="矩形 7"/>
            <p:cNvSpPr/>
            <p:nvPr/>
          </p:nvSpPr>
          <p:spPr>
            <a:xfrm>
              <a:off x="5480769" y="91734"/>
              <a:ext cx="2307928" cy="5727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信口：</a:t>
              </a: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随口。</a:t>
              </a:r>
              <a:endPara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76375" y="987425"/>
            <a:ext cx="6335713" cy="2932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乡村的晚景多美啊！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草满池塘水满陂，山衔落日浸寒漪。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牧童的生活多么悠闲自在呀！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牧童归去横牛背，短笛无腔信口吹。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2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charRg st="12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9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charRg st="29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charRg st="29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charRg st="29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5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charRg st="45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7" name="矩形 1"/>
          <p:cNvSpPr/>
          <p:nvPr/>
        </p:nvSpPr>
        <p:spPr>
          <a:xfrm>
            <a:off x="1258888" y="1382713"/>
            <a:ext cx="7021512" cy="237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村晚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这首古诗描写了乡村傍晚时的景色，给人一种无限的遐想，特别是牧童骑在牛背上随意吹着短笛的悠闲自在，让人无比向往。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898" name="文本框 1"/>
          <p:cNvSpPr txBox="1"/>
          <p:nvPr/>
        </p:nvSpPr>
        <p:spPr>
          <a:xfrm>
            <a:off x="34925" y="1371600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诗歌小结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55650" y="268288"/>
            <a:ext cx="4464050" cy="6667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诵读古诗，感悟诗情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1922" name="矩形 2"/>
          <p:cNvSpPr/>
          <p:nvPr/>
        </p:nvSpPr>
        <p:spPr>
          <a:xfrm>
            <a:off x="930275" y="1636713"/>
            <a:ext cx="7602538" cy="11953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全班有感情地朗读古诗。这首诗表达了诗人什么样的思想感情？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2988" y="3076575"/>
            <a:ext cx="7602538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表达了诗人对田园生活的喜爱和向往之情。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5" name="矩形 1"/>
          <p:cNvSpPr/>
          <p:nvPr/>
        </p:nvSpPr>
        <p:spPr>
          <a:xfrm>
            <a:off x="2195513" y="1924050"/>
            <a:ext cx="4752975" cy="13335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有感情地朗读古诗，自由背诵古诗。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55650" y="268288"/>
            <a:ext cx="4464050" cy="6667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对比阅读，感悟表达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3970" name="矩形 2"/>
          <p:cNvSpPr/>
          <p:nvPr/>
        </p:nvSpPr>
        <p:spPr>
          <a:xfrm>
            <a:off x="1042988" y="1995488"/>
            <a:ext cx="7416800" cy="19224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 比较本课三首关于古时候儿童田园生活的古诗，这三首诗有什么异同？小组讨论，完成表格。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68338" y="765175"/>
          <a:ext cx="8243888" cy="4008439"/>
        </p:xfrm>
        <a:graphic>
          <a:graphicData uri="http://schemas.openxmlformats.org/drawingml/2006/table">
            <a:tbl>
              <a:tblPr/>
              <a:tblGrid>
                <a:gridCol w="2699963"/>
                <a:gridCol w="5543924"/>
              </a:tblGrid>
              <a:tr h="90667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dirty="0">
                          <a:latin typeface="+mn-ea"/>
                          <a:ea typeface="+mn-ea"/>
                        </a:rPr>
                        <a:t>古诗题目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L="91429" marR="91429" marT="45732" marB="45732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dirty="0">
                          <a:latin typeface="+mn-ea"/>
                          <a:ea typeface="+mn-ea"/>
                        </a:rPr>
                        <a:t>相同点</a:t>
                      </a:r>
                      <a:endParaRPr lang="zh-CN" altLang="en-US" sz="3200" b="1" i="0" dirty="0">
                        <a:latin typeface="+mn-ea"/>
                        <a:ea typeface="+mn-ea"/>
                      </a:endParaRPr>
                    </a:p>
                  </a:txBody>
                  <a:tcPr marL="91429" marR="91429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84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dirty="0">
                          <a:latin typeface="+mn-ea"/>
                          <a:ea typeface="+mn-ea"/>
                        </a:rPr>
                        <a:t>四时田园杂兴（其三十一）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L="91429" marR="91429" marT="45732" marB="45732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L="91429" marR="91429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667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dirty="0">
                          <a:latin typeface="+mn-ea"/>
                          <a:ea typeface="+mn-ea"/>
                        </a:rPr>
                        <a:t>稚子弄冰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L="91429" marR="91429" marT="45732" marB="45732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667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dirty="0">
                          <a:latin typeface="+mn-ea"/>
                          <a:ea typeface="+mn-ea"/>
                        </a:rPr>
                        <a:t>村晚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L="91429" marR="91429" marT="45732" marB="45732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75795" name="矩形 3"/>
          <p:cNvSpPr/>
          <p:nvPr/>
        </p:nvSpPr>
        <p:spPr>
          <a:xfrm>
            <a:off x="3502025" y="1731963"/>
            <a:ext cx="5113338" cy="2968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三首诗都描写了古时候儿童的田园生活，都通过一件事来表现孩子的天真可爱，都体现了作者对儿童的喜爱和对田园生活的向往之情。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9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84213" y="700088"/>
          <a:ext cx="7991475" cy="3805238"/>
        </p:xfrm>
        <a:graphic>
          <a:graphicData uri="http://schemas.openxmlformats.org/drawingml/2006/table">
            <a:tbl>
              <a:tblPr/>
              <a:tblGrid>
                <a:gridCol w="2879811"/>
                <a:gridCol w="5111664"/>
              </a:tblGrid>
              <a:tr h="7200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dirty="0">
                          <a:latin typeface="+mn-ea"/>
                          <a:ea typeface="+mn-ea"/>
                        </a:rPr>
                        <a:t>古诗题目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L="91424" marR="91424" marT="45716" marB="4571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dirty="0">
                          <a:latin typeface="+mn-ea"/>
                          <a:ea typeface="+mn-ea"/>
                        </a:rPr>
                        <a:t>不同点</a:t>
                      </a:r>
                      <a:endParaRPr lang="zh-CN" altLang="en-US" sz="3200" b="1" i="0" dirty="0">
                        <a:latin typeface="+mn-ea"/>
                        <a:ea typeface="+mn-ea"/>
                      </a:endParaRPr>
                    </a:p>
                  </a:txBody>
                  <a:tcPr marL="91424" marR="91424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52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altLang="zh-CN" sz="3200" b="1" dirty="0"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US" altLang="zh-CN" sz="3200" b="1" dirty="0"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dirty="0">
                          <a:latin typeface="+mn-ea"/>
                          <a:ea typeface="+mn-ea"/>
                        </a:rPr>
                        <a:t>四时田园杂兴（其三十一）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L="91424" marR="91424" marT="45716" marB="4571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L="91424" marR="91424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563938" y="1419225"/>
            <a:ext cx="5184775" cy="2968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四时田园杂兴（其三十一）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是通过描写农村繁忙劳作的景象，孩子们也跟着大人学种瓜的勤劳来体现田园生活的和谐、幸福</a:t>
            </a:r>
            <a:r>
              <a:rPr lang="zh-CN" altLang="en-US" sz="3200" b="1" dirty="0">
                <a:latin typeface="楷体" panose="02010609060101010101" pitchFamily="49" charset="-122"/>
                <a:ea typeface="宋体" panose="02010600030101010101" pitchFamily="2" charset="-122"/>
              </a:rPr>
              <a:t>。</a:t>
            </a:r>
            <a:endParaRPr lang="en-US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84213" y="700088"/>
          <a:ext cx="7991475" cy="3805238"/>
        </p:xfrm>
        <a:graphic>
          <a:graphicData uri="http://schemas.openxmlformats.org/drawingml/2006/table">
            <a:tbl>
              <a:tblPr/>
              <a:tblGrid>
                <a:gridCol w="2879811"/>
                <a:gridCol w="5111664"/>
              </a:tblGrid>
              <a:tr h="7200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dirty="0">
                          <a:latin typeface="+mn-ea"/>
                          <a:ea typeface="+mn-ea"/>
                        </a:rPr>
                        <a:t>古诗题目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L="91424" marR="91424" marT="45716" marB="4571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dirty="0">
                          <a:latin typeface="+mn-ea"/>
                          <a:ea typeface="+mn-ea"/>
                        </a:rPr>
                        <a:t>不同点</a:t>
                      </a:r>
                      <a:endParaRPr lang="zh-CN" altLang="en-US" sz="3200" b="1" i="0" dirty="0">
                        <a:latin typeface="+mn-ea"/>
                        <a:ea typeface="+mn-ea"/>
                      </a:endParaRPr>
                    </a:p>
                  </a:txBody>
                  <a:tcPr marL="91424" marR="91424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52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altLang="zh-CN" sz="3200" b="1" dirty="0"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US" altLang="zh-CN" sz="3200" b="1" dirty="0"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dirty="0">
                          <a:latin typeface="+mn-ea"/>
                          <a:ea typeface="+mn-ea"/>
                        </a:rPr>
                        <a:t>稚子弄冰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L="91424" marR="91424" marT="45716" marB="4571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L="91424" marR="91424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563938" y="1474788"/>
            <a:ext cx="5111750" cy="2968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稚子弄冰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是通过描写孩子们剜冰，用彩线将冰串起来当打击乐器，冰块摔碎了孩子们失落沮丧来体现儿童的聪明、可爱</a:t>
            </a:r>
            <a:r>
              <a:rPr lang="zh-CN" altLang="en-US" sz="3200" b="1" dirty="0">
                <a:latin typeface="楷体" panose="02010609060101010101" pitchFamily="49" charset="-122"/>
                <a:ea typeface="宋体" panose="02010600030101010101" pitchFamily="2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矩形 2"/>
          <p:cNvSpPr/>
          <p:nvPr/>
        </p:nvSpPr>
        <p:spPr>
          <a:xfrm>
            <a:off x="611188" y="209550"/>
            <a:ext cx="2771775" cy="60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了解作者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2" name="矩形 1"/>
          <p:cNvSpPr/>
          <p:nvPr/>
        </p:nvSpPr>
        <p:spPr>
          <a:xfrm>
            <a:off x="395288" y="814388"/>
            <a:ext cx="8640762" cy="4224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范成大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南宋诗人，他幼年聪慧，十二岁时便遍读经史，十四岁时开始创作诗文。他一生写了许多诗歌，晚年退居故乡石湖，自称石湖居士。他退隐闲逸后，在石湖度过了长达十年较为闲适而优裕的晚年生活，写下了最后的名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四时田园杂兴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六十首，这也是他田园诗的代表作品。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84213" y="700088"/>
          <a:ext cx="7991475" cy="3805238"/>
        </p:xfrm>
        <a:graphic>
          <a:graphicData uri="http://schemas.openxmlformats.org/drawingml/2006/table">
            <a:tbl>
              <a:tblPr/>
              <a:tblGrid>
                <a:gridCol w="2879811"/>
                <a:gridCol w="5111664"/>
              </a:tblGrid>
              <a:tr h="7200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dirty="0">
                          <a:latin typeface="+mn-ea"/>
                          <a:ea typeface="+mn-ea"/>
                        </a:rPr>
                        <a:t>古诗题目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L="91424" marR="91424" marT="45716" marB="4571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dirty="0">
                          <a:latin typeface="+mn-ea"/>
                          <a:ea typeface="+mn-ea"/>
                        </a:rPr>
                        <a:t>不同点</a:t>
                      </a:r>
                      <a:endParaRPr lang="zh-CN" altLang="en-US" sz="3200" b="1" i="0" dirty="0">
                        <a:latin typeface="+mn-ea"/>
                        <a:ea typeface="+mn-ea"/>
                      </a:endParaRPr>
                    </a:p>
                  </a:txBody>
                  <a:tcPr marL="91424" marR="91424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52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altLang="zh-CN" sz="3200" b="1" dirty="0"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US" altLang="zh-CN" sz="3200" b="1" dirty="0"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dirty="0">
                          <a:latin typeface="+mn-ea"/>
                          <a:ea typeface="+mn-ea"/>
                        </a:rPr>
                        <a:t>村晚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L="91424" marR="91424" marT="45716" marB="4571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L="91424" marR="91424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708400" y="1708150"/>
            <a:ext cx="4895850" cy="23764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村晚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是通过描写牧童骑在牛背上吹笛来体现牧童的快乐、可爱，体现了田园生活的幸福美好</a:t>
            </a:r>
            <a:r>
              <a:rPr lang="zh-CN" altLang="en-US" sz="3200" b="1" dirty="0">
                <a:latin typeface="楷体" panose="02010609060101010101" pitchFamily="49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89" name="文本框 1"/>
          <p:cNvSpPr txBox="1"/>
          <p:nvPr/>
        </p:nvSpPr>
        <p:spPr>
          <a:xfrm>
            <a:off x="0" y="1347788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090" name="矩形 1"/>
          <p:cNvSpPr/>
          <p:nvPr/>
        </p:nvSpPr>
        <p:spPr>
          <a:xfrm>
            <a:off x="923925" y="915988"/>
            <a:ext cx="7535863" cy="35591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这三首古诗都向我们展示了古时候儿童生活的情景，只是写的事不同，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四时田园杂兴（其三十一）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写了夏天孩子们学着大人在桑树下种瓜的事；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稚子弄冰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写了冬天孩子们剜冰，用彩线将冰串起来当打击乐器，冰块摔碎了孩子们失落沮丧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3" name="矩形 1"/>
          <p:cNvSpPr/>
          <p:nvPr/>
        </p:nvSpPr>
        <p:spPr>
          <a:xfrm>
            <a:off x="900113" y="915988"/>
            <a:ext cx="7535862" cy="35591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的事；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村晚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了傍晚，牧童骑在牛背上吹笛归来的事。三位诗人都善于捕捉儿童在做某件事时某一个瞬间的情景，来体现田园生活的美好。我们在今后的习作中也要留心观察，捕捉某件事中的某一个瞬间的情景，掌握由面到点的写法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7" name="矩形 3"/>
          <p:cNvSpPr/>
          <p:nvPr/>
        </p:nvSpPr>
        <p:spPr>
          <a:xfrm>
            <a:off x="3924300" y="685800"/>
            <a:ext cx="1584325" cy="668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小练笔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138" name="矩形 5"/>
          <p:cNvSpPr/>
          <p:nvPr/>
        </p:nvSpPr>
        <p:spPr>
          <a:xfrm>
            <a:off x="935038" y="1492250"/>
            <a:ext cx="7273925" cy="2968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这三首古诗中所描绘的田园风光都很美，都体现了古代儿童的有趣可爱，古代田园生活的和谐幸福。请同学们根据诗歌内容，展开想象，选择其中一首改写成短文。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1" name="文本框 1"/>
          <p:cNvSpPr txBox="1"/>
          <p:nvPr/>
        </p:nvSpPr>
        <p:spPr>
          <a:xfrm>
            <a:off x="26988" y="1347788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课后作业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62" name="矩形 1"/>
          <p:cNvSpPr/>
          <p:nvPr/>
        </p:nvSpPr>
        <p:spPr>
          <a:xfrm>
            <a:off x="1331913" y="1563688"/>
            <a:ext cx="7262812" cy="237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范成大晚年作的组诗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四时田园杂兴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首，这也是他田园诗的代表作品。请同学们课后去搜集这组古诗中的其他古诗，读一读，背一背。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5" name="文本框 1"/>
          <p:cNvSpPr txBox="1"/>
          <p:nvPr/>
        </p:nvSpPr>
        <p:spPr>
          <a:xfrm>
            <a:off x="15875" y="1409700"/>
            <a:ext cx="801688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板书设计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22500" y="839788"/>
            <a:ext cx="22463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草满  水满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22500" y="1703388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山衔落日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22500" y="2698750"/>
            <a:ext cx="14208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横牛背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22500" y="3562350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无腔信口吹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763713" y="1131888"/>
            <a:ext cx="431800" cy="2879725"/>
          </a:xfrm>
          <a:prstGeom prst="leftBrace">
            <a:avLst>
              <a:gd name="adj1" fmla="val 53013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左大括号 7"/>
          <p:cNvSpPr/>
          <p:nvPr/>
        </p:nvSpPr>
        <p:spPr>
          <a:xfrm flipH="1">
            <a:off x="4706938" y="1052513"/>
            <a:ext cx="249238" cy="1069975"/>
          </a:xfrm>
          <a:prstGeom prst="leftBrace">
            <a:avLst>
              <a:gd name="adj1" fmla="val 53013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左大括号 8"/>
          <p:cNvSpPr/>
          <p:nvPr/>
        </p:nvSpPr>
        <p:spPr>
          <a:xfrm flipH="1">
            <a:off x="4676775" y="2944813"/>
            <a:ext cx="249238" cy="977900"/>
          </a:xfrm>
          <a:prstGeom prst="leftBrace">
            <a:avLst>
              <a:gd name="adj1" fmla="val 53013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左大括号 9"/>
          <p:cNvSpPr/>
          <p:nvPr/>
        </p:nvSpPr>
        <p:spPr>
          <a:xfrm flipH="1">
            <a:off x="6686550" y="1057275"/>
            <a:ext cx="431800" cy="2881313"/>
          </a:xfrm>
          <a:prstGeom prst="leftBrace">
            <a:avLst>
              <a:gd name="adj1" fmla="val 53013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43488" y="1295400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景（美）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16488" y="3141663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人（乐）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45338" y="2016125"/>
            <a:ext cx="1831975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无忧无虑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悠闲自在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23950" y="2089150"/>
            <a:ext cx="676275" cy="930275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村晚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矩形 1"/>
          <p:cNvSpPr/>
          <p:nvPr/>
        </p:nvSpPr>
        <p:spPr>
          <a:xfrm>
            <a:off x="0" y="1347788"/>
            <a:ext cx="825500" cy="2581275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初读古诗</a:t>
            </a:r>
            <a:endParaRPr lang="en-US" altLang="zh-CN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6800" y="771525"/>
            <a:ext cx="7010400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四时田园杂兴（其三十一）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[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]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范成大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昼出耘田夜绩麻，村庄儿女各当家。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童孙未解供耕织，也傍桑阴学种瓜。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84475" y="3087688"/>
            <a:ext cx="719138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供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39975" y="2700338"/>
            <a:ext cx="1655763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ɡònɡ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60538" y="3856038"/>
            <a:ext cx="4784725" cy="1079500"/>
            <a:chOff x="1498896" y="4001607"/>
            <a:chExt cx="3636404" cy="1077218"/>
          </a:xfrm>
        </p:grpSpPr>
        <p:grpSp>
          <p:nvGrpSpPr>
            <p:cNvPr id="31750" name="组合 5"/>
            <p:cNvGrpSpPr/>
            <p:nvPr/>
          </p:nvGrpSpPr>
          <p:grpSpPr>
            <a:xfrm>
              <a:off x="1498896" y="4290798"/>
              <a:ext cx="720080" cy="669631"/>
              <a:chOff x="1498896" y="4290798"/>
              <a:chExt cx="720080" cy="669631"/>
            </a:xfrm>
          </p:grpSpPr>
          <p:sp>
            <p:nvSpPr>
              <p:cNvPr id="4" name="云形 3"/>
              <p:cNvSpPr/>
              <p:nvPr/>
            </p:nvSpPr>
            <p:spPr>
              <a:xfrm>
                <a:off x="1498896" y="4291505"/>
                <a:ext cx="720283" cy="668508"/>
              </a:xfrm>
              <a:prstGeom prst="cloud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549569" y="4310514"/>
                <a:ext cx="574296" cy="58296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FF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供</a:t>
                </a:r>
                <a:endPara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2267439" y="4001607"/>
              <a:ext cx="2867861" cy="107721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ɡōnɡ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：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表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供给；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ɡònɡ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：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表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从事。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539750" y="195263"/>
            <a:ext cx="5184775" cy="3638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四时田园杂兴（其三十一）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[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]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范成大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昼出耘田夜绩麻，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村庄儿女各当家。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童孙未解供耕织，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也傍桑阴学种瓜。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83138" y="985838"/>
            <a:ext cx="3970337" cy="24558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想想这首诗描写的是什么季节的田园风光？从哪个词看出来的？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8313" y="3743325"/>
            <a:ext cx="7343775" cy="12731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桑就是桑树，桑阴就是桑树成荫了，当桑树成荫时，就是夏季。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95513" y="3141663"/>
            <a:ext cx="1081087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桑阴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258888" y="627063"/>
            <a:ext cx="7273925" cy="40814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四时田园杂兴（其三十一）</a:t>
            </a:r>
            <a:endParaRPr kumimoji="0" lang="en-US" altLang="zh-CN" sz="36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[</a:t>
            </a:r>
            <a:r>
              <a:rPr kumimoji="0" lang="zh-CN" altLang="en-US" sz="36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宋</a:t>
            </a:r>
            <a:r>
              <a:rPr kumimoji="0" lang="en-US" altLang="zh-CN" sz="36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]</a:t>
            </a:r>
            <a:r>
              <a:rPr kumimoji="0" lang="zh-CN" altLang="en-US" sz="36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范成大</a:t>
            </a:r>
            <a:endParaRPr kumimoji="0" lang="zh-CN" altLang="en-US" sz="36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昼出耘田夜绩麻，</a:t>
            </a:r>
            <a:endParaRPr kumimoji="0" lang="en-US" altLang="zh-CN" sz="36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村庄儿女各当家。</a:t>
            </a:r>
            <a:endParaRPr kumimoji="0" lang="zh-CN" altLang="en-US" sz="36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童孙未解供耕织，</a:t>
            </a:r>
            <a:endParaRPr kumimoji="0" lang="en-US" altLang="zh-CN" sz="36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也傍桑阴学种瓜。</a:t>
            </a:r>
            <a:endParaRPr kumimoji="0" lang="zh-CN" altLang="en-US" sz="36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3794" name="文本框 1"/>
          <p:cNvSpPr txBox="1"/>
          <p:nvPr/>
        </p:nvSpPr>
        <p:spPr>
          <a:xfrm>
            <a:off x="0" y="1347788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朗读诗歌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 rot="20861292">
            <a:off x="3430588" y="598488"/>
            <a:ext cx="573088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6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 rot="20861292">
            <a:off x="4578350" y="1958975"/>
            <a:ext cx="573088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6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 rot="20861292">
            <a:off x="4578350" y="2625725"/>
            <a:ext cx="573088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6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 rot="20861292">
            <a:off x="4581525" y="3268663"/>
            <a:ext cx="5715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6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 rot="20861292">
            <a:off x="4578350" y="3903663"/>
            <a:ext cx="573088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6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1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4059</Words>
  <Application>WPS 演示</Application>
  <PresentationFormat>全屏显示(16:9)</PresentationFormat>
  <Paragraphs>516</Paragraphs>
  <Slides>66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66</vt:i4>
      </vt:variant>
    </vt:vector>
  </HeadingPairs>
  <TitlesOfParts>
    <vt:vector size="81" baseType="lpstr">
      <vt:lpstr>Arial</vt:lpstr>
      <vt:lpstr>宋体</vt:lpstr>
      <vt:lpstr>Wingdings</vt:lpstr>
      <vt:lpstr>Calibri</vt:lpstr>
      <vt:lpstr>微软雅黑</vt:lpstr>
      <vt:lpstr>印品黑体</vt:lpstr>
      <vt:lpstr>楷体</vt:lpstr>
      <vt:lpstr>黑体</vt:lpstr>
      <vt:lpstr>Arial Unicode MS</vt:lpstr>
      <vt:lpstr>Cambria</vt:lpstr>
      <vt:lpstr>Arial</vt:lpstr>
      <vt:lpstr>等线</vt:lpstr>
      <vt:lpstr>webwppDefTheme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483</cp:revision>
  <dcterms:created xsi:type="dcterms:W3CDTF">2016-10-29T16:56:00Z</dcterms:created>
  <dcterms:modified xsi:type="dcterms:W3CDTF">2023-11-13T12:15:38Z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2052-12.1.0.15374</vt:lpwstr>
  </property>
  <property fmtid="{D5CDD505-2E9C-101B-9397-08002B2CF9AE}" pid="4" name="ICV">
    <vt:lpwstr>AF3653FFF37B43ACABA7C55FB72DE51F_13</vt:lpwstr>
  </property>
</Properties>
</file>