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3" r:id="rId10"/>
    <p:sldId id="264" r:id="rId11"/>
    <p:sldId id="265" r:id="rId12"/>
    <p:sldId id="262" r:id="rId13"/>
    <p:sldId id="266" r:id="rId14"/>
    <p:sldId id="267" r:id="rId15"/>
    <p:sldId id="268" r:id="rId16"/>
    <p:sldId id="269" r:id="rId17"/>
    <p:sldId id="271" r:id="rId18"/>
    <p:sldId id="272" r:id="rId19"/>
    <p:sldId id="270" r:id="rId20"/>
    <p:sldId id="274" r:id="rId21"/>
  </p:sldIdLst>
  <p:sldSz cx="9144000" cy="6858000" type="screen4x3"/>
  <p:notesSz cx="6858000" cy="9144000"/>
  <p:custDataLst>
    <p:tags r:id="rId25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122" d="100"/>
          <a:sy n="122" d="100"/>
        </p:scale>
        <p:origin x="-131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A3689A4-5497-41AE-AF7A-0CEA15F7279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A3689A4-5497-41AE-AF7A-0CEA15F7279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A3689A4-5497-41AE-AF7A-0CEA15F7279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A3689A4-5497-41AE-AF7A-0CEA15F7279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A3689A4-5497-41AE-AF7A-0CEA15F7279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A3689A4-5497-41AE-AF7A-0CEA15F7279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A3689A4-5497-41AE-AF7A-0CEA15F7279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A3689A4-5497-41AE-AF7A-0CEA15F7279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A3689A4-5497-41AE-AF7A-0CEA15F7279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A3689A4-5497-41AE-AF7A-0CEA15F7279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A3689A4-5497-41AE-AF7A-0CEA15F7279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A3689A4-5497-41AE-AF7A-0CEA15F7279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0.jpeg"/><Relationship Id="rId3" Type="http://schemas.openxmlformats.org/officeDocument/2006/relationships/image" Target="../media/image11.jpeg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3.jpeg"/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5.jpeg"/><Relationship Id="rId3" Type="http://schemas.openxmlformats.org/officeDocument/2006/relationships/image" Target="../media/image24.jpeg"/><Relationship Id="rId2" Type="http://schemas.openxmlformats.org/officeDocument/2006/relationships/image" Target="../media/image21.jpeg"/><Relationship Id="rId1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7.jpeg"/><Relationship Id="rId3" Type="http://schemas.openxmlformats.org/officeDocument/2006/relationships/image" Target="../media/image24.jpeg"/><Relationship Id="rId2" Type="http://schemas.openxmlformats.org/officeDocument/2006/relationships/image" Target="../media/image26.jpeg"/><Relationship Id="rId1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jpeg"/><Relationship Id="rId1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jpeg"/><Relationship Id="rId1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jpeg"/><Relationship Id="rId1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jpeg"/><Relationship Id="rId1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jpeg"/><Relationship Id="rId1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jpeg"/><Relationship Id="rId1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50" name="图片 6" descr="16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 7"/>
          <p:cNvSpPr/>
          <p:nvPr/>
        </p:nvSpPr>
        <p:spPr>
          <a:xfrm>
            <a:off x="1000125" y="1214438"/>
            <a:ext cx="7572375" cy="286226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Unit 3 Lesson 15 </a:t>
            </a:r>
            <a:endParaRPr kumimoji="0" lang="en-US" altLang="zh-CN" sz="6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May I Invite Danny and Jenny?</a:t>
            </a: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图片 1" descr="2010122016150379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214313" y="71438"/>
            <a:ext cx="2214562" cy="646112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600" dirty="0">
                <a:latin typeface="Comic Sans MS" panose="030F0702030302020204" pitchFamily="66" charset="0"/>
              </a:rPr>
              <a:t>Pair work</a:t>
            </a:r>
            <a:endParaRPr lang="zh-CN" altLang="en-US" sz="3600" dirty="0">
              <a:latin typeface="Comic Sans MS" panose="030F0702030302020204" pitchFamily="66" charset="0"/>
            </a:endParaRPr>
          </a:p>
        </p:txBody>
      </p:sp>
      <p:sp>
        <p:nvSpPr>
          <p:cNvPr id="4" name="椭圆形标注 3"/>
          <p:cNvSpPr/>
          <p:nvPr/>
        </p:nvSpPr>
        <p:spPr>
          <a:xfrm>
            <a:off x="142875" y="1285875"/>
            <a:ext cx="2786063" cy="857250"/>
          </a:xfrm>
          <a:prstGeom prst="wedgeEllipseCallout">
            <a:avLst>
              <a:gd name="adj1" fmla="val -47026"/>
              <a:gd name="adj2" fmla="val 111730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Hello. This is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Mike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. May I speak to Joe?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8" name="椭圆形标注 7"/>
          <p:cNvSpPr/>
          <p:nvPr/>
        </p:nvSpPr>
        <p:spPr>
          <a:xfrm>
            <a:off x="3714750" y="4071938"/>
            <a:ext cx="2571750" cy="642938"/>
          </a:xfrm>
          <a:prstGeom prst="wedgeEllipseCallout">
            <a:avLst>
              <a:gd name="adj1" fmla="val 64774"/>
              <a:gd name="adj2" fmla="val 87702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This is Joe.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9" name="椭圆形标注 8"/>
          <p:cNvSpPr/>
          <p:nvPr/>
        </p:nvSpPr>
        <p:spPr>
          <a:xfrm>
            <a:off x="3857625" y="4857750"/>
            <a:ext cx="2571750" cy="785813"/>
          </a:xfrm>
          <a:prstGeom prst="wedgeEllipseCallout">
            <a:avLst>
              <a:gd name="adj1" fmla="val 63957"/>
              <a:gd name="adj2" fmla="val 61221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Okay. When will we go?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10" name="椭圆形标注 9"/>
          <p:cNvSpPr/>
          <p:nvPr/>
        </p:nvSpPr>
        <p:spPr>
          <a:xfrm>
            <a:off x="3929063" y="5857875"/>
            <a:ext cx="2500313" cy="571500"/>
          </a:xfrm>
          <a:prstGeom prst="wedgeEllipseCallout">
            <a:avLst>
              <a:gd name="adj1" fmla="val 69494"/>
              <a:gd name="adj2" fmla="val 54828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Okay. See you later.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11" name="椭圆形标注 10"/>
          <p:cNvSpPr/>
          <p:nvPr/>
        </p:nvSpPr>
        <p:spPr>
          <a:xfrm>
            <a:off x="357188" y="2500313"/>
            <a:ext cx="2786063" cy="785813"/>
          </a:xfrm>
          <a:prstGeom prst="wedgeEllipseCallout">
            <a:avLst>
              <a:gd name="adj1" fmla="val -47026"/>
              <a:gd name="adj2" fmla="val 79799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Do you want to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play badminton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with me? 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12" name="椭圆形标注 11"/>
          <p:cNvSpPr/>
          <p:nvPr/>
        </p:nvSpPr>
        <p:spPr>
          <a:xfrm>
            <a:off x="571500" y="3571875"/>
            <a:ext cx="3000375" cy="714375"/>
          </a:xfrm>
          <a:prstGeom prst="wedgeEllipseCallout">
            <a:avLst>
              <a:gd name="adj1" fmla="val -30323"/>
              <a:gd name="adj2" fmla="val 80552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At 4:00 in the afternoon.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13" name="椭圆形标注 12"/>
          <p:cNvSpPr/>
          <p:nvPr/>
        </p:nvSpPr>
        <p:spPr>
          <a:xfrm>
            <a:off x="2000250" y="4429125"/>
            <a:ext cx="1806575" cy="847725"/>
          </a:xfrm>
          <a:prstGeom prst="wedgeEllipseCallout">
            <a:avLst>
              <a:gd name="adj1" fmla="val -41513"/>
              <a:gd name="adj2" fmla="val 113303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See you at 4:00. Bye! 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286500" y="3714750"/>
            <a:ext cx="2714625" cy="523875"/>
          </a:xfrm>
          <a:prstGeom prst="rect">
            <a:avLst/>
          </a:prstGeom>
          <a:solidFill>
            <a:srgbClr val="00B0F0"/>
          </a:solidFill>
          <a:ln w="952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play badminton</a:t>
            </a:r>
            <a:endParaRPr lang="zh-CN" altLang="en-US" sz="2800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pic>
        <p:nvPicPr>
          <p:cNvPr id="21506" name="Picture 2" descr="c:\users\CHENCH~1\appdata\roaming\360se6\USERDA~1\Temp\134700~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7688" y="285750"/>
            <a:ext cx="3675062" cy="3308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" name="Picture 2" descr="C:\Users\chenchen10\AppData\Roaming\Tencent\Users\1354352631\QQ\WinTemp\RichOle\(LBR%CM%D`[)POM}A)J{H5U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75" y="4786313"/>
            <a:ext cx="1857375" cy="1908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" name="Picture 1" descr="C:\Users\chenchen10\AppData\Roaming\Tencent\Users\1354352631\QQ\WinTemp\RichOle\VY$G1GK_FX4{3Y8CDCZ)@~C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00875" y="4786313"/>
            <a:ext cx="1928813" cy="18510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图片 1" descr="2010122016150379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214313" y="71438"/>
            <a:ext cx="2214562" cy="646112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600" dirty="0">
                <a:latin typeface="Comic Sans MS" panose="030F0702030302020204" pitchFamily="66" charset="0"/>
              </a:rPr>
              <a:t>Pair work</a:t>
            </a:r>
            <a:endParaRPr lang="zh-CN" altLang="en-US" sz="3600" dirty="0">
              <a:latin typeface="Comic Sans MS" panose="030F0702030302020204" pitchFamily="66" charset="0"/>
            </a:endParaRPr>
          </a:p>
        </p:txBody>
      </p:sp>
      <p:sp>
        <p:nvSpPr>
          <p:cNvPr id="4" name="椭圆形标注 3"/>
          <p:cNvSpPr/>
          <p:nvPr/>
        </p:nvSpPr>
        <p:spPr>
          <a:xfrm>
            <a:off x="142875" y="1285875"/>
            <a:ext cx="2786063" cy="857250"/>
          </a:xfrm>
          <a:prstGeom prst="wedgeEllipseCallout">
            <a:avLst>
              <a:gd name="adj1" fmla="val -47026"/>
              <a:gd name="adj2" fmla="val 111730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Hello. This is </a:t>
            </a: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Joe</a:t>
            </a: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.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May I speak to Mary?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8" name="椭圆形标注 7"/>
          <p:cNvSpPr/>
          <p:nvPr/>
        </p:nvSpPr>
        <p:spPr>
          <a:xfrm>
            <a:off x="3714750" y="4071938"/>
            <a:ext cx="2571750" cy="642938"/>
          </a:xfrm>
          <a:prstGeom prst="wedgeEllipseCallout">
            <a:avLst>
              <a:gd name="adj1" fmla="val 64774"/>
              <a:gd name="adj2" fmla="val 87702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This is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Mary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9" name="椭圆形标注 8"/>
          <p:cNvSpPr/>
          <p:nvPr/>
        </p:nvSpPr>
        <p:spPr>
          <a:xfrm>
            <a:off x="3857625" y="4857750"/>
            <a:ext cx="2571750" cy="785813"/>
          </a:xfrm>
          <a:prstGeom prst="wedgeEllipseCallout">
            <a:avLst>
              <a:gd name="adj1" fmla="val 63957"/>
              <a:gd name="adj2" fmla="val 61221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Okay. When will we go?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10" name="椭圆形标注 9"/>
          <p:cNvSpPr/>
          <p:nvPr/>
        </p:nvSpPr>
        <p:spPr>
          <a:xfrm>
            <a:off x="3929063" y="5857875"/>
            <a:ext cx="2500313" cy="571500"/>
          </a:xfrm>
          <a:prstGeom prst="wedgeEllipseCallout">
            <a:avLst>
              <a:gd name="adj1" fmla="val 69494"/>
              <a:gd name="adj2" fmla="val 54828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Okay. See you later.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11" name="椭圆形标注 10"/>
          <p:cNvSpPr/>
          <p:nvPr/>
        </p:nvSpPr>
        <p:spPr>
          <a:xfrm>
            <a:off x="357188" y="2500313"/>
            <a:ext cx="2786063" cy="785813"/>
          </a:xfrm>
          <a:prstGeom prst="wedgeEllipseCallout">
            <a:avLst>
              <a:gd name="adj1" fmla="val -47026"/>
              <a:gd name="adj2" fmla="val 79799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Do you want to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go  swimming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with me? 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12" name="椭圆形标注 11"/>
          <p:cNvSpPr/>
          <p:nvPr/>
        </p:nvSpPr>
        <p:spPr>
          <a:xfrm>
            <a:off x="357188" y="3714750"/>
            <a:ext cx="3000375" cy="714375"/>
          </a:xfrm>
          <a:prstGeom prst="wedgeEllipseCallout">
            <a:avLst>
              <a:gd name="adj1" fmla="val -30323"/>
              <a:gd name="adj2" fmla="val 80552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At 3:30 in the afternoon.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13" name="椭圆形标注 12"/>
          <p:cNvSpPr/>
          <p:nvPr/>
        </p:nvSpPr>
        <p:spPr>
          <a:xfrm>
            <a:off x="2000250" y="4429125"/>
            <a:ext cx="1806575" cy="847725"/>
          </a:xfrm>
          <a:prstGeom prst="wedgeEllipseCallout">
            <a:avLst>
              <a:gd name="adj1" fmla="val -41513"/>
              <a:gd name="adj2" fmla="val 113303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See you at 3:30. Bye! 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643688" y="4143375"/>
            <a:ext cx="2214562" cy="523875"/>
          </a:xfrm>
          <a:prstGeom prst="rect">
            <a:avLst/>
          </a:prstGeom>
          <a:solidFill>
            <a:srgbClr val="00B0F0"/>
          </a:solidFill>
          <a:ln w="952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go swimming</a:t>
            </a:r>
            <a:endParaRPr lang="zh-CN" altLang="en-US" sz="2800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pic>
        <p:nvPicPr>
          <p:cNvPr id="16" name="图片 15" descr="QQ图片2014082112050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5" y="4857750"/>
            <a:ext cx="1785938" cy="17256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Picture 1" descr="C:\Users\chenchen10\AppData\Roaming\Tencent\Users\1354352631\QQ\WinTemp\RichOle\VY$G1GK_FX4{3Y8CDCZ)@~C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313" y="5000625"/>
            <a:ext cx="1785937" cy="1714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77" name="Picture 1" descr="C:\Users\chenchen10\AppData\Roaming\Tencent\Users\1354352631\QQ\WinTemp\RichOle\DB6O`]8K2BCS6YK1UK~O3LC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00438" y="142875"/>
            <a:ext cx="5497512" cy="37528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4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图片 1" descr="2010122016150379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214313" y="71438"/>
            <a:ext cx="2214562" cy="646112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600" dirty="0">
                <a:latin typeface="Comic Sans MS" panose="030F0702030302020204" pitchFamily="66" charset="0"/>
              </a:rPr>
              <a:t>Pair work</a:t>
            </a:r>
            <a:endParaRPr lang="zh-CN" altLang="en-US" sz="3600" dirty="0">
              <a:latin typeface="Comic Sans MS" panose="030F0702030302020204" pitchFamily="66" charset="0"/>
            </a:endParaRPr>
          </a:p>
        </p:txBody>
      </p:sp>
      <p:sp>
        <p:nvSpPr>
          <p:cNvPr id="4" name="椭圆形标注 3"/>
          <p:cNvSpPr/>
          <p:nvPr/>
        </p:nvSpPr>
        <p:spPr>
          <a:xfrm>
            <a:off x="142875" y="1285875"/>
            <a:ext cx="2786063" cy="857250"/>
          </a:xfrm>
          <a:prstGeom prst="wedgeEllipseCallout">
            <a:avLst>
              <a:gd name="adj1" fmla="val -47026"/>
              <a:gd name="adj2" fmla="val 111730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Hello. This is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Lily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. May I speak to </a:t>
            </a: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Mary?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8" name="椭圆形标注 7"/>
          <p:cNvSpPr/>
          <p:nvPr/>
        </p:nvSpPr>
        <p:spPr>
          <a:xfrm>
            <a:off x="3714750" y="4071938"/>
            <a:ext cx="2571750" cy="642938"/>
          </a:xfrm>
          <a:prstGeom prst="wedgeEllipseCallout">
            <a:avLst>
              <a:gd name="adj1" fmla="val 64774"/>
              <a:gd name="adj2" fmla="val 87702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This is </a:t>
            </a: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Mary.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9" name="椭圆形标注 8"/>
          <p:cNvSpPr/>
          <p:nvPr/>
        </p:nvSpPr>
        <p:spPr>
          <a:xfrm>
            <a:off x="3857625" y="4857750"/>
            <a:ext cx="2571750" cy="785813"/>
          </a:xfrm>
          <a:prstGeom prst="wedgeEllipseCallout">
            <a:avLst>
              <a:gd name="adj1" fmla="val 63957"/>
              <a:gd name="adj2" fmla="val 61221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Okay. When will we go?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10" name="椭圆形标注 9"/>
          <p:cNvSpPr/>
          <p:nvPr/>
        </p:nvSpPr>
        <p:spPr>
          <a:xfrm>
            <a:off x="3929063" y="5857875"/>
            <a:ext cx="2500313" cy="571500"/>
          </a:xfrm>
          <a:prstGeom prst="wedgeEllipseCallout">
            <a:avLst>
              <a:gd name="adj1" fmla="val 69494"/>
              <a:gd name="adj2" fmla="val 54828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Okay. See you.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11" name="椭圆形标注 10"/>
          <p:cNvSpPr/>
          <p:nvPr/>
        </p:nvSpPr>
        <p:spPr>
          <a:xfrm>
            <a:off x="357188" y="2500313"/>
            <a:ext cx="2786063" cy="785813"/>
          </a:xfrm>
          <a:prstGeom prst="wedgeEllipseCallout">
            <a:avLst>
              <a:gd name="adj1" fmla="val -47026"/>
              <a:gd name="adj2" fmla="val 79799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Do you want to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go to </a:t>
            </a: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Sanya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with me? 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12" name="椭圆形标注 11"/>
          <p:cNvSpPr/>
          <p:nvPr/>
        </p:nvSpPr>
        <p:spPr>
          <a:xfrm>
            <a:off x="571500" y="3571875"/>
            <a:ext cx="3000375" cy="714375"/>
          </a:xfrm>
          <a:prstGeom prst="wedgeEllipseCallout">
            <a:avLst>
              <a:gd name="adj1" fmla="val -30323"/>
              <a:gd name="adj2" fmla="val 80552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In the morning on May 1.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13" name="椭圆形标注 12"/>
          <p:cNvSpPr/>
          <p:nvPr/>
        </p:nvSpPr>
        <p:spPr>
          <a:xfrm>
            <a:off x="2000250" y="4429125"/>
            <a:ext cx="1806575" cy="847725"/>
          </a:xfrm>
          <a:prstGeom prst="wedgeEllipseCallout">
            <a:avLst>
              <a:gd name="adj1" fmla="val -41513"/>
              <a:gd name="adj2" fmla="val 113303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See you then. Bye! 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715125" y="3714750"/>
            <a:ext cx="2143125" cy="523875"/>
          </a:xfrm>
          <a:prstGeom prst="rect">
            <a:avLst/>
          </a:prstGeom>
          <a:solidFill>
            <a:srgbClr val="00B0F0"/>
          </a:solidFill>
          <a:ln w="952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go to Sanya</a:t>
            </a:r>
            <a:endParaRPr lang="zh-CN" altLang="en-US" sz="2800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pic>
        <p:nvPicPr>
          <p:cNvPr id="16" name="图片 15" descr="QQ图片2014082112050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5" y="4857750"/>
            <a:ext cx="1785938" cy="17256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Picture 2" descr="c:\users\CHENCH~1\appdata\roaming\360se6\USERDA~1\Temp\000000~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75" y="5245100"/>
            <a:ext cx="1928813" cy="1438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4" name="Picture 2" descr="c:\users\CHENCH~1\appdata\roaming\360se6\USERDA~1\Temp\201202~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14688" y="214313"/>
            <a:ext cx="5765800" cy="3429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图片 1" descr="2010122016150379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214313" y="71438"/>
            <a:ext cx="2214562" cy="646112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600" dirty="0">
                <a:latin typeface="Comic Sans MS" panose="030F0702030302020204" pitchFamily="66" charset="0"/>
              </a:rPr>
              <a:t>Pair work</a:t>
            </a:r>
            <a:endParaRPr lang="zh-CN" altLang="en-US" sz="3600" dirty="0">
              <a:latin typeface="Comic Sans MS" panose="030F0702030302020204" pitchFamily="66" charset="0"/>
            </a:endParaRPr>
          </a:p>
        </p:txBody>
      </p:sp>
      <p:sp>
        <p:nvSpPr>
          <p:cNvPr id="4" name="椭圆形标注 3"/>
          <p:cNvSpPr/>
          <p:nvPr/>
        </p:nvSpPr>
        <p:spPr>
          <a:xfrm>
            <a:off x="142875" y="1285875"/>
            <a:ext cx="2786063" cy="857250"/>
          </a:xfrm>
          <a:prstGeom prst="wedgeEllipseCallout">
            <a:avLst>
              <a:gd name="adj1" fmla="val -47026"/>
              <a:gd name="adj2" fmla="val 111730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Hello. This is </a:t>
            </a: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Mary</a:t>
            </a: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.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May I speak to </a:t>
            </a: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Lily?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8" name="椭圆形标注 7"/>
          <p:cNvSpPr/>
          <p:nvPr/>
        </p:nvSpPr>
        <p:spPr>
          <a:xfrm>
            <a:off x="3714750" y="4071938"/>
            <a:ext cx="2571750" cy="642938"/>
          </a:xfrm>
          <a:prstGeom prst="wedgeEllipseCallout">
            <a:avLst>
              <a:gd name="adj1" fmla="val 64774"/>
              <a:gd name="adj2" fmla="val 87702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This is </a:t>
            </a: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Lily.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9" name="椭圆形标注 8"/>
          <p:cNvSpPr/>
          <p:nvPr/>
        </p:nvSpPr>
        <p:spPr>
          <a:xfrm>
            <a:off x="3857625" y="4857750"/>
            <a:ext cx="2571750" cy="785813"/>
          </a:xfrm>
          <a:prstGeom prst="wedgeEllipseCallout">
            <a:avLst>
              <a:gd name="adj1" fmla="val 63957"/>
              <a:gd name="adj2" fmla="val 61221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Okay. When will we go?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10" name="椭圆形标注 9"/>
          <p:cNvSpPr/>
          <p:nvPr/>
        </p:nvSpPr>
        <p:spPr>
          <a:xfrm>
            <a:off x="3929063" y="5857875"/>
            <a:ext cx="2500313" cy="571500"/>
          </a:xfrm>
          <a:prstGeom prst="wedgeEllipseCallout">
            <a:avLst>
              <a:gd name="adj1" fmla="val 69494"/>
              <a:gd name="adj2" fmla="val 54828"/>
            </a:avLst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Okay. See you.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11" name="椭圆形标注 10"/>
          <p:cNvSpPr/>
          <p:nvPr/>
        </p:nvSpPr>
        <p:spPr>
          <a:xfrm>
            <a:off x="357188" y="2500313"/>
            <a:ext cx="2786063" cy="785813"/>
          </a:xfrm>
          <a:prstGeom prst="wedgeEllipseCallout">
            <a:avLst>
              <a:gd name="adj1" fmla="val -47026"/>
              <a:gd name="adj2" fmla="val 79799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Do you want to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go to Beijing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with me? 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12" name="椭圆形标注 11"/>
          <p:cNvSpPr/>
          <p:nvPr/>
        </p:nvSpPr>
        <p:spPr>
          <a:xfrm>
            <a:off x="214313" y="3857625"/>
            <a:ext cx="3000375" cy="714375"/>
          </a:xfrm>
          <a:prstGeom prst="wedgeEllipseCallout">
            <a:avLst>
              <a:gd name="adj1" fmla="val -30323"/>
              <a:gd name="adj2" fmla="val 80552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In the morning on October 3.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13" name="椭圆形标注 12"/>
          <p:cNvSpPr/>
          <p:nvPr/>
        </p:nvSpPr>
        <p:spPr>
          <a:xfrm>
            <a:off x="1857375" y="4857750"/>
            <a:ext cx="1806575" cy="847725"/>
          </a:xfrm>
          <a:prstGeom prst="wedgeEllipseCallout">
            <a:avLst>
              <a:gd name="adj1" fmla="val -41513"/>
              <a:gd name="adj2" fmla="val 113303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See you then. Bye! 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715125" y="4357688"/>
            <a:ext cx="2286000" cy="523875"/>
          </a:xfrm>
          <a:prstGeom prst="rect">
            <a:avLst/>
          </a:prstGeom>
          <a:solidFill>
            <a:srgbClr val="00B0F0"/>
          </a:solidFill>
          <a:ln w="952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go to Beijing</a:t>
            </a:r>
            <a:endParaRPr lang="zh-CN" altLang="en-US" sz="2800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pic>
        <p:nvPicPr>
          <p:cNvPr id="16" name="图片 15" descr="QQ图片2014082112050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270500"/>
            <a:ext cx="1643063" cy="1587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Picture 2" descr="c:\users\CHENCH~1\appdata\roaming\360se6\USERDA~1\Temp\000000~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0875" y="5143500"/>
            <a:ext cx="2024063" cy="1508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1" name="Picture 1" descr="C:\Users\chenchen10\AppData\Roaming\Tencent\Users\1354352631\QQ\WinTemp\RichOle\B$}JBI`Z1YL7I9~8C7}95ZA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43250" y="142875"/>
            <a:ext cx="5751513" cy="38274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5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图片 1" descr="2010122016150379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214313" y="71438"/>
            <a:ext cx="3214687" cy="646112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600" dirty="0">
                <a:latin typeface="Comic Sans MS" panose="030F0702030302020204" pitchFamily="66" charset="0"/>
              </a:rPr>
              <a:t>Let’s practice!</a:t>
            </a:r>
            <a:endParaRPr lang="zh-CN" altLang="en-US" sz="3600" dirty="0">
              <a:latin typeface="Comic Sans MS" panose="030F0702030302020204" pitchFamily="66" charset="0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428625" y="1428750"/>
            <a:ext cx="3571875" cy="107791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solidFill>
              <a:schemeClr val="accent4">
                <a:lumMod val="40000"/>
                <a:lumOff val="60000"/>
              </a:schemeClr>
            </a:solidFill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Hello. This is ... 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May I speak to …?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715000" y="1571625"/>
            <a:ext cx="2571750" cy="78581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This is ...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00063" y="2786063"/>
            <a:ext cx="3500438" cy="1143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Do you want to …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 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with me? 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715000" y="2857500"/>
            <a:ext cx="3024188" cy="95408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Okay. 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When will we go?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00063" y="4357688"/>
            <a:ext cx="3500438" cy="64611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Time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715000" y="4357688"/>
            <a:ext cx="2984500" cy="5842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Okay. See you.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00063" y="5429250"/>
            <a:ext cx="3500438" cy="107791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See you then. Bye! 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9" grpId="0" animBg="1"/>
      <p:bldP spid="17" grpId="0" animBg="1"/>
      <p:bldP spid="18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图片 1" descr="2010122016150379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5" name="Picture 1" descr="C:\Users\chenchen10\AppData\Roaming\Tencent\Users\1354352631\QQ\WinTemp\RichOle\}7P`4NHY]_PZF3D$992~Y]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57313"/>
            <a:ext cx="4572000" cy="3670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6" name="Picture 2" descr="C:\Users\chenchen10\AppData\Roaming\Tencent\Users\1354352631\QQ\WinTemp\RichOle\JS`7HC3TG5DGTBU_GEYJ{)R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3438" y="2786063"/>
            <a:ext cx="4500562" cy="36115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5000625" y="1928813"/>
            <a:ext cx="2500313" cy="5842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kern="1200" cap="none" spc="0" normalizeH="0" baseline="0" noProof="0" dirty="0">
                <a:latin typeface="+mn-lt"/>
                <a:ea typeface="+mn-ea"/>
                <a:cs typeface="+mn-cs"/>
              </a:rPr>
              <a:t>Mount Huang</a:t>
            </a:r>
            <a:endParaRPr kumimoji="0" lang="zh-CN" altLang="en-US" sz="3200" kern="1200" cap="none" spc="0" normalizeH="0" baseline="0" noProof="0" dirty="0">
              <a:latin typeface="+mn-lt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14625" y="5643563"/>
            <a:ext cx="1214438" cy="5842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kern="1200" cap="none" spc="0" normalizeH="0" baseline="0" noProof="0" dirty="0">
                <a:latin typeface="+mn-lt"/>
                <a:ea typeface="+mn-ea"/>
                <a:cs typeface="+mn-cs"/>
              </a:rPr>
              <a:t>Guilin</a:t>
            </a:r>
            <a:endParaRPr kumimoji="0" lang="zh-CN" altLang="en-US" sz="3200" kern="1200" cap="none" spc="0" normalizeH="0" baseline="0" noProof="0" dirty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图片 1" descr="2010122016150379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5000625" y="1928813"/>
            <a:ext cx="2857500" cy="5842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kern="1200" cap="none" spc="0" normalizeH="0" baseline="0" noProof="0" dirty="0">
                <a:latin typeface="+mn-lt"/>
                <a:ea typeface="+mn-ea"/>
                <a:cs typeface="+mn-cs"/>
              </a:rPr>
              <a:t>go to the beach</a:t>
            </a:r>
            <a:endParaRPr kumimoji="0" lang="zh-CN" altLang="en-US" sz="3200" kern="1200" cap="none" spc="0" normalizeH="0" baseline="0" noProof="0" dirty="0">
              <a:latin typeface="+mn-lt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428875" y="6000750"/>
            <a:ext cx="2357438" cy="5842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kern="1200" cap="none" spc="0" normalizeH="0" baseline="0" noProof="0" dirty="0">
                <a:latin typeface="+mn-lt"/>
                <a:ea typeface="+mn-ea"/>
                <a:cs typeface="+mn-cs"/>
              </a:rPr>
              <a:t>go for a walk</a:t>
            </a:r>
            <a:endParaRPr kumimoji="0" lang="zh-CN" altLang="en-US" sz="3200" kern="1200" cap="none" spc="0" normalizeH="0" baseline="0" noProof="0" dirty="0">
              <a:latin typeface="+mn-lt"/>
              <a:ea typeface="+mn-ea"/>
              <a:cs typeface="+mn-cs"/>
            </a:endParaRPr>
          </a:p>
        </p:txBody>
      </p:sp>
      <p:pic>
        <p:nvPicPr>
          <p:cNvPr id="29697" name="Picture 1" descr="C:\Users\chenchen10\AppData\Roaming\Tencent\Users\1354352631\QQ\WinTemp\RichOle\UUNAN{`ESYK7U`87Y}XGYN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14438"/>
            <a:ext cx="4797425" cy="3743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698" name="Picture 2" descr="C:\Users\chenchen10\AppData\Roaming\Tencent\Users\1354352631\QQ\WinTemp\RichOle\$0YBJ1RR85S5ZE1V@BGH_0T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9188" y="3154363"/>
            <a:ext cx="4214812" cy="37036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9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4" name="图片 1" descr="2010122016150379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2643188" y="3143250"/>
            <a:ext cx="4214812" cy="1323975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8000" dirty="0">
                <a:latin typeface="Comic Sans MS" panose="030F0702030302020204" pitchFamily="66" charset="0"/>
              </a:rPr>
              <a:t>See you!</a:t>
            </a:r>
            <a:endParaRPr lang="zh-CN" altLang="en-US" sz="8000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4" name="图片 6" descr="16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 7"/>
          <p:cNvSpPr/>
          <p:nvPr/>
        </p:nvSpPr>
        <p:spPr>
          <a:xfrm>
            <a:off x="214313" y="142875"/>
            <a:ext cx="2714625" cy="64611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Think and say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8625" y="1714500"/>
            <a:ext cx="7929563" cy="2554288"/>
          </a:xfrm>
          <a:prstGeom prst="rect">
            <a:avLst/>
          </a:prstGeom>
          <a:solidFill>
            <a:srgbClr val="92D050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4000" dirty="0">
                <a:latin typeface="Calibri" panose="020F0502020204030204" pitchFamily="34" charset="0"/>
              </a:rPr>
              <a:t>Do you want to go to Beijing?</a:t>
            </a:r>
            <a:endParaRPr lang="en-US" altLang="zh-CN" sz="4000" dirty="0">
              <a:latin typeface="Calibri" panose="020F0502020204030204" pitchFamily="34" charset="0"/>
            </a:endParaRPr>
          </a:p>
          <a:p>
            <a:r>
              <a:rPr lang="en-US" altLang="zh-CN" sz="4000" dirty="0">
                <a:latin typeface="Calibri" panose="020F0502020204030204" pitchFamily="34" charset="0"/>
              </a:rPr>
              <a:t>Who do you want to invite? Why?</a:t>
            </a:r>
            <a:endParaRPr lang="en-US" altLang="zh-CN" sz="4000" dirty="0">
              <a:latin typeface="Calibri" panose="020F0502020204030204" pitchFamily="34" charset="0"/>
            </a:endParaRPr>
          </a:p>
          <a:p>
            <a:r>
              <a:rPr lang="en-US" altLang="zh-CN" sz="4000" dirty="0">
                <a:latin typeface="Calibri" panose="020F0502020204030204" pitchFamily="34" charset="0"/>
              </a:rPr>
              <a:t>Who does Li Ming want to invite to Beijing?</a:t>
            </a:r>
            <a:endParaRPr lang="zh-CN" altLang="en-US" sz="40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图片 6" descr="16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 7"/>
          <p:cNvSpPr/>
          <p:nvPr/>
        </p:nvSpPr>
        <p:spPr>
          <a:xfrm>
            <a:off x="214313" y="142875"/>
            <a:ext cx="5000625" cy="64611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When you make a call, …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85750" y="2714625"/>
            <a:ext cx="4714875" cy="3286125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我是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Mike.</a:t>
            </a: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This is Mike. </a:t>
            </a: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This is Mike speaking.</a:t>
            </a: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It is Mike.</a:t>
            </a: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It is Mike speaking.</a:t>
            </a: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" name="Picture 2" descr="C:\Users\chenchen10\AppData\Roaming\Tencent\Users\1354352631\QQ\WinTemp\RichOle\(LBR%CM%D`[)POM}A)J{H5U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5" y="1143000"/>
            <a:ext cx="2643188" cy="27146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图片 6" descr="16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 7"/>
          <p:cNvSpPr/>
          <p:nvPr/>
        </p:nvSpPr>
        <p:spPr>
          <a:xfrm>
            <a:off x="214313" y="142875"/>
            <a:ext cx="5000625" cy="64611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When you make a call, …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85750" y="2357438"/>
            <a:ext cx="4714875" cy="3286125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你是谁？</a:t>
            </a: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Who’s that?</a:t>
            </a: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Who’s it?</a:t>
            </a: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Who’s that speaking?</a:t>
            </a: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Who’s it speaking?</a:t>
            </a: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9" name="Picture 2" descr="C:\Users\chenchen10\AppData\Roaming\Tencent\Users\1354352631\QQ\WinTemp\RichOle\}B]77R4W6L2}]E6${([TBP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0" y="1357313"/>
            <a:ext cx="2835275" cy="2895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图片 6" descr="16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 7"/>
          <p:cNvSpPr/>
          <p:nvPr/>
        </p:nvSpPr>
        <p:spPr>
          <a:xfrm>
            <a:off x="214313" y="142875"/>
            <a:ext cx="5000625" cy="64611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When you make a call, …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85750" y="1928813"/>
            <a:ext cx="4714875" cy="3286125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你是 </a:t>
            </a: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…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？</a:t>
            </a: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Is that …?</a:t>
            </a: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Is it …?</a:t>
            </a: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Is that … speaking?</a:t>
            </a: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Is it … speaking?</a:t>
            </a: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" name="Picture 4" descr="C:\Users\chenchen10\AppData\Roaming\Tencent\Users\1354352631\QQ\WinTemp\RichOle\{EN~C$(E]EHAR5G39}M%_HY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75" y="1357313"/>
            <a:ext cx="2643188" cy="2882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图片 6" descr="16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 7"/>
          <p:cNvSpPr/>
          <p:nvPr/>
        </p:nvSpPr>
        <p:spPr>
          <a:xfrm>
            <a:off x="214313" y="357188"/>
            <a:ext cx="2214563" cy="64611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Let’s learn!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172" name="AutoShape 3" descr="C:\Users\chenchen10\AppData\Roaming\Tencent\Users\1354352631\QQ\WinTemp\RichOle\})GF0JWGCQBE_9TVIHPHG.jpg"/>
          <p:cNvSpPr>
            <a:spLocks noChangeAspect="1"/>
          </p:cNvSpPr>
          <p:nvPr/>
        </p:nvSpPr>
        <p:spPr>
          <a:xfrm>
            <a:off x="0" y="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7173" name="AutoShape 4" descr="C:\Users\chenchen10\AppData\Roaming\Tencent\Users\1354352631\QQ\WinTemp\RichOle\})GF0JWGCQBE_9TVIHPHG.jpg"/>
          <p:cNvSpPr>
            <a:spLocks noChangeAspect="1"/>
          </p:cNvSpPr>
          <p:nvPr/>
        </p:nvSpPr>
        <p:spPr>
          <a:xfrm>
            <a:off x="0" y="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57188" y="5000625"/>
            <a:ext cx="2286000" cy="1323975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4000" dirty="0">
                <a:latin typeface="Calibri" panose="020F0502020204030204" pitchFamily="34" charset="0"/>
              </a:rPr>
              <a:t>go to the cinema</a:t>
            </a:r>
            <a:endParaRPr lang="zh-CN" altLang="en-US" sz="4000" dirty="0">
              <a:latin typeface="Calibri" panose="020F0502020204030204" pitchFamily="34" charset="0"/>
            </a:endParaRPr>
          </a:p>
        </p:txBody>
      </p:sp>
      <p:pic>
        <p:nvPicPr>
          <p:cNvPr id="1029" name="Picture 5" descr="F:\图库\800·600素材\cinem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6063" y="714375"/>
            <a:ext cx="5643562" cy="42322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图片 6" descr="16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 7"/>
          <p:cNvSpPr/>
          <p:nvPr/>
        </p:nvSpPr>
        <p:spPr>
          <a:xfrm>
            <a:off x="214313" y="357188"/>
            <a:ext cx="2214563" cy="64611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Let’s learn!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196" name="AutoShape 3" descr="C:\Users\chenchen10\AppData\Roaming\Tencent\Users\1354352631\QQ\WinTemp\RichOle\})GF0JWGCQBE_9TVIHPHG.jpg"/>
          <p:cNvSpPr>
            <a:spLocks noChangeAspect="1"/>
          </p:cNvSpPr>
          <p:nvPr/>
        </p:nvSpPr>
        <p:spPr>
          <a:xfrm>
            <a:off x="0" y="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8197" name="AutoShape 4" descr="C:\Users\chenchen10\AppData\Roaming\Tencent\Users\1354352631\QQ\WinTemp\RichOle\})GF0JWGCQBE_9TVIHPHG.jpg"/>
          <p:cNvSpPr>
            <a:spLocks noChangeAspect="1"/>
          </p:cNvSpPr>
          <p:nvPr/>
        </p:nvSpPr>
        <p:spPr>
          <a:xfrm>
            <a:off x="0" y="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57188" y="5000625"/>
            <a:ext cx="2286000" cy="1323975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4000" dirty="0">
                <a:latin typeface="Calibri" panose="020F0502020204030204" pitchFamily="34" charset="0"/>
              </a:rPr>
              <a:t>go to the park</a:t>
            </a:r>
            <a:endParaRPr lang="zh-CN" altLang="en-US" sz="4000" dirty="0">
              <a:latin typeface="Calibri" panose="020F0502020204030204" pitchFamily="34" charset="0"/>
            </a:endParaRPr>
          </a:p>
        </p:txBody>
      </p:sp>
      <p:pic>
        <p:nvPicPr>
          <p:cNvPr id="19458" name="Picture 2" descr="F:\二检\英语人教pep（三起）六年级上册（2014年新编）\Unit 1 How can I get there\Unit 1 How can I get there Part A\素材\park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6063" y="642938"/>
            <a:ext cx="5715000" cy="4286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图片 6" descr="16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 7"/>
          <p:cNvSpPr/>
          <p:nvPr/>
        </p:nvSpPr>
        <p:spPr>
          <a:xfrm>
            <a:off x="214313" y="357188"/>
            <a:ext cx="2214563" cy="64611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Let’s learn!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220" name="AutoShape 3" descr="C:\Users\chenchen10\AppData\Roaming\Tencent\Users\1354352631\QQ\WinTemp\RichOle\})GF0JWGCQBE_9TVIHPHG.jpg"/>
          <p:cNvSpPr>
            <a:spLocks noChangeAspect="1"/>
          </p:cNvSpPr>
          <p:nvPr/>
        </p:nvSpPr>
        <p:spPr>
          <a:xfrm>
            <a:off x="0" y="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9221" name="AutoShape 4" descr="C:\Users\chenchen10\AppData\Roaming\Tencent\Users\1354352631\QQ\WinTemp\RichOle\})GF0JWGCQBE_9TVIHPHG.jpg"/>
          <p:cNvSpPr>
            <a:spLocks noChangeAspect="1"/>
          </p:cNvSpPr>
          <p:nvPr/>
        </p:nvSpPr>
        <p:spPr>
          <a:xfrm>
            <a:off x="0" y="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00063" y="5857875"/>
            <a:ext cx="2786062" cy="708025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4000" dirty="0">
                <a:latin typeface="Calibri" panose="020F0502020204030204" pitchFamily="34" charset="0"/>
              </a:rPr>
              <a:t>go shopping</a:t>
            </a:r>
            <a:endParaRPr lang="zh-CN" altLang="en-US" sz="4000" dirty="0">
              <a:latin typeface="Calibri" panose="020F0502020204030204" pitchFamily="34" charset="0"/>
            </a:endParaRPr>
          </a:p>
        </p:txBody>
      </p:sp>
      <p:pic>
        <p:nvPicPr>
          <p:cNvPr id="20481" name="Picture 1" descr="C:\Users\chenchen10\AppData\Roaming\Tencent\Users\1354352631\QQ\WinTemp\RichOle\9$(FL(1DE2RCIV[580X$U{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7563" y="214313"/>
            <a:ext cx="4286250" cy="54721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图片 6" descr="16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 7"/>
          <p:cNvSpPr/>
          <p:nvPr/>
        </p:nvSpPr>
        <p:spPr>
          <a:xfrm>
            <a:off x="214313" y="357188"/>
            <a:ext cx="2214563" cy="64611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Let’s learn!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244" name="AutoShape 3" descr="C:\Users\chenchen10\AppData\Roaming\Tencent\Users\1354352631\QQ\WinTemp\RichOle\})GF0JWGCQBE_9TVIHPHG.jpg"/>
          <p:cNvSpPr>
            <a:spLocks noChangeAspect="1"/>
          </p:cNvSpPr>
          <p:nvPr/>
        </p:nvSpPr>
        <p:spPr>
          <a:xfrm>
            <a:off x="0" y="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10245" name="AutoShape 4" descr="C:\Users\chenchen10\AppData\Roaming\Tencent\Users\1354352631\QQ\WinTemp\RichOle\})GF0JWGCQBE_9TVIHPHG.jpg"/>
          <p:cNvSpPr>
            <a:spLocks noChangeAspect="1"/>
          </p:cNvSpPr>
          <p:nvPr/>
        </p:nvSpPr>
        <p:spPr>
          <a:xfrm>
            <a:off x="0" y="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8625" y="5572125"/>
            <a:ext cx="3286125" cy="708025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4000" dirty="0">
                <a:latin typeface="Calibri" panose="020F0502020204030204" pitchFamily="34" charset="0"/>
              </a:rPr>
              <a:t>play ping-pong</a:t>
            </a:r>
            <a:endParaRPr lang="zh-CN" altLang="en-US" sz="4000" dirty="0">
              <a:latin typeface="Calibri" panose="020F0502020204030204" pitchFamily="34" charset="0"/>
            </a:endParaRPr>
          </a:p>
        </p:txBody>
      </p:sp>
      <p:pic>
        <p:nvPicPr>
          <p:cNvPr id="22530" name="Picture 2" descr="c:\users\CHENCH~1\appdata\roaming\360se6\USERDA~1\Temp\200805~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3188" y="1357313"/>
            <a:ext cx="4762500" cy="3362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1558</Words>
  <Application>WPS 演示</Application>
  <PresentationFormat>全屏显示(4:3)</PresentationFormat>
  <Paragraphs>154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31" baseType="lpstr">
      <vt:lpstr>Arial</vt:lpstr>
      <vt:lpstr>宋体</vt:lpstr>
      <vt:lpstr>Wingdings</vt:lpstr>
      <vt:lpstr>Calibri</vt:lpstr>
      <vt:lpstr>Comic Sans MS</vt:lpstr>
      <vt:lpstr>微软雅黑</vt:lpstr>
      <vt:lpstr>Arial Unicode MS</vt:lpstr>
      <vt:lpstr>Cambria</vt:lpstr>
      <vt:lpstr>黑体</vt:lpstr>
      <vt:lpstr>Arial</vt:lpstr>
      <vt:lpstr>等线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chenchen10</dc:creator>
  <cp:lastModifiedBy>上帝掷骰子吗</cp:lastModifiedBy>
  <cp:revision>16</cp:revision>
  <dcterms:created xsi:type="dcterms:W3CDTF">2014-08-21T03:21:00Z</dcterms:created>
  <dcterms:modified xsi:type="dcterms:W3CDTF">2023-09-30T16:13:44Z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B44EA2EA8578400FB27E783DBED5582F_13</vt:lpwstr>
  </property>
  <property fmtid="{D5CDD505-2E9C-101B-9397-08002B2CF9AE}" pid="3" name="KSOProductBuildVer">
    <vt:lpwstr>2052-12.1.0.15374</vt:lpwstr>
  </property>
</Properties>
</file>