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8" r:id="rId4"/>
  </p:sldMasterIdLst>
  <p:notesMasterIdLst>
    <p:notesMasterId r:id="rId7"/>
  </p:notesMasterIdLst>
  <p:sldIdLst>
    <p:sldId id="798" r:id="rId5"/>
    <p:sldId id="698" r:id="rId6"/>
    <p:sldId id="780" r:id="rId8"/>
    <p:sldId id="781" r:id="rId9"/>
    <p:sldId id="782" r:id="rId10"/>
    <p:sldId id="783" r:id="rId11"/>
    <p:sldId id="793" r:id="rId12"/>
    <p:sldId id="785" r:id="rId13"/>
    <p:sldId id="786" r:id="rId14"/>
    <p:sldId id="787" r:id="rId15"/>
    <p:sldId id="788" r:id="rId16"/>
    <p:sldId id="794" r:id="rId17"/>
    <p:sldId id="795" r:id="rId18"/>
    <p:sldId id="811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15" userDrawn="1">
          <p15:clr>
            <a:srgbClr val="A4A3A4"/>
          </p15:clr>
        </p15:guide>
        <p15:guide id="2" pos="31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F0"/>
    <a:srgbClr val="FFFFFF"/>
    <a:srgbClr val="4C2DD1"/>
    <a:srgbClr val="0B5FD1"/>
    <a:srgbClr val="58C8BC"/>
    <a:srgbClr val="33C8ED"/>
    <a:srgbClr val="00A3E3"/>
    <a:srgbClr val="0BA7E4"/>
    <a:srgbClr val="4C4C4C"/>
    <a:srgbClr val="9C6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15"/>
        <p:guide pos="31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969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538798" y="1842135"/>
            <a:ext cx="71247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（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2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）灯管长</a:t>
            </a:r>
            <a:r>
              <a:rPr lang="zh-CN" altLang="en-US" sz="2800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itchFamily="1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50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itchFamily="1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厘米。    （          ）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38798" y="3642360"/>
            <a:ext cx="711676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（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5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）大树高</a:t>
            </a:r>
            <a:r>
              <a:rPr lang="zh-CN" altLang="en-US" sz="2800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itchFamily="1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8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itchFamily="1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米。          （          ）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538798" y="4242435"/>
            <a:ext cx="7116763" cy="52197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（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6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）教室长</a:t>
            </a:r>
            <a:r>
              <a:rPr lang="zh-CN" altLang="en-US" sz="2800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itchFamily="1" charset="-122"/>
              </a:rPr>
              <a:t> </a:t>
            </a:r>
            <a:r>
              <a:rPr lang="en-US" altLang="zh-CN" sz="2800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10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厘米。      （          ）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538798" y="1242060"/>
            <a:ext cx="711517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（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1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）数学书长</a:t>
            </a:r>
            <a:r>
              <a:rPr lang="zh-CN" altLang="en-US" sz="2800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itchFamily="1" charset="-122"/>
              </a:rPr>
              <a:t>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26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 米。    （          ）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144453" y="1243648"/>
            <a:ext cx="152241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厘米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itchFamily="1" charset="-122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5006340" y="1794510"/>
            <a:ext cx="11858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228600" indent="-22860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楷体_GB2312" pitchFamily="1" charset="-122"/>
              </a:rPr>
              <a:t> 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楷体_GB2312" pitchFamily="1" charset="-122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5080953" y="4250373"/>
            <a:ext cx="11144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 米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itchFamily="1" charset="-122"/>
            </a:endParaRPr>
          </a:p>
        </p:txBody>
      </p:sp>
      <p:sp>
        <p:nvSpPr>
          <p:cNvPr id="30" name="Text Box 9"/>
          <p:cNvSpPr txBox="1"/>
          <p:nvPr/>
        </p:nvSpPr>
        <p:spPr>
          <a:xfrm>
            <a:off x="5006340" y="3649663"/>
            <a:ext cx="11842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228600" indent="-22860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楷体_GB2312" pitchFamily="1" charset="-122"/>
              </a:rPr>
              <a:t> 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楷体_GB2312" pitchFamily="1" charset="-122"/>
            </a:endParaRPr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 bwMode="auto">
          <a:xfrm flipH="1">
            <a:off x="455295" y="252095"/>
            <a:ext cx="903414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下面的长度单位对吗？把不对的改正在（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）里。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468370" y="1734185"/>
            <a:ext cx="53022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973070" y="4722495"/>
            <a:ext cx="91757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38798" y="2442210"/>
            <a:ext cx="71247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（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3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）房间高</a:t>
            </a:r>
            <a:r>
              <a:rPr lang="zh-CN" altLang="en-US" sz="2800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itchFamily="1" charset="-122"/>
              </a:rPr>
              <a:t>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3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itchFamily="1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厘米。      （          ）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538798" y="3042285"/>
            <a:ext cx="711676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（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4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）字典厚</a:t>
            </a:r>
            <a:r>
              <a:rPr lang="zh-CN" altLang="en-US" sz="2800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itchFamily="1" charset="-122"/>
              </a:rPr>
              <a:t>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6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  <a:sym typeface="楷体_GB2312" pitchFamily="1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楷体_GB2312" pitchFamily="1" charset="-122"/>
              </a:rPr>
              <a:t>米。          （          ）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5144453" y="3023235"/>
            <a:ext cx="152241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厘米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itchFamily="1" charset="-122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5080953" y="2470785"/>
            <a:ext cx="11144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 米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itchFamily="1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926398" y="3500120"/>
            <a:ext cx="53022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935923" y="2919095"/>
            <a:ext cx="91757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15" grpId="0" bldLvl="0" animBg="1"/>
      <p:bldP spid="30" grpId="0"/>
      <p:bldP spid="21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9"/>
          <p:cNvSpPr txBox="1"/>
          <p:nvPr/>
        </p:nvSpPr>
        <p:spPr>
          <a:xfrm>
            <a:off x="685800" y="666750"/>
            <a:ext cx="31826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圈出合适的答案。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aphicFrame>
        <p:nvGraphicFramePr>
          <p:cNvPr id="2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50215" y="1380808"/>
          <a:ext cx="8153241" cy="267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2297271"/>
                <a:gridCol w="2045335"/>
                <a:gridCol w="2781935"/>
              </a:tblGrid>
              <a:tr h="686435">
                <a:tc>
                  <a:txBody>
                    <a:bodyPr/>
                    <a:lstStyle/>
                    <a:p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要测量的量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5" marR="91435" marT="45738" marB="4573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你的鞋长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5" marR="91435" marT="45738" marB="4573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教室门宽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5" marR="91435" marT="45738" marB="4573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你两臂平伸的长度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5" marR="91435" marT="45738" marB="4573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92330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估计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比</a:t>
                      </a: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10</a:t>
                      </a: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厘米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ctr"/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长        短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比</a:t>
                      </a: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</a:t>
                      </a: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米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宽        窄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比</a:t>
                      </a: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</a:t>
                      </a: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米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长        短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05493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测量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比</a:t>
                      </a: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10</a:t>
                      </a: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厘米</a:t>
                      </a:r>
                      <a:endParaRPr lang="en-US" altLang="zh-CN" sz="24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长        短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比</a:t>
                      </a: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</a:t>
                      </a: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米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宽        窄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比</a:t>
                      </a: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</a:t>
                      </a: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米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长        短</a:t>
                      </a:r>
                      <a:endParaRPr lang="zh-CN" altLang="en-US" sz="24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91435" marR="91435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圆角矩形 9"/>
          <p:cNvSpPr/>
          <p:nvPr/>
        </p:nvSpPr>
        <p:spPr>
          <a:xfrm>
            <a:off x="1676400" y="2533650"/>
            <a:ext cx="3810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34000" y="2533650"/>
            <a:ext cx="3810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248400" y="2529840"/>
            <a:ext cx="3810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676400" y="3524250"/>
            <a:ext cx="3810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334000" y="3524250"/>
            <a:ext cx="3810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248400" y="3524250"/>
            <a:ext cx="3810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/>
          <a:srcRect l="67339" t="62683" b="12891"/>
          <a:stretch>
            <a:fillRect/>
          </a:stretch>
        </p:blipFill>
        <p:spPr>
          <a:xfrm>
            <a:off x="6407150" y="2181860"/>
            <a:ext cx="2180590" cy="8915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/>
          <a:srcRect l="35087" t="62683" r="34487" b="13413"/>
          <a:stretch>
            <a:fillRect/>
          </a:stretch>
        </p:blipFill>
        <p:spPr>
          <a:xfrm>
            <a:off x="3833495" y="2191385"/>
            <a:ext cx="2031365" cy="8724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/>
          <a:srcRect t="62683" r="66511" b="12891"/>
          <a:stretch>
            <a:fillRect/>
          </a:stretch>
        </p:blipFill>
        <p:spPr>
          <a:xfrm>
            <a:off x="1143000" y="2191385"/>
            <a:ext cx="2235835" cy="89154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32130" y="819150"/>
            <a:ext cx="805561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哪个测量的结果对？在（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）里画“√”。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95400" y="3257550"/>
            <a:ext cx="71824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    ）    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    ）    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    ）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35466" y="3241341"/>
            <a:ext cx="75859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79791" y="3224206"/>
            <a:ext cx="75859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24000" y="2709545"/>
            <a:ext cx="13055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53865" y="2709545"/>
            <a:ext cx="1334135" cy="46037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64630" y="2709545"/>
            <a:ext cx="1976755" cy="46037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大约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厘米长。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4186555" y="2343150"/>
            <a:ext cx="20008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4000" b="1">
                <a:latin typeface="楷体" panose="02010609060101010101" charset="-122"/>
                <a:ea typeface="楷体" panose="02010609060101010101" charset="-122"/>
              </a:rPr>
              <a:t>练习一</a:t>
            </a:r>
            <a:endParaRPr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731578" y="1464310"/>
            <a:ext cx="24815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长度单位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491740" y="1499870"/>
            <a:ext cx="556886" cy="61403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31152" y="790426"/>
            <a:ext cx="76816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估计下图中的实物各有几厘米长，再量一量。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59631" y="3219822"/>
            <a:ext cx="3106670" cy="961016"/>
            <a:chOff x="1259631" y="3219822"/>
            <a:chExt cx="3106670" cy="961016"/>
          </a:xfrm>
        </p:grpSpPr>
        <p:sp>
          <p:nvSpPr>
            <p:cNvPr id="43" name="矩形 42"/>
            <p:cNvSpPr/>
            <p:nvPr/>
          </p:nvSpPr>
          <p:spPr>
            <a:xfrm>
              <a:off x="1259632" y="3219822"/>
              <a:ext cx="3106669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估计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Wingdings" panose="05000000000000000000" pitchFamily="2" charset="2"/>
                </a:rPr>
                <a:t>：（  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）厘米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259631" y="3658868"/>
              <a:ext cx="3106669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Wingdings" panose="05000000000000000000" pitchFamily="2" charset="2"/>
                </a:rPr>
                <a:t>测量：（  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）厘米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932040" y="3231131"/>
            <a:ext cx="3106670" cy="961016"/>
            <a:chOff x="1259631" y="3219822"/>
            <a:chExt cx="3106670" cy="961016"/>
          </a:xfrm>
        </p:grpSpPr>
        <p:sp>
          <p:nvSpPr>
            <p:cNvPr id="46" name="矩形 45"/>
            <p:cNvSpPr/>
            <p:nvPr/>
          </p:nvSpPr>
          <p:spPr>
            <a:xfrm>
              <a:off x="1259632" y="3219822"/>
              <a:ext cx="3106669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估计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Wingdings" panose="05000000000000000000" pitchFamily="2" charset="2"/>
                </a:rPr>
                <a:t>：（  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）厘米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259631" y="3658868"/>
              <a:ext cx="3106669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Wingdings" panose="05000000000000000000" pitchFamily="2" charset="2"/>
                </a:rPr>
                <a:t>测量：（  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）厘米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31640" y="1797756"/>
            <a:ext cx="6264696" cy="659598"/>
            <a:chOff x="1331640" y="1929836"/>
            <a:chExt cx="6264696" cy="65959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 cstate="print"/>
            <a:srcRect t="16461" r="8225" b="60750"/>
            <a:stretch>
              <a:fillRect/>
            </a:stretch>
          </p:blipFill>
          <p:spPr>
            <a:xfrm>
              <a:off x="1331640" y="1929836"/>
              <a:ext cx="6264696" cy="523220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146402" y="2229394"/>
              <a:ext cx="936104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96833" y="2007622"/>
            <a:ext cx="766557" cy="538074"/>
            <a:chOff x="5196833" y="2139702"/>
            <a:chExt cx="766557" cy="53807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292080" y="2139702"/>
              <a:ext cx="0" cy="216024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868144" y="2191446"/>
              <a:ext cx="0" cy="16428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>
              <a:off x="5292080" y="2273586"/>
              <a:ext cx="576064" cy="0"/>
            </a:xfrm>
            <a:prstGeom prst="straightConnector1">
              <a:avLst/>
            </a:prstGeom>
            <a:ln w="19050"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5196833" y="2308444"/>
              <a:ext cx="7665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b="1" dirty="0">
                  <a:latin typeface="楷体" panose="02010609060101010101" charset="-122"/>
                  <a:ea typeface="楷体" panose="02010609060101010101" charset="-122"/>
                </a:rPr>
                <a:t>厘米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535166" y="2059366"/>
            <a:ext cx="766557" cy="730854"/>
            <a:chOff x="5196833" y="1946922"/>
            <a:chExt cx="766557" cy="730854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5292080" y="1946922"/>
              <a:ext cx="0" cy="408804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868144" y="2191446"/>
              <a:ext cx="0" cy="16428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/>
            <p:nvPr/>
          </p:nvCxnSpPr>
          <p:spPr>
            <a:xfrm>
              <a:off x="5292080" y="2273586"/>
              <a:ext cx="576064" cy="0"/>
            </a:xfrm>
            <a:prstGeom prst="straightConnector1">
              <a:avLst/>
            </a:prstGeom>
            <a:ln w="19050"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5196833" y="2308444"/>
              <a:ext cx="7665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b="1" dirty="0">
                  <a:latin typeface="楷体" panose="02010609060101010101" charset="-122"/>
                  <a:ea typeface="楷体" panose="02010609060101010101" charset="-122"/>
                </a:rPr>
                <a:t>厘米</a:t>
              </a:r>
              <a:endParaRPr lang="zh-CN" altLang="en-US" dirty="0"/>
            </a:p>
          </p:txBody>
        </p:sp>
      </p:grpSp>
      <p:sp>
        <p:nvSpPr>
          <p:cNvPr id="54" name="Rectangle 86"/>
          <p:cNvSpPr>
            <a:spLocks noChangeArrowheads="1"/>
          </p:cNvSpPr>
          <p:nvPr/>
        </p:nvSpPr>
        <p:spPr bwMode="auto">
          <a:xfrm>
            <a:off x="2791008" y="3197203"/>
            <a:ext cx="497304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</a:rPr>
              <a:t>3</a:t>
            </a:r>
            <a:endParaRPr lang="en-US" altLang="zh-CN" b="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55" name="Rectangle 86"/>
          <p:cNvSpPr>
            <a:spLocks noChangeArrowheads="1"/>
          </p:cNvSpPr>
          <p:nvPr/>
        </p:nvSpPr>
        <p:spPr bwMode="auto">
          <a:xfrm>
            <a:off x="2791008" y="3670176"/>
            <a:ext cx="497304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</a:rPr>
              <a:t>3</a:t>
            </a:r>
            <a:endParaRPr lang="en-US" altLang="zh-CN" b="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56" name="Rectangle 86"/>
          <p:cNvSpPr>
            <a:spLocks noChangeArrowheads="1"/>
          </p:cNvSpPr>
          <p:nvPr/>
        </p:nvSpPr>
        <p:spPr bwMode="auto">
          <a:xfrm>
            <a:off x="6464688" y="3231131"/>
            <a:ext cx="497304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</a:rPr>
              <a:t>4</a:t>
            </a:r>
            <a:endParaRPr lang="en-US" altLang="zh-CN" b="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57" name="Rectangle 86"/>
          <p:cNvSpPr>
            <a:spLocks noChangeArrowheads="1"/>
          </p:cNvSpPr>
          <p:nvPr/>
        </p:nvSpPr>
        <p:spPr bwMode="auto">
          <a:xfrm>
            <a:off x="6464688" y="3704104"/>
            <a:ext cx="497304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</a:rPr>
              <a:t>4</a:t>
            </a:r>
            <a:endParaRPr lang="en-US" altLang="zh-CN" b="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24600" y="955675"/>
            <a:ext cx="1321435" cy="17437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1874" y="377726"/>
            <a:ext cx="72369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2.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照样子量一量，填一填。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1920" y="2834436"/>
            <a:ext cx="7467600" cy="1124585"/>
            <a:chOff x="1224015" y="2883966"/>
            <a:chExt cx="7467600" cy="1124585"/>
          </a:xfrm>
        </p:grpSpPr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1224015" y="2883966"/>
              <a:ext cx="2966559" cy="1124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楷体_GB2312" pitchFamily="1" charset="-122"/>
                </a:rPr>
                <a:t>手掌宽约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itchFamily="1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楷体_GB2312" pitchFamily="1" charset="-122"/>
                </a:rPr>
                <a:t>（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楷体_GB2312" pitchFamily="1" charset="-122"/>
                </a:rPr>
                <a:t>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楷体_GB2312" pitchFamily="1" charset="-122"/>
                </a:rPr>
                <a:t>）厘米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itchFamily="1" charset="-122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3776715" y="2883966"/>
              <a:ext cx="2017395" cy="1124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楷体_GB2312" pitchFamily="1" charset="-122"/>
                </a:rPr>
                <a:t>一拃长约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itchFamily="1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楷体_GB2312" pitchFamily="1" charset="-122"/>
                </a:rPr>
                <a:t>（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楷体_GB2312" pitchFamily="1" charset="-122"/>
                </a:rPr>
                <a:t>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楷体_GB2312" pitchFamily="1" charset="-122"/>
                </a:rPr>
                <a:t>）厘米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itchFamily="1" charset="-122"/>
              </a:endParaRP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6328780" y="2883966"/>
              <a:ext cx="2362835" cy="1124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楷体_GB2312" pitchFamily="1" charset="-122"/>
                </a:rPr>
                <a:t>一步长约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itchFamily="1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楷体_GB2312" pitchFamily="1" charset="-122"/>
                </a:rPr>
                <a:t>（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楷体_GB2312" pitchFamily="1" charset="-122"/>
                </a:rPr>
                <a:t>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楷体_GB2312" pitchFamily="1" charset="-122"/>
                </a:rPr>
                <a:t>）厘米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itchFamily="1" charset="-122"/>
              </a:endParaRPr>
            </a:p>
          </p:txBody>
        </p:sp>
      </p:grp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050269" y="3397477"/>
            <a:ext cx="11080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楷体_GB2312" pitchFamily="1" charset="-122"/>
              </a:rPr>
              <a:t>8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楷体_GB2312" pitchFamily="1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3546181" y="3433430"/>
            <a:ext cx="11842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楷体_GB2312" pitchFamily="1" charset="-122"/>
              </a:rPr>
              <a:t>14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楷体_GB2312" pitchFamily="1" charset="-122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013299" y="3401574"/>
            <a:ext cx="13906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algn="ctr" eaLnBrk="1" hangingPunct="1"/>
            <a:r>
              <a:rPr 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楷体_GB2312" pitchFamily="1" charset="-122"/>
              </a:rPr>
              <a:t>35</a:t>
            </a:r>
            <a:endParaRPr 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楷体_GB2312" pitchFamily="1" charset="-122"/>
            </a:endParaRPr>
          </a:p>
        </p:txBody>
      </p:sp>
      <p:pic>
        <p:nvPicPr>
          <p:cNvPr id="4" name="Picture 13" descr="未标题-1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1" t="13011" r="68133" b="16191"/>
          <a:stretch>
            <a:fillRect/>
          </a:stretch>
        </p:blipFill>
        <p:spPr bwMode="auto">
          <a:xfrm>
            <a:off x="899139" y="641561"/>
            <a:ext cx="1296144" cy="203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3" descr="未标题-1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53" t="12956" r="33832" b="16246"/>
          <a:stretch>
            <a:fillRect/>
          </a:stretch>
        </p:blipFill>
        <p:spPr bwMode="auto">
          <a:xfrm>
            <a:off x="3207431" y="628898"/>
            <a:ext cx="1786416" cy="203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1372235" y="4133680"/>
            <a:ext cx="6956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（答案不唯一，根据实际情况填写）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570980" y="2428240"/>
            <a:ext cx="0" cy="19748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581140" y="2543175"/>
            <a:ext cx="532765" cy="0"/>
          </a:xfrm>
          <a:prstGeom prst="line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113905" y="2422525"/>
            <a:ext cx="0" cy="19748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3" grpId="0" bldLvl="0" autoUpdateAnimBg="0"/>
      <p:bldP spid="12" grpId="0"/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9509" y="742851"/>
            <a:ext cx="72369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量一量，填一填。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315" name="Text Box 9"/>
          <p:cNvSpPr txBox="1"/>
          <p:nvPr/>
        </p:nvSpPr>
        <p:spPr>
          <a:xfrm>
            <a:off x="685800" y="1809750"/>
            <a:ext cx="610108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）大约（   ）支铅笔连起来长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米。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2818130" y="1809433"/>
            <a:ext cx="827088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5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itchFamily="1" charset="-122"/>
            </a:endParaRP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2894013" y="2493328"/>
            <a:ext cx="827088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itchFamily="1" charset="-122"/>
              </a:rPr>
              <a:t>4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3600" y="3409950"/>
            <a:ext cx="2962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（答案合理即可）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9"/>
          <p:cNvSpPr txBox="1"/>
          <p:nvPr/>
        </p:nvSpPr>
        <p:spPr>
          <a:xfrm>
            <a:off x="699770" y="2493645"/>
            <a:ext cx="610108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）大约（   ）根筷子连起来长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米。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9735" y="1102360"/>
            <a:ext cx="8382000" cy="315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DFBFC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0482"/>
          <a:stretch>
            <a:fillRect/>
          </a:stretch>
        </p:blipFill>
        <p:spPr>
          <a:xfrm>
            <a:off x="610235" y="1393825"/>
            <a:ext cx="2150745" cy="159067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801235" y="1022350"/>
            <a:ext cx="3999865" cy="1962150"/>
            <a:chOff x="7680" y="2324"/>
            <a:chExt cx="6299" cy="309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EFFFF">
                    <a:alpha val="100000"/>
                  </a:srgbClr>
                </a:clrFrom>
                <a:clrTo>
                  <a:srgbClr val="FE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15" y="2324"/>
              <a:ext cx="5865" cy="309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80" y="2324"/>
              <a:ext cx="1410" cy="765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80695" y="327660"/>
            <a:ext cx="7997825" cy="783590"/>
            <a:chOff x="876" y="1230"/>
            <a:chExt cx="12595" cy="1234"/>
          </a:xfrm>
        </p:grpSpPr>
        <p:sp>
          <p:nvSpPr>
            <p:cNvPr id="10" name="矩形 9"/>
            <p:cNvSpPr/>
            <p:nvPr/>
          </p:nvSpPr>
          <p:spPr>
            <a:xfrm>
              <a:off x="876" y="1230"/>
              <a:ext cx="12595" cy="12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4.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选择合适的答案，在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   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里画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“√”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199" y="1659"/>
              <a:ext cx="600" cy="60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9610" y="3261360"/>
            <a:ext cx="2296160" cy="1123950"/>
            <a:chOff x="1040" y="5858"/>
            <a:chExt cx="3616" cy="1770"/>
          </a:xfrm>
        </p:grpSpPr>
        <p:sp>
          <p:nvSpPr>
            <p:cNvPr id="16" name="文本框 15"/>
            <p:cNvSpPr txBox="1"/>
            <p:nvPr/>
          </p:nvSpPr>
          <p:spPr>
            <a:xfrm>
              <a:off x="1040" y="5858"/>
              <a:ext cx="3616" cy="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比1米长</a:t>
              </a:r>
              <a:endPara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比1米短</a:t>
              </a:r>
              <a:endPara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240" y="6073"/>
              <a:ext cx="600" cy="60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239" y="6930"/>
              <a:ext cx="600" cy="60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41040" y="3260725"/>
            <a:ext cx="2296160" cy="1124585"/>
            <a:chOff x="1040" y="5858"/>
            <a:chExt cx="3616" cy="1771"/>
          </a:xfrm>
        </p:grpSpPr>
        <p:sp>
          <p:nvSpPr>
            <p:cNvPr id="38" name="文本框 37"/>
            <p:cNvSpPr txBox="1"/>
            <p:nvPr/>
          </p:nvSpPr>
          <p:spPr>
            <a:xfrm>
              <a:off x="1040" y="5858"/>
              <a:ext cx="3616" cy="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比1米高</a:t>
              </a:r>
              <a:endPara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比1米矮</a:t>
              </a:r>
              <a:endPara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240" y="6073"/>
              <a:ext cx="600" cy="60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3239" y="6930"/>
              <a:ext cx="600" cy="60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92470" y="3261360"/>
            <a:ext cx="2296160" cy="1123950"/>
            <a:chOff x="1040" y="5858"/>
            <a:chExt cx="3616" cy="1770"/>
          </a:xfrm>
        </p:grpSpPr>
        <p:sp>
          <p:nvSpPr>
            <p:cNvPr id="42" name="文本框 41"/>
            <p:cNvSpPr txBox="1"/>
            <p:nvPr/>
          </p:nvSpPr>
          <p:spPr>
            <a:xfrm>
              <a:off x="1040" y="5858"/>
              <a:ext cx="3616" cy="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比1米长</a:t>
              </a:r>
              <a:endPara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比1米短</a:t>
              </a:r>
              <a:endPara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240" y="6073"/>
              <a:ext cx="600" cy="60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239" y="6930"/>
              <a:ext cx="600" cy="60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933575" y="3331210"/>
            <a:ext cx="5467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496435" y="3870960"/>
            <a:ext cx="5467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074535" y="3326130"/>
            <a:ext cx="5467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7600" y="1915160"/>
            <a:ext cx="734060" cy="859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43600" y="971550"/>
            <a:ext cx="1972945" cy="2285365"/>
          </a:xfrm>
          <a:prstGeom prst="rect">
            <a:avLst/>
          </a:prstGeom>
        </p:spPr>
      </p:pic>
      <p:sp>
        <p:nvSpPr>
          <p:cNvPr id="23" name="Rectangle 4"/>
          <p:cNvSpPr txBox="1">
            <a:spLocks noChangeArrowheads="1"/>
          </p:cNvSpPr>
          <p:nvPr/>
        </p:nvSpPr>
        <p:spPr bwMode="auto">
          <a:xfrm flipH="1">
            <a:off x="457835" y="209550"/>
            <a:ext cx="51308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照样子量一量，填一填。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4" name="Text Box 9"/>
          <p:cNvSpPr txBox="1"/>
          <p:nvPr/>
        </p:nvSpPr>
        <p:spPr>
          <a:xfrm>
            <a:off x="914400" y="3412490"/>
            <a:ext cx="2900363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约（    ）米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" name="Text Box 10"/>
          <p:cNvSpPr txBox="1"/>
          <p:nvPr/>
        </p:nvSpPr>
        <p:spPr>
          <a:xfrm>
            <a:off x="4418330" y="3412490"/>
            <a:ext cx="48761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）米（   ）厘米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81200" y="3412490"/>
            <a:ext cx="369888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53000" y="3412490"/>
            <a:ext cx="369888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31305" y="3412490"/>
            <a:ext cx="731838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14475" y="4098290"/>
            <a:ext cx="6956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（答案不唯一，根据实际情况填写）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913765" y="2724150"/>
            <a:ext cx="2591435" cy="82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/>
          <a:srcRect b="16582"/>
          <a:stretch>
            <a:fillRect/>
          </a:stretch>
        </p:blipFill>
        <p:spPr>
          <a:xfrm>
            <a:off x="457835" y="1276350"/>
            <a:ext cx="4328795" cy="175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2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2483"/>
          <a:stretch>
            <a:fillRect/>
          </a:stretch>
        </p:blipFill>
        <p:spPr>
          <a:xfrm>
            <a:off x="-226695" y="1296670"/>
            <a:ext cx="9201150" cy="2200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7109" y="563781"/>
            <a:ext cx="72369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6.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先估计，再用尺子量。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2253" y="3707879"/>
            <a:ext cx="575915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量长方形和正方形，你发现了什么？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195" y="4254500"/>
            <a:ext cx="77635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发现：长方形对边相等，正方形四条边长度相等。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rot="2764583">
            <a:off x="2097499" y="1821436"/>
            <a:ext cx="32891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 rot="19496785">
            <a:off x="421810" y="2214293"/>
            <a:ext cx="32891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0652" y="2992782"/>
            <a:ext cx="32891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 rot="15989568">
            <a:off x="3305756" y="2482713"/>
            <a:ext cx="32891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 rot="16200000">
            <a:off x="5791051" y="2440167"/>
            <a:ext cx="32891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 rot="15989568">
            <a:off x="8533546" y="2487367"/>
            <a:ext cx="32891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09427" y="1240115"/>
            <a:ext cx="32891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02542" y="2994434"/>
            <a:ext cx="32891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57333" y="1240114"/>
            <a:ext cx="32891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57150" y="3036596"/>
            <a:ext cx="32891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 rot="15989568">
            <a:off x="6709826" y="2416247"/>
            <a:ext cx="32891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1"/>
      <p:bldP spid="10" grpId="1"/>
      <p:bldP spid="3" grpId="1"/>
      <p:bldP spid="12" grpId="1"/>
      <p:bldP spid="4" grpId="1"/>
      <p:bldP spid="15" grpId="1"/>
      <p:bldP spid="16" grpId="1"/>
      <p:bldP spid="17" grpId="1"/>
      <p:bldP spid="18" grpId="1"/>
      <p:bldP spid="19" grpId="1"/>
      <p:bldP spid="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1043" t="34806" r="44091"/>
          <a:stretch>
            <a:fillRect/>
          </a:stretch>
        </p:blipFill>
        <p:spPr>
          <a:xfrm>
            <a:off x="908685" y="1628775"/>
            <a:ext cx="4887595" cy="16579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698" h="4365">
                <a:moveTo>
                  <a:pt x="11759" y="360"/>
                </a:moveTo>
                <a:lnTo>
                  <a:pt x="13230" y="360"/>
                </a:lnTo>
                <a:lnTo>
                  <a:pt x="13230" y="720"/>
                </a:lnTo>
                <a:lnTo>
                  <a:pt x="13656" y="720"/>
                </a:lnTo>
                <a:lnTo>
                  <a:pt x="13656" y="4365"/>
                </a:lnTo>
                <a:lnTo>
                  <a:pt x="141" y="4365"/>
                </a:lnTo>
                <a:lnTo>
                  <a:pt x="141" y="1680"/>
                </a:lnTo>
                <a:lnTo>
                  <a:pt x="8400" y="1680"/>
                </a:lnTo>
                <a:lnTo>
                  <a:pt x="8400" y="720"/>
                </a:lnTo>
                <a:lnTo>
                  <a:pt x="11759" y="720"/>
                </a:lnTo>
                <a:lnTo>
                  <a:pt x="11759" y="360"/>
                </a:lnTo>
                <a:close/>
                <a:moveTo>
                  <a:pt x="0" y="0"/>
                </a:moveTo>
                <a:lnTo>
                  <a:pt x="11759" y="0"/>
                </a:lnTo>
                <a:lnTo>
                  <a:pt x="11759" y="360"/>
                </a:lnTo>
                <a:lnTo>
                  <a:pt x="141" y="360"/>
                </a:lnTo>
                <a:lnTo>
                  <a:pt x="141" y="720"/>
                </a:lnTo>
                <a:lnTo>
                  <a:pt x="0" y="720"/>
                </a:lnTo>
                <a:lnTo>
                  <a:pt x="0" y="0"/>
                </a:lnTo>
                <a:close/>
                <a:moveTo>
                  <a:pt x="13230" y="0"/>
                </a:moveTo>
                <a:lnTo>
                  <a:pt x="13698" y="0"/>
                </a:lnTo>
                <a:lnTo>
                  <a:pt x="13698" y="720"/>
                </a:lnTo>
                <a:lnTo>
                  <a:pt x="13656" y="720"/>
                </a:lnTo>
                <a:lnTo>
                  <a:pt x="13656" y="360"/>
                </a:lnTo>
                <a:lnTo>
                  <a:pt x="13230" y="360"/>
                </a:lnTo>
                <a:lnTo>
                  <a:pt x="13230" y="0"/>
                </a:lnTo>
                <a:close/>
                <a:moveTo>
                  <a:pt x="1" y="720"/>
                </a:moveTo>
                <a:lnTo>
                  <a:pt x="141" y="720"/>
                </a:lnTo>
                <a:lnTo>
                  <a:pt x="141" y="1680"/>
                </a:lnTo>
                <a:lnTo>
                  <a:pt x="1" y="1680"/>
                </a:lnTo>
                <a:lnTo>
                  <a:pt x="1" y="72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985520" y="743585"/>
            <a:ext cx="5424170" cy="52197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看看哪条线段长，再量一量。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1110" y="2757296"/>
            <a:ext cx="10896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45037" y="3018281"/>
            <a:ext cx="10896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94581" y="3943985"/>
            <a:ext cx="68351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答：线段①和线段②同样长。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tags/tag1.xml><?xml version="1.0" encoding="utf-8"?>
<p:tagLst xmlns:p="http://schemas.openxmlformats.org/presentationml/2006/main">
  <p:tag name="KSO_WM_UNIT_TABLE_BEAUTIFY" val="smartTable{2a07aec5-26e0-456a-a24b-e72e7403ca98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901</Words>
  <Application>WPS 演示</Application>
  <PresentationFormat>全屏显示(16:9)</PresentationFormat>
  <Paragraphs>216</Paragraphs>
  <Slides>14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490</cp:revision>
  <dcterms:created xsi:type="dcterms:W3CDTF">2015-05-29T07:51:00Z</dcterms:created>
  <dcterms:modified xsi:type="dcterms:W3CDTF">2023-09-28T13:20:41Z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