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61" r:id="rId19"/>
    <p:sldId id="262" r:id="rId20"/>
    <p:sldId id="280" r:id="rId21"/>
  </p:sldIdLst>
  <p:sldSz cx="9144000" cy="5143500" type="screen16x9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483" y="8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复习旧知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巩固练习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1.jpeg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4" Type="http://schemas.openxmlformats.org/officeDocument/2006/relationships/image" Target="../media/image26.emf"/><Relationship Id="rId3" Type="http://schemas.microsoft.com/office/2007/relationships/hdphoto" Target="../media/image25.wdp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microsoft.com/office/2007/relationships/hdphoto" Target="../media/image50.wdp"/><Relationship Id="rId7" Type="http://schemas.openxmlformats.org/officeDocument/2006/relationships/image" Target="../media/image49.png"/><Relationship Id="rId6" Type="http://schemas.microsoft.com/office/2007/relationships/hdphoto" Target="../media/image48.wdp"/><Relationship Id="rId5" Type="http://schemas.openxmlformats.org/officeDocument/2006/relationships/image" Target="../media/image47.png"/><Relationship Id="rId4" Type="http://schemas.microsoft.com/office/2007/relationships/hdphoto" Target="../media/image46.wdp"/><Relationship Id="rId3" Type="http://schemas.openxmlformats.org/officeDocument/2006/relationships/image" Target="../media/image45.png"/><Relationship Id="rId2" Type="http://schemas.microsoft.com/office/2007/relationships/hdphoto" Target="../media/image44.wdp"/><Relationship Id="rId1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1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194187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时、分、秒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7" name="组合 6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1" name="组合 10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4" name="矩形: 圆角 13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" name="矩形: 圆角 14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5400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练习一</a:t>
                  </a:r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83859" y="722974"/>
            <a:ext cx="7366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在（ ）里填上“＞”“＜”或“＝”。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"/>
          <p:cNvSpPr txBox="1">
            <a:spLocks noChangeArrowheads="1"/>
          </p:cNvSpPr>
          <p:nvPr/>
        </p:nvSpPr>
        <p:spPr bwMode="auto">
          <a:xfrm>
            <a:off x="988745" y="1729478"/>
            <a:ext cx="31734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秒（   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2126188" y="1731963"/>
            <a:ext cx="898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1058291" y="2988965"/>
            <a:ext cx="31734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时（   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"/>
          <p:cNvSpPr txBox="1">
            <a:spLocks noChangeArrowheads="1"/>
          </p:cNvSpPr>
          <p:nvPr/>
        </p:nvSpPr>
        <p:spPr bwMode="auto">
          <a:xfrm>
            <a:off x="4646470" y="1729478"/>
            <a:ext cx="31734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秒（   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"/>
          <p:cNvSpPr txBox="1">
            <a:spLocks noChangeArrowheads="1"/>
          </p:cNvSpPr>
          <p:nvPr/>
        </p:nvSpPr>
        <p:spPr bwMode="auto">
          <a:xfrm>
            <a:off x="4716016" y="2988965"/>
            <a:ext cx="35283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秒（   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644996" y="2414563"/>
            <a:ext cx="1517161" cy="504056"/>
          </a:xfrm>
          <a:prstGeom prst="wedgeRoundRectCallout">
            <a:avLst>
              <a:gd name="adj1" fmla="val 14142"/>
              <a:gd name="adj2" fmla="val -8363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6233176" y="2414563"/>
            <a:ext cx="1517161" cy="504056"/>
          </a:xfrm>
          <a:prstGeom prst="wedgeRoundRectCallout">
            <a:avLst>
              <a:gd name="adj1" fmla="val 14142"/>
              <a:gd name="adj2" fmla="val -8363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540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783913" y="1729478"/>
            <a:ext cx="898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755576" y="3742486"/>
            <a:ext cx="1517161" cy="504056"/>
          </a:xfrm>
          <a:prstGeom prst="wedgeRoundRectCallout">
            <a:avLst>
              <a:gd name="adj1" fmla="val 7864"/>
              <a:gd name="adj2" fmla="val -8237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时＝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979712" y="3006254"/>
            <a:ext cx="898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6516216" y="3742486"/>
            <a:ext cx="1517161" cy="504056"/>
          </a:xfrm>
          <a:prstGeom prst="wedgeRoundRectCallout">
            <a:avLst>
              <a:gd name="adj1" fmla="val 7864"/>
              <a:gd name="adj2" fmla="val -8237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6156176" y="2996679"/>
            <a:ext cx="898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" grpId="0" animBg="1"/>
      <p:bldP spid="24" grpId="0" animBg="1"/>
      <p:bldP spid="25" grpId="0"/>
      <p:bldP spid="26" grpId="0" animBg="1"/>
      <p:bldP spid="27" grpId="0"/>
      <p:bldP spid="29" grpId="0" animBg="1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168980" y="252332"/>
            <a:ext cx="408347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填写小明的早晨。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926058" y="2350690"/>
            <a:ext cx="1079500" cy="412750"/>
          </a:xfrm>
          <a:prstGeom prst="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1032420" y="2366565"/>
            <a:ext cx="885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0"/>
          <p:cNvSpPr txBox="1">
            <a:spLocks noChangeArrowheads="1"/>
          </p:cNvSpPr>
          <p:nvPr/>
        </p:nvSpPr>
        <p:spPr bwMode="auto">
          <a:xfrm>
            <a:off x="1200695" y="4011588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整理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3889920" y="4011588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上学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5"/>
          <p:cNvSpPr txBox="1">
            <a:spLocks noChangeArrowheads="1"/>
          </p:cNvSpPr>
          <p:nvPr/>
        </p:nvSpPr>
        <p:spPr bwMode="auto">
          <a:xfrm>
            <a:off x="6614070" y="4011588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到校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5"/>
          <p:cNvSpPr txBox="1">
            <a:spLocks noChangeArrowheads="1"/>
          </p:cNvSpPr>
          <p:nvPr/>
        </p:nvSpPr>
        <p:spPr bwMode="auto">
          <a:xfrm>
            <a:off x="6444208" y="4371950"/>
            <a:ext cx="1081087" cy="414338"/>
          </a:xfrm>
          <a:prstGeom prst="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6"/>
          <p:cNvSpPr txBox="1">
            <a:spLocks noChangeArrowheads="1"/>
          </p:cNvSpPr>
          <p:nvPr/>
        </p:nvSpPr>
        <p:spPr bwMode="auto">
          <a:xfrm>
            <a:off x="3696245" y="4371950"/>
            <a:ext cx="1079500" cy="414338"/>
          </a:xfrm>
          <a:prstGeom prst="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7"/>
          <p:cNvSpPr txBox="1">
            <a:spLocks noChangeArrowheads="1"/>
          </p:cNvSpPr>
          <p:nvPr/>
        </p:nvSpPr>
        <p:spPr bwMode="auto">
          <a:xfrm>
            <a:off x="1011783" y="4371950"/>
            <a:ext cx="1079500" cy="414338"/>
          </a:xfrm>
          <a:prstGeom prst="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9"/>
          <p:cNvSpPr txBox="1">
            <a:spLocks noChangeArrowheads="1"/>
          </p:cNvSpPr>
          <p:nvPr/>
        </p:nvSpPr>
        <p:spPr bwMode="auto">
          <a:xfrm>
            <a:off x="1114970" y="2010965"/>
            <a:ext cx="7016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起床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3804195" y="2017315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洗漱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14"/>
          <p:cNvSpPr txBox="1">
            <a:spLocks noChangeArrowheads="1"/>
          </p:cNvSpPr>
          <p:nvPr/>
        </p:nvSpPr>
        <p:spPr bwMode="auto">
          <a:xfrm>
            <a:off x="6399758" y="2017315"/>
            <a:ext cx="958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吃早饭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8"/>
          <p:cNvSpPr txBox="1">
            <a:spLocks noChangeArrowheads="1"/>
          </p:cNvSpPr>
          <p:nvPr/>
        </p:nvSpPr>
        <p:spPr bwMode="auto">
          <a:xfrm>
            <a:off x="6352133" y="2350690"/>
            <a:ext cx="1081087" cy="412750"/>
          </a:xfrm>
          <a:prstGeom prst="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9"/>
          <p:cNvSpPr txBox="1">
            <a:spLocks noChangeArrowheads="1"/>
          </p:cNvSpPr>
          <p:nvPr/>
        </p:nvSpPr>
        <p:spPr bwMode="auto">
          <a:xfrm>
            <a:off x="3615283" y="2350690"/>
            <a:ext cx="1079500" cy="412750"/>
          </a:xfrm>
          <a:prstGeom prst="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4"/>
          <p:cNvGrpSpPr/>
          <p:nvPr/>
        </p:nvGrpSpPr>
        <p:grpSpPr bwMode="auto">
          <a:xfrm>
            <a:off x="2210345" y="1147365"/>
            <a:ext cx="1223963" cy="457200"/>
            <a:chOff x="2555775" y="2469146"/>
            <a:chExt cx="1224135" cy="455798"/>
          </a:xfrm>
        </p:grpSpPr>
        <p:cxnSp>
          <p:nvCxnSpPr>
            <p:cNvPr id="38" name="直接箭头连接符 31"/>
            <p:cNvCxnSpPr>
              <a:cxnSpLocks noChangeShapeType="1"/>
            </p:cNvCxnSpPr>
            <p:nvPr/>
          </p:nvCxnSpPr>
          <p:spPr bwMode="auto">
            <a:xfrm>
              <a:off x="2555775" y="2924944"/>
              <a:ext cx="1224135" cy="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9" name="TextBox 18"/>
            <p:cNvSpPr txBox="1">
              <a:spLocks noChangeArrowheads="1"/>
            </p:cNvSpPr>
            <p:nvPr/>
          </p:nvSpPr>
          <p:spPr bwMode="auto">
            <a:xfrm>
              <a:off x="2705244" y="2469146"/>
              <a:ext cx="906144" cy="368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过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分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 bwMode="auto">
          <a:xfrm>
            <a:off x="4904333" y="1190227"/>
            <a:ext cx="1347787" cy="431800"/>
            <a:chOff x="2555776" y="2492896"/>
            <a:chExt cx="1349973" cy="432048"/>
          </a:xfrm>
        </p:grpSpPr>
        <p:cxnSp>
          <p:nvCxnSpPr>
            <p:cNvPr id="41" name="直接箭头连接符 40"/>
            <p:cNvCxnSpPr>
              <a:cxnSpLocks noChangeShapeType="1"/>
            </p:cNvCxnSpPr>
            <p:nvPr/>
          </p:nvCxnSpPr>
          <p:spPr bwMode="auto">
            <a:xfrm>
              <a:off x="2555776" y="2924944"/>
              <a:ext cx="1224136" cy="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2" name="TextBox 41"/>
            <p:cNvSpPr txBox="1">
              <a:spLocks noChangeArrowheads="1"/>
            </p:cNvSpPr>
            <p:nvPr/>
          </p:nvSpPr>
          <p:spPr bwMode="auto">
            <a:xfrm>
              <a:off x="2555777" y="2492896"/>
              <a:ext cx="1349972" cy="400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过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 bwMode="auto">
          <a:xfrm>
            <a:off x="7631658" y="1190227"/>
            <a:ext cx="1347787" cy="431800"/>
            <a:chOff x="2555776" y="2492896"/>
            <a:chExt cx="1348225" cy="432048"/>
          </a:xfrm>
        </p:grpSpPr>
        <p:cxnSp>
          <p:nvCxnSpPr>
            <p:cNvPr id="44" name="直接箭头连接符 43"/>
            <p:cNvCxnSpPr>
              <a:cxnSpLocks noChangeShapeType="1"/>
            </p:cNvCxnSpPr>
            <p:nvPr/>
          </p:nvCxnSpPr>
          <p:spPr bwMode="auto">
            <a:xfrm>
              <a:off x="2555776" y="2924944"/>
              <a:ext cx="1224136" cy="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5" name="TextBox 44"/>
            <p:cNvSpPr txBox="1">
              <a:spLocks noChangeArrowheads="1"/>
            </p:cNvSpPr>
            <p:nvPr/>
          </p:nvSpPr>
          <p:spPr bwMode="auto">
            <a:xfrm>
              <a:off x="2555777" y="2492896"/>
              <a:ext cx="1348224" cy="400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过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 bwMode="auto">
          <a:xfrm>
            <a:off x="2296070" y="3205138"/>
            <a:ext cx="1349375" cy="431800"/>
            <a:chOff x="2555776" y="2492896"/>
            <a:chExt cx="1350241" cy="432048"/>
          </a:xfrm>
        </p:grpSpPr>
        <p:cxnSp>
          <p:nvCxnSpPr>
            <p:cNvPr id="47" name="直接箭头连接符 46"/>
            <p:cNvCxnSpPr>
              <a:cxnSpLocks noChangeShapeType="1"/>
            </p:cNvCxnSpPr>
            <p:nvPr/>
          </p:nvCxnSpPr>
          <p:spPr bwMode="auto">
            <a:xfrm>
              <a:off x="2555776" y="2924944"/>
              <a:ext cx="1224136" cy="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8" name="TextBox 47"/>
            <p:cNvSpPr txBox="1">
              <a:spLocks noChangeArrowheads="1"/>
            </p:cNvSpPr>
            <p:nvPr/>
          </p:nvSpPr>
          <p:spPr bwMode="auto">
            <a:xfrm>
              <a:off x="2555776" y="2492896"/>
              <a:ext cx="1350241" cy="412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 bwMode="auto">
          <a:xfrm>
            <a:off x="4990058" y="3205138"/>
            <a:ext cx="1349375" cy="431800"/>
            <a:chOff x="2555776" y="2492896"/>
            <a:chExt cx="1350241" cy="432048"/>
          </a:xfrm>
        </p:grpSpPr>
        <p:cxnSp>
          <p:nvCxnSpPr>
            <p:cNvPr id="50" name="直接箭头连接符 49"/>
            <p:cNvCxnSpPr>
              <a:cxnSpLocks noChangeShapeType="1"/>
            </p:cNvCxnSpPr>
            <p:nvPr/>
          </p:nvCxnSpPr>
          <p:spPr bwMode="auto">
            <a:xfrm>
              <a:off x="2555776" y="2924944"/>
              <a:ext cx="1224136" cy="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" name="TextBox 50"/>
            <p:cNvSpPr txBox="1">
              <a:spLocks noChangeArrowheads="1"/>
            </p:cNvSpPr>
            <p:nvPr/>
          </p:nvSpPr>
          <p:spPr bwMode="auto">
            <a:xfrm>
              <a:off x="2555776" y="2492896"/>
              <a:ext cx="1350241" cy="412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TextBox 31"/>
          <p:cNvSpPr txBox="1">
            <a:spLocks noChangeArrowheads="1"/>
          </p:cNvSpPr>
          <p:nvPr/>
        </p:nvSpPr>
        <p:spPr bwMode="auto">
          <a:xfrm>
            <a:off x="3645445" y="2404665"/>
            <a:ext cx="1038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6   50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32"/>
          <p:cNvSpPr txBox="1">
            <a:spLocks noChangeArrowheads="1"/>
          </p:cNvSpPr>
          <p:nvPr/>
        </p:nvSpPr>
        <p:spPr bwMode="auto">
          <a:xfrm>
            <a:off x="6434683" y="2404665"/>
            <a:ext cx="9699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7   00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33"/>
          <p:cNvSpPr txBox="1">
            <a:spLocks noChangeArrowheads="1"/>
          </p:cNvSpPr>
          <p:nvPr/>
        </p:nvSpPr>
        <p:spPr bwMode="auto">
          <a:xfrm>
            <a:off x="1076870" y="4395763"/>
            <a:ext cx="1003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7   20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34"/>
          <p:cNvSpPr txBox="1">
            <a:spLocks noChangeArrowheads="1"/>
          </p:cNvSpPr>
          <p:nvPr/>
        </p:nvSpPr>
        <p:spPr bwMode="auto">
          <a:xfrm>
            <a:off x="3767683" y="4383063"/>
            <a:ext cx="10017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7   25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35"/>
          <p:cNvSpPr txBox="1">
            <a:spLocks noChangeArrowheads="1"/>
          </p:cNvSpPr>
          <p:nvPr/>
        </p:nvSpPr>
        <p:spPr bwMode="auto">
          <a:xfrm>
            <a:off x="6499770" y="4383063"/>
            <a:ext cx="1003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7   40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36"/>
          <p:cNvSpPr txBox="1">
            <a:spLocks noChangeArrowheads="1"/>
          </p:cNvSpPr>
          <p:nvPr/>
        </p:nvSpPr>
        <p:spPr bwMode="auto">
          <a:xfrm>
            <a:off x="5367883" y="1190227"/>
            <a:ext cx="673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37"/>
          <p:cNvSpPr txBox="1">
            <a:spLocks noChangeArrowheads="1"/>
          </p:cNvSpPr>
          <p:nvPr/>
        </p:nvSpPr>
        <p:spPr bwMode="auto">
          <a:xfrm>
            <a:off x="8120472" y="1205208"/>
            <a:ext cx="673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38"/>
          <p:cNvSpPr txBox="1">
            <a:spLocks noChangeArrowheads="1"/>
          </p:cNvSpPr>
          <p:nvPr/>
        </p:nvSpPr>
        <p:spPr bwMode="auto">
          <a:xfrm>
            <a:off x="2591345" y="3187675"/>
            <a:ext cx="7762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39"/>
          <p:cNvSpPr txBox="1">
            <a:spLocks noChangeArrowheads="1"/>
          </p:cNvSpPr>
          <p:nvPr/>
        </p:nvSpPr>
        <p:spPr bwMode="auto">
          <a:xfrm>
            <a:off x="5210720" y="3187675"/>
            <a:ext cx="9064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" name="Picture 55" descr="u1jx01_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83" y="790177"/>
            <a:ext cx="144145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56" descr="u1jx01_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895" y="790177"/>
            <a:ext cx="1439863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57" descr="u1jx01_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458" y="787002"/>
            <a:ext cx="1439862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58" descr="u1jx01_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808" y="2789213"/>
            <a:ext cx="1441450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59" descr="u1jx01_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620" y="2824138"/>
            <a:ext cx="1439863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60" descr="u1jx01_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183" y="2792388"/>
            <a:ext cx="1439862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2" grpId="0"/>
      <p:bldP spid="53" grpId="0"/>
      <p:bldP spid="54" grpId="0"/>
      <p:bldP spid="55" grpId="0"/>
      <p:bldP spid="56" grpId="0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63106" y="743209"/>
            <a:ext cx="4083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连一连。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69865" y="633833"/>
            <a:ext cx="5359106" cy="4072391"/>
            <a:chOff x="1600200" y="822325"/>
            <a:chExt cx="5348064" cy="4064000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842" b="89807" l="1606" r="52610">
                          <a14:foregroundMark x1="8032" y1="14763" x2="7764" y2="26889"/>
                          <a14:foregroundMark x1="2945" y1="15817" x2="4418" y2="24956"/>
                          <a14:foregroundMark x1="17805" y1="20387" x2="17805" y2="20387"/>
                          <a14:foregroundMark x1="52744" y1="21441" x2="52744" y2="21441"/>
                          <a14:foregroundMark x1="52209" y1="21265" x2="52209" y2="21265"/>
                          <a14:foregroundMark x1="2945" y1="50088" x2="1874" y2="54306"/>
                          <a14:foregroundMark x1="17537" y1="50439" x2="17537" y2="50439"/>
                          <a14:foregroundMark x1="52610" y1="50615" x2="52610" y2="50615"/>
                          <a14:foregroundMark x1="6827" y1="75571" x2="6827" y2="86467"/>
                          <a14:foregroundMark x1="17805" y1="83656" x2="17805" y2="83656"/>
                          <a14:foregroundMark x1="52610" y1="85237" x2="52610" y2="8523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1798"/>
            <a:stretch>
              <a:fillRect/>
            </a:stretch>
          </p:blipFill>
          <p:spPr bwMode="auto">
            <a:xfrm>
              <a:off x="1600200" y="822325"/>
              <a:ext cx="3104485" cy="406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1619672" y="843558"/>
              <a:ext cx="5328592" cy="4032448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>
            <a:off x="3908872" y="1522916"/>
            <a:ext cx="1871143" cy="2502882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 flipV="1">
            <a:off x="3934437" y="2768368"/>
            <a:ext cx="1845578" cy="1223874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直接连接符 10"/>
          <p:cNvCxnSpPr>
            <a:cxnSpLocks noChangeShapeType="1"/>
          </p:cNvCxnSpPr>
          <p:nvPr/>
        </p:nvCxnSpPr>
        <p:spPr bwMode="auto">
          <a:xfrm flipV="1">
            <a:off x="3934030" y="1538769"/>
            <a:ext cx="1845985" cy="1179321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矩形 23"/>
          <p:cNvSpPr/>
          <p:nvPr/>
        </p:nvSpPr>
        <p:spPr>
          <a:xfrm>
            <a:off x="350605" y="2426198"/>
            <a:ext cx="2517285" cy="954107"/>
          </a:xfrm>
          <a:prstGeom prst="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用时越短，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跑的越快。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74" b="99160" l="9942" r="91228">
                        <a14:foregroundMark x1="37427" y1="85924" x2="37719" y2="99160"/>
                        <a14:foregroundMark x1="34211" y1="53782" x2="35965" y2="64286"/>
                        <a14:foregroundMark x1="41520" y1="35294" x2="43275" y2="57563"/>
                        <a14:foregroundMark x1="91228" y1="53571" x2="89474" y2="565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015" y="321616"/>
            <a:ext cx="1034622" cy="144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432" b="98963" l="4598" r="89847">
                        <a14:foregroundMark x1="13985" y1="13278" x2="33333" y2="14523"/>
                        <a14:foregroundMark x1="33333" y1="14523" x2="44828" y2="14315"/>
                        <a14:foregroundMark x1="11111" y1="7469" x2="50766" y2="13071"/>
                        <a14:foregroundMark x1="8046" y1="11618" x2="15134" y2="21992"/>
                        <a14:foregroundMark x1="13410" y1="8091" x2="9387" y2="24481"/>
                        <a14:foregroundMark x1="9387" y1="24481" x2="14751" y2="26556"/>
                        <a14:foregroundMark x1="6897" y1="10581" x2="7088" y2="17012"/>
                        <a14:foregroundMark x1="7088" y1="10581" x2="4598" y2="21992"/>
                        <a14:foregroundMark x1="17241" y1="16805" x2="38889" y2="17427"/>
                        <a14:foregroundMark x1="19157" y1="20124" x2="33908" y2="21162"/>
                        <a14:foregroundMark x1="33908" y1="21162" x2="46935" y2="20539"/>
                        <a14:foregroundMark x1="49042" y1="11618" x2="59004" y2="23651"/>
                        <a14:foregroundMark x1="59004" y1="23651" x2="54789" y2="25311"/>
                        <a14:foregroundMark x1="41571" y1="10581" x2="57854" y2="11411"/>
                        <a14:foregroundMark x1="63410" y1="6846" x2="57854" y2="18880"/>
                        <a14:foregroundMark x1="89464" y1="73859" x2="89272" y2="87759"/>
                        <a14:foregroundMark x1="87739" y1="93776" x2="87165" y2="97095"/>
                        <a14:foregroundMark x1="73946" y1="92324" x2="73563" y2="96680"/>
                        <a14:foregroundMark x1="64751" y1="95021" x2="67625" y2="98963"/>
                        <a14:foregroundMark x1="70307" y1="89834" x2="70498" y2="97303"/>
                        <a14:foregroundMark x1="49617" y1="21162" x2="49617" y2="25104"/>
                        <a14:foregroundMark x1="49234" y1="29046" x2="51533" y2="31743"/>
                        <a14:foregroundMark x1="53831" y1="34232" x2="53831" y2="34232"/>
                        <a14:foregroundMark x1="54981" y1="37552" x2="54981" y2="37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220" y="1590307"/>
            <a:ext cx="1559502" cy="1440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776" b="96327" l="9480" r="96283">
                        <a14:foregroundMark x1="42751" y1="17551" x2="88104" y2="14694"/>
                        <a14:foregroundMark x1="88104" y1="14694" x2="89777" y2="14694"/>
                        <a14:foregroundMark x1="39777" y1="24082" x2="84572" y2="22857"/>
                        <a14:foregroundMark x1="84572" y1="22857" x2="85688" y2="22857"/>
                        <a14:foregroundMark x1="47212" y1="11429" x2="90149" y2="8776"/>
                        <a14:foregroundMark x1="90149" y1="8776" x2="91822" y2="9388"/>
                        <a14:foregroundMark x1="93309" y1="15306" x2="91264" y2="24082"/>
                        <a14:foregroundMark x1="96283" y1="17551" x2="90706" y2="20204"/>
                        <a14:foregroundMark x1="29740" y1="84286" x2="29926" y2="96327"/>
                        <a14:foregroundMark x1="15056" y1="66327" x2="9851" y2="679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047" y="2903251"/>
            <a:ext cx="1581061" cy="14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520" y="825377"/>
          <a:ext cx="3240360" cy="3291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8996"/>
                <a:gridCol w="1211364"/>
              </a:tblGrid>
              <a:tr h="411474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    实验小学作息时间表</a:t>
                      </a:r>
                      <a:endParaRPr lang="zh-CN" altLang="en-US" sz="2000" dirty="0"/>
                    </a:p>
                  </a:txBody>
                  <a:tcPr anchor="ctr"/>
                </a:tc>
                <a:tc hMerge="1">
                  <a:tcPr/>
                </a:tc>
              </a:tr>
              <a:tr h="4114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：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到校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114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8:00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－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8:40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第一节课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114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：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－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：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第二节课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114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9:40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－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10:00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做操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114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10:00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－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10:15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加餐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114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10:15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－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10:55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第三节课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11474"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第四节课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91880" y="627534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）实验小学一节课有多长时间？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50603" y="1674314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）上午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9:50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同学们正在做什么？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50603" y="2758157"/>
            <a:ext cx="5256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）请你补全第四节课的时间，并想一想，明明的妈妈中午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12:00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到学校接明明，晚了吗？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39951" y="1122298"/>
            <a:ext cx="3569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39951" y="2200677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答：同学们在做操。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536" y="3747837"/>
            <a:ext cx="18862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11:05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11:45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91880" y="4054301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答：明明的妈妈中午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12:00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接明明晚了。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5" y="2006415"/>
            <a:ext cx="920481" cy="1130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99255" y="791550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33" y="2221741"/>
            <a:ext cx="1673835" cy="1673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835695" y="2093062"/>
            <a:ext cx="3240361" cy="1801356"/>
          </a:xfrm>
          <a:prstGeom prst="wedgeRoundRectCallout">
            <a:avLst>
              <a:gd name="adj1" fmla="val -53278"/>
              <a:gd name="adj2" fmla="val 17887"/>
              <a:gd name="adj3" fmla="val 16667"/>
            </a:avLst>
          </a:prstGeom>
          <a:solidFill>
            <a:schemeClr val="bg1">
              <a:alpha val="28000"/>
            </a:schemeClr>
          </a:solidFill>
          <a:ln w="19050">
            <a:solidFill>
              <a:srgbClr val="459881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学习了新的时间单位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秒，秒用来表示很短的时间，例如：眨一下眼大约是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秒。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4"/>
          <p:cNvGrpSpPr/>
          <p:nvPr/>
        </p:nvGrpSpPr>
        <p:grpSpPr bwMode="auto">
          <a:xfrm flipH="1">
            <a:off x="5148064" y="3099763"/>
            <a:ext cx="2586636" cy="1248231"/>
            <a:chOff x="1998274" y="1130969"/>
            <a:chExt cx="3333457" cy="560833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7" name="云形标注 82"/>
            <p:cNvSpPr>
              <a:spLocks noChangeArrowheads="1"/>
            </p:cNvSpPr>
            <p:nvPr/>
          </p:nvSpPr>
          <p:spPr bwMode="auto">
            <a:xfrm>
              <a:off x="2366023" y="1130969"/>
              <a:ext cx="2965708" cy="560833"/>
            </a:xfrm>
            <a:prstGeom prst="cloudCallout">
              <a:avLst>
                <a:gd name="adj1" fmla="val -47771"/>
                <a:gd name="adj2" fmla="val -71196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1998274" y="1241470"/>
              <a:ext cx="2687259" cy="37336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时＝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分＝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秒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3608" y="1379864"/>
            <a:ext cx="6624736" cy="2416022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73179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1640" y="1685370"/>
            <a:ext cx="712879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如何计算经过时间？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84144" y="2211710"/>
            <a:ext cx="6558759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、数格后，用格数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来计算；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、经过时间＝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结束时刻－开始时刻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9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950075" y="1036111"/>
            <a:ext cx="7416824" cy="1532334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时、分、秒中，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的单位最大。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年级期末考试是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可以做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道口算题；秒的单位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最短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，眨一次眼就是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秒钟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971600" y="2715766"/>
            <a:ext cx="7543800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里填上合适的时间单位。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小孩大约每天睡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9(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；系红领巾大约需要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20(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；做熟饭大约需要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25(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608004" y="3219822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084168" y="3743042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971789" y="3743042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58444" y="2476347"/>
            <a:ext cx="1438770" cy="1767309"/>
          </a:xfrm>
          <a:prstGeom prst="rect">
            <a:avLst/>
          </a:prstGeom>
        </p:spPr>
      </p:pic>
      <p:grpSp>
        <p:nvGrpSpPr>
          <p:cNvPr id="19" name="组合 4"/>
          <p:cNvGrpSpPr/>
          <p:nvPr/>
        </p:nvGrpSpPr>
        <p:grpSpPr bwMode="auto">
          <a:xfrm>
            <a:off x="5436096" y="1140907"/>
            <a:ext cx="3168352" cy="1440160"/>
            <a:chOff x="2824789" y="1091504"/>
            <a:chExt cx="2445794" cy="78093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6" name="云形标注 82"/>
            <p:cNvSpPr>
              <a:spLocks noChangeArrowheads="1"/>
            </p:cNvSpPr>
            <p:nvPr/>
          </p:nvSpPr>
          <p:spPr bwMode="auto">
            <a:xfrm>
              <a:off x="2824789" y="1091504"/>
              <a:ext cx="2445794" cy="780935"/>
            </a:xfrm>
            <a:prstGeom prst="cloudCallout">
              <a:avLst>
                <a:gd name="adj1" fmla="val 24150"/>
                <a:gd name="adj2" fmla="val 64641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4"/>
            <p:cNvSpPr>
              <a:spLocks noChangeArrowheads="1"/>
            </p:cNvSpPr>
            <p:nvPr/>
          </p:nvSpPr>
          <p:spPr bwMode="auto">
            <a:xfrm>
              <a:off x="3083635" y="1169598"/>
              <a:ext cx="2124918" cy="51737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回想时、分、秒之间的进率？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33979" y="934061"/>
            <a:ext cx="3767204" cy="782910"/>
            <a:chOff x="1043608" y="771550"/>
            <a:chExt cx="3767204" cy="7829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608" y="771550"/>
              <a:ext cx="3767204" cy="782910"/>
            </a:xfrm>
            <a:prstGeom prst="rect">
              <a:avLst/>
            </a:prstGeom>
          </p:spPr>
        </p:pic>
        <p:sp>
          <p:nvSpPr>
            <p:cNvPr id="28" name="TextBox 12"/>
            <p:cNvSpPr txBox="1">
              <a:spLocks noChangeArrowheads="1"/>
            </p:cNvSpPr>
            <p:nvPr/>
          </p:nvSpPr>
          <p:spPr bwMode="auto">
            <a:xfrm>
              <a:off x="2051720" y="778855"/>
              <a:ext cx="181011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时＝</a:t>
              </a:r>
              <a:r>
                <a:rPr lang="en-US" altLang="zh-CN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61971" y="1788979"/>
            <a:ext cx="3767204" cy="792088"/>
            <a:chOff x="1043608" y="762372"/>
            <a:chExt cx="3767204" cy="792088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608" y="771550"/>
              <a:ext cx="3767204" cy="782910"/>
            </a:xfrm>
            <a:prstGeom prst="rect">
              <a:avLst/>
            </a:prstGeom>
          </p:spPr>
        </p:pic>
        <p:sp>
          <p:nvSpPr>
            <p:cNvPr id="31" name="TextBox 12"/>
            <p:cNvSpPr txBox="1">
              <a:spLocks noChangeArrowheads="1"/>
            </p:cNvSpPr>
            <p:nvPr/>
          </p:nvSpPr>
          <p:spPr bwMode="auto">
            <a:xfrm>
              <a:off x="1961349" y="762372"/>
              <a:ext cx="199125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1</a:t>
              </a: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分＝</a:t>
              </a:r>
              <a:r>
                <a:rPr lang="en-US" altLang="zh-CN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秒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Box 2"/>
          <p:cNvSpPr txBox="1">
            <a:spLocks noChangeArrowheads="1"/>
          </p:cNvSpPr>
          <p:nvPr/>
        </p:nvSpPr>
        <p:spPr bwMode="auto">
          <a:xfrm>
            <a:off x="3880195" y="2446229"/>
            <a:ext cx="3336292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比较大小。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 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Box 3"/>
          <p:cNvSpPr txBox="1">
            <a:spLocks noChangeArrowheads="1"/>
          </p:cNvSpPr>
          <p:nvPr/>
        </p:nvSpPr>
        <p:spPr bwMode="auto">
          <a:xfrm>
            <a:off x="4609314" y="3352332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6"/>
          <p:cNvSpPr txBox="1">
            <a:spLocks noChangeArrowheads="1"/>
          </p:cNvSpPr>
          <p:nvPr/>
        </p:nvSpPr>
        <p:spPr bwMode="auto">
          <a:xfrm>
            <a:off x="5613516" y="4077095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2224010" y="3352332"/>
            <a:ext cx="1584176" cy="437942"/>
          </a:xfrm>
          <a:prstGeom prst="wedgeRoundRectCallout">
            <a:avLst>
              <a:gd name="adj1" fmla="val 60524"/>
              <a:gd name="adj2" fmla="val 2090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540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1979712" y="4195500"/>
            <a:ext cx="1822045" cy="437942"/>
          </a:xfrm>
          <a:prstGeom prst="wedgeRoundRectCallout">
            <a:avLst>
              <a:gd name="adj1" fmla="val 60524"/>
              <a:gd name="adj2" fmla="val 2090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11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60622" y="3317818"/>
            <a:ext cx="1350648" cy="1213326"/>
            <a:chOff x="310158" y="3430674"/>
            <a:chExt cx="1350648" cy="121332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158" y="3430674"/>
              <a:ext cx="1350648" cy="1213326"/>
            </a:xfrm>
            <a:prstGeom prst="rect">
              <a:avLst/>
            </a:prstGeom>
          </p:spPr>
        </p:pic>
        <p:sp>
          <p:nvSpPr>
            <p:cNvPr id="35" name="TextBox 12"/>
            <p:cNvSpPr txBox="1">
              <a:spLocks noChangeArrowheads="1"/>
            </p:cNvSpPr>
            <p:nvPr/>
          </p:nvSpPr>
          <p:spPr bwMode="auto">
            <a:xfrm>
              <a:off x="434858" y="3651870"/>
              <a:ext cx="90601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  <a:buFontTx/>
                <a:buNone/>
              </a:pP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练习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1811270" y="1571037"/>
            <a:ext cx="76200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en-US" sz="4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en-US" sz="4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r>
              <a:rPr lang="zh-CN" altLang="en-US" sz="4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en-US" sz="4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en-US" sz="4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en-US" sz="4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2664296" y="1699518"/>
            <a:ext cx="812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4"/>
          <p:cNvSpPr txBox="1">
            <a:spLocks noChangeArrowheads="1"/>
          </p:cNvSpPr>
          <p:nvPr/>
        </p:nvSpPr>
        <p:spPr bwMode="auto">
          <a:xfrm>
            <a:off x="5801852" y="1635646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2627784" y="2398886"/>
            <a:ext cx="812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5796136" y="2433099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7"/>
          <p:cNvSpPr txBox="1">
            <a:spLocks noChangeArrowheads="1"/>
          </p:cNvSpPr>
          <p:nvPr/>
        </p:nvSpPr>
        <p:spPr bwMode="auto">
          <a:xfrm>
            <a:off x="2638896" y="3211686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8"/>
          <p:cNvSpPr txBox="1">
            <a:spLocks noChangeArrowheads="1"/>
          </p:cNvSpPr>
          <p:nvPr/>
        </p:nvSpPr>
        <p:spPr bwMode="auto">
          <a:xfrm>
            <a:off x="5796136" y="3235778"/>
            <a:ext cx="812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03518" y="499671"/>
            <a:ext cx="1780290" cy="17840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76747" y="711934"/>
            <a:ext cx="47148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比大小。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37"/>
          <p:cNvSpPr/>
          <p:nvPr/>
        </p:nvSpPr>
        <p:spPr>
          <a:xfrm>
            <a:off x="1907704" y="915566"/>
            <a:ext cx="5544616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结束时刻－开始时刻＝经过时间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433" y="2859782"/>
            <a:ext cx="1936725" cy="1936725"/>
          </a:xfrm>
          <a:prstGeom prst="rect">
            <a:avLst/>
          </a:prstGeom>
        </p:spPr>
      </p:pic>
      <p:sp>
        <p:nvSpPr>
          <p:cNvPr id="4" name="下箭头 3"/>
          <p:cNvSpPr/>
          <p:nvPr/>
        </p:nvSpPr>
        <p:spPr>
          <a:xfrm>
            <a:off x="4427984" y="1635646"/>
            <a:ext cx="288032" cy="504056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1943708" y="2280900"/>
            <a:ext cx="5544616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结束时刻＝开始时刻＋经过时间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下箭头 39"/>
          <p:cNvSpPr/>
          <p:nvPr/>
        </p:nvSpPr>
        <p:spPr>
          <a:xfrm>
            <a:off x="4452342" y="3007578"/>
            <a:ext cx="288032" cy="504056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1968066" y="3652832"/>
            <a:ext cx="5544616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开始时刻＝结束时刻－经过时间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" grpId="0" animBg="1"/>
      <p:bldP spid="39" grpId="0" animBg="1"/>
      <p:bldP spid="4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971600" y="699542"/>
            <a:ext cx="7543800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一列火车本应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9:15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到达，现在要晚点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分钟，什么时候能到达？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619672" y="2444778"/>
            <a:ext cx="5904656" cy="1643527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晚点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分钟就是准点起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经过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后到达。所以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起始时刻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187624" y="699542"/>
            <a:ext cx="7543800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一列火车本应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9:15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到达，现在要晚点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分钟，什么时候能到达？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79712" y="2124081"/>
            <a:ext cx="5544616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结束时刻＝开始时刻＋经过时间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55776" y="2912535"/>
            <a:ext cx="3799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+25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828" y="2571750"/>
            <a:ext cx="2121222" cy="212122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07605" y="3657763"/>
            <a:ext cx="3252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分到达。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187624" y="699542"/>
            <a:ext cx="7543800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分到校，上学路上要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分钟，他最晚什么时刻出发？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79712" y="2124081"/>
            <a:ext cx="5544616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开始时刻＝结束时刻－经过时间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55776" y="2912535"/>
            <a:ext cx="3978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97151" y="3705716"/>
            <a:ext cx="4334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答：他最晚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分出发。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0340"/>
            <a:ext cx="1612189" cy="1572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042" y="566399"/>
            <a:ext cx="1301240" cy="159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615229" y="754999"/>
            <a:ext cx="15631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4"/>
          <p:cNvGrpSpPr/>
          <p:nvPr/>
        </p:nvGrpSpPr>
        <p:grpSpPr bwMode="auto">
          <a:xfrm>
            <a:off x="3429225" y="918994"/>
            <a:ext cx="2285549" cy="1038389"/>
            <a:chOff x="2824789" y="1091504"/>
            <a:chExt cx="2506939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2" name="云形标注 82"/>
            <p:cNvSpPr>
              <a:spLocks noChangeArrowheads="1"/>
            </p:cNvSpPr>
            <p:nvPr/>
          </p:nvSpPr>
          <p:spPr bwMode="auto">
            <a:xfrm>
              <a:off x="2824789" y="1091504"/>
              <a:ext cx="2506939" cy="667083"/>
            </a:xfrm>
            <a:prstGeom prst="cloudCallout">
              <a:avLst>
                <a:gd name="adj1" fmla="val 72698"/>
                <a:gd name="adj2" fmla="val 9307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3144265" y="1146507"/>
              <a:ext cx="1932512" cy="5338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先统一单位，再填写。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2"/>
          <p:cNvSpPr txBox="1">
            <a:spLocks noChangeArrowheads="1"/>
          </p:cNvSpPr>
          <p:nvPr/>
        </p:nvSpPr>
        <p:spPr bwMode="auto">
          <a:xfrm>
            <a:off x="872065" y="2298378"/>
            <a:ext cx="31734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Box 3"/>
          <p:cNvSpPr txBox="1">
            <a:spLocks noChangeArrowheads="1"/>
          </p:cNvSpPr>
          <p:nvPr/>
        </p:nvSpPr>
        <p:spPr bwMode="auto">
          <a:xfrm>
            <a:off x="859737" y="3219822"/>
            <a:ext cx="31734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Box 4"/>
          <p:cNvSpPr txBox="1">
            <a:spLocks noChangeArrowheads="1"/>
          </p:cNvSpPr>
          <p:nvPr/>
        </p:nvSpPr>
        <p:spPr bwMode="auto">
          <a:xfrm>
            <a:off x="4172850" y="3219822"/>
            <a:ext cx="48133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5"/>
          <p:cNvSpPr txBox="1">
            <a:spLocks noChangeArrowheads="1"/>
          </p:cNvSpPr>
          <p:nvPr/>
        </p:nvSpPr>
        <p:spPr bwMode="auto">
          <a:xfrm>
            <a:off x="4310838" y="2296215"/>
            <a:ext cx="39941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2126190" y="2330128"/>
            <a:ext cx="898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113862" y="3251572"/>
            <a:ext cx="898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372200" y="2296790"/>
            <a:ext cx="995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247837" y="3218235"/>
            <a:ext cx="436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1209</Words>
  <Application>WPS 演示</Application>
  <PresentationFormat>全屏显示(16:9)</PresentationFormat>
  <Paragraphs>251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Calibri</vt:lpstr>
      <vt:lpstr>楷体_GB2312</vt:lpstr>
      <vt:lpstr>新宋体</vt:lpstr>
      <vt:lpstr>等线 Light</vt:lpstr>
      <vt:lpstr>微软雅黑</vt:lpstr>
      <vt:lpstr>Arial Unicode MS</vt:lpstr>
      <vt:lpstr>Cambria</vt:lpstr>
      <vt:lpstr>Arial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51</cp:revision>
  <dcterms:created xsi:type="dcterms:W3CDTF">2019-09-02T08:53:00Z</dcterms:created>
  <dcterms:modified xsi:type="dcterms:W3CDTF">2023-09-28T13:42:39Z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01637FB9C1704740AB902DA46FB669EC_12</vt:lpwstr>
  </property>
  <property fmtid="{D5CDD505-2E9C-101B-9397-08002B2CF9AE}" pid="3" name="KSOProductBuildVer">
    <vt:lpwstr>2052-12.1.0.15374</vt:lpwstr>
  </property>
</Properties>
</file>