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handoutMasterIdLst>
    <p:handoutMasterId r:id="rId43"/>
  </p:handoutMasterIdLst>
  <p:sldIdLst>
    <p:sldId id="458" r:id="rId4"/>
    <p:sldId id="383" r:id="rId6"/>
    <p:sldId id="256" r:id="rId7"/>
    <p:sldId id="459" r:id="rId8"/>
    <p:sldId id="460" r:id="rId9"/>
    <p:sldId id="461" r:id="rId10"/>
    <p:sldId id="428" r:id="rId11"/>
    <p:sldId id="462" r:id="rId12"/>
    <p:sldId id="463" r:id="rId13"/>
    <p:sldId id="465" r:id="rId14"/>
    <p:sldId id="464" r:id="rId15"/>
    <p:sldId id="466" r:id="rId16"/>
    <p:sldId id="467" r:id="rId17"/>
    <p:sldId id="370" r:id="rId18"/>
    <p:sldId id="469" r:id="rId19"/>
    <p:sldId id="468" r:id="rId20"/>
    <p:sldId id="471" r:id="rId21"/>
    <p:sldId id="473" r:id="rId22"/>
    <p:sldId id="472" r:id="rId23"/>
    <p:sldId id="477" r:id="rId24"/>
    <p:sldId id="475" r:id="rId25"/>
    <p:sldId id="476" r:id="rId26"/>
    <p:sldId id="478" r:id="rId27"/>
    <p:sldId id="430" r:id="rId28"/>
    <p:sldId id="429" r:id="rId29"/>
    <p:sldId id="479" r:id="rId30"/>
    <p:sldId id="433" r:id="rId31"/>
    <p:sldId id="480" r:id="rId32"/>
    <p:sldId id="481" r:id="rId33"/>
    <p:sldId id="482" r:id="rId34"/>
    <p:sldId id="483" r:id="rId35"/>
    <p:sldId id="484" r:id="rId36"/>
    <p:sldId id="437" r:id="rId37"/>
    <p:sldId id="485" r:id="rId38"/>
    <p:sldId id="486" r:id="rId39"/>
    <p:sldId id="487" r:id="rId40"/>
    <p:sldId id="488" r:id="rId41"/>
    <p:sldId id="495" r:id="rId42"/>
  </p:sldIdLst>
  <p:sldSz cx="9144000" cy="5143500"/>
  <p:notesSz cx="6858000" cy="9144000"/>
  <p:custDataLst>
    <p:tags r:id="rId4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9900"/>
    <a:srgbClr val="E72D8B"/>
    <a:srgbClr val="0000FF"/>
    <a:srgbClr val="A8D489"/>
    <a:srgbClr val="F7FFFF"/>
    <a:srgbClr val="66FFFF"/>
    <a:srgbClr val="FF00FF"/>
    <a:srgbClr val="47D5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196"/>
    <p:restoredTop sz="96256"/>
  </p:normalViewPr>
  <p:slideViewPr>
    <p:cSldViewPr showGuides="1">
      <p:cViewPr varScale="1">
        <p:scale>
          <a:sx n="146" d="100"/>
          <a:sy n="146" d="100"/>
        </p:scale>
        <p:origin x="480"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7" Type="http://schemas.openxmlformats.org/officeDocument/2006/relationships/tags" Target="tags/tag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5F1F613B-1C1B-4A41-B179-06242EE36B8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C2F4102-0A4E-4606-94BA-8705B44C8067}"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68FA6933-6AF3-4FEA-96C4-AF201868531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D411517-2925-4C3A-B107-F0A55A0D5667}"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33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33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53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53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56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56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2052" name="图片 3"/>
          <p:cNvPicPr>
            <a:picLocks noChangeAspect="1"/>
          </p:cNvPicPr>
          <p:nvPr userDrawn="1"/>
        </p:nvPicPr>
        <p:blipFill>
          <a:blip r:embed="rId3"/>
          <a:srcRect l="4327" t="43742" r="75221"/>
          <a:stretch>
            <a:fillRect/>
          </a:stretch>
        </p:blipFill>
        <p:spPr>
          <a:xfrm>
            <a:off x="-1587" y="2355850"/>
            <a:ext cx="2041525" cy="2808288"/>
          </a:xfrm>
          <a:prstGeom prst="rect">
            <a:avLst/>
          </a:prstGeom>
          <a:noFill/>
          <a:ln w="9525">
            <a:noFill/>
          </a:ln>
        </p:spPr>
      </p:pic>
      <p:pic>
        <p:nvPicPr>
          <p:cNvPr id="2053" name="图片 4"/>
          <p:cNvPicPr>
            <a:picLocks noChangeAspect="1"/>
          </p:cNvPicPr>
          <p:nvPr userDrawn="1"/>
        </p:nvPicPr>
        <p:blipFill>
          <a:blip r:embed="rId4"/>
          <a:srcRect t="63567"/>
          <a:stretch>
            <a:fillRect/>
          </a:stretch>
        </p:blipFill>
        <p:spPr>
          <a:xfrm>
            <a:off x="0" y="3579813"/>
            <a:ext cx="9144000" cy="158432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6" name="图片 3"/>
          <p:cNvPicPr>
            <a:picLocks noChangeAspect="1"/>
          </p:cNvPicPr>
          <p:nvPr userDrawn="1"/>
        </p:nvPicPr>
        <p:blipFill>
          <a:blip r:embed="rId3"/>
          <a:stretch>
            <a:fillRect/>
          </a:stretch>
        </p:blipFill>
        <p:spPr>
          <a:xfrm>
            <a:off x="-107950" y="-92075"/>
            <a:ext cx="9388475" cy="5348288"/>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100" name="图片 3"/>
          <p:cNvPicPr>
            <a:picLocks noChangeAspect="1"/>
          </p:cNvPicPr>
          <p:nvPr userDrawn="1"/>
        </p:nvPicPr>
        <p:blipFill>
          <a:blip r:embed="rId3"/>
          <a:stretch>
            <a:fillRect/>
          </a:stretch>
        </p:blipFill>
        <p:spPr>
          <a:xfrm>
            <a:off x="-22225" y="-103187"/>
            <a:ext cx="9388475" cy="5349875"/>
          </a:xfrm>
          <a:prstGeom prst="rect">
            <a:avLst/>
          </a:prstGeom>
          <a:noFill/>
          <a:ln w="9525">
            <a:noFill/>
          </a:ln>
        </p:spPr>
      </p:pic>
      <p:pic>
        <p:nvPicPr>
          <p:cNvPr id="4101" name="图片 4"/>
          <p:cNvPicPr>
            <a:picLocks noChangeAspect="1"/>
          </p:cNvPicPr>
          <p:nvPr userDrawn="1"/>
        </p:nvPicPr>
        <p:blipFill>
          <a:blip r:embed="rId4"/>
          <a:stretch>
            <a:fillRect/>
          </a:stretch>
        </p:blipFill>
        <p:spPr>
          <a:xfrm>
            <a:off x="-93662" y="0"/>
            <a:ext cx="1058862" cy="105886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4" name="图片 3"/>
          <p:cNvPicPr>
            <a:picLocks noChangeAspect="1"/>
          </p:cNvPicPr>
          <p:nvPr userDrawn="1"/>
        </p:nvPicPr>
        <p:blipFill>
          <a:blip r:embed="rId3"/>
          <a:stretch>
            <a:fillRect/>
          </a:stretch>
        </p:blipFill>
        <p:spPr>
          <a:xfrm>
            <a:off x="-36512" y="-92075"/>
            <a:ext cx="1439862" cy="143986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7172" name="图片 3"/>
          <p:cNvPicPr>
            <a:picLocks noChangeAspect="1"/>
          </p:cNvPicPr>
          <p:nvPr userDrawn="1"/>
        </p:nvPicPr>
        <p:blipFill>
          <a:blip r:embed="rId3"/>
          <a:stretch>
            <a:fillRect/>
          </a:stretch>
        </p:blipFill>
        <p:spPr>
          <a:xfrm>
            <a:off x="1588" y="0"/>
            <a:ext cx="9140825"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image" Target="../media/image10.png"/><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9.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p:pic>
        <p:nvPicPr>
          <p:cNvPr id="1026" name="图片 2"/>
          <p:cNvPicPr>
            <a:picLocks noChangeAspect="1"/>
          </p:cNvPicPr>
          <p:nvPr userDrawn="1"/>
        </p:nvPicPr>
        <p:blipFill>
          <a:blip r:embed="rId8"/>
          <a:stretch>
            <a:fillRect/>
          </a:stretch>
        </p:blipFill>
        <p:spPr>
          <a:xfrm>
            <a:off x="0" y="0"/>
            <a:ext cx="9144000" cy="5143500"/>
          </a:xfrm>
          <a:prstGeom prst="rect">
            <a:avLst/>
          </a:prstGeom>
          <a:noFill/>
          <a:ln w="9525">
            <a:noFill/>
          </a:ln>
        </p:spPr>
      </p:pic>
      <p:pic>
        <p:nvPicPr>
          <p:cNvPr id="1027" name="图片 1"/>
          <p:cNvPicPr>
            <a:picLocks noChangeAspect="1"/>
          </p:cNvPicPr>
          <p:nvPr userDrawn="1"/>
        </p:nvPicPr>
        <p:blipFill>
          <a:blip r:embed="rId9"/>
          <a:srcRect r="4016" b="4016"/>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slide" Target="slide12.xml"/><Relationship Id="rId1"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slide" Target="slide12.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23.png"/><Relationship Id="rId1" Type="http://schemas.openxmlformats.org/officeDocument/2006/relationships/image" Target="../media/image2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2" name="组合 2"/>
          <p:cNvGrpSpPr/>
          <p:nvPr/>
        </p:nvGrpSpPr>
        <p:grpSpPr>
          <a:xfrm>
            <a:off x="1176338" y="1419225"/>
            <a:ext cx="3168650" cy="1584325"/>
            <a:chOff x="1176197" y="1419622"/>
            <a:chExt cx="3168352" cy="1584176"/>
          </a:xfrm>
        </p:grpSpPr>
        <p:pic>
          <p:nvPicPr>
            <p:cNvPr id="10246" name="图片 1"/>
            <p:cNvPicPr>
              <a:picLocks noChangeAspect="1"/>
            </p:cNvPicPr>
            <p:nvPr/>
          </p:nvPicPr>
          <p:blipFill>
            <a:blip r:embed="rId1"/>
            <a:srcRect l="3799" t="40199" r="51401" b="37399"/>
            <a:stretch>
              <a:fillRect/>
            </a:stretch>
          </p:blipFill>
          <p:spPr>
            <a:xfrm>
              <a:off x="1176197" y="1419622"/>
              <a:ext cx="3168352" cy="1584176"/>
            </a:xfrm>
            <a:prstGeom prst="rect">
              <a:avLst/>
            </a:prstGeom>
            <a:noFill/>
            <a:ln w="9525">
              <a:noFill/>
            </a:ln>
          </p:spPr>
        </p:pic>
        <p:sp>
          <p:nvSpPr>
            <p:cNvPr id="10247" name="矩形 9">
              <a:hlinkClick r:id="" action="ppaction://noaction"/>
            </p:cNvPr>
            <p:cNvSpPr/>
            <p:nvPr/>
          </p:nvSpPr>
          <p:spPr>
            <a:xfrm>
              <a:off x="1824269" y="1888544"/>
              <a:ext cx="1806906" cy="646331"/>
            </a:xfrm>
            <a:prstGeom prst="rect">
              <a:avLst/>
            </a:prstGeom>
            <a:noFill/>
            <a:ln w="9525">
              <a:noFill/>
            </a:ln>
          </p:spPr>
          <p:txBody>
            <a:bodyPr wrap="none">
              <a:spAutoFit/>
            </a:bodyPr>
            <a:p>
              <a:pPr algn="ct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1</a:t>
              </a:r>
              <a:r>
                <a:rPr lang="zh-CN" altLang="en-US" sz="3600" b="1" dirty="0">
                  <a:latin typeface="楷体" panose="02010609060101010101" pitchFamily="49" charset="-122"/>
                  <a:ea typeface="楷体" panose="02010609060101010101" pitchFamily="49" charset="-122"/>
                </a:rPr>
                <a:t>课时</a:t>
              </a:r>
              <a:endParaRPr lang="zh-CN" altLang="en-US" sz="3600" b="1" dirty="0">
                <a:latin typeface="楷体" panose="02010609060101010101" pitchFamily="49" charset="-122"/>
                <a:ea typeface="楷体" panose="02010609060101010101" pitchFamily="49" charset="-122"/>
              </a:endParaRPr>
            </a:p>
          </p:txBody>
        </p:sp>
      </p:grpSp>
      <p:grpSp>
        <p:nvGrpSpPr>
          <p:cNvPr id="10243" name="组合 3"/>
          <p:cNvGrpSpPr/>
          <p:nvPr/>
        </p:nvGrpSpPr>
        <p:grpSpPr>
          <a:xfrm>
            <a:off x="4787900" y="1419225"/>
            <a:ext cx="3455988" cy="1728788"/>
            <a:chOff x="4788024" y="1419622"/>
            <a:chExt cx="3456384" cy="1728192"/>
          </a:xfrm>
        </p:grpSpPr>
        <p:pic>
          <p:nvPicPr>
            <p:cNvPr id="10244" name="图片 8"/>
            <p:cNvPicPr>
              <a:picLocks noChangeAspect="1"/>
            </p:cNvPicPr>
            <p:nvPr/>
          </p:nvPicPr>
          <p:blipFill>
            <a:blip r:embed="rId1"/>
            <a:srcRect l="51038" t="64854" r="4163" b="12746"/>
            <a:stretch>
              <a:fillRect/>
            </a:stretch>
          </p:blipFill>
          <p:spPr>
            <a:xfrm>
              <a:off x="4788024" y="1419622"/>
              <a:ext cx="3456384" cy="1728192"/>
            </a:xfrm>
            <a:prstGeom prst="rect">
              <a:avLst/>
            </a:prstGeom>
            <a:noFill/>
            <a:ln w="9525">
              <a:noFill/>
            </a:ln>
          </p:spPr>
        </p:pic>
        <p:sp>
          <p:nvSpPr>
            <p:cNvPr id="10245" name="矩形 13">
              <a:hlinkClick r:id="rId2" action="ppaction://hlinksldjump"/>
            </p:cNvPr>
            <p:cNvSpPr/>
            <p:nvPr/>
          </p:nvSpPr>
          <p:spPr>
            <a:xfrm>
              <a:off x="5674974" y="1960552"/>
              <a:ext cx="1806906" cy="646331"/>
            </a:xfrm>
            <a:prstGeom prst="rect">
              <a:avLst/>
            </a:prstGeom>
            <a:noFill/>
            <a:ln w="9525">
              <a:noFill/>
            </a:ln>
          </p:spPr>
          <p:txBody>
            <a:bodyPr wrap="none">
              <a:spAutoFit/>
            </a:bodyPr>
            <a:p>
              <a:pPr algn="ct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2</a:t>
              </a:r>
              <a:r>
                <a:rPr lang="zh-CN" altLang="en-US" sz="3600" b="1" dirty="0">
                  <a:latin typeface="楷体" panose="02010609060101010101" pitchFamily="49" charset="-122"/>
                  <a:ea typeface="楷体" panose="02010609060101010101" pitchFamily="49" charset="-122"/>
                </a:rPr>
                <a:t>课时</a:t>
              </a:r>
              <a:endParaRPr lang="zh-CN" altLang="en-US" sz="3600" b="1" dirty="0">
                <a:latin typeface="楷体" panose="02010609060101010101" pitchFamily="49" charset="-122"/>
                <a:ea typeface="楷体" panose="02010609060101010101" pitchFamily="49" charset="-122"/>
              </a:endParaRPr>
            </a:p>
          </p:txBody>
        </p: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rrowheads="1"/>
          </p:cNvSpPr>
          <p:nvPr/>
        </p:nvSpPr>
        <p:spPr bwMode="auto">
          <a:xfrm>
            <a:off x="755650" y="555625"/>
            <a:ext cx="7991475" cy="39433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第一部分（</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1</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交代故事发生的时间，引出下文。</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第二部分（</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2</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6</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讲了“我”从兴奋期待到疑惑暗生，但依然在焦急无奈的心情中耐心等候，却最终彻底失望的过程。</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xEl>
                                              <p:charRg st="0" end="9"/>
                                            </p:txEl>
                                          </p:spTgt>
                                        </p:tgtEl>
                                        <p:attrNameLst>
                                          <p:attrName>style.visibility</p:attrName>
                                        </p:attrNameLst>
                                      </p:cBhvr>
                                      <p:to>
                                        <p:strVal val="visible"/>
                                      </p:to>
                                    </p:set>
                                    <p:animEffect transition="in" filter="barn(inVertical)">
                                      <p:cBhvr>
                                        <p:cTn id="7" dur="500"/>
                                        <p:tgtEl>
                                          <p:spTgt spid="5">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charRg st="9" end="29"/>
                                            </p:txEl>
                                          </p:spTgt>
                                        </p:tgtEl>
                                        <p:attrNameLst>
                                          <p:attrName>style.visibility</p:attrName>
                                        </p:attrNameLst>
                                      </p:cBhvr>
                                      <p:to>
                                        <p:strVal val="visible"/>
                                      </p:to>
                                    </p:set>
                                    <p:animEffect transition="in" filter="barn(inVertical)">
                                      <p:cBhvr>
                                        <p:cTn id="12" dur="500"/>
                                        <p:tgtEl>
                                          <p:spTgt spid="5">
                                            <p:txEl>
                                              <p:charRg st="9" end="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charRg st="29" end="40"/>
                                            </p:txEl>
                                          </p:spTgt>
                                        </p:tgtEl>
                                        <p:attrNameLst>
                                          <p:attrName>style.visibility</p:attrName>
                                        </p:attrNameLst>
                                      </p:cBhvr>
                                      <p:to>
                                        <p:strVal val="visible"/>
                                      </p:to>
                                    </p:set>
                                    <p:animEffect transition="in" filter="barn(inVertical)">
                                      <p:cBhvr>
                                        <p:cTn id="17" dur="500"/>
                                        <p:tgtEl>
                                          <p:spTgt spid="5">
                                            <p:txEl>
                                              <p:charRg st="29" end="4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charRg st="40" end="89"/>
                                            </p:txEl>
                                          </p:spTgt>
                                        </p:tgtEl>
                                        <p:attrNameLst>
                                          <p:attrName>style.visibility</p:attrName>
                                        </p:attrNameLst>
                                      </p:cBhvr>
                                      <p:to>
                                        <p:strVal val="visible"/>
                                      </p:to>
                                    </p:set>
                                    <p:animEffect transition="in" filter="barn(inVertical)">
                                      <p:cBhvr>
                                        <p:cTn id="22" dur="500"/>
                                        <p:tgtEl>
                                          <p:spTgt spid="5">
                                            <p:txEl>
                                              <p:charRg st="40"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rrowheads="1"/>
          </p:cNvSpPr>
          <p:nvPr/>
        </p:nvSpPr>
        <p:spPr bwMode="auto">
          <a:xfrm>
            <a:off x="971550" y="1347788"/>
            <a:ext cx="7704138" cy="19145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第三部分（</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7</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endPar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讲了“我”最后失望委屈以致伤心到哭泣，以及母亲对“我”的安慰。</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xEl>
                                              <p:charRg st="0" end="9"/>
                                            </p:txEl>
                                          </p:spTgt>
                                        </p:tgtEl>
                                        <p:attrNameLst>
                                          <p:attrName>style.visibility</p:attrName>
                                        </p:attrNameLst>
                                      </p:cBhvr>
                                      <p:to>
                                        <p:strVal val="visible"/>
                                      </p:to>
                                    </p:set>
                                    <p:animEffect transition="in" filter="barn(inVertical)">
                                      <p:cBhvr>
                                        <p:cTn id="7" dur="500"/>
                                        <p:tgtEl>
                                          <p:spTgt spid="5">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charRg st="9" end="45"/>
                                            </p:txEl>
                                          </p:spTgt>
                                        </p:tgtEl>
                                        <p:attrNameLst>
                                          <p:attrName>style.visibility</p:attrName>
                                        </p:attrNameLst>
                                      </p:cBhvr>
                                      <p:to>
                                        <p:strVal val="visible"/>
                                      </p:to>
                                    </p:set>
                                    <p:animEffect transition="in" filter="barn(inVertical)">
                                      <p:cBhvr>
                                        <p:cTn id="12" dur="500"/>
                                        <p:tgtEl>
                                          <p:spTgt spid="5">
                                            <p:txEl>
                                              <p:charRg st="9" end="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4"/>
          <p:cNvGrpSpPr/>
          <p:nvPr/>
        </p:nvGrpSpPr>
        <p:grpSpPr>
          <a:xfrm>
            <a:off x="2771775" y="1563688"/>
            <a:ext cx="3455988" cy="1728787"/>
            <a:chOff x="4788024" y="1419622"/>
            <a:chExt cx="3456384" cy="1728192"/>
          </a:xfrm>
        </p:grpSpPr>
        <p:pic>
          <p:nvPicPr>
            <p:cNvPr id="24579" name="图片 5"/>
            <p:cNvPicPr>
              <a:picLocks noChangeAspect="1"/>
            </p:cNvPicPr>
            <p:nvPr/>
          </p:nvPicPr>
          <p:blipFill>
            <a:blip r:embed="rId1"/>
            <a:srcRect l="51038" t="64854" r="4163" b="12746"/>
            <a:stretch>
              <a:fillRect/>
            </a:stretch>
          </p:blipFill>
          <p:spPr>
            <a:xfrm>
              <a:off x="4788024" y="1419622"/>
              <a:ext cx="3456384" cy="1728192"/>
            </a:xfrm>
            <a:prstGeom prst="rect">
              <a:avLst/>
            </a:prstGeom>
            <a:noFill/>
            <a:ln w="9525">
              <a:noFill/>
            </a:ln>
          </p:spPr>
        </p:pic>
        <p:sp>
          <p:nvSpPr>
            <p:cNvPr id="24580" name="矩形 13">
              <a:hlinkClick r:id="rId2" action="ppaction://hlinksldjump"/>
            </p:cNvPr>
            <p:cNvSpPr/>
            <p:nvPr/>
          </p:nvSpPr>
          <p:spPr>
            <a:xfrm>
              <a:off x="5674974" y="1960552"/>
              <a:ext cx="1806906" cy="646331"/>
            </a:xfrm>
            <a:prstGeom prst="rect">
              <a:avLst/>
            </a:prstGeom>
            <a:noFill/>
            <a:ln w="9525">
              <a:noFill/>
            </a:ln>
          </p:spPr>
          <p:txBody>
            <a:bodyPr wrap="none">
              <a:spAutoFit/>
            </a:bodyPr>
            <a:p>
              <a:pPr algn="ct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2</a:t>
              </a:r>
              <a:r>
                <a:rPr lang="zh-CN" altLang="en-US" sz="3600" b="1" dirty="0">
                  <a:latin typeface="楷体" panose="02010609060101010101" pitchFamily="49" charset="-122"/>
                  <a:ea typeface="楷体" panose="02010609060101010101" pitchFamily="49" charset="-122"/>
                </a:rPr>
                <a:t>课时</a:t>
              </a:r>
              <a:endParaRPr lang="zh-CN" altLang="en-US" sz="3600" b="1" dirty="0">
                <a:latin typeface="楷体" panose="02010609060101010101" pitchFamily="49" charset="-122"/>
                <a:ea typeface="楷体" panose="02010609060101010101" pitchFamily="49" charset="-122"/>
              </a:endParaRP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11"/>
          <p:cNvSpPr txBox="1"/>
          <p:nvPr/>
        </p:nvSpPr>
        <p:spPr>
          <a:xfrm>
            <a:off x="468313" y="1419225"/>
            <a:ext cx="8099425" cy="2663825"/>
          </a:xfrm>
          <a:prstGeom prst="rect">
            <a:avLst/>
          </a:prstGeom>
          <a:noFill/>
          <a:ln w="9525">
            <a:noFill/>
          </a:ln>
        </p:spPr>
        <p:txBody>
          <a:bodyPr>
            <a:spAutoFit/>
          </a:bodyPr>
          <a:p>
            <a:pPr marL="742950" indent="-742950" eaLnBrk="1" hangingPunct="1">
              <a:lnSpc>
                <a:spcPct val="120000"/>
              </a:lnSpc>
              <a:buFont typeface="Wingdings" panose="05000000000000000000" pitchFamily="2" charset="2"/>
              <a:buChar char="n"/>
            </a:pPr>
            <a:r>
              <a:rPr lang="zh-CN" altLang="en-US" sz="3600" b="1" dirty="0">
                <a:latin typeface="黑体" panose="02010609060101010101" pitchFamily="49" charset="-122"/>
                <a:ea typeface="黑体" panose="02010609060101010101" pitchFamily="49" charset="-122"/>
              </a:rPr>
              <a:t>小男孩那么真切地希望母亲能够实现他小小的愿望</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在一个星期天带他出去玩。可是母亲最终没能履行诺言，小男孩的心情怎么样？</a:t>
            </a:r>
            <a:endParaRPr lang="en-US" altLang="zh-CN" sz="3600" b="1" dirty="0">
              <a:latin typeface="黑体" panose="02010609060101010101" pitchFamily="49" charset="-122"/>
              <a:ea typeface="黑体" panose="02010609060101010101" pitchFamily="49" charset="-122"/>
            </a:endParaRPr>
          </a:p>
        </p:txBody>
      </p:sp>
      <p:sp>
        <p:nvSpPr>
          <p:cNvPr id="26627" name="文本框 11"/>
          <p:cNvSpPr txBox="1"/>
          <p:nvPr/>
        </p:nvSpPr>
        <p:spPr>
          <a:xfrm>
            <a:off x="1187450" y="268288"/>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整体感知</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1"/>
          <p:cNvSpPr txBox="1">
            <a:spLocks noChangeArrowheads="1"/>
          </p:cNvSpPr>
          <p:nvPr/>
        </p:nvSpPr>
        <p:spPr bwMode="auto">
          <a:xfrm>
            <a:off x="522288" y="1058863"/>
            <a:ext cx="8099425" cy="2836863"/>
          </a:xfrm>
          <a:prstGeom prst="rect">
            <a:avLst/>
          </a:prstGeom>
          <a:noFill/>
          <a:ln>
            <a:noFill/>
          </a:ln>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marR="0" lvl="0" indent="-571500" algn="l" defTabSz="914400" rtl="0" eaLnBrk="1" fontAlgn="base" latinLnBrk="0" hangingPunct="1">
              <a:lnSpc>
                <a:spcPct val="120000"/>
              </a:lnSpc>
              <a:spcBef>
                <a:spcPts val="1000"/>
              </a:spcBef>
              <a:spcAft>
                <a:spcPct val="0"/>
              </a:spcAft>
              <a:buClrTx/>
              <a:buSzTx/>
              <a:buFont typeface="Wingdings" panose="05000000000000000000" pitchFamily="2" charset="2"/>
              <a:buChar char="n"/>
              <a:defRPr/>
            </a:pPr>
            <a:r>
              <a:rPr kumimoji="0" lang="zh-CN" altLang="en-US"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阅读提示：</a:t>
            </a:r>
            <a:endParaRPr kumimoji="0" lang="zh-CN" altLang="en-US" sz="3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找出表现母亲行为的句子。</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找出描写“我”的心情的语句并做批注。</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20000"/>
              </a:lnSpc>
              <a:spcBef>
                <a:spcPts val="10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思考“我”的心理发生了哪些变化？</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27651" name="文本框 11"/>
          <p:cNvSpPr txBox="1"/>
          <p:nvPr/>
        </p:nvSpPr>
        <p:spPr>
          <a:xfrm>
            <a:off x="900113" y="268288"/>
            <a:ext cx="2163762"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整体感知</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11"/>
          <p:cNvSpPr txBox="1"/>
          <p:nvPr/>
        </p:nvSpPr>
        <p:spPr>
          <a:xfrm>
            <a:off x="539750" y="1635125"/>
            <a:ext cx="7885113" cy="1998663"/>
          </a:xfrm>
          <a:prstGeom prst="rect">
            <a:avLst/>
          </a:prstGeom>
          <a:noFill/>
          <a:ln w="9525">
            <a:noFill/>
          </a:ln>
        </p:spPr>
        <p:txBody>
          <a:bodyPr>
            <a:spAutoFit/>
          </a:bodyPr>
          <a:p>
            <a:pPr marL="742950" indent="-742950" eaLnBrk="1" hangingPunct="1">
              <a:lnSpc>
                <a:spcPct val="120000"/>
              </a:lnSpc>
              <a:buFont typeface="Wingdings" panose="05000000000000000000" pitchFamily="2" charset="2"/>
              <a:buChar char="n"/>
            </a:pPr>
            <a:r>
              <a:rPr lang="zh-CN" altLang="en-US" sz="3600" b="1" dirty="0">
                <a:latin typeface="黑体" panose="02010609060101010101" pitchFamily="49" charset="-122"/>
                <a:ea typeface="黑体" panose="02010609060101010101" pitchFamily="49" charset="-122"/>
              </a:rPr>
              <a:t>默读描写早晨“我”心情变化的片段，圈画出相关语句。（第</a:t>
            </a: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a:t>
            </a:r>
            <a:r>
              <a:rPr lang="en-US" altLang="zh-CN" sz="3600" b="1" dirty="0">
                <a:latin typeface="黑体" panose="02010609060101010101" pitchFamily="49" charset="-122"/>
                <a:ea typeface="黑体" panose="02010609060101010101" pitchFamily="49" charset="-122"/>
              </a:rPr>
              <a:t>5</a:t>
            </a:r>
            <a:r>
              <a:rPr lang="zh-CN" altLang="en-US" sz="3600" b="1" dirty="0">
                <a:latin typeface="黑体" panose="02010609060101010101" pitchFamily="49" charset="-122"/>
                <a:ea typeface="黑体" panose="02010609060101010101" pitchFamily="49" charset="-122"/>
              </a:rPr>
              <a:t>自然段）</a:t>
            </a:r>
            <a:endParaRPr lang="en-US" altLang="zh-CN" sz="36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1619250" y="1949450"/>
            <a:ext cx="2089150" cy="504825"/>
          </a:xfrm>
          <a:prstGeom prst="rect">
            <a:avLst/>
          </a:prstGeom>
          <a:solidFill>
            <a:srgbClr val="FF9900"/>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7" name="矩形 6"/>
          <p:cNvSpPr/>
          <p:nvPr/>
        </p:nvSpPr>
        <p:spPr>
          <a:xfrm>
            <a:off x="3635375" y="2571750"/>
            <a:ext cx="1714500" cy="504825"/>
          </a:xfrm>
          <a:prstGeom prst="rect">
            <a:avLst/>
          </a:prstGeom>
          <a:solidFill>
            <a:srgbClr val="FF9900"/>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8" name="矩形 7"/>
          <p:cNvSpPr/>
          <p:nvPr/>
        </p:nvSpPr>
        <p:spPr>
          <a:xfrm>
            <a:off x="3276600" y="3148013"/>
            <a:ext cx="1655763" cy="503238"/>
          </a:xfrm>
          <a:prstGeom prst="rect">
            <a:avLst/>
          </a:prstGeom>
          <a:solidFill>
            <a:srgbClr val="FF9900"/>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2" name="矩形 1"/>
          <p:cNvSpPr/>
          <p:nvPr/>
        </p:nvSpPr>
        <p:spPr>
          <a:xfrm>
            <a:off x="5349875" y="700088"/>
            <a:ext cx="1655763" cy="647700"/>
          </a:xfrm>
          <a:prstGeom prst="rect">
            <a:avLst/>
          </a:prstGeom>
          <a:solidFill>
            <a:srgbClr val="FF9900"/>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4" name="文本框 11"/>
          <p:cNvSpPr txBox="1">
            <a:spLocks noChangeArrowheads="1"/>
          </p:cNvSpPr>
          <p:nvPr/>
        </p:nvSpPr>
        <p:spPr bwMode="auto">
          <a:xfrm>
            <a:off x="1116013" y="700088"/>
            <a:ext cx="7416800" cy="41497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那是个春天的早晨，阳光明媚。</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这段时光不好挨。</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焦急又兴奋。</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院子很大，空空落落。</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我就这样念念叨叨地追在母亲的腿底下，看她做完一件事又去做一件事。</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xEl>
                                              <p:charRg st="0" end="15"/>
                                            </p:txEl>
                                          </p:spTgt>
                                        </p:tgtEl>
                                        <p:attrNameLst>
                                          <p:attrName>style.visibility</p:attrName>
                                        </p:attrNameLst>
                                      </p:cBhvr>
                                      <p:to>
                                        <p:strVal val="visible"/>
                                      </p:to>
                                    </p:set>
                                    <p:animEffect transition="in" filter="fade">
                                      <p:cBhvr>
                                        <p:cTn id="7" dur="1000"/>
                                        <p:tgtEl>
                                          <p:spTgt spid="4">
                                            <p:txEl>
                                              <p:charRg st="0" end="15"/>
                                            </p:txEl>
                                          </p:spTgt>
                                        </p:tgtEl>
                                      </p:cBhvr>
                                    </p:animEffect>
                                    <p:anim calcmode="lin" valueType="num">
                                      <p:cBhvr>
                                        <p:cTn id="8" dur="1000" fill="hold"/>
                                        <p:tgtEl>
                                          <p:spTgt spid="4">
                                            <p:txEl>
                                              <p:charRg st="0" end="15"/>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0" end="1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charRg st="15" end="24"/>
                                            </p:txEl>
                                          </p:spTgt>
                                        </p:tgtEl>
                                        <p:attrNameLst>
                                          <p:attrName>style.visibility</p:attrName>
                                        </p:attrNameLst>
                                      </p:cBhvr>
                                      <p:to>
                                        <p:strVal val="visible"/>
                                      </p:to>
                                    </p:set>
                                    <p:animEffect transition="in" filter="fade">
                                      <p:cBhvr>
                                        <p:cTn id="14" dur="1000"/>
                                        <p:tgtEl>
                                          <p:spTgt spid="4">
                                            <p:txEl>
                                              <p:charRg st="15" end="24"/>
                                            </p:txEl>
                                          </p:spTgt>
                                        </p:tgtEl>
                                      </p:cBhvr>
                                    </p:animEffect>
                                    <p:anim calcmode="lin" valueType="num">
                                      <p:cBhvr>
                                        <p:cTn id="15" dur="1000" fill="hold"/>
                                        <p:tgtEl>
                                          <p:spTgt spid="4">
                                            <p:txEl>
                                              <p:charRg st="15" end="2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charRg st="15" end="2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charRg st="24" end="31"/>
                                            </p:txEl>
                                          </p:spTgt>
                                        </p:tgtEl>
                                        <p:attrNameLst>
                                          <p:attrName>style.visibility</p:attrName>
                                        </p:attrNameLst>
                                      </p:cBhvr>
                                      <p:to>
                                        <p:strVal val="visible"/>
                                      </p:to>
                                    </p:set>
                                    <p:animEffect transition="in" filter="fade">
                                      <p:cBhvr>
                                        <p:cTn id="21" dur="1000"/>
                                        <p:tgtEl>
                                          <p:spTgt spid="4">
                                            <p:txEl>
                                              <p:charRg st="24" end="31"/>
                                            </p:txEl>
                                          </p:spTgt>
                                        </p:tgtEl>
                                      </p:cBhvr>
                                    </p:animEffect>
                                    <p:anim calcmode="lin" valueType="num">
                                      <p:cBhvr>
                                        <p:cTn id="22" dur="1000" fill="hold"/>
                                        <p:tgtEl>
                                          <p:spTgt spid="4">
                                            <p:txEl>
                                              <p:charRg st="24" end="3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charRg st="24" end="3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charRg st="31" end="42"/>
                                            </p:txEl>
                                          </p:spTgt>
                                        </p:tgtEl>
                                        <p:attrNameLst>
                                          <p:attrName>style.visibility</p:attrName>
                                        </p:attrNameLst>
                                      </p:cBhvr>
                                      <p:to>
                                        <p:strVal val="visible"/>
                                      </p:to>
                                    </p:set>
                                    <p:animEffect transition="in" filter="fade">
                                      <p:cBhvr>
                                        <p:cTn id="28" dur="1000"/>
                                        <p:tgtEl>
                                          <p:spTgt spid="4">
                                            <p:txEl>
                                              <p:charRg st="31" end="42"/>
                                            </p:txEl>
                                          </p:spTgt>
                                        </p:tgtEl>
                                      </p:cBhvr>
                                    </p:animEffect>
                                    <p:anim calcmode="lin" valueType="num">
                                      <p:cBhvr>
                                        <p:cTn id="29" dur="1000" fill="hold"/>
                                        <p:tgtEl>
                                          <p:spTgt spid="4">
                                            <p:txEl>
                                              <p:charRg st="31" end="4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charRg st="31" end="4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charRg st="42" end="75"/>
                                            </p:txEl>
                                          </p:spTgt>
                                        </p:tgtEl>
                                        <p:attrNameLst>
                                          <p:attrName>style.visibility</p:attrName>
                                        </p:attrNameLst>
                                      </p:cBhvr>
                                      <p:to>
                                        <p:strVal val="visible"/>
                                      </p:to>
                                    </p:set>
                                    <p:animEffect transition="in" filter="fade">
                                      <p:cBhvr>
                                        <p:cTn id="35" dur="1000"/>
                                        <p:tgtEl>
                                          <p:spTgt spid="4">
                                            <p:txEl>
                                              <p:charRg st="42" end="75"/>
                                            </p:txEl>
                                          </p:spTgt>
                                        </p:tgtEl>
                                      </p:cBhvr>
                                    </p:animEffect>
                                    <p:anim calcmode="lin" valueType="num">
                                      <p:cBhvr>
                                        <p:cTn id="36" dur="1000" fill="hold"/>
                                        <p:tgtEl>
                                          <p:spTgt spid="4">
                                            <p:txEl>
                                              <p:charRg st="42" end="7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charRg st="42" end="7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charRg st="75" end="78"/>
                                            </p:txEl>
                                          </p:spTgt>
                                        </p:tgtEl>
                                        <p:attrNameLst>
                                          <p:attrName>style.visibility</p:attrName>
                                        </p:attrNameLst>
                                      </p:cBhvr>
                                      <p:to>
                                        <p:strVal val="visible"/>
                                      </p:to>
                                    </p:set>
                                    <p:animEffect transition="in" filter="fade">
                                      <p:cBhvr>
                                        <p:cTn id="42" dur="1000"/>
                                        <p:tgtEl>
                                          <p:spTgt spid="4">
                                            <p:txEl>
                                              <p:charRg st="75" end="78"/>
                                            </p:txEl>
                                          </p:spTgt>
                                        </p:tgtEl>
                                      </p:cBhvr>
                                    </p:animEffect>
                                    <p:anim calcmode="lin" valueType="num">
                                      <p:cBhvr>
                                        <p:cTn id="43" dur="1000" fill="hold"/>
                                        <p:tgtEl>
                                          <p:spTgt spid="4">
                                            <p:txEl>
                                              <p:charRg st="75" end="78"/>
                                            </p:txEl>
                                          </p:spTgt>
                                        </p:tgtEl>
                                        <p:attrNameLst>
                                          <p:attrName>ppt_x</p:attrName>
                                        </p:attrNameLst>
                                      </p:cBhvr>
                                      <p:tavLst>
                                        <p:tav tm="0">
                                          <p:val>
                                            <p:strVal val="#ppt_x"/>
                                          </p:val>
                                        </p:tav>
                                        <p:tav tm="100000">
                                          <p:val>
                                            <p:strVal val="#ppt_x"/>
                                          </p:val>
                                        </p:tav>
                                      </p:tavLst>
                                    </p:anim>
                                    <p:anim calcmode="lin" valueType="num">
                                      <p:cBhvr>
                                        <p:cTn id="44" dur="1000" fill="hold"/>
                                        <p:tgtEl>
                                          <p:spTgt spid="4">
                                            <p:txEl>
                                              <p:charRg st="75" end="7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barn(inVertical)">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arn(inVertical)">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barn(inVertical)">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barn(inVertical)">
                                      <p:cBhvr>
                                        <p:cTn id="6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11"/>
          <p:cNvSpPr txBox="1"/>
          <p:nvPr/>
        </p:nvSpPr>
        <p:spPr>
          <a:xfrm>
            <a:off x="522288" y="1074738"/>
            <a:ext cx="8099425"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楷体" panose="02010609060101010101" pitchFamily="49" charset="-122"/>
                <a:ea typeface="楷体" panose="02010609060101010101" pitchFamily="49" charset="-122"/>
              </a:rPr>
              <a:t>你从这些词语里体会到了什么？</a:t>
            </a:r>
            <a:endParaRPr lang="en-US" altLang="zh-CN" sz="3200" b="1" dirty="0">
              <a:latin typeface="楷体" panose="02010609060101010101" pitchFamily="49" charset="-122"/>
              <a:ea typeface="楷体" panose="02010609060101010101" pitchFamily="49" charset="-122"/>
            </a:endParaRPr>
          </a:p>
        </p:txBody>
      </p:sp>
      <p:sp>
        <p:nvSpPr>
          <p:cNvPr id="4" name="矩形 3"/>
          <p:cNvSpPr/>
          <p:nvPr/>
        </p:nvSpPr>
        <p:spPr>
          <a:xfrm>
            <a:off x="971550" y="1995488"/>
            <a:ext cx="7561263" cy="1785938"/>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rPr>
              <a:t>    “这段时光不好挨”写出了“我”在耐心等待；“空空落落”写出“我”等待时的无聊与孤独……</a:t>
            </a:r>
            <a:endPar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11"/>
          <p:cNvSpPr txBox="1"/>
          <p:nvPr/>
        </p:nvSpPr>
        <p:spPr>
          <a:xfrm>
            <a:off x="1116013" y="1851025"/>
            <a:ext cx="7056437" cy="1422400"/>
          </a:xfrm>
          <a:prstGeom prst="rect">
            <a:avLst/>
          </a:prstGeom>
          <a:noFill/>
          <a:ln w="9525">
            <a:noFill/>
          </a:ln>
        </p:spPr>
        <p:txBody>
          <a:bodyPr>
            <a:spAutoFit/>
          </a:bodyPr>
          <a:p>
            <a:pPr marL="742950" indent="-742950" eaLnBrk="1" hangingPunct="1">
              <a:lnSpc>
                <a:spcPct val="120000"/>
              </a:lnSpc>
              <a:buFont typeface="Wingdings" panose="05000000000000000000" pitchFamily="2" charset="2"/>
              <a:buChar char="n"/>
            </a:pPr>
            <a:r>
              <a:rPr lang="zh-CN" altLang="en-US" sz="3600" b="1" dirty="0">
                <a:latin typeface="黑体" panose="02010609060101010101" pitchFamily="49" charset="-122"/>
                <a:ea typeface="黑体" panose="02010609060101010101" pitchFamily="49" charset="-122"/>
              </a:rPr>
              <a:t>默读描写下午“我”心情变化的片段。（第</a:t>
            </a:r>
            <a:r>
              <a:rPr lang="en-US" altLang="zh-CN" sz="3600" b="1" dirty="0">
                <a:latin typeface="黑体" panose="02010609060101010101" pitchFamily="49" charset="-122"/>
                <a:ea typeface="黑体" panose="02010609060101010101" pitchFamily="49" charset="-122"/>
              </a:rPr>
              <a:t>6</a:t>
            </a:r>
            <a:r>
              <a:rPr lang="zh-CN" altLang="en-US" sz="3600" b="1" dirty="0">
                <a:latin typeface="黑体" panose="02010609060101010101" pitchFamily="49" charset="-122"/>
                <a:ea typeface="黑体" panose="02010609060101010101" pitchFamily="49" charset="-122"/>
              </a:rPr>
              <a:t>自然段）</a:t>
            </a:r>
            <a:endParaRPr lang="en-US" altLang="zh-CN" sz="36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1"/>
          <p:cNvSpPr txBox="1"/>
          <p:nvPr/>
        </p:nvSpPr>
        <p:spPr>
          <a:xfrm>
            <a:off x="684213" y="700088"/>
            <a:ext cx="8137525" cy="119538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）“我”盼着什么？作者是怎么写出“盼”的心情的？</a:t>
            </a:r>
            <a:endParaRPr lang="zh-CN" altLang="en-US" sz="3200" b="1" dirty="0">
              <a:latin typeface="楷体" panose="02010609060101010101" pitchFamily="49" charset="-122"/>
              <a:ea typeface="楷体" panose="02010609060101010101" pitchFamily="49" charset="-122"/>
            </a:endParaRPr>
          </a:p>
        </p:txBody>
      </p:sp>
      <p:sp>
        <p:nvSpPr>
          <p:cNvPr id="25603" name="文本框 11"/>
          <p:cNvSpPr txBox="1"/>
          <p:nvPr/>
        </p:nvSpPr>
        <p:spPr>
          <a:xfrm>
            <a:off x="757238" y="1995488"/>
            <a:ext cx="7920037" cy="23780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我蹲在她身边，看着她洗。我一声不吭，盼着。我想我再不离开半步，再不把觉睡过头。我想衣服一洗完我马上拉起她就走，决不许她再耽搁。</a:t>
            </a:r>
            <a:endParaRPr lang="zh-CN" altLang="en-US" sz="3200" b="1" dirty="0">
              <a:latin typeface="宋体" panose="02010600030101010101" pitchFamily="2" charset="-122"/>
            </a:endParaRPr>
          </a:p>
        </p:txBody>
      </p:sp>
      <p:sp>
        <p:nvSpPr>
          <p:cNvPr id="2" name="椭圆 1"/>
          <p:cNvSpPr/>
          <p:nvPr/>
        </p:nvSpPr>
        <p:spPr>
          <a:xfrm>
            <a:off x="4068763" y="2644775"/>
            <a:ext cx="863600"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椭圆 5"/>
          <p:cNvSpPr/>
          <p:nvPr/>
        </p:nvSpPr>
        <p:spPr>
          <a:xfrm>
            <a:off x="6948488" y="2663825"/>
            <a:ext cx="865188"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椭圆 6"/>
          <p:cNvSpPr/>
          <p:nvPr/>
        </p:nvSpPr>
        <p:spPr>
          <a:xfrm>
            <a:off x="2052638" y="3795713"/>
            <a:ext cx="863600"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4"/>
          <p:cNvGrpSpPr/>
          <p:nvPr/>
        </p:nvGrpSpPr>
        <p:grpSpPr>
          <a:xfrm>
            <a:off x="3132138" y="1563688"/>
            <a:ext cx="3168650" cy="1584325"/>
            <a:chOff x="1176197" y="1419622"/>
            <a:chExt cx="3168352" cy="1584176"/>
          </a:xfrm>
        </p:grpSpPr>
        <p:pic>
          <p:nvPicPr>
            <p:cNvPr id="12291" name="图片 5"/>
            <p:cNvPicPr>
              <a:picLocks noChangeAspect="1"/>
            </p:cNvPicPr>
            <p:nvPr/>
          </p:nvPicPr>
          <p:blipFill>
            <a:blip r:embed="rId1"/>
            <a:srcRect l="3799" t="40199" r="51401" b="37399"/>
            <a:stretch>
              <a:fillRect/>
            </a:stretch>
          </p:blipFill>
          <p:spPr>
            <a:xfrm>
              <a:off x="1176197" y="1419622"/>
              <a:ext cx="3168352" cy="1584176"/>
            </a:xfrm>
            <a:prstGeom prst="rect">
              <a:avLst/>
            </a:prstGeom>
            <a:noFill/>
            <a:ln w="9525">
              <a:noFill/>
            </a:ln>
          </p:spPr>
        </p:pic>
        <p:sp>
          <p:nvSpPr>
            <p:cNvPr id="12292" name="矩形 9">
              <a:hlinkClick r:id="" action="ppaction://noaction"/>
            </p:cNvPr>
            <p:cNvSpPr/>
            <p:nvPr/>
          </p:nvSpPr>
          <p:spPr>
            <a:xfrm>
              <a:off x="1824269" y="1888544"/>
              <a:ext cx="1806906" cy="646331"/>
            </a:xfrm>
            <a:prstGeom prst="rect">
              <a:avLst/>
            </a:prstGeom>
            <a:noFill/>
            <a:ln w="9525">
              <a:noFill/>
            </a:ln>
          </p:spPr>
          <p:txBody>
            <a:bodyPr wrap="none">
              <a:spAutoFit/>
            </a:bodyPr>
            <a:p>
              <a:pPr algn="ctr"/>
              <a:r>
                <a:rPr lang="zh-CN" altLang="en-US" sz="3600" b="1" dirty="0">
                  <a:latin typeface="楷体" panose="02010609060101010101" pitchFamily="49" charset="-122"/>
                  <a:ea typeface="楷体" panose="02010609060101010101" pitchFamily="49" charset="-122"/>
                </a:rPr>
                <a:t>第</a:t>
              </a:r>
              <a:r>
                <a:rPr lang="en-US" altLang="zh-CN" sz="3600" b="1" dirty="0">
                  <a:latin typeface="楷体" panose="02010609060101010101" pitchFamily="49" charset="-122"/>
                  <a:ea typeface="楷体" panose="02010609060101010101" pitchFamily="49" charset="-122"/>
                </a:rPr>
                <a:t>1</a:t>
              </a:r>
              <a:r>
                <a:rPr lang="zh-CN" altLang="en-US" sz="3600" b="1" dirty="0">
                  <a:latin typeface="楷体" panose="02010609060101010101" pitchFamily="49" charset="-122"/>
                  <a:ea typeface="楷体" panose="02010609060101010101" pitchFamily="49" charset="-122"/>
                </a:rPr>
                <a:t>课时</a:t>
              </a:r>
              <a:endParaRPr lang="zh-CN" altLang="en-US" sz="3600" b="1" dirty="0">
                <a:latin typeface="楷体" panose="02010609060101010101" pitchFamily="49" charset="-122"/>
                <a:ea typeface="楷体" panose="02010609060101010101" pitchFamily="49" charset="-122"/>
              </a:endParaRPr>
            </a:p>
          </p:txBody>
        </p:sp>
      </p:gr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框 11"/>
          <p:cNvSpPr txBox="1"/>
          <p:nvPr/>
        </p:nvSpPr>
        <p:spPr>
          <a:xfrm>
            <a:off x="755650" y="3363913"/>
            <a:ext cx="7488238" cy="119538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读一读，说说环境描写在这里有什么作用。</a:t>
            </a:r>
            <a:endParaRPr lang="zh-CN" altLang="en-US" sz="3200" b="1" dirty="0">
              <a:latin typeface="楷体" panose="02010609060101010101" pitchFamily="49" charset="-122"/>
              <a:ea typeface="楷体" panose="02010609060101010101" pitchFamily="49" charset="-122"/>
            </a:endParaRPr>
          </a:p>
        </p:txBody>
      </p:sp>
      <p:sp>
        <p:nvSpPr>
          <p:cNvPr id="33795" name="文本框 11"/>
          <p:cNvSpPr txBox="1"/>
          <p:nvPr/>
        </p:nvSpPr>
        <p:spPr>
          <a:xfrm>
            <a:off x="827088" y="842963"/>
            <a:ext cx="7345362" cy="23780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看着盆里揉动的衣服和绽开的泡沫，我感觉到周围的光线渐渐暗下去，渐渐地凉下去沉郁下去，越来越远越来越缥缈，我一声不吭，忽然有点儿明白了。</a:t>
            </a:r>
            <a:endParaRPr lang="zh-CN" altLang="en-US" sz="3200" b="1" dirty="0">
              <a:latin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11"/>
          <p:cNvSpPr txBox="1">
            <a:spLocks noChangeArrowheads="1"/>
          </p:cNvSpPr>
          <p:nvPr/>
        </p:nvSpPr>
        <p:spPr bwMode="auto">
          <a:xfrm>
            <a:off x="684213" y="1419225"/>
            <a:ext cx="8064500" cy="2376488"/>
          </a:xfrm>
          <a:prstGeom prst="rect">
            <a:avLst/>
          </a:prstGeom>
          <a:noFill/>
          <a:ln>
            <a:noFill/>
          </a:ln>
        </p:spPr>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rPr>
              <a:t>    通过环境描写，写出光线变暗，暗示时间的推移，烘托出在漫长的等待中，“我”的期盼落空；用环境来照应“我”的心情，希望渐渐破灭。</a:t>
            </a:r>
            <a:endPar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11"/>
          <p:cNvSpPr txBox="1"/>
          <p:nvPr/>
        </p:nvSpPr>
        <p:spPr>
          <a:xfrm>
            <a:off x="971550" y="1635125"/>
            <a:ext cx="7561263" cy="1430338"/>
          </a:xfrm>
          <a:prstGeom prst="rect">
            <a:avLst/>
          </a:prstGeom>
          <a:noFill/>
          <a:ln w="9525">
            <a:noFill/>
          </a:ln>
        </p:spPr>
        <p:txBody>
          <a:bodyPr>
            <a:spAutoFit/>
          </a:bodyPr>
          <a:p>
            <a:pPr marL="571500" indent="-571500" eaLnBrk="1" hangingPunct="1">
              <a:lnSpc>
                <a:spcPct val="130000"/>
              </a:lnSpc>
              <a:buFont typeface="Wingdings" panose="05000000000000000000" pitchFamily="2" charset="2"/>
              <a:buChar char="n"/>
            </a:pPr>
            <a:r>
              <a:rPr lang="zh-CN" altLang="en-US" sz="3600" b="1" dirty="0">
                <a:latin typeface="黑体" panose="02010609060101010101" pitchFamily="49" charset="-122"/>
                <a:ea typeface="黑体" panose="02010609060101010101" pitchFamily="49" charset="-122"/>
              </a:rPr>
              <a:t>默读描写黄昏时“我”心情变化的片段。（第</a:t>
            </a:r>
            <a:r>
              <a:rPr lang="en-US" altLang="zh-CN" sz="3600" b="1" dirty="0">
                <a:latin typeface="黑体" panose="02010609060101010101" pitchFamily="49" charset="-122"/>
                <a:ea typeface="黑体" panose="02010609060101010101" pitchFamily="49" charset="-122"/>
              </a:rPr>
              <a:t>7</a:t>
            </a:r>
            <a:r>
              <a:rPr lang="zh-CN" altLang="en-US" sz="3600" b="1" dirty="0">
                <a:latin typeface="黑体" panose="02010609060101010101" pitchFamily="49" charset="-122"/>
                <a:ea typeface="黑体" panose="02010609060101010101" pitchFamily="49" charset="-122"/>
              </a:rPr>
              <a:t>自然段）</a:t>
            </a:r>
            <a:endParaRPr lang="en-US" altLang="zh-CN" sz="36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2"/>
          <p:cNvSpPr/>
          <p:nvPr/>
        </p:nvSpPr>
        <p:spPr>
          <a:xfrm>
            <a:off x="611188" y="484188"/>
            <a:ext cx="8135937" cy="1225550"/>
          </a:xfrm>
          <a:prstGeom prst="rect">
            <a:avLst/>
          </a:prstGeom>
          <a:noFill/>
          <a:ln w="9525">
            <a:noFill/>
          </a:ln>
        </p:spPr>
        <p:txBody>
          <a:bodyPr>
            <a:spAutoFit/>
          </a:bodyPr>
          <a:p>
            <a:pPr>
              <a:lnSpc>
                <a:spcPct val="120000"/>
              </a:lnSpc>
            </a:pPr>
            <a:r>
              <a:rPr lang="en-US" altLang="zh-CN" sz="3200" b="1" dirty="0">
                <a:solidFill>
                  <a:srgbClr val="000000"/>
                </a:solidFill>
                <a:latin typeface="楷体" panose="02010609060101010101" pitchFamily="49" charset="-122"/>
                <a:ea typeface="楷体" panose="02010609060101010101" pitchFamily="49" charset="-122"/>
              </a:rPr>
              <a:t>    </a:t>
            </a: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1</a:t>
            </a:r>
            <a:r>
              <a:rPr lang="zh-CN" altLang="en-US" sz="3200" b="1" dirty="0">
                <a:solidFill>
                  <a:srgbClr val="000000"/>
                </a:solidFill>
                <a:latin typeface="楷体" panose="02010609060101010101" pitchFamily="49" charset="-122"/>
                <a:ea typeface="楷体" panose="02010609060101010101" pitchFamily="49" charset="-122"/>
              </a:rPr>
              <a:t>）母亲为什么“惊惶”？表现在哪些行动上？</a:t>
            </a:r>
            <a:endParaRPr lang="zh-CN" altLang="en-US" dirty="0">
              <a:latin typeface="Calibri" panose="020F0502020204030204" pitchFamily="34" charset="0"/>
            </a:endParaRPr>
          </a:p>
        </p:txBody>
      </p:sp>
      <p:sp>
        <p:nvSpPr>
          <p:cNvPr id="29699" name="文本框 11"/>
          <p:cNvSpPr txBox="1"/>
          <p:nvPr/>
        </p:nvSpPr>
        <p:spPr>
          <a:xfrm>
            <a:off x="611188" y="1731963"/>
            <a:ext cx="8064500" cy="23780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我感到母亲惊惶地甩了甩手上的水，把我拉过去拉进她的怀里。我听见母亲在说，一边亲吻着我一边不停地说：“噢，对不起，噢，对不起</a:t>
            </a:r>
            <a:r>
              <a:rPr lang="en-US" altLang="zh-CN" sz="3200" b="1" dirty="0">
                <a:latin typeface="宋体" panose="02010600030101010101" pitchFamily="2" charset="-122"/>
              </a:rPr>
              <a:t>……”</a:t>
            </a:r>
            <a:endParaRPr lang="zh-CN" altLang="en-US" sz="3200" b="1" dirty="0">
              <a:latin typeface="宋体" panose="02010600030101010101" pitchFamily="2" charset="-122"/>
            </a:endParaRPr>
          </a:p>
        </p:txBody>
      </p:sp>
      <p:sp>
        <p:nvSpPr>
          <p:cNvPr id="6" name="椭圆 5"/>
          <p:cNvSpPr/>
          <p:nvPr/>
        </p:nvSpPr>
        <p:spPr>
          <a:xfrm>
            <a:off x="4787900" y="1765300"/>
            <a:ext cx="503238"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椭圆 6"/>
          <p:cNvSpPr/>
          <p:nvPr/>
        </p:nvSpPr>
        <p:spPr>
          <a:xfrm>
            <a:off x="1042988" y="2382838"/>
            <a:ext cx="504825"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1403350" y="4086225"/>
            <a:ext cx="5951538" cy="604838"/>
          </a:xfrm>
          <a:prstGeom prst="rect">
            <a:avLst/>
          </a:prstGeom>
          <a:noFill/>
          <a:ln w="9525">
            <a:noFill/>
          </a:ln>
        </p:spPr>
        <p:txBody>
          <a:bodyPr wrap="none">
            <a:spAutoFit/>
          </a:bodyPr>
          <a:p>
            <a:pPr>
              <a:lnSpc>
                <a:spcPct val="120000"/>
              </a:lnSpc>
            </a:pPr>
            <a:r>
              <a:rPr lang="zh-CN" altLang="en-US" sz="3200" b="1" dirty="0">
                <a:solidFill>
                  <a:srgbClr val="000000"/>
                </a:solidFill>
                <a:latin typeface="楷体" panose="02010609060101010101" pitchFamily="49" charset="-122"/>
                <a:ea typeface="楷体" panose="02010609060101010101" pitchFamily="49" charset="-122"/>
              </a:rPr>
              <a:t>从这些动词里你体会到了什么？</a:t>
            </a:r>
            <a:endParaRPr lang="zh-CN" altLang="en-US" sz="3200" b="1" dirty="0">
              <a:solidFill>
                <a:srgbClr val="000000"/>
              </a:solidFill>
              <a:latin typeface="楷体" panose="02010609060101010101" pitchFamily="49" charset="-122"/>
              <a:ea typeface="楷体" panose="02010609060101010101" pitchFamily="49" charset="-122"/>
            </a:endParaRPr>
          </a:p>
        </p:txBody>
      </p:sp>
      <p:sp>
        <p:nvSpPr>
          <p:cNvPr id="8" name="椭圆 7"/>
          <p:cNvSpPr/>
          <p:nvPr/>
        </p:nvSpPr>
        <p:spPr>
          <a:xfrm>
            <a:off x="1547813" y="2979738"/>
            <a:ext cx="863600"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椭圆 8"/>
          <p:cNvSpPr/>
          <p:nvPr/>
        </p:nvSpPr>
        <p:spPr>
          <a:xfrm>
            <a:off x="5148263" y="3009900"/>
            <a:ext cx="503238"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1000"/>
                                        <p:tgtEl>
                                          <p:spTgt spid="29699"/>
                                        </p:tgtEl>
                                      </p:cBhvr>
                                    </p:animEffect>
                                    <p:anim calcmode="lin" valueType="num">
                                      <p:cBhvr>
                                        <p:cTn id="8" dur="1000" fill="hold"/>
                                        <p:tgtEl>
                                          <p:spTgt spid="29699"/>
                                        </p:tgtEl>
                                        <p:attrNameLst>
                                          <p:attrName>ppt_x</p:attrName>
                                        </p:attrNameLst>
                                      </p:cBhvr>
                                      <p:tavLst>
                                        <p:tav tm="0">
                                          <p:val>
                                            <p:strVal val="#ppt_x"/>
                                          </p:val>
                                        </p:tav>
                                        <p:tav tm="100000">
                                          <p:val>
                                            <p:strVal val="#ppt_x"/>
                                          </p:val>
                                        </p:tav>
                                      </p:tavLst>
                                    </p:anim>
                                    <p:anim calcmode="lin" valueType="num">
                                      <p:cBhvr>
                                        <p:cTn id="9" dur="1000" fill="hold"/>
                                        <p:tgtEl>
                                          <p:spTgt spid="2969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6" grpId="0" animBg="1"/>
      <p:bldP spid="7" grpId="0" animBg="1"/>
      <p:bldP spid="2" grpId="0"/>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84213" y="915988"/>
            <a:ext cx="8245475" cy="355917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rPr>
              <a:t>    从“甩、 拉、亲吻、说”这些表示动作的词中，我感受到了母亲对自己没有兑现承诺而感到自责、不安，所以惊惶；可以感受到其实母亲是很爱“我”的，只是被家庭生活所迫，有做不完的家务事而忽略了“我”，忘记了自己的承诺。</a:t>
            </a:r>
            <a:endParaRPr kumimoji="0" lang="zh-CN" altLang="en-US" sz="3200" b="1" i="0" u="none" strike="noStrike" kern="1200" cap="none" spc="0" normalizeH="0" baseline="0" noProof="0" dirty="0">
              <a:ln>
                <a:noFill/>
              </a:ln>
              <a:solidFill>
                <a:schemeClr val="accent6">
                  <a:lumMod val="50000"/>
                </a:schemeClr>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文本框 11"/>
          <p:cNvSpPr txBox="1"/>
          <p:nvPr/>
        </p:nvSpPr>
        <p:spPr>
          <a:xfrm>
            <a:off x="611188" y="1635125"/>
            <a:ext cx="8137525" cy="23780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心情变化：</a:t>
            </a:r>
            <a:r>
              <a:rPr lang="zh-CN" altLang="en-US" sz="3200" b="1" dirty="0">
                <a:latin typeface="楷体" panose="02010609060101010101" pitchFamily="49" charset="-122"/>
                <a:ea typeface="楷体" panose="02010609060101010101" pitchFamily="49" charset="-122"/>
              </a:rPr>
              <a:t>期盼</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兴奋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焦急</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懊悔</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失望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绝望</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时间（光线）变化：</a:t>
            </a:r>
            <a:r>
              <a:rPr lang="zh-CN" altLang="en-US" sz="3200" b="1" dirty="0">
                <a:latin typeface="楷体" panose="02010609060101010101" pitchFamily="49" charset="-122"/>
                <a:ea typeface="楷体" panose="02010609060101010101" pitchFamily="49" charset="-122"/>
              </a:rPr>
              <a:t>阳光明媚</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光线渐渐暗下去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光线正无可挽回地消逝</a:t>
            </a:r>
            <a:endParaRPr lang="en-US" altLang="zh-CN" sz="3200" b="1" dirty="0">
              <a:latin typeface="楷体" panose="02010609060101010101" pitchFamily="49" charset="-122"/>
              <a:ea typeface="楷体" panose="02010609060101010101" pitchFamily="49" charset="-122"/>
            </a:endParaRPr>
          </a:p>
        </p:txBody>
      </p:sp>
      <p:sp>
        <p:nvSpPr>
          <p:cNvPr id="38915" name="矩形 9"/>
          <p:cNvSpPr/>
          <p:nvPr/>
        </p:nvSpPr>
        <p:spPr>
          <a:xfrm>
            <a:off x="579438" y="915988"/>
            <a:ext cx="4767262" cy="584200"/>
          </a:xfrm>
          <a:prstGeom prst="rect">
            <a:avLst/>
          </a:prstGeom>
          <a:noFill/>
          <a:ln w="9525">
            <a:noFill/>
          </a:ln>
        </p:spPr>
        <p:txBody>
          <a:bodyPr wrap="none">
            <a:spAutoFit/>
          </a:bodyPr>
          <a:p>
            <a:pPr marL="457200" indent="-457200">
              <a:buFont typeface="Wingdings" panose="05000000000000000000" pitchFamily="2" charset="2"/>
              <a:buChar char="n"/>
            </a:pPr>
            <a:r>
              <a:rPr lang="zh-CN" altLang="en-US" sz="3200" b="1" dirty="0">
                <a:solidFill>
                  <a:srgbClr val="000000"/>
                </a:solidFill>
                <a:latin typeface="黑体" panose="02010609060101010101" pitchFamily="49" charset="-122"/>
                <a:ea typeface="黑体" panose="02010609060101010101" pitchFamily="49" charset="-122"/>
              </a:rPr>
              <a:t>梳理人物心情的变化：</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5000"/>
                                  </p:iterate>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框 11"/>
          <p:cNvSpPr txBox="1"/>
          <p:nvPr/>
        </p:nvSpPr>
        <p:spPr>
          <a:xfrm>
            <a:off x="684213" y="1203325"/>
            <a:ext cx="5921375" cy="604838"/>
          </a:xfrm>
          <a:prstGeom prst="rect">
            <a:avLst/>
          </a:prstGeom>
          <a:noFill/>
          <a:ln w="9525">
            <a:noFill/>
          </a:ln>
        </p:spPr>
        <p:txBody>
          <a:bodyPr>
            <a:spAutoFit/>
          </a:bodyPr>
          <a:p>
            <a:pPr eaLnBrk="1" hangingPunct="1">
              <a:lnSpc>
                <a:spcPct val="120000"/>
              </a:lnSpc>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再读课文，感受人物性格。</a:t>
            </a:r>
            <a:endParaRPr lang="en-US" altLang="zh-CN" sz="3200" b="1" dirty="0">
              <a:latin typeface="黑体" panose="02010609060101010101" pitchFamily="49" charset="-122"/>
              <a:ea typeface="黑体" panose="02010609060101010101" pitchFamily="49" charset="-122"/>
            </a:endParaRPr>
          </a:p>
        </p:txBody>
      </p:sp>
      <p:sp>
        <p:nvSpPr>
          <p:cNvPr id="39939" name="文本框 11"/>
          <p:cNvSpPr txBox="1"/>
          <p:nvPr/>
        </p:nvSpPr>
        <p:spPr>
          <a:xfrm>
            <a:off x="1187450" y="280988"/>
            <a:ext cx="2163763" cy="604837"/>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品读人物</a:t>
            </a:r>
            <a:endParaRPr lang="en-US" altLang="zh-CN" sz="3200" b="1" dirty="0">
              <a:latin typeface="黑体" panose="02010609060101010101" pitchFamily="49" charset="-122"/>
              <a:ea typeface="黑体" panose="02010609060101010101" pitchFamily="49" charset="-122"/>
            </a:endParaRPr>
          </a:p>
        </p:txBody>
      </p:sp>
      <p:sp>
        <p:nvSpPr>
          <p:cNvPr id="39940" name="矩形 1"/>
          <p:cNvSpPr/>
          <p:nvPr/>
        </p:nvSpPr>
        <p:spPr>
          <a:xfrm>
            <a:off x="1116013" y="2152650"/>
            <a:ext cx="7291387" cy="1787525"/>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在这个星期天里，母亲没有兑现对“我”的承诺，她是一位好母亲吗？结合课文内容，说说你的看法。</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11"/>
          <p:cNvSpPr txBox="1"/>
          <p:nvPr/>
        </p:nvSpPr>
        <p:spPr>
          <a:xfrm>
            <a:off x="755650" y="1276350"/>
            <a:ext cx="7848600" cy="237807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宋体" panose="02010600030101010101" pitchFamily="2" charset="-122"/>
              </a:rPr>
              <a:t>    从课文第</a:t>
            </a:r>
            <a:r>
              <a:rPr lang="en-US" altLang="zh-CN" sz="3200" b="1" dirty="0">
                <a:solidFill>
                  <a:srgbClr val="0070C0"/>
                </a:solidFill>
                <a:latin typeface="宋体" panose="02010600030101010101" pitchFamily="2" charset="-122"/>
              </a:rPr>
              <a:t>7</a:t>
            </a:r>
            <a:r>
              <a:rPr lang="zh-CN" altLang="en-US" sz="3200" b="1" dirty="0">
                <a:solidFill>
                  <a:srgbClr val="0070C0"/>
                </a:solidFill>
                <a:latin typeface="宋体" panose="02010600030101010101" pitchFamily="2" charset="-122"/>
              </a:rPr>
              <a:t>自然段母亲的一些动作和语言可以看出，她因为家务缠身而没有兑现承诺，并因此感到自责、不安，可以看出她对“我”的疼爱，她是一位好母亲。</a:t>
            </a:r>
            <a:endParaRPr lang="en-US" altLang="zh-CN" sz="3200" b="1" dirty="0">
              <a:solidFill>
                <a:srgbClr val="0070C0"/>
              </a:solidFill>
              <a:latin typeface="宋体" panose="0201060003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11"/>
          <p:cNvSpPr txBox="1"/>
          <p:nvPr/>
        </p:nvSpPr>
        <p:spPr>
          <a:xfrm>
            <a:off x="468313" y="771525"/>
            <a:ext cx="8154987" cy="1787525"/>
          </a:xfrm>
          <a:prstGeom prst="rect">
            <a:avLst/>
          </a:prstGeom>
          <a:noFill/>
          <a:ln w="9525">
            <a:noFill/>
          </a:ln>
        </p:spPr>
        <p:txBody>
          <a:bodyPr>
            <a:spAutoFit/>
          </a:bodyPr>
          <a:p>
            <a:pPr marL="514350" indent="-514350" eaLnBrk="1" hangingPunct="1">
              <a:lnSpc>
                <a:spcPct val="120000"/>
              </a:lnSpc>
              <a:buFont typeface="Calibri" panose="020F0502020204030204" pitchFamily="34" charset="0"/>
              <a:buAutoNum type="arabicPeriod" startAt="2"/>
            </a:pP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我”既然这么希望出去，为什么不是直接拉着母亲去，而是一次又一次地等待母亲做那做不完的一件又一件事？</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917575" y="2716213"/>
            <a:ext cx="7705725" cy="178752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宋体" panose="02010600030101010101" pitchFamily="2" charset="-122"/>
              </a:rPr>
              <a:t>    文中的“我”乖巧又懂事，体谅母亲的辛劳，所以才一直都在等待，而并没有任性撒泼。</a:t>
            </a:r>
            <a:endParaRPr lang="zh-CN" altLang="en-US" sz="3200" b="1" dirty="0">
              <a:solidFill>
                <a:srgbClr val="0070C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11"/>
          <p:cNvSpPr txBox="1"/>
          <p:nvPr/>
        </p:nvSpPr>
        <p:spPr>
          <a:xfrm>
            <a:off x="468313" y="771525"/>
            <a:ext cx="8154987" cy="1196975"/>
          </a:xfrm>
          <a:prstGeom prst="rect">
            <a:avLst/>
          </a:prstGeom>
          <a:noFill/>
          <a:ln w="9525">
            <a:noFill/>
          </a:ln>
        </p:spPr>
        <p:txBody>
          <a:bodyPr>
            <a:spAutoFit/>
          </a:bodyPr>
          <a:p>
            <a:pPr marL="514350" indent="-514350" eaLnBrk="1" hangingPunct="1">
              <a:lnSpc>
                <a:spcPct val="120000"/>
              </a:lnSpc>
              <a:buFont typeface="Calibri" panose="020F0502020204030204" pitchFamily="34" charset="0"/>
              <a:buAutoNum type="arabicPeriod" startAt="3"/>
            </a:pPr>
            <a:r>
              <a:rPr lang="zh-CN" altLang="en-US" sz="3200" b="1" dirty="0">
                <a:latin typeface="黑体" panose="02010609060101010101" pitchFamily="49" charset="-122"/>
                <a:ea typeface="黑体" panose="02010609060101010101" pitchFamily="49" charset="-122"/>
              </a:rPr>
              <a:t>回想自己的亲身体验，你是否真正地理解自己的父母？</a:t>
            </a:r>
            <a:endParaRPr lang="en-US" altLang="zh-CN" sz="3200" b="1" dirty="0">
              <a:latin typeface="黑体" panose="02010609060101010101" pitchFamily="49" charset="-122"/>
              <a:ea typeface="黑体" panose="02010609060101010101" pitchFamily="49" charset="-122"/>
            </a:endParaRPr>
          </a:p>
        </p:txBody>
      </p:sp>
      <p:sp>
        <p:nvSpPr>
          <p:cNvPr id="3" name="矩形 2"/>
          <p:cNvSpPr/>
          <p:nvPr/>
        </p:nvSpPr>
        <p:spPr>
          <a:xfrm>
            <a:off x="917575" y="2068513"/>
            <a:ext cx="7705725" cy="2378075"/>
          </a:xfrm>
          <a:prstGeom prst="rect">
            <a:avLst/>
          </a:prstGeom>
          <a:noFill/>
          <a:ln w="9525">
            <a:noFill/>
          </a:ln>
        </p:spPr>
        <p:txBody>
          <a:bodyPr>
            <a:spAutoFit/>
          </a:bodyPr>
          <a:p>
            <a:pPr eaLnBrk="1" hangingPunct="1">
              <a:lnSpc>
                <a:spcPct val="120000"/>
              </a:lnSpc>
            </a:pPr>
            <a:r>
              <a:rPr lang="zh-CN" altLang="en-US" sz="3200" b="1" dirty="0">
                <a:solidFill>
                  <a:srgbClr val="0070C0"/>
                </a:solidFill>
                <a:latin typeface="宋体" panose="02010600030101010101" pitchFamily="2" charset="-122"/>
              </a:rPr>
              <a:t>    虽然母亲最终没能兑现她的承诺，但是小男孩也并没有抱怨母亲，我觉得我们也应该像作者那样，多多体谅一下辛苦工作的父母。</a:t>
            </a:r>
            <a:endParaRPr lang="zh-CN" altLang="en-US" sz="3200" b="1" dirty="0">
              <a:solidFill>
                <a:srgbClr val="0070C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椭圆 5"/>
          <p:cNvSpPr/>
          <p:nvPr/>
        </p:nvSpPr>
        <p:spPr>
          <a:xfrm>
            <a:off x="1363663" y="1565275"/>
            <a:ext cx="571500" cy="573088"/>
          </a:xfrm>
          <a:prstGeom prst="ellipse">
            <a:avLst/>
          </a:prstGeom>
          <a:solidFill>
            <a:srgbClr val="E72D8B"/>
          </a:solidFill>
          <a:ln>
            <a:no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4339" name="标题 1"/>
          <p:cNvSpPr txBox="1"/>
          <p:nvPr/>
        </p:nvSpPr>
        <p:spPr>
          <a:xfrm>
            <a:off x="539750" y="1428750"/>
            <a:ext cx="5329238" cy="777875"/>
          </a:xfrm>
          <a:prstGeom prst="rect">
            <a:avLst/>
          </a:prstGeom>
          <a:noFill/>
          <a:ln w="12700">
            <a:noFill/>
          </a:ln>
        </p:spPr>
        <p:txBody>
          <a:bodyPr/>
          <a:p>
            <a:pPr algn="ctr" eaLnBrk="1" hangingPunct="1"/>
            <a:r>
              <a:rPr lang="en-US" altLang="zh-CN" sz="4400" b="1" dirty="0">
                <a:solidFill>
                  <a:srgbClr val="000000"/>
                </a:solidFill>
                <a:latin typeface="楷体" panose="02010609060101010101" pitchFamily="49" charset="-122"/>
                <a:ea typeface="楷体" panose="02010609060101010101" pitchFamily="49" charset="-122"/>
              </a:rPr>
              <a:t>9 </a:t>
            </a:r>
            <a:r>
              <a:rPr lang="zh-CN" altLang="en-US" sz="4400" b="1" dirty="0">
                <a:solidFill>
                  <a:srgbClr val="000000"/>
                </a:solidFill>
                <a:latin typeface="楷体" panose="02010609060101010101" pitchFamily="49" charset="-122"/>
                <a:ea typeface="楷体" panose="02010609060101010101" pitchFamily="49" charset="-122"/>
              </a:rPr>
              <a:t>那个星期天</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14340" name="图片 2"/>
          <p:cNvPicPr>
            <a:picLocks noChangeAspect="1"/>
          </p:cNvPicPr>
          <p:nvPr/>
        </p:nvPicPr>
        <p:blipFill>
          <a:blip r:embed="rId2"/>
          <a:srcRect l="35789"/>
          <a:stretch>
            <a:fillRect/>
          </a:stretch>
        </p:blipFill>
        <p:spPr>
          <a:xfrm>
            <a:off x="323850" y="161925"/>
            <a:ext cx="2305050" cy="463550"/>
          </a:xfrm>
          <a:prstGeom prst="rect">
            <a:avLst/>
          </a:prstGeom>
          <a:noFill/>
          <a:ln w="9525">
            <a:noFill/>
          </a:ln>
        </p:spPr>
      </p:pic>
      <p:sp>
        <p:nvSpPr>
          <p:cNvPr id="7173" name="矩形 1"/>
          <p:cNvSpPr>
            <a:spLocks noChangeArrowheads="1"/>
          </p:cNvSpPr>
          <p:nvPr/>
        </p:nvSpPr>
        <p:spPr bwMode="auto">
          <a:xfrm>
            <a:off x="395288" y="3003550"/>
            <a:ext cx="5184775" cy="1195388"/>
          </a:xfrm>
          <a:prstGeom prst="rect">
            <a:avLst/>
          </a:prstGeom>
          <a:solidFill>
            <a:schemeClr val="bg1"/>
          </a:solidFill>
          <a:ln>
            <a:noFill/>
          </a:ln>
        </p:spPr>
        <p:style>
          <a:lnRef idx="1">
            <a:schemeClr val="accent5"/>
          </a:lnRef>
          <a:fillRef idx="2">
            <a:schemeClr val="accent5"/>
          </a:fillRef>
          <a:effectRef idx="1">
            <a:schemeClr val="accent5"/>
          </a:effectRef>
          <a:fontRef idx="minor">
            <a:schemeClr val="dk1"/>
          </a:fontRef>
        </p:style>
        <p:txBody>
          <a:bodyPr>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看到这个题目你会产生哪些疑问呢？</a:t>
            </a:r>
            <a:endPar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arn(inVertical)">
                                      <p:cBhvr>
                                        <p:cTn id="7"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11"/>
          <p:cNvSpPr txBox="1"/>
          <p:nvPr/>
        </p:nvSpPr>
        <p:spPr>
          <a:xfrm>
            <a:off x="971550" y="1131888"/>
            <a:ext cx="5921375" cy="60483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读了课文，你有哪些感想？</a:t>
            </a:r>
            <a:endParaRPr lang="en-US" altLang="zh-CN" sz="3200" b="1" dirty="0">
              <a:latin typeface="黑体" panose="02010609060101010101" pitchFamily="49" charset="-122"/>
              <a:ea typeface="黑体" panose="02010609060101010101" pitchFamily="49" charset="-122"/>
            </a:endParaRPr>
          </a:p>
        </p:txBody>
      </p:sp>
      <p:sp>
        <p:nvSpPr>
          <p:cNvPr id="44035" name="文本框 11"/>
          <p:cNvSpPr txBox="1"/>
          <p:nvPr/>
        </p:nvSpPr>
        <p:spPr>
          <a:xfrm>
            <a:off x="823913" y="195263"/>
            <a:ext cx="2163762" cy="604837"/>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领会主旨</a:t>
            </a:r>
            <a:endParaRPr lang="en-US" altLang="zh-CN" sz="3200" b="1" dirty="0">
              <a:latin typeface="黑体" panose="02010609060101010101" pitchFamily="49" charset="-122"/>
              <a:ea typeface="黑体" panose="02010609060101010101" pitchFamily="49" charset="-122"/>
            </a:endParaRPr>
          </a:p>
        </p:txBody>
      </p:sp>
      <p:sp>
        <p:nvSpPr>
          <p:cNvPr id="2" name="矩形 1"/>
          <p:cNvSpPr/>
          <p:nvPr/>
        </p:nvSpPr>
        <p:spPr>
          <a:xfrm>
            <a:off x="971550" y="2139950"/>
            <a:ext cx="7291388" cy="1787525"/>
          </a:xfrm>
          <a:prstGeom prst="rect">
            <a:avLst/>
          </a:prstGeom>
          <a:noFill/>
          <a:ln w="9525">
            <a:noFill/>
          </a:ln>
        </p:spPr>
        <p:txBody>
          <a:bodyPr>
            <a:spAutoFit/>
          </a:bodyPr>
          <a:p>
            <a:pPr>
              <a:lnSpc>
                <a:spcPct val="120000"/>
              </a:lnSpc>
            </a:pPr>
            <a:r>
              <a:rPr lang="zh-CN" altLang="en-US" sz="3200" b="1" dirty="0">
                <a:latin typeface="宋体" panose="02010600030101010101" pitchFamily="2" charset="-122"/>
              </a:rPr>
              <a:t>    父母要兑现对孩子的承诺，不然可能会对他们造成难以忘怀的伤害。孩子也要正确表达自己的想法。</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49"/>
                                            </p:txEl>
                                          </p:spTgt>
                                        </p:tgtEl>
                                        <p:attrNameLst>
                                          <p:attrName>style.visibility</p:attrName>
                                        </p:attrNameLst>
                                      </p:cBhvr>
                                      <p:to>
                                        <p:strVal val="visible"/>
                                      </p:to>
                                    </p:set>
                                    <p:animEffect transition="in" filter="barn(inVertical)">
                                      <p:cBhvr>
                                        <p:cTn id="7" dur="500"/>
                                        <p:tgtEl>
                                          <p:spTgt spid="2">
                                            <p:txEl>
                                              <p:charRg st="0" end="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11"/>
          <p:cNvSpPr txBox="1"/>
          <p:nvPr/>
        </p:nvSpPr>
        <p:spPr>
          <a:xfrm>
            <a:off x="823913" y="987425"/>
            <a:ext cx="5922962" cy="60483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通过对比，体会写法。</a:t>
            </a:r>
            <a:endParaRPr lang="en-US" altLang="zh-CN" sz="3200" b="1" dirty="0">
              <a:latin typeface="黑体" panose="02010609060101010101" pitchFamily="49" charset="-122"/>
              <a:ea typeface="黑体" panose="02010609060101010101" pitchFamily="49" charset="-122"/>
            </a:endParaRPr>
          </a:p>
        </p:txBody>
      </p:sp>
      <p:sp>
        <p:nvSpPr>
          <p:cNvPr id="45059" name="文本框 11"/>
          <p:cNvSpPr txBox="1"/>
          <p:nvPr/>
        </p:nvSpPr>
        <p:spPr>
          <a:xfrm>
            <a:off x="823913" y="238125"/>
            <a:ext cx="2163762" cy="604838"/>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学习写法</a:t>
            </a:r>
            <a:endParaRPr lang="en-US" altLang="zh-CN" sz="3200" b="1" dirty="0">
              <a:latin typeface="黑体" panose="02010609060101010101" pitchFamily="49" charset="-122"/>
              <a:ea typeface="黑体" panose="02010609060101010101" pitchFamily="49" charset="-122"/>
            </a:endParaRPr>
          </a:p>
        </p:txBody>
      </p:sp>
      <p:sp>
        <p:nvSpPr>
          <p:cNvPr id="2" name="矩形 1"/>
          <p:cNvSpPr/>
          <p:nvPr/>
        </p:nvSpPr>
        <p:spPr>
          <a:xfrm>
            <a:off x="863600" y="1995488"/>
            <a:ext cx="7704138" cy="1787525"/>
          </a:xfrm>
          <a:prstGeom prst="rect">
            <a:avLst/>
          </a:prstGeom>
          <a:noFill/>
          <a:ln w="9525">
            <a:noFill/>
          </a:ln>
        </p:spPr>
        <p:txBody>
          <a:bodyPr>
            <a:spAutoFit/>
          </a:bodyPr>
          <a:p>
            <a:pPr>
              <a:lnSpc>
                <a:spcPct val="12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匆匆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和</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那个星期天</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都表达了作者真实的情感，这两篇课文在表达情感的方式上，有哪些相同点和不同点？</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55"/>
                                            </p:txEl>
                                          </p:spTgt>
                                        </p:tgtEl>
                                        <p:attrNameLst>
                                          <p:attrName>style.visibility</p:attrName>
                                        </p:attrNameLst>
                                      </p:cBhvr>
                                      <p:to>
                                        <p:strVal val="visible"/>
                                      </p:to>
                                    </p:set>
                                    <p:animEffect transition="in" filter="barn(inVertical)">
                                      <p:cBhvr>
                                        <p:cTn id="7" dur="500"/>
                                        <p:tgtEl>
                                          <p:spTgt spid="2">
                                            <p:txEl>
                                              <p:charRg st="0"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1"/>
          <p:cNvSpPr txBox="1"/>
          <p:nvPr/>
        </p:nvSpPr>
        <p:spPr>
          <a:xfrm>
            <a:off x="503238" y="987425"/>
            <a:ext cx="8137525" cy="296862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相同点：都写了自己的真情实感，让读者感同身受。</a:t>
            </a:r>
            <a:endParaRPr lang="en-US" altLang="zh-CN" sz="3200" b="1" dirty="0">
              <a:latin typeface="宋体" panose="02010600030101010101" pitchFamily="2" charset="-122"/>
            </a:endParaRPr>
          </a:p>
          <a:p>
            <a:pPr eaLnBrk="1" hangingPunct="1">
              <a:lnSpc>
                <a:spcPct val="120000"/>
              </a:lnSpc>
            </a:pPr>
            <a:r>
              <a:rPr lang="en-US" altLang="zh-CN" sz="3200" b="1" dirty="0">
                <a:latin typeface="宋体" panose="02010600030101010101" pitchFamily="2" charset="-122"/>
              </a:rPr>
              <a:t>    </a:t>
            </a:r>
            <a:r>
              <a:rPr lang="zh-CN" altLang="en-US" sz="3200" b="1" dirty="0">
                <a:latin typeface="宋体" panose="02010600030101010101" pitchFamily="2" charset="-122"/>
              </a:rPr>
              <a:t>不同点：</a:t>
            </a:r>
            <a:r>
              <a:rPr lang="en-US" altLang="zh-CN" sz="3200" b="1" dirty="0">
                <a:latin typeface="宋体" panose="02010600030101010101" pitchFamily="2" charset="-122"/>
              </a:rPr>
              <a:t>《</a:t>
            </a:r>
            <a:r>
              <a:rPr lang="zh-CN" altLang="en-US" sz="3200" b="1" dirty="0">
                <a:latin typeface="宋体" panose="02010600030101010101" pitchFamily="2" charset="-122"/>
              </a:rPr>
              <a:t>匆匆</a:t>
            </a:r>
            <a:r>
              <a:rPr lang="en-US" altLang="zh-CN" sz="3200" b="1" dirty="0">
                <a:latin typeface="宋体" panose="02010600030101010101" pitchFamily="2" charset="-122"/>
              </a:rPr>
              <a:t>》</a:t>
            </a:r>
            <a:r>
              <a:rPr lang="zh-CN" altLang="en-US" sz="3200" b="1" dirty="0">
                <a:latin typeface="宋体" panose="02010600030101010101" pitchFamily="2" charset="-122"/>
              </a:rPr>
              <a:t>一文中，作者借助描写景物和生活中的平常小事，运用大量的修辞手法来表达对时间匆匆流逝的无奈和惋惜</a:t>
            </a:r>
            <a:endParaRPr lang="en-US" altLang="zh-CN"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434">
                                            <p:txEl>
                                              <p:charRg st="0" end="28"/>
                                            </p:txEl>
                                          </p:spTgt>
                                        </p:tgtEl>
                                        <p:attrNameLst>
                                          <p:attrName>style.visibility</p:attrName>
                                        </p:attrNameLst>
                                      </p:cBhvr>
                                      <p:to>
                                        <p:strVal val="visible"/>
                                      </p:to>
                                    </p:set>
                                    <p:animEffect transition="in" filter="barn(inVertical)">
                                      <p:cBhvr>
                                        <p:cTn id="7" dur="500"/>
                                        <p:tgtEl>
                                          <p:spTgt spid="18434">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434">
                                            <p:txEl>
                                              <p:charRg st="28" end="88"/>
                                            </p:txEl>
                                          </p:spTgt>
                                        </p:tgtEl>
                                        <p:attrNameLst>
                                          <p:attrName>style.visibility</p:attrName>
                                        </p:attrNameLst>
                                      </p:cBhvr>
                                      <p:to>
                                        <p:strVal val="visible"/>
                                      </p:to>
                                    </p:set>
                                    <p:animEffect transition="in" filter="barn(inVertical)">
                                      <p:cBhvr>
                                        <p:cTn id="12" dur="500"/>
                                        <p:tgtEl>
                                          <p:spTgt spid="18434">
                                            <p:txEl>
                                              <p:charRg st="28"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11"/>
          <p:cNvSpPr txBox="1"/>
          <p:nvPr/>
        </p:nvSpPr>
        <p:spPr>
          <a:xfrm>
            <a:off x="684213" y="1131888"/>
            <a:ext cx="8137525" cy="296862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之情；</a:t>
            </a:r>
            <a:r>
              <a:rPr lang="en-US" altLang="zh-CN" sz="3200" b="1" dirty="0">
                <a:latin typeface="宋体" panose="02010600030101010101" pitchFamily="2" charset="-122"/>
              </a:rPr>
              <a:t>《</a:t>
            </a:r>
            <a:r>
              <a:rPr lang="zh-CN" altLang="en-US" sz="3200" b="1" dirty="0">
                <a:latin typeface="宋体" panose="02010600030101010101" pitchFamily="2" charset="-122"/>
              </a:rPr>
              <a:t>那个星期天</a:t>
            </a:r>
            <a:r>
              <a:rPr lang="en-US" altLang="zh-CN" sz="3200" b="1" dirty="0">
                <a:latin typeface="宋体" panose="02010600030101010101" pitchFamily="2" charset="-122"/>
              </a:rPr>
              <a:t>》</a:t>
            </a:r>
            <a:r>
              <a:rPr lang="zh-CN" altLang="en-US" sz="3200" b="1" dirty="0">
                <a:latin typeface="宋体" panose="02010600030101010101" pitchFamily="2" charset="-122"/>
              </a:rPr>
              <a:t>一文中，作者进行了语言、环境、动作、心理、细节等描写，细腻真实地向我们表达了“我”在那一天漫长的等待过程中的心情变化，融情于景、事物当中，自然而然地流露情感。</a:t>
            </a:r>
            <a:endParaRPr lang="en-US" altLang="zh-CN" sz="3200" b="1" dirty="0">
              <a:latin typeface="宋体" panose="02010600030101010101" pitchFamily="2"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1"/>
          <p:cNvSpPr txBox="1"/>
          <p:nvPr/>
        </p:nvSpPr>
        <p:spPr>
          <a:xfrm>
            <a:off x="827088" y="1319213"/>
            <a:ext cx="7777162" cy="2505075"/>
          </a:xfrm>
          <a:prstGeom prst="rect">
            <a:avLst/>
          </a:prstGeom>
          <a:noFill/>
          <a:ln w="9525">
            <a:noFill/>
          </a:ln>
        </p:spPr>
        <p:txBody>
          <a:bodyPr>
            <a:spAutoFit/>
          </a:bodyPr>
          <a:p>
            <a:pPr marL="457200" indent="-457200" eaLnBrk="1" hangingPunct="1">
              <a:lnSpc>
                <a:spcPct val="120000"/>
              </a:lnSpc>
              <a:spcBef>
                <a:spcPts val="1000"/>
              </a:spcBef>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积累语言。摘抄本课好词好句，使之成为自己的语言。</a:t>
            </a:r>
            <a:endParaRPr lang="en-US" altLang="zh-CN" sz="3200" b="1" dirty="0">
              <a:latin typeface="黑体" panose="02010609060101010101" pitchFamily="49" charset="-122"/>
              <a:ea typeface="黑体" panose="02010609060101010101" pitchFamily="49" charset="-122"/>
            </a:endParaRPr>
          </a:p>
          <a:p>
            <a:pPr marL="457200" indent="-457200" eaLnBrk="1" hangingPunct="1">
              <a:lnSpc>
                <a:spcPct val="120000"/>
              </a:lnSpc>
              <a:spcBef>
                <a:spcPts val="1000"/>
              </a:spcBef>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真情实感最能打动人，我们要学习作者运用的写作方法，将一件事情写具体。</a:t>
            </a:r>
            <a:endParaRPr lang="en-US" altLang="zh-CN" sz="3200" b="1" dirty="0">
              <a:latin typeface="黑体" panose="02010609060101010101" pitchFamily="49" charset="-122"/>
              <a:ea typeface="黑体" panose="02010609060101010101" pitchFamily="49" charset="-122"/>
            </a:endParaRPr>
          </a:p>
        </p:txBody>
      </p:sp>
      <p:sp>
        <p:nvSpPr>
          <p:cNvPr id="48131" name="文本框 11"/>
          <p:cNvSpPr txBox="1"/>
          <p:nvPr/>
        </p:nvSpPr>
        <p:spPr>
          <a:xfrm>
            <a:off x="812800" y="195263"/>
            <a:ext cx="2163763" cy="604837"/>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课堂延伸</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290">
                                            <p:txEl>
                                              <p:charRg st="0" end="25"/>
                                            </p:txEl>
                                          </p:spTgt>
                                        </p:tgtEl>
                                        <p:attrNameLst>
                                          <p:attrName>style.visibility</p:attrName>
                                        </p:attrNameLst>
                                      </p:cBhvr>
                                      <p:to>
                                        <p:strVal val="visible"/>
                                      </p:to>
                                    </p:set>
                                    <p:animEffect transition="in" filter="barn(inVertical)">
                                      <p:cBhvr>
                                        <p:cTn id="7" dur="500"/>
                                        <p:tgtEl>
                                          <p:spTgt spid="12290">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290">
                                            <p:txEl>
                                              <p:charRg st="25" end="60"/>
                                            </p:txEl>
                                          </p:spTgt>
                                        </p:tgtEl>
                                        <p:attrNameLst>
                                          <p:attrName>style.visibility</p:attrName>
                                        </p:attrNameLst>
                                      </p:cBhvr>
                                      <p:to>
                                        <p:strVal val="visible"/>
                                      </p:to>
                                    </p:set>
                                    <p:animEffect transition="in" filter="barn(inVertical)">
                                      <p:cBhvr>
                                        <p:cTn id="12" dur="500"/>
                                        <p:tgtEl>
                                          <p:spTgt spid="12290">
                                            <p:txEl>
                                              <p:charRg st="25"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框 11"/>
          <p:cNvSpPr txBox="1"/>
          <p:nvPr/>
        </p:nvSpPr>
        <p:spPr>
          <a:xfrm>
            <a:off x="611188" y="238125"/>
            <a:ext cx="7777162" cy="604838"/>
          </a:xfrm>
          <a:prstGeom prst="rect">
            <a:avLst/>
          </a:prstGeom>
          <a:noFill/>
          <a:ln w="9525">
            <a:noFill/>
          </a:ln>
        </p:spPr>
        <p:txBody>
          <a:bodyPr>
            <a:spAutoFit/>
          </a:bodyPr>
          <a:p>
            <a:pPr marL="457200" indent="-457200" eaLnBrk="1" hangingPunct="1">
              <a:lnSpc>
                <a:spcPct val="120000"/>
              </a:lnSpc>
              <a:spcBef>
                <a:spcPts val="1000"/>
              </a:spcBef>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推荐阅读。</a:t>
            </a:r>
            <a:endParaRPr lang="en-US" altLang="zh-CN" sz="3200" b="1" dirty="0">
              <a:latin typeface="黑体" panose="02010609060101010101" pitchFamily="49" charset="-122"/>
              <a:ea typeface="黑体" panose="02010609060101010101" pitchFamily="49" charset="-122"/>
            </a:endParaRPr>
          </a:p>
        </p:txBody>
      </p:sp>
      <p:sp>
        <p:nvSpPr>
          <p:cNvPr id="49155" name="文本框 11"/>
          <p:cNvSpPr txBox="1"/>
          <p:nvPr/>
        </p:nvSpPr>
        <p:spPr>
          <a:xfrm>
            <a:off x="1042988" y="700088"/>
            <a:ext cx="7489825" cy="4149725"/>
          </a:xfrm>
          <a:prstGeom prst="rect">
            <a:avLst/>
          </a:prstGeom>
          <a:noFill/>
          <a:ln w="9525">
            <a:noFill/>
          </a:ln>
        </p:spPr>
        <p:txBody>
          <a:bodyPr>
            <a:spAutoFit/>
          </a:bodyPr>
          <a:p>
            <a:pPr eaLnBrk="1" hangingPunct="1">
              <a:lnSpc>
                <a:spcPct val="120000"/>
              </a:lnSpc>
              <a:spcBef>
                <a:spcPts val="1000"/>
              </a:spcBef>
            </a:pPr>
            <a:r>
              <a:rPr lang="zh-CN" altLang="en-US" sz="3200" b="1" dirty="0">
                <a:latin typeface="楷体" panose="02010609060101010101" pitchFamily="49" charset="-122"/>
                <a:ea typeface="楷体" panose="02010609060101010101" pitchFamily="49" charset="-122"/>
              </a:rPr>
              <a:t>    史铁生的写作风格深沉凝重，优美隽永，引人深思，给人带来启迪。他用残缺的身体，写出了健全而丰满的思想。</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那个星期天</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选自他的长篇小说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务虚笔记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，他还有很多其他优秀的作品，同学们课后可以找来阅读，了解一个全新的史铁生。</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11"/>
          <p:cNvSpPr txBox="1"/>
          <p:nvPr/>
        </p:nvSpPr>
        <p:spPr>
          <a:xfrm>
            <a:off x="539750" y="742950"/>
            <a:ext cx="7777163" cy="604838"/>
          </a:xfrm>
          <a:prstGeom prst="rect">
            <a:avLst/>
          </a:prstGeom>
          <a:noFill/>
          <a:ln w="9525">
            <a:noFill/>
          </a:ln>
        </p:spPr>
        <p:txBody>
          <a:bodyPr>
            <a:spAutoFit/>
          </a:bodyPr>
          <a:p>
            <a:pPr marL="457200" indent="-457200" eaLnBrk="1" hangingPunct="1">
              <a:lnSpc>
                <a:spcPct val="120000"/>
              </a:lnSpc>
              <a:spcBef>
                <a:spcPts val="1000"/>
              </a:spcBef>
              <a:buFont typeface="Wingdings" panose="05000000000000000000" pitchFamily="2" charset="2"/>
              <a:buChar char="n"/>
            </a:pPr>
            <a:r>
              <a:rPr lang="zh-CN" altLang="en-US" sz="3200" b="1" dirty="0">
                <a:latin typeface="黑体" panose="02010609060101010101" pitchFamily="49" charset="-122"/>
                <a:ea typeface="黑体" panose="02010609060101010101" pitchFamily="49" charset="-122"/>
              </a:rPr>
              <a:t>聊经历，悟主旨。</a:t>
            </a:r>
            <a:endParaRPr lang="en-US" altLang="zh-CN" sz="3200" b="1" dirty="0">
              <a:latin typeface="黑体" panose="02010609060101010101" pitchFamily="49" charset="-122"/>
              <a:ea typeface="黑体" panose="02010609060101010101" pitchFamily="49" charset="-122"/>
            </a:endParaRPr>
          </a:p>
        </p:txBody>
      </p:sp>
      <p:sp>
        <p:nvSpPr>
          <p:cNvPr id="50179" name="文本框 11"/>
          <p:cNvSpPr txBox="1"/>
          <p:nvPr/>
        </p:nvSpPr>
        <p:spPr>
          <a:xfrm>
            <a:off x="971550" y="1347788"/>
            <a:ext cx="7704138" cy="2968625"/>
          </a:xfrm>
          <a:prstGeom prst="rect">
            <a:avLst/>
          </a:prstGeom>
          <a:noFill/>
          <a:ln w="9525">
            <a:noFill/>
          </a:ln>
        </p:spPr>
        <p:txBody>
          <a:bodyPr>
            <a:spAutoFit/>
          </a:bodyPr>
          <a:p>
            <a:pPr eaLnBrk="1" hangingPunct="1">
              <a:lnSpc>
                <a:spcPct val="120000"/>
              </a:lnSpc>
              <a:spcBef>
                <a:spcPts val="1000"/>
              </a:spcBef>
            </a:pPr>
            <a:r>
              <a:rPr lang="zh-CN" altLang="en-US" sz="3200" b="1" dirty="0">
                <a:latin typeface="楷体" panose="02010609060101010101" pitchFamily="49" charset="-122"/>
                <a:ea typeface="楷体" panose="02010609060101010101" pitchFamily="49" charset="-122"/>
              </a:rPr>
              <a:t>    大人们可能无意间给我们许诺过一些事情，也许只是一个小小的布丁，也许是你期待已久的一个玩具，也许他们最终并没有实现我们小小的心愿，你愿意与大家分享这种独特的生活体验吗？ </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92175" y="1008063"/>
            <a:ext cx="906463" cy="522287"/>
          </a:xfrm>
          <a:prstGeom prst="rect">
            <a:avLst/>
          </a:prstGeom>
          <a:noFill/>
          <a:ln w="9525">
            <a:noFill/>
          </a:ln>
        </p:spPr>
        <p:txBody>
          <a:bodyPr wrap="none">
            <a:spAutoFit/>
          </a:bodyPr>
          <a:p>
            <a:pPr eaLnBrk="1" hangingPunct="1"/>
            <a:r>
              <a:rPr lang="zh-CN" altLang="en-US" sz="2800" b="1" dirty="0">
                <a:latin typeface="楷体" panose="02010609060101010101" pitchFamily="49" charset="-122"/>
                <a:ea typeface="楷体" panose="02010609060101010101" pitchFamily="49" charset="-122"/>
              </a:rPr>
              <a:t>承诺</a:t>
            </a:r>
            <a:endParaRPr lang="zh-CN" altLang="en-US" sz="2800" b="1" dirty="0">
              <a:latin typeface="楷体" panose="02010609060101010101" pitchFamily="49" charset="-122"/>
              <a:ea typeface="楷体" panose="02010609060101010101" pitchFamily="49" charset="-122"/>
            </a:endParaRPr>
          </a:p>
        </p:txBody>
      </p:sp>
      <p:sp>
        <p:nvSpPr>
          <p:cNvPr id="3" name="文本框 2"/>
          <p:cNvSpPr txBox="1"/>
          <p:nvPr/>
        </p:nvSpPr>
        <p:spPr>
          <a:xfrm>
            <a:off x="860425" y="2432050"/>
            <a:ext cx="1044575" cy="541338"/>
          </a:xfrm>
          <a:prstGeom prst="rect">
            <a:avLst/>
          </a:prstGeom>
          <a:noFill/>
          <a:ln w="9525">
            <a:noFill/>
          </a:ln>
        </p:spPr>
        <p:txBody>
          <a:bodyPr>
            <a:spAutoFit/>
          </a:bodyPr>
          <a:p>
            <a:pPr eaLnBrk="1" hangingPunct="1">
              <a:lnSpc>
                <a:spcPct val="120000"/>
              </a:lnSpc>
            </a:pPr>
            <a:r>
              <a:rPr lang="zh-CN" altLang="en-US" sz="2800" b="1" dirty="0">
                <a:latin typeface="楷体" panose="02010609060101010101" pitchFamily="49" charset="-122"/>
                <a:ea typeface="楷体" panose="02010609060101010101" pitchFamily="49" charset="-122"/>
              </a:rPr>
              <a:t>等待</a:t>
            </a:r>
            <a:endParaRPr lang="zh-CN" altLang="en-US" sz="2800" b="1" dirty="0">
              <a:latin typeface="楷体" panose="02010609060101010101" pitchFamily="49" charset="-122"/>
              <a:ea typeface="楷体" panose="02010609060101010101" pitchFamily="49" charset="-122"/>
            </a:endParaRPr>
          </a:p>
        </p:txBody>
      </p:sp>
      <p:sp>
        <p:nvSpPr>
          <p:cNvPr id="4" name="矩形 3"/>
          <p:cNvSpPr/>
          <p:nvPr/>
        </p:nvSpPr>
        <p:spPr>
          <a:xfrm>
            <a:off x="1852613" y="1260475"/>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5" name="文本框 4"/>
          <p:cNvSpPr txBox="1"/>
          <p:nvPr/>
        </p:nvSpPr>
        <p:spPr>
          <a:xfrm>
            <a:off x="2568575" y="842963"/>
            <a:ext cx="2025650" cy="104140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答应带“我”出去玩</a:t>
            </a:r>
            <a:endParaRPr lang="zh-CN" altLang="en-US" sz="2800" b="1" dirty="0">
              <a:latin typeface="楷体" panose="02010609060101010101" pitchFamily="49" charset="-122"/>
              <a:ea typeface="楷体" panose="02010609060101010101" pitchFamily="49" charset="-122"/>
            </a:endParaRPr>
          </a:p>
        </p:txBody>
      </p:sp>
      <p:sp>
        <p:nvSpPr>
          <p:cNvPr id="6" name="左大括号 5"/>
          <p:cNvSpPr/>
          <p:nvPr/>
        </p:nvSpPr>
        <p:spPr>
          <a:xfrm>
            <a:off x="1685925" y="2011363"/>
            <a:ext cx="233363" cy="1409700"/>
          </a:xfrm>
          <a:prstGeom prst="leftBrace">
            <a:avLst>
              <a:gd name="adj1" fmla="val 29420"/>
              <a:gd name="adj2" fmla="val 50000"/>
            </a:avLst>
          </a:prstGeom>
          <a:noFill/>
          <a:ln w="28575" cap="flat" cmpd="sng">
            <a:solidFill>
              <a:srgbClr val="00B0F0"/>
            </a:solidFill>
            <a:prstDash val="soli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7" name="文本框 6"/>
          <p:cNvSpPr txBox="1"/>
          <p:nvPr/>
        </p:nvSpPr>
        <p:spPr>
          <a:xfrm>
            <a:off x="1816100" y="1790700"/>
            <a:ext cx="3573463" cy="566738"/>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等一会儿、买完菜去</a:t>
            </a:r>
            <a:endParaRPr lang="zh-CN" altLang="en-US" sz="2800" b="1" dirty="0">
              <a:latin typeface="楷体" panose="02010609060101010101" pitchFamily="49" charset="-122"/>
              <a:ea typeface="楷体" panose="02010609060101010101" pitchFamily="49" charset="-122"/>
            </a:endParaRPr>
          </a:p>
        </p:txBody>
      </p:sp>
      <p:sp>
        <p:nvSpPr>
          <p:cNvPr id="8" name="左大括号 7"/>
          <p:cNvSpPr/>
          <p:nvPr/>
        </p:nvSpPr>
        <p:spPr>
          <a:xfrm>
            <a:off x="665163" y="1200150"/>
            <a:ext cx="317500" cy="3209925"/>
          </a:xfrm>
          <a:prstGeom prst="leftBrace">
            <a:avLst>
              <a:gd name="adj1" fmla="val 32295"/>
              <a:gd name="adj2" fmla="val 50000"/>
            </a:avLst>
          </a:prstGeom>
          <a:noFill/>
          <a:ln w="28575" cap="flat" cmpd="sng">
            <a:solidFill>
              <a:srgbClr val="00B0F0"/>
            </a:solidFill>
            <a:prstDash val="soli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9" name="左大括号 8"/>
          <p:cNvSpPr/>
          <p:nvPr/>
        </p:nvSpPr>
        <p:spPr>
          <a:xfrm rot="10800000">
            <a:off x="7646988" y="869950"/>
            <a:ext cx="284162" cy="3714750"/>
          </a:xfrm>
          <a:prstGeom prst="leftBrace">
            <a:avLst>
              <a:gd name="adj1" fmla="val 49688"/>
              <a:gd name="adj2" fmla="val 50000"/>
            </a:avLst>
          </a:prstGeom>
          <a:noFill/>
          <a:ln w="28575" cap="flat" cmpd="sng">
            <a:solidFill>
              <a:srgbClr val="00B0F0"/>
            </a:solidFill>
            <a:prstDash val="soli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10" name="文本框 9"/>
          <p:cNvSpPr txBox="1"/>
          <p:nvPr/>
        </p:nvSpPr>
        <p:spPr>
          <a:xfrm>
            <a:off x="7862888" y="1131888"/>
            <a:ext cx="1169987" cy="2921000"/>
          </a:xfrm>
          <a:prstGeom prst="rect">
            <a:avLst/>
          </a:prstGeom>
          <a:noFill/>
          <a:ln w="9525">
            <a:noFill/>
          </a:ln>
        </p:spPr>
        <p:txBody>
          <a:bodyPr vert="eaVert" wrap="none">
            <a:spAutoFit/>
          </a:bodyPr>
          <a:p>
            <a:pPr eaLnBrk="1" hangingPunct="1"/>
            <a:r>
              <a:rPr lang="zh-CN" altLang="en-US" sz="3200" b="1" dirty="0">
                <a:solidFill>
                  <a:srgbClr val="FF0000"/>
                </a:solidFill>
                <a:latin typeface="楷体" panose="02010609060101010101" pitchFamily="49" charset="-122"/>
                <a:ea typeface="楷体" panose="02010609060101010101" pitchFamily="49" charset="-122"/>
              </a:rPr>
              <a:t>难以忘怀的期盼</a:t>
            </a:r>
            <a:endParaRPr lang="en-US" altLang="zh-CN" sz="3200" b="1" dirty="0">
              <a:solidFill>
                <a:srgbClr val="FF0000"/>
              </a:solidFill>
              <a:latin typeface="楷体" panose="02010609060101010101" pitchFamily="49" charset="-122"/>
              <a:ea typeface="楷体" panose="02010609060101010101" pitchFamily="49" charset="-122"/>
            </a:endParaRPr>
          </a:p>
          <a:p>
            <a:pPr eaLnBrk="1" hangingPunct="1"/>
            <a:r>
              <a:rPr lang="zh-CN" altLang="en-US" sz="3200" b="1" dirty="0">
                <a:solidFill>
                  <a:srgbClr val="FF0000"/>
                </a:solidFill>
                <a:latin typeface="楷体" panose="02010609060101010101" pitchFamily="49" charset="-122"/>
                <a:ea typeface="楷体" panose="02010609060101010101" pitchFamily="49" charset="-122"/>
              </a:rPr>
              <a:t>令人感怀的母子</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95250" y="1860550"/>
            <a:ext cx="677863" cy="2111375"/>
          </a:xfrm>
          <a:prstGeom prst="rect">
            <a:avLst/>
          </a:prstGeom>
          <a:noFill/>
          <a:ln w="9525">
            <a:noFill/>
          </a:ln>
        </p:spPr>
        <p:txBody>
          <a:bodyPr vert="eaVert" wrap="none">
            <a:spAutoFit/>
          </a:bodyPr>
          <a:p>
            <a:pPr eaLnBrk="1" hangingPunct="1"/>
            <a:r>
              <a:rPr lang="zh-CN" altLang="en-US" sz="3200" b="1" dirty="0">
                <a:solidFill>
                  <a:srgbClr val="FF0000"/>
                </a:solidFill>
                <a:latin typeface="楷体" panose="02010609060101010101" pitchFamily="49" charset="-122"/>
                <a:ea typeface="楷体" panose="02010609060101010101" pitchFamily="49" charset="-122"/>
              </a:rPr>
              <a:t>那个星期天</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4738688" y="1268413"/>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13" name="文本框 12"/>
          <p:cNvSpPr txBox="1"/>
          <p:nvPr/>
        </p:nvSpPr>
        <p:spPr>
          <a:xfrm>
            <a:off x="5610225" y="1022350"/>
            <a:ext cx="2025650" cy="50800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期盼、激动</a:t>
            </a:r>
            <a:endParaRPr lang="zh-CN" altLang="en-US" sz="2800" b="1" dirty="0">
              <a:latin typeface="楷体" panose="02010609060101010101" pitchFamily="49" charset="-122"/>
              <a:ea typeface="楷体" panose="02010609060101010101" pitchFamily="49" charset="-122"/>
            </a:endParaRPr>
          </a:p>
        </p:txBody>
      </p:sp>
      <p:sp>
        <p:nvSpPr>
          <p:cNvPr id="14" name="文本框 13"/>
          <p:cNvSpPr txBox="1"/>
          <p:nvPr/>
        </p:nvSpPr>
        <p:spPr>
          <a:xfrm>
            <a:off x="5707063" y="1785938"/>
            <a:ext cx="2025650" cy="50800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焦急、孤独</a:t>
            </a:r>
            <a:endParaRPr lang="zh-CN" altLang="en-US" sz="2800" b="1" dirty="0">
              <a:latin typeface="楷体" panose="02010609060101010101" pitchFamily="49" charset="-122"/>
              <a:ea typeface="楷体" panose="02010609060101010101" pitchFamily="49" charset="-122"/>
            </a:endParaRPr>
          </a:p>
        </p:txBody>
      </p:sp>
      <p:sp>
        <p:nvSpPr>
          <p:cNvPr id="15" name="文本框 14"/>
          <p:cNvSpPr txBox="1"/>
          <p:nvPr/>
        </p:nvSpPr>
        <p:spPr>
          <a:xfrm>
            <a:off x="1800225" y="2359025"/>
            <a:ext cx="3074988" cy="56515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等忙完去、下午去</a:t>
            </a:r>
            <a:endParaRPr lang="zh-CN" altLang="en-US" sz="2800" b="1" dirty="0">
              <a:latin typeface="楷体" panose="02010609060101010101" pitchFamily="49" charset="-122"/>
              <a:ea typeface="楷体" panose="02010609060101010101" pitchFamily="49" charset="-122"/>
            </a:endParaRPr>
          </a:p>
        </p:txBody>
      </p:sp>
      <p:sp>
        <p:nvSpPr>
          <p:cNvPr id="16" name="矩形 15"/>
          <p:cNvSpPr/>
          <p:nvPr/>
        </p:nvSpPr>
        <p:spPr>
          <a:xfrm>
            <a:off x="4962525" y="2592388"/>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17" name="文本框 16"/>
          <p:cNvSpPr txBox="1"/>
          <p:nvPr/>
        </p:nvSpPr>
        <p:spPr>
          <a:xfrm>
            <a:off x="5702300" y="2384425"/>
            <a:ext cx="2025650" cy="509588"/>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焦急、懊悔</a:t>
            </a:r>
            <a:endParaRPr lang="zh-CN" altLang="en-US" sz="2800" b="1" dirty="0">
              <a:latin typeface="楷体" panose="02010609060101010101" pitchFamily="49" charset="-122"/>
              <a:ea typeface="楷体" panose="02010609060101010101" pitchFamily="49" charset="-122"/>
            </a:endParaRPr>
          </a:p>
        </p:txBody>
      </p:sp>
      <p:sp>
        <p:nvSpPr>
          <p:cNvPr id="18" name="文本框 17"/>
          <p:cNvSpPr txBox="1"/>
          <p:nvPr/>
        </p:nvSpPr>
        <p:spPr>
          <a:xfrm>
            <a:off x="1852613" y="3021013"/>
            <a:ext cx="2070100" cy="56515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洗完衣服去</a:t>
            </a:r>
            <a:endParaRPr lang="zh-CN" altLang="en-US" sz="2800" b="1" dirty="0">
              <a:latin typeface="楷体" panose="02010609060101010101" pitchFamily="49" charset="-122"/>
              <a:ea typeface="楷体" panose="02010609060101010101" pitchFamily="49" charset="-122"/>
            </a:endParaRPr>
          </a:p>
        </p:txBody>
      </p:sp>
      <p:sp>
        <p:nvSpPr>
          <p:cNvPr id="19" name="矩形 18"/>
          <p:cNvSpPr/>
          <p:nvPr/>
        </p:nvSpPr>
        <p:spPr>
          <a:xfrm>
            <a:off x="4046538" y="3279775"/>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20" name="文本框 19"/>
          <p:cNvSpPr txBox="1"/>
          <p:nvPr/>
        </p:nvSpPr>
        <p:spPr>
          <a:xfrm>
            <a:off x="4979988" y="3006725"/>
            <a:ext cx="2025650" cy="509588"/>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无奈、惆怅</a:t>
            </a:r>
            <a:endParaRPr lang="zh-CN" altLang="en-US" sz="2800" b="1" dirty="0">
              <a:latin typeface="楷体" panose="02010609060101010101" pitchFamily="49" charset="-122"/>
              <a:ea typeface="楷体" panose="02010609060101010101" pitchFamily="49" charset="-122"/>
            </a:endParaRPr>
          </a:p>
        </p:txBody>
      </p:sp>
      <p:sp>
        <p:nvSpPr>
          <p:cNvPr id="21" name="文本框 20"/>
          <p:cNvSpPr txBox="1"/>
          <p:nvPr/>
        </p:nvSpPr>
        <p:spPr>
          <a:xfrm>
            <a:off x="860425" y="3989388"/>
            <a:ext cx="992188" cy="609600"/>
          </a:xfrm>
          <a:prstGeom prst="rect">
            <a:avLst/>
          </a:prstGeom>
          <a:noFill/>
          <a:ln w="9525">
            <a:noFill/>
          </a:ln>
        </p:spPr>
        <p:txBody>
          <a:bodyPr>
            <a:spAutoFit/>
          </a:bodyPr>
          <a:p>
            <a:pPr eaLnBrk="1" hangingPunct="1">
              <a:lnSpc>
                <a:spcPct val="120000"/>
              </a:lnSpc>
            </a:pPr>
            <a:r>
              <a:rPr lang="zh-CN" altLang="en-US" sz="2800" b="1" dirty="0">
                <a:latin typeface="楷体" panose="02010609060101010101" pitchFamily="49" charset="-122"/>
                <a:ea typeface="楷体" panose="02010609060101010101" pitchFamily="49" charset="-122"/>
              </a:rPr>
              <a:t>落空</a:t>
            </a:r>
            <a:endParaRPr lang="zh-CN" altLang="en-US" sz="2800" b="1" dirty="0">
              <a:latin typeface="楷体" panose="02010609060101010101" pitchFamily="49" charset="-122"/>
              <a:ea typeface="楷体" panose="02010609060101010101" pitchFamily="49" charset="-122"/>
            </a:endParaRPr>
          </a:p>
        </p:txBody>
      </p:sp>
      <p:sp>
        <p:nvSpPr>
          <p:cNvPr id="22" name="矩形 21"/>
          <p:cNvSpPr/>
          <p:nvPr/>
        </p:nvSpPr>
        <p:spPr>
          <a:xfrm>
            <a:off x="1817688" y="4233863"/>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23" name="矩形 22"/>
          <p:cNvSpPr/>
          <p:nvPr/>
        </p:nvSpPr>
        <p:spPr>
          <a:xfrm>
            <a:off x="5121275" y="2001838"/>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24" name="文本框 23"/>
          <p:cNvSpPr txBox="1"/>
          <p:nvPr/>
        </p:nvSpPr>
        <p:spPr>
          <a:xfrm>
            <a:off x="2600325" y="3789363"/>
            <a:ext cx="2386013" cy="1039812"/>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“我”流泪、妈妈惊惶</a:t>
            </a:r>
            <a:endParaRPr lang="zh-CN" altLang="en-US" sz="2800" b="1" dirty="0">
              <a:latin typeface="楷体" panose="02010609060101010101" pitchFamily="49" charset="-122"/>
              <a:ea typeface="楷体" panose="02010609060101010101" pitchFamily="49" charset="-122"/>
            </a:endParaRPr>
          </a:p>
        </p:txBody>
      </p:sp>
      <p:sp>
        <p:nvSpPr>
          <p:cNvPr id="25" name="矩形 24"/>
          <p:cNvSpPr/>
          <p:nvPr/>
        </p:nvSpPr>
        <p:spPr>
          <a:xfrm>
            <a:off x="4641850" y="4233863"/>
            <a:ext cx="676275" cy="76200"/>
          </a:xfrm>
          <a:prstGeom prst="rect">
            <a:avLst/>
          </a:prstGeom>
          <a:solidFill>
            <a:srgbClr val="00B0F0"/>
          </a:solidFill>
          <a:ln w="9525">
            <a:noFill/>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26" name="文本框 25"/>
          <p:cNvSpPr txBox="1"/>
          <p:nvPr/>
        </p:nvSpPr>
        <p:spPr>
          <a:xfrm>
            <a:off x="5545138" y="4040188"/>
            <a:ext cx="2386012" cy="508000"/>
          </a:xfrm>
          <a:prstGeom prst="rect">
            <a:avLst/>
          </a:prstGeom>
          <a:noFill/>
          <a:ln w="9525">
            <a:noFill/>
          </a:ln>
        </p:spPr>
        <p:txBody>
          <a:bodyPr>
            <a:spAutoFit/>
          </a:bodyPr>
          <a:p>
            <a:pPr eaLnBrk="1" hangingPunct="1">
              <a:lnSpc>
                <a:spcPct val="110000"/>
              </a:lnSpc>
            </a:pPr>
            <a:r>
              <a:rPr lang="zh-CN" altLang="en-US" sz="2800" b="1" dirty="0">
                <a:latin typeface="楷体" panose="02010609060101010101" pitchFamily="49" charset="-122"/>
                <a:ea typeface="楷体" panose="02010609060101010101" pitchFamily="49" charset="-122"/>
              </a:rPr>
              <a:t>失望、委屈</a:t>
            </a:r>
            <a:endParaRPr lang="zh-CN" altLang="en-US" sz="2800" b="1" dirty="0">
              <a:latin typeface="楷体" panose="02010609060101010101" pitchFamily="49" charset="-122"/>
              <a:ea typeface="楷体" panose="02010609060101010101" pitchFamily="49" charset="-122"/>
            </a:endParaRPr>
          </a:p>
        </p:txBody>
      </p:sp>
      <p:sp>
        <p:nvSpPr>
          <p:cNvPr id="51227" name="文本框 11"/>
          <p:cNvSpPr txBox="1"/>
          <p:nvPr/>
        </p:nvSpPr>
        <p:spPr>
          <a:xfrm>
            <a:off x="836613" y="244475"/>
            <a:ext cx="2165350" cy="604838"/>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板书设计</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down)">
                                      <p:cBhvr>
                                        <p:cTn id="65" dur="500"/>
                                        <p:tgtEl>
                                          <p:spTgt spid="1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down)">
                                      <p:cBhvr>
                                        <p:cTn id="78" dur="500"/>
                                        <p:tgtEl>
                                          <p:spTgt spid="22"/>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wipe(down)">
                                      <p:cBhvr>
                                        <p:cTn id="92" dur="500"/>
                                        <p:tgtEl>
                                          <p:spTgt spid="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wipe(down)">
                                      <p:cBhvr>
                                        <p:cTn id="9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p:bldP spid="8" grpId="0" animBg="1"/>
      <p:bldP spid="9" grpId="0" animBg="1"/>
      <p:bldP spid="10" grpId="0"/>
      <p:bldP spid="11" grpId="0"/>
      <p:bldP spid="12" grpId="0" animBg="1"/>
      <p:bldP spid="13" grpId="0"/>
      <p:bldP spid="14" grpId="0"/>
      <p:bldP spid="15" grpId="0"/>
      <p:bldP spid="16" grpId="0" animBg="1"/>
      <p:bldP spid="17" grpId="0"/>
      <p:bldP spid="18" grpId="0"/>
      <p:bldP spid="19" grpId="0" animBg="1"/>
      <p:bldP spid="20" grpId="0"/>
      <p:bldP spid="21" grpId="0"/>
      <p:bldP spid="22" grpId="0" animBg="1"/>
      <p:bldP spid="23" grpId="0" animBg="1"/>
      <p:bldP spid="24" grpId="0"/>
      <p:bldP spid="25" grpId="0" animBg="1"/>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1"/>
          <p:cNvSpPr txBox="1"/>
          <p:nvPr/>
        </p:nvSpPr>
        <p:spPr>
          <a:xfrm>
            <a:off x="522288" y="987425"/>
            <a:ext cx="8099425" cy="3559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史铁生</a:t>
            </a:r>
            <a:r>
              <a:rPr lang="zh-CN" altLang="en-US" sz="3200" b="1" dirty="0">
                <a:latin typeface="楷体" panose="02010609060101010101" pitchFamily="49" charset="-122"/>
                <a:ea typeface="楷体" panose="02010609060101010101" pitchFamily="49" charset="-122"/>
              </a:rPr>
              <a:t>，中国作家、散文家。</a:t>
            </a:r>
            <a:r>
              <a:rPr lang="en-US" altLang="zh-CN" sz="3200" b="1" dirty="0">
                <a:latin typeface="楷体" panose="02010609060101010101" pitchFamily="49" charset="-122"/>
                <a:ea typeface="楷体" panose="02010609060101010101" pitchFamily="49" charset="-122"/>
              </a:rPr>
              <a:t>21</a:t>
            </a:r>
            <a:r>
              <a:rPr lang="zh-CN" altLang="en-US" sz="3200" b="1" dirty="0">
                <a:latin typeface="楷体" panose="02010609060101010101" pitchFamily="49" charset="-122"/>
                <a:ea typeface="楷体" panose="02010609060101010101" pitchFamily="49" charset="-122"/>
              </a:rPr>
              <a:t>岁时因病瘫痪，从此永远坐上了轮椅。代表作品有散文集</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我与地坛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、长篇小说</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务虚笔记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我的遥远的清平湾</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奶奶的星星</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分别获得</a:t>
            </a:r>
            <a:r>
              <a:rPr lang="en-US" altLang="zh-CN" sz="3200" b="1" dirty="0">
                <a:latin typeface="楷体" panose="02010609060101010101" pitchFamily="49" charset="-122"/>
                <a:ea typeface="楷体" panose="02010609060101010101" pitchFamily="49" charset="-122"/>
              </a:rPr>
              <a:t>1983</a:t>
            </a:r>
            <a:r>
              <a:rPr lang="zh-CN" altLang="en-US" sz="3200" b="1" dirty="0">
                <a:latin typeface="楷体" panose="02010609060101010101" pitchFamily="49" charset="-122"/>
                <a:ea typeface="楷体" panose="02010609060101010101" pitchFamily="49" charset="-122"/>
              </a:rPr>
              <a:t>年、</a:t>
            </a:r>
            <a:r>
              <a:rPr lang="en-US" altLang="zh-CN" sz="3200" b="1" dirty="0">
                <a:latin typeface="楷体" panose="02010609060101010101" pitchFamily="49" charset="-122"/>
                <a:ea typeface="楷体" panose="02010609060101010101" pitchFamily="49" charset="-122"/>
              </a:rPr>
              <a:t>1984</a:t>
            </a:r>
            <a:r>
              <a:rPr lang="zh-CN" altLang="en-US" sz="3200" b="1" dirty="0">
                <a:latin typeface="楷体" panose="02010609060101010101" pitchFamily="49" charset="-122"/>
                <a:ea typeface="楷体" panose="02010609060101010101" pitchFamily="49" charset="-122"/>
              </a:rPr>
              <a:t>年全国优秀短篇小说奖，</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老屋小记</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获</a:t>
            </a:r>
            <a:r>
              <a:rPr lang="en-US" altLang="zh-CN" sz="3200" b="1" dirty="0">
                <a:latin typeface="楷体" panose="02010609060101010101" pitchFamily="49" charset="-122"/>
                <a:ea typeface="楷体" panose="02010609060101010101" pitchFamily="49" charset="-122"/>
              </a:rPr>
              <a:t>1998</a:t>
            </a:r>
            <a:r>
              <a:rPr lang="zh-CN" altLang="en-US" sz="3200" b="1" dirty="0">
                <a:latin typeface="楷体" panose="02010609060101010101" pitchFamily="49" charset="-122"/>
                <a:ea typeface="楷体" panose="02010609060101010101" pitchFamily="49" charset="-122"/>
              </a:rPr>
              <a:t>年首届鲁迅文学奖。</a:t>
            </a:r>
            <a:endParaRPr lang="en-US" altLang="zh-CN" sz="3200" b="1" dirty="0">
              <a:latin typeface="楷体" panose="02010609060101010101" pitchFamily="49" charset="-122"/>
              <a:ea typeface="楷体" panose="02010609060101010101" pitchFamily="49" charset="-122"/>
            </a:endParaRPr>
          </a:p>
        </p:txBody>
      </p:sp>
      <p:sp>
        <p:nvSpPr>
          <p:cNvPr id="16387" name="文本框 11"/>
          <p:cNvSpPr txBox="1"/>
          <p:nvPr/>
        </p:nvSpPr>
        <p:spPr>
          <a:xfrm>
            <a:off x="827088" y="250825"/>
            <a:ext cx="2163762" cy="604838"/>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作者简介</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1"/>
          <p:cNvSpPr txBox="1"/>
          <p:nvPr/>
        </p:nvSpPr>
        <p:spPr>
          <a:xfrm>
            <a:off x="611188" y="828675"/>
            <a:ext cx="8101012"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回忆上学期有关“盼望”的课文，简单说一说那篇课文的主要内容。</a:t>
            </a:r>
            <a:endParaRPr lang="en-US" altLang="zh-CN" sz="3200" b="1" dirty="0">
              <a:latin typeface="黑体" panose="02010609060101010101" pitchFamily="49" charset="-122"/>
              <a:ea typeface="黑体" panose="02010609060101010101" pitchFamily="49" charset="-122"/>
            </a:endParaRPr>
          </a:p>
        </p:txBody>
      </p:sp>
      <p:sp>
        <p:nvSpPr>
          <p:cNvPr id="17411" name="文本框 11"/>
          <p:cNvSpPr txBox="1"/>
          <p:nvPr/>
        </p:nvSpPr>
        <p:spPr>
          <a:xfrm>
            <a:off x="900113" y="195263"/>
            <a:ext cx="2163762" cy="604837"/>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回忆旧知</a:t>
            </a:r>
            <a:endParaRPr lang="en-US" altLang="zh-CN" sz="3200" b="1" dirty="0">
              <a:latin typeface="黑体" panose="02010609060101010101" pitchFamily="49" charset="-122"/>
              <a:ea typeface="黑体" panose="02010609060101010101" pitchFamily="49" charset="-122"/>
            </a:endParaRPr>
          </a:p>
        </p:txBody>
      </p:sp>
      <p:sp>
        <p:nvSpPr>
          <p:cNvPr id="4" name="文本框 11"/>
          <p:cNvSpPr txBox="1"/>
          <p:nvPr/>
        </p:nvSpPr>
        <p:spPr>
          <a:xfrm>
            <a:off x="968375" y="2111375"/>
            <a:ext cx="7812088" cy="1785938"/>
          </a:xfrm>
          <a:prstGeom prst="rect">
            <a:avLst/>
          </a:prstGeom>
          <a:noFill/>
          <a:ln w="9525">
            <a:noFill/>
          </a:ln>
        </p:spPr>
        <p:txBody>
          <a:bodyPr>
            <a:spAutoFit/>
          </a:bodyPr>
          <a:p>
            <a:pPr eaLnBrk="1" hangingPunct="1">
              <a:lnSpc>
                <a:spcPct val="120000"/>
              </a:lnSpc>
            </a:pPr>
            <a:r>
              <a:rPr lang="en-US" altLang="zh-CN" sz="3200" b="1" dirty="0">
                <a:solidFill>
                  <a:srgbClr val="0000FF"/>
                </a:solidFill>
                <a:latin typeface="宋体" panose="02010600030101010101" pitchFamily="2" charset="-122"/>
              </a:rPr>
              <a:t>    《</a:t>
            </a:r>
            <a:r>
              <a:rPr lang="zh-CN" altLang="en-US" sz="3200" b="1" dirty="0">
                <a:solidFill>
                  <a:srgbClr val="0000FF"/>
                </a:solidFill>
                <a:latin typeface="宋体" panose="02010600030101010101" pitchFamily="2" charset="-122"/>
              </a:rPr>
              <a:t>盼</a:t>
            </a:r>
            <a:r>
              <a:rPr lang="en-US" altLang="zh-CN" sz="3200" b="1" dirty="0">
                <a:solidFill>
                  <a:srgbClr val="0000FF"/>
                </a:solidFill>
                <a:latin typeface="宋体" panose="02010600030101010101" pitchFamily="2" charset="-122"/>
              </a:rPr>
              <a:t>》</a:t>
            </a:r>
            <a:r>
              <a:rPr lang="zh-CN" altLang="en-US" sz="3200" b="1" dirty="0">
                <a:solidFill>
                  <a:srgbClr val="0000FF"/>
                </a:solidFill>
                <a:latin typeface="宋体" panose="02010600030101010101" pitchFamily="2" charset="-122"/>
              </a:rPr>
              <a:t>这篇文章主要写了小女孩盼望下雨穿上新雨衣的故事，把小女孩万分期待的心情写得细腻形象。</a:t>
            </a:r>
            <a:endParaRPr lang="en-US" altLang="zh-CN" sz="3200" b="1" dirty="0">
              <a:solidFill>
                <a:srgbClr val="0000FF"/>
              </a:solidFill>
              <a:latin typeface="宋体" panose="02010600030101010101" pitchFamily="2" charset="-122"/>
            </a:endParaRPr>
          </a:p>
        </p:txBody>
      </p:sp>
      <p:sp>
        <p:nvSpPr>
          <p:cNvPr id="2" name="矩形 1"/>
          <p:cNvSpPr/>
          <p:nvPr/>
        </p:nvSpPr>
        <p:spPr>
          <a:xfrm>
            <a:off x="1479550" y="3983038"/>
            <a:ext cx="6364288" cy="584200"/>
          </a:xfrm>
          <a:prstGeom prst="rect">
            <a:avLst/>
          </a:prstGeom>
          <a:solidFill>
            <a:schemeClr val="accent5">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mn-lt"/>
                <a:ea typeface="+mn-ea"/>
                <a:cs typeface="+mn-cs"/>
              </a:rPr>
              <a:t>不同的经历，同一种期待的心情。</a:t>
            </a:r>
            <a:endParaRPr kumimoji="0" lang="zh-CN" altLang="en-US" sz="3200" b="1"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1"/>
          <p:cNvSpPr txBox="1"/>
          <p:nvPr/>
        </p:nvSpPr>
        <p:spPr>
          <a:xfrm>
            <a:off x="468313" y="808038"/>
            <a:ext cx="8101012" cy="11969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选择自己喜欢的方式朗读课文，圈出生字，借助资料理解不懂的词语。</a:t>
            </a:r>
            <a:endParaRPr lang="en-US" altLang="zh-CN" sz="3200" b="1" dirty="0">
              <a:latin typeface="黑体" panose="02010609060101010101" pitchFamily="49" charset="-122"/>
              <a:ea typeface="黑体" panose="02010609060101010101" pitchFamily="49" charset="-122"/>
            </a:endParaRPr>
          </a:p>
        </p:txBody>
      </p:sp>
      <p:sp>
        <p:nvSpPr>
          <p:cNvPr id="18435" name="文本框 11"/>
          <p:cNvSpPr txBox="1"/>
          <p:nvPr/>
        </p:nvSpPr>
        <p:spPr>
          <a:xfrm>
            <a:off x="860425" y="204788"/>
            <a:ext cx="2163763"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走进新课</a:t>
            </a:r>
            <a:endParaRPr lang="en-US" altLang="zh-CN" sz="3200" b="1" dirty="0">
              <a:latin typeface="黑体" panose="02010609060101010101" pitchFamily="49" charset="-122"/>
              <a:ea typeface="黑体" panose="02010609060101010101" pitchFamily="49" charset="-122"/>
            </a:endParaRPr>
          </a:p>
        </p:txBody>
      </p:sp>
      <p:sp>
        <p:nvSpPr>
          <p:cNvPr id="5" name="矩形 4"/>
          <p:cNvSpPr/>
          <p:nvPr/>
        </p:nvSpPr>
        <p:spPr>
          <a:xfrm>
            <a:off x="1076325" y="2322513"/>
            <a:ext cx="7456488" cy="2511425"/>
          </a:xfrm>
          <a:prstGeom prst="rect">
            <a:avLst/>
          </a:prstGeom>
          <a:noFill/>
          <a:ln w="9525">
            <a:noFill/>
          </a:ln>
        </p:spPr>
        <p:txBody>
          <a:bodyPr>
            <a:spAutoFit/>
          </a:bodyPr>
          <a:p>
            <a:pPr eaLnBrk="1" hangingPunct="1">
              <a:lnSpc>
                <a:spcPct val="120000"/>
              </a:lnSpc>
              <a:spcBef>
                <a:spcPts val="2000"/>
              </a:spcBef>
            </a:pPr>
            <a:r>
              <a:rPr lang="zh-CN" altLang="en-US" sz="3600" b="1" dirty="0">
                <a:solidFill>
                  <a:srgbClr val="0000FF"/>
                </a:solidFill>
                <a:latin typeface="楷体" panose="02010609060101010101" pitchFamily="49" charset="-122"/>
                <a:ea typeface="楷体" panose="02010609060101010101" pitchFamily="49" charset="-122"/>
              </a:rPr>
              <a:t>媚     砖     蚁     叨     绊</a:t>
            </a:r>
            <a:endParaRPr lang="en-US" altLang="zh-CN" sz="3600" b="1" dirty="0">
              <a:solidFill>
                <a:srgbClr val="0000FF"/>
              </a:solidFill>
              <a:latin typeface="楷体" panose="02010609060101010101" pitchFamily="49" charset="-122"/>
              <a:ea typeface="楷体" panose="02010609060101010101" pitchFamily="49" charset="-122"/>
            </a:endParaRPr>
          </a:p>
          <a:p>
            <a:pPr eaLnBrk="1" hangingPunct="1">
              <a:lnSpc>
                <a:spcPct val="120000"/>
              </a:lnSpc>
              <a:spcBef>
                <a:spcPts val="2000"/>
              </a:spcBef>
            </a:pPr>
            <a:r>
              <a:rPr lang="zh-CN" altLang="en-US" sz="3600" b="1" dirty="0">
                <a:solidFill>
                  <a:srgbClr val="0000FF"/>
                </a:solidFill>
                <a:latin typeface="楷体" panose="02010609060101010101" pitchFamily="49" charset="-122"/>
                <a:ea typeface="楷体" panose="02010609060101010101" pitchFamily="49" charset="-122"/>
              </a:rPr>
              <a:t>绞</a:t>
            </a:r>
            <a:r>
              <a:rPr lang="en-US" altLang="zh-CN" sz="3600" b="1" dirty="0">
                <a:solidFill>
                  <a:srgbClr val="0000FF"/>
                </a:solidFill>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耽</a:t>
            </a:r>
            <a:r>
              <a:rPr lang="en-US" altLang="zh-CN" sz="3600" b="1" dirty="0">
                <a:solidFill>
                  <a:srgbClr val="0000FF"/>
                </a:solidFill>
                <a:latin typeface="楷体" panose="02010609060101010101" pitchFamily="49" charset="-122"/>
                <a:ea typeface="楷体" panose="02010609060101010101" pitchFamily="49" charset="-122"/>
              </a:rPr>
              <a:t>     </a:t>
            </a:r>
            <a:r>
              <a:rPr lang="zh-CN" altLang="en-US" sz="3600" b="1" dirty="0">
                <a:solidFill>
                  <a:srgbClr val="0000FF"/>
                </a:solidFill>
                <a:latin typeface="楷体" panose="02010609060101010101" pitchFamily="49" charset="-122"/>
                <a:ea typeface="楷体" panose="02010609060101010101" pitchFamily="49" charset="-122"/>
              </a:rPr>
              <a:t>揉     绽     搓</a:t>
            </a:r>
            <a:endParaRPr lang="en-US" altLang="zh-CN" sz="3600" b="1" dirty="0">
              <a:solidFill>
                <a:srgbClr val="0000FF"/>
              </a:solidFill>
              <a:latin typeface="楷体" panose="02010609060101010101" pitchFamily="49" charset="-122"/>
              <a:ea typeface="楷体" panose="02010609060101010101" pitchFamily="49" charset="-122"/>
            </a:endParaRPr>
          </a:p>
          <a:p>
            <a:pPr eaLnBrk="1" hangingPunct="1">
              <a:lnSpc>
                <a:spcPct val="120000"/>
              </a:lnSpc>
              <a:spcBef>
                <a:spcPts val="2000"/>
              </a:spcBef>
            </a:pPr>
            <a:r>
              <a:rPr lang="zh-CN" altLang="en-US" sz="3600" b="1" dirty="0">
                <a:solidFill>
                  <a:srgbClr val="0000FF"/>
                </a:solidFill>
                <a:latin typeface="楷体" panose="02010609060101010101" pitchFamily="49" charset="-122"/>
                <a:ea typeface="楷体" panose="02010609060101010101" pitchFamily="49" charset="-122"/>
              </a:rPr>
              <a:t>惶     吻     偎    </a:t>
            </a:r>
            <a:endParaRPr lang="en-US" altLang="zh-CN" sz="3600" b="1" dirty="0">
              <a:solidFill>
                <a:srgbClr val="0000FF"/>
              </a:solidFill>
              <a:latin typeface="楷体" panose="02010609060101010101" pitchFamily="49" charset="-122"/>
              <a:ea typeface="楷体" panose="02010609060101010101" pitchFamily="49" charset="-122"/>
            </a:endParaRPr>
          </a:p>
        </p:txBody>
      </p:sp>
      <p:sp>
        <p:nvSpPr>
          <p:cNvPr id="6" name="矩形 5"/>
          <p:cNvSpPr/>
          <p:nvPr/>
        </p:nvSpPr>
        <p:spPr>
          <a:xfrm>
            <a:off x="1062038" y="1965325"/>
            <a:ext cx="804862" cy="584200"/>
          </a:xfrm>
          <a:prstGeom prst="rect">
            <a:avLst/>
          </a:prstGeom>
          <a:noFill/>
          <a:ln w="9525">
            <a:noFill/>
          </a:ln>
        </p:spPr>
        <p:txBody>
          <a:bodyPr wrap="none">
            <a:spAutoFit/>
          </a:bodyPr>
          <a:p>
            <a:r>
              <a:rPr lang="en-US" altLang="zh-CN" sz="3200" b="1" dirty="0">
                <a:latin typeface="宋体" panose="02010600030101010101" pitchFamily="2" charset="-122"/>
              </a:rPr>
              <a:t>mèi</a:t>
            </a:r>
            <a:endParaRPr lang="zh-CN" altLang="en-US" dirty="0">
              <a:latin typeface="Calibri" panose="020F0502020204030204" pitchFamily="34" charset="0"/>
            </a:endParaRPr>
          </a:p>
        </p:txBody>
      </p:sp>
      <p:sp>
        <p:nvSpPr>
          <p:cNvPr id="7" name="矩形 6"/>
          <p:cNvSpPr/>
          <p:nvPr/>
        </p:nvSpPr>
        <p:spPr>
          <a:xfrm>
            <a:off x="4354513" y="1973263"/>
            <a:ext cx="596900" cy="584200"/>
          </a:xfrm>
          <a:prstGeom prst="rect">
            <a:avLst/>
          </a:prstGeom>
          <a:noFill/>
          <a:ln w="9525">
            <a:noFill/>
          </a:ln>
        </p:spPr>
        <p:txBody>
          <a:bodyPr wrap="none">
            <a:spAutoFit/>
          </a:bodyPr>
          <a:p>
            <a:r>
              <a:rPr lang="en-US" altLang="zh-CN" sz="3200" b="1" dirty="0">
                <a:latin typeface="宋体" panose="02010600030101010101" pitchFamily="2" charset="-122"/>
              </a:rPr>
              <a:t>yǐ</a:t>
            </a:r>
            <a:endParaRPr lang="zh-CN" altLang="en-US" dirty="0">
              <a:latin typeface="Calibri" panose="020F0502020204030204" pitchFamily="34" charset="0"/>
            </a:endParaRPr>
          </a:p>
        </p:txBody>
      </p:sp>
      <p:sp>
        <p:nvSpPr>
          <p:cNvPr id="8" name="矩形 7"/>
          <p:cNvSpPr/>
          <p:nvPr/>
        </p:nvSpPr>
        <p:spPr>
          <a:xfrm>
            <a:off x="5872163" y="2024063"/>
            <a:ext cx="804862" cy="584200"/>
          </a:xfrm>
          <a:prstGeom prst="rect">
            <a:avLst/>
          </a:prstGeom>
          <a:noFill/>
          <a:ln w="9525">
            <a:noFill/>
          </a:ln>
        </p:spPr>
        <p:txBody>
          <a:bodyPr wrap="none">
            <a:spAutoFit/>
          </a:bodyPr>
          <a:p>
            <a:r>
              <a:rPr lang="en-US" altLang="zh-CN" sz="3200" b="1" dirty="0">
                <a:latin typeface="宋体" panose="02010600030101010101" pitchFamily="2" charset="-122"/>
              </a:rPr>
              <a:t>dāo</a:t>
            </a:r>
            <a:endParaRPr lang="zh-CN" altLang="en-US" dirty="0">
              <a:latin typeface="Calibri" panose="020F0502020204030204" pitchFamily="34" charset="0"/>
            </a:endParaRPr>
          </a:p>
        </p:txBody>
      </p:sp>
      <p:sp>
        <p:nvSpPr>
          <p:cNvPr id="9" name="矩形 8"/>
          <p:cNvSpPr/>
          <p:nvPr/>
        </p:nvSpPr>
        <p:spPr>
          <a:xfrm>
            <a:off x="7419975" y="2005013"/>
            <a:ext cx="804863" cy="585787"/>
          </a:xfrm>
          <a:prstGeom prst="rect">
            <a:avLst/>
          </a:prstGeom>
          <a:noFill/>
          <a:ln w="9525">
            <a:noFill/>
          </a:ln>
        </p:spPr>
        <p:txBody>
          <a:bodyPr wrap="none">
            <a:spAutoFit/>
          </a:bodyPr>
          <a:p>
            <a:r>
              <a:rPr lang="en-US" altLang="zh-CN" sz="3200" b="1" dirty="0">
                <a:latin typeface="宋体" panose="02010600030101010101" pitchFamily="2" charset="-122"/>
              </a:rPr>
              <a:t>bàn</a:t>
            </a:r>
            <a:endParaRPr lang="zh-CN" altLang="en-US" dirty="0">
              <a:latin typeface="Calibri" panose="020F0502020204030204" pitchFamily="34" charset="0"/>
            </a:endParaRPr>
          </a:p>
        </p:txBody>
      </p:sp>
      <p:sp>
        <p:nvSpPr>
          <p:cNvPr id="10" name="矩形 9"/>
          <p:cNvSpPr/>
          <p:nvPr/>
        </p:nvSpPr>
        <p:spPr>
          <a:xfrm>
            <a:off x="909638" y="2897188"/>
            <a:ext cx="1012825" cy="584200"/>
          </a:xfrm>
          <a:prstGeom prst="rect">
            <a:avLst/>
          </a:prstGeom>
          <a:noFill/>
          <a:ln w="9525">
            <a:noFill/>
          </a:ln>
        </p:spPr>
        <p:txBody>
          <a:bodyPr wrap="none">
            <a:spAutoFit/>
          </a:bodyPr>
          <a:p>
            <a:r>
              <a:rPr lang="en-US" altLang="zh-CN" sz="3200" b="1" dirty="0">
                <a:latin typeface="宋体" panose="02010600030101010101" pitchFamily="2" charset="-122"/>
              </a:rPr>
              <a:t>jiǎo</a:t>
            </a:r>
            <a:endParaRPr lang="zh-CN" altLang="en-US" dirty="0">
              <a:latin typeface="Calibri" panose="020F0502020204030204" pitchFamily="34" charset="0"/>
            </a:endParaRPr>
          </a:p>
        </p:txBody>
      </p:sp>
      <p:sp>
        <p:nvSpPr>
          <p:cNvPr id="11" name="矩形 10"/>
          <p:cNvSpPr/>
          <p:nvPr/>
        </p:nvSpPr>
        <p:spPr>
          <a:xfrm>
            <a:off x="2578100" y="2884488"/>
            <a:ext cx="804863" cy="585787"/>
          </a:xfrm>
          <a:prstGeom prst="rect">
            <a:avLst/>
          </a:prstGeom>
          <a:noFill/>
          <a:ln w="9525">
            <a:noFill/>
          </a:ln>
        </p:spPr>
        <p:txBody>
          <a:bodyPr wrap="none">
            <a:spAutoFit/>
          </a:bodyPr>
          <a:p>
            <a:r>
              <a:rPr lang="en-US" altLang="zh-CN" sz="3200" b="1" dirty="0">
                <a:latin typeface="宋体" panose="02010600030101010101" pitchFamily="2" charset="-122"/>
              </a:rPr>
              <a:t>dān</a:t>
            </a:r>
            <a:endParaRPr lang="zh-CN" altLang="en-US" dirty="0">
              <a:latin typeface="Calibri" panose="020F0502020204030204" pitchFamily="34" charset="0"/>
            </a:endParaRPr>
          </a:p>
        </p:txBody>
      </p:sp>
      <p:sp>
        <p:nvSpPr>
          <p:cNvPr id="12" name="矩形 11"/>
          <p:cNvSpPr/>
          <p:nvPr/>
        </p:nvSpPr>
        <p:spPr>
          <a:xfrm>
            <a:off x="4249738" y="2901950"/>
            <a:ext cx="804862" cy="585788"/>
          </a:xfrm>
          <a:prstGeom prst="rect">
            <a:avLst/>
          </a:prstGeom>
          <a:noFill/>
          <a:ln w="9525">
            <a:noFill/>
          </a:ln>
        </p:spPr>
        <p:txBody>
          <a:bodyPr wrap="none">
            <a:spAutoFit/>
          </a:bodyPr>
          <a:p>
            <a:r>
              <a:rPr lang="en-US" altLang="zh-CN" sz="3200" b="1" dirty="0">
                <a:latin typeface="宋体" panose="02010600030101010101" pitchFamily="2" charset="-122"/>
              </a:rPr>
              <a:t>róu</a:t>
            </a:r>
            <a:endParaRPr lang="zh-CN" altLang="en-US" dirty="0">
              <a:latin typeface="Calibri" panose="020F0502020204030204" pitchFamily="34" charset="0"/>
            </a:endParaRPr>
          </a:p>
        </p:txBody>
      </p:sp>
      <p:sp>
        <p:nvSpPr>
          <p:cNvPr id="13" name="矩形 12"/>
          <p:cNvSpPr/>
          <p:nvPr/>
        </p:nvSpPr>
        <p:spPr>
          <a:xfrm>
            <a:off x="5661025" y="2906713"/>
            <a:ext cx="1011238" cy="584200"/>
          </a:xfrm>
          <a:prstGeom prst="rect">
            <a:avLst/>
          </a:prstGeom>
          <a:noFill/>
          <a:ln w="9525">
            <a:noFill/>
          </a:ln>
        </p:spPr>
        <p:txBody>
          <a:bodyPr wrap="none">
            <a:spAutoFit/>
          </a:bodyPr>
          <a:p>
            <a:r>
              <a:rPr lang="en-US" altLang="zh-CN" sz="3200" b="1" dirty="0">
                <a:latin typeface="宋体" panose="02010600030101010101" pitchFamily="2" charset="-122"/>
              </a:rPr>
              <a:t>zhàn</a:t>
            </a:r>
            <a:endParaRPr lang="zh-CN" altLang="en-US" dirty="0">
              <a:latin typeface="Calibri" panose="020F0502020204030204" pitchFamily="34" charset="0"/>
            </a:endParaRPr>
          </a:p>
        </p:txBody>
      </p:sp>
      <p:sp>
        <p:nvSpPr>
          <p:cNvPr id="16" name="矩形 15"/>
          <p:cNvSpPr/>
          <p:nvPr/>
        </p:nvSpPr>
        <p:spPr>
          <a:xfrm>
            <a:off x="7415213" y="2898775"/>
            <a:ext cx="804862" cy="585788"/>
          </a:xfrm>
          <a:prstGeom prst="rect">
            <a:avLst/>
          </a:prstGeom>
          <a:noFill/>
          <a:ln w="9525">
            <a:noFill/>
          </a:ln>
        </p:spPr>
        <p:txBody>
          <a:bodyPr wrap="none">
            <a:spAutoFit/>
          </a:bodyPr>
          <a:p>
            <a:r>
              <a:rPr lang="en-US" altLang="zh-CN" sz="3200" b="1" dirty="0">
                <a:latin typeface="宋体" panose="02010600030101010101" pitchFamily="2" charset="-122"/>
              </a:rPr>
              <a:t>cuō</a:t>
            </a:r>
            <a:endParaRPr lang="zh-CN" altLang="en-US" dirty="0">
              <a:latin typeface="Calibri" panose="020F0502020204030204" pitchFamily="34" charset="0"/>
            </a:endParaRPr>
          </a:p>
        </p:txBody>
      </p:sp>
      <p:sp>
        <p:nvSpPr>
          <p:cNvPr id="17" name="矩形 16"/>
          <p:cNvSpPr/>
          <p:nvPr/>
        </p:nvSpPr>
        <p:spPr>
          <a:xfrm>
            <a:off x="762000" y="3811588"/>
            <a:ext cx="1217613" cy="585787"/>
          </a:xfrm>
          <a:prstGeom prst="rect">
            <a:avLst/>
          </a:prstGeom>
          <a:noFill/>
          <a:ln w="9525">
            <a:noFill/>
          </a:ln>
        </p:spPr>
        <p:txBody>
          <a:bodyPr wrap="none">
            <a:spAutoFit/>
          </a:bodyPr>
          <a:p>
            <a:r>
              <a:rPr lang="en-US" altLang="zh-CN" sz="3200" b="1" dirty="0">
                <a:latin typeface="宋体" panose="02010600030101010101" pitchFamily="2" charset="-122"/>
              </a:rPr>
              <a:t>huánɡ</a:t>
            </a:r>
            <a:endParaRPr lang="zh-CN" altLang="en-US" dirty="0">
              <a:latin typeface="Calibri" panose="020F0502020204030204" pitchFamily="34" charset="0"/>
            </a:endParaRPr>
          </a:p>
        </p:txBody>
      </p:sp>
      <p:sp>
        <p:nvSpPr>
          <p:cNvPr id="18" name="矩形 17"/>
          <p:cNvSpPr/>
          <p:nvPr/>
        </p:nvSpPr>
        <p:spPr>
          <a:xfrm>
            <a:off x="2620963" y="3813175"/>
            <a:ext cx="806450" cy="584200"/>
          </a:xfrm>
          <a:prstGeom prst="rect">
            <a:avLst/>
          </a:prstGeom>
          <a:noFill/>
          <a:ln w="9525">
            <a:noFill/>
          </a:ln>
        </p:spPr>
        <p:txBody>
          <a:bodyPr wrap="none">
            <a:spAutoFit/>
          </a:bodyPr>
          <a:p>
            <a:r>
              <a:rPr lang="en-US" altLang="zh-CN" sz="3200" b="1" dirty="0">
                <a:latin typeface="宋体" panose="02010600030101010101" pitchFamily="2" charset="-122"/>
              </a:rPr>
              <a:t>wěn</a:t>
            </a:r>
            <a:endParaRPr lang="zh-CN" altLang="en-US" dirty="0">
              <a:latin typeface="Calibri" panose="020F0502020204030204" pitchFamily="34" charset="0"/>
            </a:endParaRPr>
          </a:p>
        </p:txBody>
      </p:sp>
      <p:sp>
        <p:nvSpPr>
          <p:cNvPr id="19" name="矩形 18"/>
          <p:cNvSpPr/>
          <p:nvPr/>
        </p:nvSpPr>
        <p:spPr>
          <a:xfrm>
            <a:off x="4249738" y="3803650"/>
            <a:ext cx="804862" cy="584200"/>
          </a:xfrm>
          <a:prstGeom prst="rect">
            <a:avLst/>
          </a:prstGeom>
          <a:noFill/>
          <a:ln w="9525">
            <a:noFill/>
          </a:ln>
        </p:spPr>
        <p:txBody>
          <a:bodyPr wrap="none">
            <a:spAutoFit/>
          </a:bodyPr>
          <a:p>
            <a:r>
              <a:rPr lang="en-US" altLang="zh-CN" sz="3200" b="1" dirty="0">
                <a:latin typeface="宋体" panose="02010600030101010101" pitchFamily="2" charset="-122"/>
              </a:rPr>
              <a:t>wēi</a:t>
            </a:r>
            <a:endParaRPr lang="zh-CN" altLang="en-US" dirty="0">
              <a:latin typeface="Calibri" panose="020F0502020204030204" pitchFamily="34" charset="0"/>
            </a:endParaRPr>
          </a:p>
        </p:txBody>
      </p:sp>
      <p:sp>
        <p:nvSpPr>
          <p:cNvPr id="21" name="矩形 20"/>
          <p:cNvSpPr/>
          <p:nvPr/>
        </p:nvSpPr>
        <p:spPr>
          <a:xfrm>
            <a:off x="2414588" y="1973263"/>
            <a:ext cx="1219200" cy="585787"/>
          </a:xfrm>
          <a:prstGeom prst="rect">
            <a:avLst/>
          </a:prstGeom>
          <a:noFill/>
          <a:ln w="9525">
            <a:noFill/>
          </a:ln>
        </p:spPr>
        <p:txBody>
          <a:bodyPr wrap="none">
            <a:spAutoFit/>
          </a:bodyPr>
          <a:p>
            <a:r>
              <a:rPr lang="en-US" altLang="zh-CN" sz="3200" b="1" dirty="0">
                <a:latin typeface="宋体" panose="02010600030101010101" pitchFamily="2" charset="-122"/>
              </a:rPr>
              <a:t>zhuān</a:t>
            </a:r>
            <a:endParaRPr lang="zh-CN" altLang="en-US" dirty="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6" grpId="0"/>
      <p:bldP spid="17" grpId="0"/>
      <p:bldP spid="18"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971550" y="2355850"/>
            <a:ext cx="7712075" cy="1625600"/>
          </a:xfrm>
          <a:prstGeom prst="rect">
            <a:avLst/>
          </a:prstGeom>
          <a:noFill/>
          <a:ln w="9525">
            <a:noFill/>
          </a:ln>
        </p:spPr>
        <p:txBody>
          <a:bodyPr>
            <a:spAutoFit/>
          </a:bodyPr>
          <a:p>
            <a:pPr eaLnBrk="1" hangingPunct="1">
              <a:lnSpc>
                <a:spcPct val="150000"/>
              </a:lnSpc>
              <a:spcBef>
                <a:spcPts val="1000"/>
              </a:spcBef>
            </a:pPr>
            <a:r>
              <a:rPr lang="zh-CN" altLang="en-US" sz="3600" b="1" dirty="0">
                <a:solidFill>
                  <a:srgbClr val="0000FF"/>
                </a:solidFill>
                <a:latin typeface="楷体" panose="02010609060101010101" pitchFamily="49" charset="-122"/>
                <a:ea typeface="楷体" panose="02010609060101010101" pitchFamily="49" charset="-122"/>
              </a:rPr>
              <a:t>惆怅   惊惶   荒凉   耽搁   依偎   消逝   急遽   念念叨叨</a:t>
            </a:r>
            <a:endParaRPr lang="en-US" altLang="zh-CN" sz="3600" b="1" dirty="0">
              <a:solidFill>
                <a:srgbClr val="0000FF"/>
              </a:solidFill>
              <a:latin typeface="楷体" panose="02010609060101010101" pitchFamily="49" charset="-122"/>
              <a:ea typeface="楷体" panose="02010609060101010101" pitchFamily="49" charset="-122"/>
            </a:endParaRPr>
          </a:p>
        </p:txBody>
      </p:sp>
      <p:sp>
        <p:nvSpPr>
          <p:cNvPr id="19459" name="文本框 11"/>
          <p:cNvSpPr txBox="1"/>
          <p:nvPr/>
        </p:nvSpPr>
        <p:spPr>
          <a:xfrm>
            <a:off x="530225" y="1033463"/>
            <a:ext cx="8101013"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通过查阅资料、联系上下文、结合生活实际等方法理解词语。</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971550" y="2284413"/>
            <a:ext cx="7659688" cy="1787525"/>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课文主要写了一个小男孩在某个星期天等待母亲带他出去玩但却一直没等到，伤心、失望之时得到母亲安慰的经历。</a:t>
            </a:r>
            <a:endParaRPr lang="en-US" altLang="zh-CN" sz="3200" b="1" dirty="0">
              <a:solidFill>
                <a:srgbClr val="0000FF"/>
              </a:solidFill>
              <a:latin typeface="楷体" panose="02010609060101010101" pitchFamily="49" charset="-122"/>
              <a:ea typeface="楷体" panose="02010609060101010101" pitchFamily="49" charset="-122"/>
            </a:endParaRPr>
          </a:p>
        </p:txBody>
      </p:sp>
      <p:sp>
        <p:nvSpPr>
          <p:cNvPr id="20483" name="文本框 11"/>
          <p:cNvSpPr txBox="1"/>
          <p:nvPr/>
        </p:nvSpPr>
        <p:spPr>
          <a:xfrm>
            <a:off x="530225" y="962025"/>
            <a:ext cx="8101013"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再读课文，说说课文主要写了一件什么事。用一句话概括。</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a:spLocks noChangeArrowheads="1"/>
          </p:cNvSpPr>
          <p:nvPr/>
        </p:nvSpPr>
        <p:spPr bwMode="auto">
          <a:xfrm>
            <a:off x="2627313" y="3003550"/>
            <a:ext cx="2519363" cy="731838"/>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0"/>
              </a:spcBef>
              <a:spcAft>
                <a:spcPct val="0"/>
              </a:spcAft>
              <a:buClrTx/>
              <a:buSzTx/>
              <a:buFontTx/>
              <a:buNone/>
              <a:defRPr/>
            </a:pPr>
            <a:r>
              <a:rPr kumimoji="0" lang="zh-CN" altLang="en-US" sz="4000" b="1" i="0" u="none" strike="noStrike" kern="1200" cap="none" spc="0" normalizeH="0" baseline="0" noProof="0" dirty="0">
                <a:ln>
                  <a:noFill/>
                </a:ln>
                <a:solidFill>
                  <a:schemeClr val="accent6">
                    <a:lumMod val="75000"/>
                  </a:schemeClr>
                </a:solidFill>
                <a:effectLst/>
                <a:uLnTx/>
                <a:uFillTx/>
                <a:latin typeface="楷体" panose="02010609060101010101" pitchFamily="49" charset="-122"/>
                <a:ea typeface="楷体" panose="02010609060101010101" pitchFamily="49" charset="-122"/>
                <a:cs typeface="+mn-cs"/>
              </a:rPr>
              <a:t>时间顺序</a:t>
            </a:r>
            <a:endParaRPr kumimoji="0" lang="en-US" altLang="zh-CN" sz="4000" b="1" i="0" u="none" strike="noStrike" kern="1200" cap="none" spc="0" normalizeH="0" baseline="0" noProof="0" dirty="0">
              <a:ln>
                <a:noFill/>
              </a:ln>
              <a:solidFill>
                <a:schemeClr val="accent6">
                  <a:lumMod val="75000"/>
                </a:schemeClr>
              </a:solidFill>
              <a:effectLst/>
              <a:uLnTx/>
              <a:uFillTx/>
              <a:latin typeface="楷体" panose="02010609060101010101" pitchFamily="49" charset="-122"/>
              <a:ea typeface="楷体" panose="02010609060101010101" pitchFamily="49" charset="-122"/>
              <a:cs typeface="+mn-cs"/>
            </a:endParaRPr>
          </a:p>
        </p:txBody>
      </p:sp>
      <p:sp>
        <p:nvSpPr>
          <p:cNvPr id="21507" name="文本框 11"/>
          <p:cNvSpPr txBox="1"/>
          <p:nvPr/>
        </p:nvSpPr>
        <p:spPr>
          <a:xfrm>
            <a:off x="468313" y="1420813"/>
            <a:ext cx="8101012" cy="1195387"/>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Ø"/>
            </a:pPr>
            <a:r>
              <a:rPr lang="zh-CN" altLang="en-US" sz="3200" b="1" dirty="0">
                <a:latin typeface="黑体" panose="02010609060101010101" pitchFamily="49" charset="-122"/>
                <a:ea typeface="黑体" panose="02010609060101010101" pitchFamily="49" charset="-122"/>
              </a:rPr>
              <a:t>这篇课文是按照什么顺序来写的？可以分为几个部分？</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2648</Words>
  <Application>WPS 演示</Application>
  <PresentationFormat/>
  <Paragraphs>212</Paragraphs>
  <Slides>38</Slides>
  <Notes>4</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Arial</vt:lpstr>
      <vt:lpstr>宋体</vt:lpstr>
      <vt:lpstr>Wingdings</vt:lpstr>
      <vt:lpstr>Calibri</vt:lpstr>
      <vt:lpstr>楷体</vt:lpstr>
      <vt:lpstr>黑体</vt:lpstr>
      <vt:lpstr>微软雅黑</vt:lpstr>
      <vt:lpstr>Arial Unicode MS</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2023-11-01T00:30:00Z</dcterms:created>
  <dcterms:modified xsi:type="dcterms:W3CDTF">2023-11-13T12:08:12Z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4C18799238B54A1196E6074B1D416569_13</vt:lpwstr>
  </property>
  <property fmtid="{D5CDD505-2E9C-101B-9397-08002B2CF9AE}" pid="4" name="KSOProductBuildVer">
    <vt:lpwstr>2052-12.1.0.15374</vt:lpwstr>
  </property>
</Properties>
</file>