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5" r:id="rId6"/>
    <p:sldId id="260" r:id="rId7"/>
    <p:sldId id="267" r:id="rId8"/>
    <p:sldId id="268" r:id="rId9"/>
    <p:sldId id="269" r:id="rId10"/>
    <p:sldId id="270" r:id="rId11"/>
    <p:sldId id="287" r:id="rId12"/>
    <p:sldId id="271" r:id="rId13"/>
    <p:sldId id="258" r:id="rId14"/>
    <p:sldId id="275" r:id="rId15"/>
    <p:sldId id="276" r:id="rId16"/>
    <p:sldId id="277" r:id="rId17"/>
    <p:sldId id="279" r:id="rId18"/>
    <p:sldId id="259" r:id="rId19"/>
    <p:sldId id="261" r:id="rId20"/>
    <p:sldId id="262" r:id="rId21"/>
    <p:sldId id="297" r:id="rId22"/>
  </p:sldIdLst>
  <p:sldSz cx="9144000" cy="5143500" type="screen16x9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3130" y="155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wmf"/><Relationship Id="rId1" Type="http://schemas.openxmlformats.org/officeDocument/2006/relationships/image" Target="../media/image3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40.wdp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85985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36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吨的认识</a:t>
                  </a:r>
                  <a:endParaRPr lang="en-US" altLang="zh-CN" sz="36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algn="ctr"/>
                  <a:r>
                    <a:rPr lang="zh-CN" altLang="en-US" sz="36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吨和千克的换算</a:t>
                  </a:r>
                  <a:endParaRPr lang="zh-CN" altLang="en-US" sz="36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599352" y="2866261"/>
            <a:ext cx="6192688" cy="1620190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28599" y="2969173"/>
            <a:ext cx="609143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相邻质量单位间的进率是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低级单位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换算为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高级单位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除以进率，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高级单位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换算为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低级单位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乘进率。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65555" y="675635"/>
            <a:ext cx="7413263" cy="833258"/>
            <a:chOff x="972693" y="2787109"/>
            <a:chExt cx="5501233" cy="83325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693" y="2787109"/>
              <a:ext cx="848222" cy="833258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708027" y="2937696"/>
              <a:ext cx="47658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质量单位克、千克、吨之间的进率。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44"/>
          <p:cNvSpPr txBox="1">
            <a:spLocks noChangeArrowheads="1"/>
          </p:cNvSpPr>
          <p:nvPr/>
        </p:nvSpPr>
        <p:spPr bwMode="auto">
          <a:xfrm>
            <a:off x="1486646" y="1954058"/>
            <a:ext cx="62284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克        千克        吨  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301950" y="1762309"/>
            <a:ext cx="1299909" cy="461665"/>
            <a:chOff x="2398118" y="1804494"/>
            <a:chExt cx="1299909" cy="461665"/>
          </a:xfrm>
        </p:grpSpPr>
        <p:cxnSp>
          <p:nvCxnSpPr>
            <p:cNvPr id="21" name="直接箭头连接符 20"/>
            <p:cNvCxnSpPr/>
            <p:nvPr/>
          </p:nvCxnSpPr>
          <p:spPr>
            <a:xfrm>
              <a:off x="2398118" y="2264259"/>
              <a:ext cx="129990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2429664" y="1804494"/>
              <a:ext cx="12279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÷1000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00632" y="1648663"/>
            <a:ext cx="1229288" cy="573411"/>
            <a:chOff x="2372165" y="1690848"/>
            <a:chExt cx="1229288" cy="573411"/>
          </a:xfrm>
        </p:grpSpPr>
        <p:cxnSp>
          <p:nvCxnSpPr>
            <p:cNvPr id="28" name="直接箭头连接符 27"/>
            <p:cNvCxnSpPr/>
            <p:nvPr/>
          </p:nvCxnSpPr>
          <p:spPr>
            <a:xfrm>
              <a:off x="2398118" y="2264259"/>
              <a:ext cx="12033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2372165" y="1690848"/>
              <a:ext cx="12292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÷1000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674315" y="2333868"/>
            <a:ext cx="1447824" cy="461665"/>
            <a:chOff x="2359540" y="2265068"/>
            <a:chExt cx="1447824" cy="461665"/>
          </a:xfrm>
        </p:grpSpPr>
        <p:cxnSp>
          <p:nvCxnSpPr>
            <p:cNvPr id="37" name="直接箭头连接符 36"/>
            <p:cNvCxnSpPr/>
            <p:nvPr/>
          </p:nvCxnSpPr>
          <p:spPr>
            <a:xfrm flipH="1" flipV="1">
              <a:off x="2359540" y="2308775"/>
              <a:ext cx="1303808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2411810" y="2265068"/>
              <a:ext cx="13955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×1000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263999" y="2289181"/>
            <a:ext cx="1447474" cy="461665"/>
            <a:chOff x="2335908" y="2147522"/>
            <a:chExt cx="1447474" cy="461665"/>
          </a:xfrm>
        </p:grpSpPr>
        <p:cxnSp>
          <p:nvCxnSpPr>
            <p:cNvPr id="40" name="直接箭头连接符 39"/>
            <p:cNvCxnSpPr/>
            <p:nvPr/>
          </p:nvCxnSpPr>
          <p:spPr>
            <a:xfrm flipH="1" flipV="1">
              <a:off x="2335908" y="2211826"/>
              <a:ext cx="1337860" cy="379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2421620" y="2147522"/>
              <a:ext cx="13617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×1000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4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610" y="1238626"/>
            <a:ext cx="2282354" cy="2282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513" y="308283"/>
            <a:ext cx="3899503" cy="3899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"/>
          <p:cNvSpPr txBox="1"/>
          <p:nvPr/>
        </p:nvSpPr>
        <p:spPr>
          <a:xfrm>
            <a:off x="539468" y="715406"/>
            <a:ext cx="24565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683568" y="3387870"/>
            <a:ext cx="35004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一只大象重6000千克，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也就是（   ）吨。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4698181" y="3358002"/>
            <a:ext cx="39782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一辆卡车载质量5吨，也就是（    ）千克。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2269481" y="3789801"/>
            <a:ext cx="6286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5764981" y="3778689"/>
            <a:ext cx="11779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94135" y="1425023"/>
            <a:ext cx="2432335" cy="24323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57301" y="801745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在括号里填上合适的数。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6473" y="1553258"/>
            <a:ext cx="10287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吨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  ）千克            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800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克＋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200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克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）千克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3000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）吨            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吨－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1000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   ）千克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33351" y="1656285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63743" y="2297942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71637" y="2960582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30849" y="3595748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8618" y="2917276"/>
            <a:ext cx="1931537" cy="1931537"/>
          </a:xfrm>
          <a:prstGeom prst="rect">
            <a:avLst/>
          </a:prstGeom>
        </p:spPr>
      </p:pic>
      <p:sp>
        <p:nvSpPr>
          <p:cNvPr id="11" name="TextBox 1"/>
          <p:cNvSpPr txBox="1"/>
          <p:nvPr/>
        </p:nvSpPr>
        <p:spPr>
          <a:xfrm>
            <a:off x="567601" y="664827"/>
            <a:ext cx="1525541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17603" y="1188702"/>
            <a:ext cx="6296025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）吨是比千克（    ）的质量单位，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）千克。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3"/>
          <p:cNvSpPr txBox="1">
            <a:spLocks noChangeArrowheads="1"/>
          </p:cNvSpPr>
          <p:nvPr/>
        </p:nvSpPr>
        <p:spPr bwMode="auto">
          <a:xfrm>
            <a:off x="4665616" y="1188702"/>
            <a:ext cx="514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4"/>
          <p:cNvSpPr txBox="1"/>
          <p:nvPr/>
        </p:nvSpPr>
        <p:spPr>
          <a:xfrm>
            <a:off x="2785172" y="1598701"/>
            <a:ext cx="1319212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89028" y="2104690"/>
            <a:ext cx="6552728" cy="13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）一个小朋友的体重约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千克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个小朋友的体重约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千克，也就是（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6"/>
          <p:cNvSpPr txBox="1"/>
          <p:nvPr/>
        </p:nvSpPr>
        <p:spPr>
          <a:xfrm>
            <a:off x="1998616" y="2955590"/>
            <a:ext cx="8620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12828" y="3479465"/>
            <a:ext cx="695325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）在我的生活中（                  ）大约重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908669" y="3462616"/>
            <a:ext cx="4976813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千克的大米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2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21766" y="3293267"/>
            <a:ext cx="2522234" cy="1797338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584200" y="462182"/>
            <a:ext cx="797560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比较大小，用“＞”“＜”“＝”表示。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57541" y="1362983"/>
            <a:ext cx="374441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吨（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50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4100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千克（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吨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2000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千克（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吨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800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克（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吨（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999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63453" y="1487835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01757" y="2123037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24321" y="2770047"/>
            <a:ext cx="697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25693" y="3394589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86561" y="4060955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1890" y="626746"/>
            <a:ext cx="77374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春光水果超市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天出售的水果够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357630" y="1135383"/>
          <a:ext cx="6553200" cy="20907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76600"/>
                <a:gridCol w="3276600"/>
              </a:tblGrid>
              <a:tr h="6969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第一天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0" marR="91450" marT="45739" marB="4573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315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千克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50" marR="91450" marT="45739" marB="457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69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第二天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0" marR="91450" marT="45739" marB="4573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358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千克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50" marR="91450" marT="45739" marB="457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69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第三天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0" marR="91450" marT="45739" marB="4573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365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千克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50" marR="91450" marT="45739" marB="457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18515" y="3240405"/>
            <a:ext cx="4216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315+358+365=1038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（千克）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63185" y="3240405"/>
            <a:ext cx="2437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=1000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73680" y="3762375"/>
            <a:ext cx="3597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1038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68145" y="4234815"/>
            <a:ext cx="65328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答：春光水果超市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天出售的水果够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6" name="文本框 2"/>
          <p:cNvSpPr txBox="1"/>
          <p:nvPr/>
        </p:nvSpPr>
        <p:spPr>
          <a:xfrm>
            <a:off x="368300" y="1286510"/>
            <a:ext cx="4530090" cy="58483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457200" indent="-457200">
              <a:buFont typeface="Wingdings" panose="05000000000000000000" charset="0"/>
              <a:buChar char=""/>
            </a:pP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认识质量单位“吨”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66" name="文本框 4"/>
          <p:cNvSpPr txBox="1"/>
          <p:nvPr/>
        </p:nvSpPr>
        <p:spPr>
          <a:xfrm>
            <a:off x="433705" y="1651000"/>
            <a:ext cx="7569835" cy="6470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计量较重的或大宗物品的质量，常用吨（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t)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作单位。</a:t>
            </a:r>
            <a:endParaRPr lang="zh-CN" altLang="en-US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7" name="文本框 5"/>
          <p:cNvSpPr txBox="1"/>
          <p:nvPr/>
        </p:nvSpPr>
        <p:spPr>
          <a:xfrm>
            <a:off x="441960" y="3419524"/>
            <a:ext cx="7569835" cy="7766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50000"/>
              </a:lnSpc>
            </a:pPr>
            <a:r>
              <a:rPr lang="zh-CN" altLang="en-US" sz="26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吨换算成千克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，在吨数的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末尾添上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千克换算成吨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，在千克数的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末尾去掉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68300" y="2820719"/>
            <a:ext cx="5101590" cy="58483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457200" indent="-457200">
              <a:buFont typeface="Wingdings" panose="05000000000000000000" charset="0"/>
              <a:buChar char=""/>
            </a:pP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质量单位吨和千克的换算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433705" y="685008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9705" y="2281555"/>
            <a:ext cx="5469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例如：大象的体重，轮船的载质量等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47485" y="3334434"/>
            <a:ext cx="239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32270" y="3918634"/>
            <a:ext cx="2274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=5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24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35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3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35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6" grpId="0"/>
      <p:bldP spid="23566" grpId="0"/>
      <p:bldP spid="4" grpId="0"/>
      <p:bldP spid="26" grpId="0" bldLvl="0" animBg="1"/>
      <p:bldP spid="2" grpId="0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11207" y="2854752"/>
            <a:ext cx="1287013" cy="158089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411551" y="987308"/>
            <a:ext cx="3228480" cy="1867444"/>
            <a:chOff x="5660723" y="992338"/>
            <a:chExt cx="3228480" cy="1867444"/>
          </a:xfrm>
        </p:grpSpPr>
        <p:sp>
          <p:nvSpPr>
            <p:cNvPr id="9" name="圆角矩形标注 36"/>
            <p:cNvSpPr/>
            <p:nvPr/>
          </p:nvSpPr>
          <p:spPr>
            <a:xfrm>
              <a:off x="5660723" y="992338"/>
              <a:ext cx="3165075" cy="1867444"/>
            </a:xfrm>
            <a:prstGeom prst="wedgeRoundRectCallout">
              <a:avLst>
                <a:gd name="adj1" fmla="val 23814"/>
                <a:gd name="adj2" fmla="val 54984"/>
                <a:gd name="adj3" fmla="val 16667"/>
              </a:avLst>
            </a:prstGeom>
            <a:ln>
              <a:solidFill>
                <a:srgbClr val="45988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724128" y="1010160"/>
              <a:ext cx="3165075" cy="18158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你们知道世界上体重最大的动物是什么吗？它的体重大约是多少？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1331640" y="3795886"/>
            <a:ext cx="4968552" cy="6567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成年蓝鲸的体重大约是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810" y="277792"/>
            <a:ext cx="5804796" cy="3727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8790" y="490855"/>
            <a:ext cx="5692775" cy="4267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35890" y="979805"/>
            <a:ext cx="280606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要想知道它们能不能同时过桥，我们要解决什么问题？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230" y="3237230"/>
            <a:ext cx="2567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什么是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9509" y="739869"/>
            <a:ext cx="80450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计量较重的或大宗物品的质量，通常用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）作单位。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34" descr="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145" y="1858379"/>
            <a:ext cx="3308350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753" y="1826629"/>
            <a:ext cx="3275013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" name="TextBox 3"/>
          <p:cNvSpPr txBox="1"/>
          <p:nvPr/>
        </p:nvSpPr>
        <p:spPr>
          <a:xfrm rot="21166863">
            <a:off x="3104491" y="2372729"/>
            <a:ext cx="11144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1"/>
          <p:cNvSpPr txBox="1"/>
          <p:nvPr/>
        </p:nvSpPr>
        <p:spPr>
          <a:xfrm rot="21444686">
            <a:off x="6274108" y="2587390"/>
            <a:ext cx="11144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0" y="4149725"/>
            <a:ext cx="3302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吨究竟有多重呢？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  <p:bldP spid="27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95312" y="697547"/>
            <a:ext cx="38576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数一数有几袋大米。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244" name="Picture 76" descr="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8580" y="1323975"/>
            <a:ext cx="979170" cy="1440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73" descr="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6875" y="1376045"/>
            <a:ext cx="979805" cy="1440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74" descr="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3955" y="1376045"/>
            <a:ext cx="979170" cy="1440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75" descr="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7705" y="1376045"/>
            <a:ext cx="979170" cy="1440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77" descr="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2505" y="1376045"/>
            <a:ext cx="979170" cy="1440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78" descr="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0" y="1376045"/>
            <a:ext cx="979805" cy="1440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79" descr="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1390650"/>
            <a:ext cx="979805" cy="1439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icture 81" descr="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6425" y="1395095"/>
            <a:ext cx="979805" cy="1440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82" descr="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1376045"/>
            <a:ext cx="979170" cy="1440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90510" y="2369982"/>
            <a:ext cx="1106019" cy="1358575"/>
          </a:xfrm>
          <a:prstGeom prst="rect">
            <a:avLst/>
          </a:prstGeom>
        </p:spPr>
      </p:pic>
      <p:sp>
        <p:nvSpPr>
          <p:cNvPr id="7189" name="AutoShape 27"/>
          <p:cNvSpPr/>
          <p:nvPr/>
        </p:nvSpPr>
        <p:spPr>
          <a:xfrm>
            <a:off x="2279015" y="3049270"/>
            <a:ext cx="4984750" cy="503555"/>
          </a:xfrm>
          <a:prstGeom prst="wedgeRoundRectCallout">
            <a:avLst>
              <a:gd name="adj1" fmla="val 51100"/>
              <a:gd name="adj2" fmla="val -23363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45988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千克是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千克。</a:t>
            </a:r>
            <a:endParaRPr lang="en-US" altLang="zh-CN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96490" y="3844925"/>
            <a:ext cx="3251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=1000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9" grpId="0" bldLvl="0" animBg="1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 Box 11"/>
          <p:cNvSpPr txBox="1">
            <a:spLocks noChangeArrowheads="1"/>
          </p:cNvSpPr>
          <p:nvPr/>
        </p:nvSpPr>
        <p:spPr bwMode="auto">
          <a:xfrm>
            <a:off x="1954251" y="2067669"/>
            <a:ext cx="5235729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照这样计算，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名这样重的同学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重（       ）千克，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2" name="Rectangle 29"/>
          <p:cNvSpPr>
            <a:spLocks noChangeArrowheads="1"/>
          </p:cNvSpPr>
          <p:nvPr/>
        </p:nvSpPr>
        <p:spPr bwMode="auto">
          <a:xfrm>
            <a:off x="3044921" y="2632283"/>
            <a:ext cx="728084" cy="523220"/>
          </a:xfrm>
          <a:prstGeom prst="rect">
            <a:avLst/>
          </a:prstGeom>
          <a:noFill/>
          <a:ln w="38100" cmpd="dbl">
            <a:noFill/>
            <a:miter lim="800000"/>
          </a:ln>
          <a:effectLst/>
        </p:spPr>
        <p:txBody>
          <a:bodyPr wrap="none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250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3" name="Text Box 50"/>
          <p:cNvSpPr txBox="1">
            <a:spLocks noChangeArrowheads="1"/>
          </p:cNvSpPr>
          <p:nvPr/>
        </p:nvSpPr>
        <p:spPr bwMode="auto">
          <a:xfrm>
            <a:off x="1927007" y="3364607"/>
            <a:ext cx="6552728" cy="106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名这样重的同学大约重（     ）千克，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4" name="Rectangle 51"/>
          <p:cNvSpPr>
            <a:spLocks noChangeArrowheads="1"/>
          </p:cNvSpPr>
          <p:nvPr/>
        </p:nvSpPr>
        <p:spPr bwMode="auto">
          <a:xfrm>
            <a:off x="1927007" y="4016421"/>
            <a:ext cx="216918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也就是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5" name="Rectangle 29"/>
          <p:cNvSpPr>
            <a:spLocks noChangeArrowheads="1"/>
          </p:cNvSpPr>
          <p:nvPr/>
        </p:nvSpPr>
        <p:spPr bwMode="auto">
          <a:xfrm>
            <a:off x="6357974" y="3365566"/>
            <a:ext cx="909223" cy="523220"/>
          </a:xfrm>
          <a:prstGeom prst="rect">
            <a:avLst/>
          </a:prstGeom>
          <a:noFill/>
          <a:ln w="38100" cmpd="dbl">
            <a:noFill/>
            <a:miter lim="800000"/>
          </a:ln>
          <a:effectLst/>
        </p:spPr>
        <p:txBody>
          <a:bodyPr wrap="none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1000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759" y="2913229"/>
            <a:ext cx="1616978" cy="1616978"/>
          </a:xfrm>
          <a:prstGeom prst="rect">
            <a:avLst/>
          </a:prstGeom>
        </p:spPr>
      </p:pic>
      <p:pic>
        <p:nvPicPr>
          <p:cNvPr id="31748" name="Picture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400" b="90000" l="7595" r="94304">
                        <a14:foregroundMark x1="49241" y1="66933" x2="77975" y2="40133"/>
                        <a14:foregroundMark x1="67342" y1="39600" x2="55949" y2="48800"/>
                        <a14:foregroundMark x1="60633" y1="42000" x2="55949" y2="46800"/>
                        <a14:foregroundMark x1="75823" y1="39200" x2="91266" y2="60933"/>
                        <a14:foregroundMark x1="91266" y1="60933" x2="91266" y2="61867"/>
                        <a14:foregroundMark x1="88101" y1="42267" x2="83544" y2="40667"/>
                        <a14:foregroundMark x1="94430" y1="48533" x2="94430" y2="48533"/>
                        <a14:foregroundMark x1="16329" y1="84533" x2="13418" y2="81733"/>
                        <a14:foregroundMark x1="9494" y1="84267" x2="7595" y2="81200"/>
                        <a14:foregroundMark x1="48987" y1="68667" x2="39747" y2="77333"/>
                        <a14:foregroundMark x1="26962" y1="8400" x2="25063" y2="10267"/>
                        <a14:foregroundMark x1="38987" y1="78667" x2="36962" y2="81733"/>
                        <a14:foregroundMark x1="30127" y1="34400" x2="29367" y2="561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46663" y="340360"/>
            <a:ext cx="1961968" cy="18626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998951" y="1482781"/>
            <a:ext cx="404469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如果一名同学重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25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千克，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 autoUpdateAnimBg="0"/>
      <p:bldP spid="62" grpId="0" bldLvl="0" animBg="1"/>
      <p:bldP spid="63" grpId="0" bldLvl="0" animBg="1"/>
      <p:bldP spid="64" grpId="0" bldLvl="0" animBg="1"/>
      <p:bldP spid="65" grpId="0" bldLvl="0" animBg="1"/>
      <p:bldP spid="2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90" y="2533922"/>
            <a:ext cx="4283412" cy="2409419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3828" y="739369"/>
            <a:ext cx="1345884" cy="134588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699895" y="836930"/>
            <a:ext cx="69386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说一说日常生活中什么情况下用吨作单位。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75652" y="1986706"/>
            <a:ext cx="6504949" cy="528887"/>
            <a:chOff x="1608961" y="2248013"/>
            <a:chExt cx="6504949" cy="528887"/>
          </a:xfrm>
        </p:grpSpPr>
        <p:sp>
          <p:nvSpPr>
            <p:cNvPr id="19" name="圆角矩形标注 18"/>
            <p:cNvSpPr/>
            <p:nvPr/>
          </p:nvSpPr>
          <p:spPr>
            <a:xfrm>
              <a:off x="5364087" y="2272844"/>
              <a:ext cx="2749823" cy="504056"/>
            </a:xfrm>
            <a:prstGeom prst="wedgeRoundRectCallout">
              <a:avLst>
                <a:gd name="adj1" fmla="val 8726"/>
                <a:gd name="adj2" fmla="val 112892"/>
                <a:gd name="adj3" fmla="val 16667"/>
              </a:avLst>
            </a:prstGeom>
            <a:ln>
              <a:solidFill>
                <a:srgbClr val="45988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我的载质量用吨作单位。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圆角矩形标注 1"/>
            <p:cNvSpPr/>
            <p:nvPr/>
          </p:nvSpPr>
          <p:spPr>
            <a:xfrm>
              <a:off x="1608961" y="2248013"/>
              <a:ext cx="2592288" cy="504056"/>
            </a:xfrm>
            <a:prstGeom prst="wedgeRoundRectCallout">
              <a:avLst>
                <a:gd name="adj1" fmla="val -24757"/>
                <a:gd name="adj2" fmla="val 103563"/>
                <a:gd name="adj3" fmla="val 16667"/>
              </a:avLst>
            </a:prstGeom>
            <a:ln>
              <a:solidFill>
                <a:srgbClr val="45988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我的体重用吨作单位。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778" y="2173575"/>
            <a:ext cx="2625158" cy="2625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"/>
          <p:cNvSpPr txBox="1"/>
          <p:nvPr/>
        </p:nvSpPr>
        <p:spPr>
          <a:xfrm>
            <a:off x="2394508" y="816571"/>
            <a:ext cx="36144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吨＝（     ）千克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2"/>
          <p:cNvSpPr txBox="1"/>
          <p:nvPr/>
        </p:nvSpPr>
        <p:spPr>
          <a:xfrm>
            <a:off x="2466516" y="2886083"/>
            <a:ext cx="36144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千克＝（   ）吨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50292" y="1666067"/>
            <a:ext cx="7848871" cy="878881"/>
            <a:chOff x="49679" y="3617850"/>
            <a:chExt cx="6770578" cy="878881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79" y="3617850"/>
              <a:ext cx="884329" cy="666597"/>
            </a:xfrm>
            <a:prstGeom prst="rect">
              <a:avLst/>
            </a:prstGeom>
          </p:spPr>
        </p:pic>
        <p:sp>
          <p:nvSpPr>
            <p:cNvPr id="58" name="TextBox 3"/>
            <p:cNvSpPr txBox="1"/>
            <p:nvPr/>
          </p:nvSpPr>
          <p:spPr>
            <a:xfrm>
              <a:off x="1115690" y="3665734"/>
              <a:ext cx="570456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想：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吨是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千克，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吨是（    ）个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1000           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千克。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TextBox 7"/>
          <p:cNvSpPr txBox="1"/>
          <p:nvPr/>
        </p:nvSpPr>
        <p:spPr>
          <a:xfrm>
            <a:off x="5778884" y="1733291"/>
            <a:ext cx="6651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7"/>
          <p:cNvSpPr txBox="1"/>
          <p:nvPr/>
        </p:nvSpPr>
        <p:spPr>
          <a:xfrm>
            <a:off x="3739071" y="815683"/>
            <a:ext cx="13791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66700" y="3678171"/>
            <a:ext cx="8380536" cy="830997"/>
            <a:chOff x="-2817521" y="4258348"/>
            <a:chExt cx="8380536" cy="830997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817521" y="4258348"/>
              <a:ext cx="884329" cy="666597"/>
            </a:xfrm>
            <a:prstGeom prst="rect">
              <a:avLst/>
            </a:prstGeom>
          </p:spPr>
        </p:pic>
        <p:sp>
          <p:nvSpPr>
            <p:cNvPr id="63" name="TextBox 3"/>
            <p:cNvSpPr txBox="1"/>
            <p:nvPr/>
          </p:nvSpPr>
          <p:spPr>
            <a:xfrm>
              <a:off x="-1783509" y="4258348"/>
              <a:ext cx="734652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想：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千克是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吨，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3000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千克里面有（    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千克。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4" name="TextBox 7"/>
          <p:cNvSpPr txBox="1"/>
          <p:nvPr/>
        </p:nvSpPr>
        <p:spPr>
          <a:xfrm>
            <a:off x="7147036" y="3678170"/>
            <a:ext cx="6651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7"/>
          <p:cNvSpPr txBox="1"/>
          <p:nvPr/>
        </p:nvSpPr>
        <p:spPr>
          <a:xfrm>
            <a:off x="4802911" y="2886083"/>
            <a:ext cx="66516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55" grpId="0"/>
      <p:bldP spid="59" grpId="0"/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1615" y="437515"/>
            <a:ext cx="5692775" cy="4267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63525" y="1880235"/>
            <a:ext cx="2336165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请你算一算：它们可以一起过桥吗？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UNIT_TABLE_BEAUTIFY" val="smartTable{43e229cf-c7e9-4a75-adcd-70ee0a61a2e7}"/>
</p:tagLst>
</file>

<file path=ppt/tags/tag2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1204</Words>
  <Application>WPS 演示</Application>
  <PresentationFormat>全屏显示(16:9)</PresentationFormat>
  <Paragraphs>184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楷体_GB2312</vt:lpstr>
      <vt:lpstr>新宋体</vt:lpstr>
      <vt:lpstr>Wingdings</vt:lpstr>
      <vt:lpstr>微软雅黑</vt:lpstr>
      <vt:lpstr>等线 Light</vt:lpstr>
      <vt:lpstr>Arial Unicode MS</vt:lpstr>
      <vt:lpstr>Cambria</vt:lpstr>
      <vt:lpstr>Arial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50</cp:revision>
  <dcterms:created xsi:type="dcterms:W3CDTF">2019-09-02T08:53:00Z</dcterms:created>
  <dcterms:modified xsi:type="dcterms:W3CDTF">2023-09-28T13:40:25Z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6FF5F43839E148ECBD7147C09C40F02D_12</vt:lpwstr>
  </property>
</Properties>
</file>