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275" r:id="rId12"/>
    <p:sldId id="276" r:id="rId13"/>
    <p:sldId id="258" r:id="rId14"/>
    <p:sldId id="277" r:id="rId15"/>
    <p:sldId id="278" r:id="rId16"/>
    <p:sldId id="259" r:id="rId17"/>
    <p:sldId id="261" r:id="rId18"/>
    <p:sldId id="262" r:id="rId19"/>
    <p:sldId id="283" r:id="rId20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68"/>
        <p:guide pos="2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用估算法解决问题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002" y="3055626"/>
            <a:ext cx="1755699" cy="1755699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 bwMode="auto">
          <a:xfrm>
            <a:off x="885466" y="728723"/>
            <a:ext cx="7602925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先估一估，再在估算的数大于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的算式后面画“√”。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3688" y="2479232"/>
            <a:ext cx="603786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6×27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38×9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73×4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4×57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00192" y="2624308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11918" y="2177396"/>
            <a:ext cx="2227264" cy="2227264"/>
          </a:xfrm>
          <a:prstGeom prst="rect">
            <a:avLst/>
          </a:prstGeom>
        </p:spPr>
      </p:pic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744265" y="699032"/>
            <a:ext cx="765547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王伯伯家一共摘了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千克苹果。一个箱子最多能装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个箱子能装下这些苹果吗？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544627" y="1659349"/>
            <a:ext cx="2621210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32×6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下箭头 16"/>
          <p:cNvSpPr>
            <a:spLocks noChangeArrowheads="1"/>
          </p:cNvSpPr>
          <p:nvPr/>
        </p:nvSpPr>
        <p:spPr bwMode="auto">
          <a:xfrm>
            <a:off x="2760651" y="2605081"/>
            <a:ext cx="215900" cy="360363"/>
          </a:xfrm>
          <a:prstGeom prst="downArrow">
            <a:avLst>
              <a:gd name="adj1" fmla="val 50000"/>
              <a:gd name="adj2" fmla="val 50058"/>
            </a:avLst>
          </a:prstGeom>
          <a:solidFill>
            <a:srgbClr val="AFD7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2143435" y="2903436"/>
            <a:ext cx="22272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8112" y="3453498"/>
            <a:ext cx="5140449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实际能装的重量大于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个箱子能装下。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82890" y="2115830"/>
            <a:ext cx="2712602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 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bldLvl="0" animBg="1"/>
      <p:bldP spid="27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文本框 99"/>
          <p:cNvSpPr txBox="1"/>
          <p:nvPr/>
        </p:nvSpPr>
        <p:spPr>
          <a:xfrm>
            <a:off x="752067" y="745554"/>
            <a:ext cx="7759246" cy="1195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小明要看一篇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字的作文，每分钟看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分钟能看完吗？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1030" y="2331993"/>
            <a:ext cx="548132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x-none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＞</a:t>
            </a:r>
            <a:r>
              <a:rPr lang="en-US" altLang="x-none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60，60×7=420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（字）</a:t>
            </a:r>
            <a:r>
              <a:rPr lang="en-US" altLang="x-none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x-none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x-none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61×7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＞</a:t>
            </a:r>
            <a:r>
              <a:rPr lang="en-US" altLang="x-none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（字）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1350" y="3682638"/>
            <a:ext cx="3636010" cy="6047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分钟能看完。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6"/>
          <p:cNvSpPr>
            <a:spLocks noChangeArrowheads="1"/>
          </p:cNvSpPr>
          <p:nvPr/>
        </p:nvSpPr>
        <p:spPr bwMode="auto">
          <a:xfrm>
            <a:off x="834116" y="665996"/>
            <a:ext cx="761359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一件羽绒服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389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元，买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件这样的羽绒服大约需要多少钱？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735045" y="1652966"/>
            <a:ext cx="2354353" cy="2354353"/>
          </a:xfrm>
          <a:prstGeom prst="rect">
            <a:avLst/>
          </a:prstGeom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852707" y="1997010"/>
            <a:ext cx="271677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389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2966931" y="2026237"/>
            <a:ext cx="259141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1232608" y="3637041"/>
            <a:ext cx="65362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件这样的羽绒服大约需要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下箭头 16"/>
          <p:cNvSpPr>
            <a:spLocks noChangeArrowheads="1"/>
          </p:cNvSpPr>
          <p:nvPr/>
        </p:nvSpPr>
        <p:spPr bwMode="auto">
          <a:xfrm>
            <a:off x="2109883" y="2544165"/>
            <a:ext cx="215900" cy="360363"/>
          </a:xfrm>
          <a:prstGeom prst="downArrow">
            <a:avLst>
              <a:gd name="adj1" fmla="val 50000"/>
              <a:gd name="adj2" fmla="val 50058"/>
            </a:avLst>
          </a:prstGeom>
          <a:solidFill>
            <a:srgbClr val="AFD7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1492667" y="2842520"/>
            <a:ext cx="2227263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 bldLvl="0" animBg="1"/>
      <p:bldP spid="23" grpId="0" bldLvl="0"/>
      <p:bldP spid="24" grpId="0" bldLvl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50106" y="1319973"/>
            <a:ext cx="3837940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两、三位数乘一位数的估算方法：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先把两、三位数看成与它接近的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整十、整百数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，再与一位数相乘，估算出结果。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42752" y="729001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5" name="TextBox 9"/>
          <p:cNvSpPr txBox="1"/>
          <p:nvPr/>
        </p:nvSpPr>
        <p:spPr>
          <a:xfrm>
            <a:off x="5593080" y="2058670"/>
            <a:ext cx="1477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29×8</a:t>
            </a:r>
            <a:endParaRPr lang="en-US" altLang="x-none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0426" name="组合 16"/>
          <p:cNvGrpSpPr/>
          <p:nvPr/>
        </p:nvGrpSpPr>
        <p:grpSpPr>
          <a:xfrm>
            <a:off x="5153660" y="1911496"/>
            <a:ext cx="1524635" cy="1997689"/>
            <a:chOff x="1325042" y="-406912"/>
            <a:chExt cx="2047253" cy="1686778"/>
          </a:xfrm>
        </p:grpSpPr>
        <p:sp>
          <p:nvSpPr>
            <p:cNvPr id="18447" name="TextBox 9"/>
            <p:cNvSpPr txBox="1"/>
            <p:nvPr/>
          </p:nvSpPr>
          <p:spPr>
            <a:xfrm rot="-5400000">
              <a:off x="1664002" y="-155666"/>
              <a:ext cx="1286092" cy="7836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x-none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……</a:t>
              </a:r>
              <a:endParaRPr lang="en-US" altLang="x-none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48" name="TextBox 9"/>
            <p:cNvSpPr txBox="1"/>
            <p:nvPr/>
          </p:nvSpPr>
          <p:spPr>
            <a:xfrm>
              <a:off x="1325042" y="787124"/>
              <a:ext cx="2047253" cy="4927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接近</a:t>
              </a:r>
              <a:r>
                <a:rPr lang="en-US" altLang="x-none" sz="3200" b="1" dirty="0">
                  <a:solidFill>
                    <a:srgbClr val="7030A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30</a:t>
              </a:r>
              <a:endParaRPr lang="en-US" altLang="x-none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0429" name="组合 15"/>
          <p:cNvGrpSpPr/>
          <p:nvPr/>
        </p:nvGrpSpPr>
        <p:grpSpPr>
          <a:xfrm>
            <a:off x="6463665" y="2383463"/>
            <a:ext cx="1421765" cy="1508501"/>
            <a:chOff x="-4552811" y="-20109"/>
            <a:chExt cx="1583138" cy="1735104"/>
          </a:xfrm>
        </p:grpSpPr>
        <p:sp>
          <p:nvSpPr>
            <p:cNvPr id="18450" name="TextBox 9"/>
            <p:cNvSpPr txBox="1"/>
            <p:nvPr/>
          </p:nvSpPr>
          <p:spPr>
            <a:xfrm rot="-5400000">
              <a:off x="-4542628" y="267577"/>
              <a:ext cx="1225172" cy="6498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x-none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……</a:t>
              </a:r>
              <a:endParaRPr lang="en-US" altLang="x-none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51" name="TextBox 9"/>
            <p:cNvSpPr txBox="1"/>
            <p:nvPr/>
          </p:nvSpPr>
          <p:spPr>
            <a:xfrm>
              <a:off x="-4552811" y="1043768"/>
              <a:ext cx="1583138" cy="671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7030A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约等号</a:t>
              </a:r>
              <a:endParaRPr lang="zh-CN" altLang="en-US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9"/>
          <p:cNvSpPr txBox="1"/>
          <p:nvPr/>
        </p:nvSpPr>
        <p:spPr>
          <a:xfrm>
            <a:off x="6637020" y="2058670"/>
            <a:ext cx="2155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≈240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8" grpId="0" animBg="1"/>
      <p:bldP spid="6042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圆角矩形 54"/>
          <p:cNvSpPr/>
          <p:nvPr/>
        </p:nvSpPr>
        <p:spPr>
          <a:xfrm>
            <a:off x="781713" y="1559597"/>
            <a:ext cx="7560840" cy="3039871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08958" y="742382"/>
            <a:ext cx="41529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标题 1"/>
          <p:cNvSpPr>
            <a:spLocks noGrp="1" noChangeArrowheads="1"/>
          </p:cNvSpPr>
          <p:nvPr/>
        </p:nvSpPr>
        <p:spPr bwMode="auto">
          <a:xfrm>
            <a:off x="1188759" y="2831140"/>
            <a:ext cx="919258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50×6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7×200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4×600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480753" y="1330063"/>
            <a:ext cx="93228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142956" y="1972066"/>
            <a:ext cx="188376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75765" y="1333582"/>
            <a:ext cx="1498553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803370" y="2823191"/>
            <a:ext cx="17094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84328" y="2843620"/>
            <a:ext cx="188376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418266" y="2807101"/>
            <a:ext cx="198418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959990" y="3660835"/>
            <a:ext cx="17094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97397" y="3685560"/>
            <a:ext cx="188376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418266" y="3666175"/>
            <a:ext cx="198418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0735" y="402349"/>
            <a:ext cx="1916776" cy="1916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/>
      <p:bldP spid="57" grpId="0" bldLvl="0" autoUpdateAnimBg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6" name="TextBox 1"/>
          <p:cNvSpPr txBox="1"/>
          <p:nvPr/>
        </p:nvSpPr>
        <p:spPr>
          <a:xfrm>
            <a:off x="489585" y="925195"/>
            <a:ext cx="77419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请说出下面各数接近哪个整十或整百数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42629" y="1986915"/>
            <a:ext cx="6474911" cy="2098840"/>
            <a:chOff x="2117" y="2891"/>
            <a:chExt cx="9389" cy="2622"/>
          </a:xfrm>
        </p:grpSpPr>
        <p:sp>
          <p:nvSpPr>
            <p:cNvPr id="6149" name="TextBox 2"/>
            <p:cNvSpPr txBox="1"/>
            <p:nvPr/>
          </p:nvSpPr>
          <p:spPr>
            <a:xfrm>
              <a:off x="2151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0" name="TextBox 15"/>
            <p:cNvSpPr txBox="1"/>
            <p:nvPr/>
          </p:nvSpPr>
          <p:spPr>
            <a:xfrm>
              <a:off x="3498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41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1" name="TextBox 16"/>
            <p:cNvSpPr txBox="1"/>
            <p:nvPr/>
          </p:nvSpPr>
          <p:spPr>
            <a:xfrm>
              <a:off x="4845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597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2" name="TextBox 17"/>
            <p:cNvSpPr txBox="1"/>
            <p:nvPr/>
          </p:nvSpPr>
          <p:spPr>
            <a:xfrm>
              <a:off x="6192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320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3" name="TextBox 21"/>
            <p:cNvSpPr txBox="1"/>
            <p:nvPr/>
          </p:nvSpPr>
          <p:spPr>
            <a:xfrm>
              <a:off x="7539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77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4" name="TextBox 22"/>
            <p:cNvSpPr txBox="1"/>
            <p:nvPr/>
          </p:nvSpPr>
          <p:spPr>
            <a:xfrm>
              <a:off x="8886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186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61" name="Group 41"/>
            <p:cNvGrpSpPr/>
            <p:nvPr/>
          </p:nvGrpSpPr>
          <p:grpSpPr>
            <a:xfrm>
              <a:off x="2117" y="4048"/>
              <a:ext cx="1273" cy="1463"/>
              <a:chOff x="823" y="2115"/>
              <a:chExt cx="453" cy="579"/>
            </a:xfrm>
          </p:grpSpPr>
          <p:sp>
            <p:nvSpPr>
              <p:cNvPr id="16404" name="TextBox 24"/>
              <p:cNvSpPr txBox="1"/>
              <p:nvPr/>
            </p:nvSpPr>
            <p:spPr>
              <a:xfrm>
                <a:off x="823" y="2399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5" name="下箭头 4"/>
              <p:cNvSpPr/>
              <p:nvPr/>
            </p:nvSpPr>
            <p:spPr>
              <a:xfrm>
                <a:off x="993" y="2115"/>
                <a:ext cx="158" cy="227"/>
              </a:xfrm>
              <a:prstGeom prst="downArrow">
                <a:avLst>
                  <a:gd name="adj1" fmla="val 50000"/>
                  <a:gd name="adj2" fmla="val 29645"/>
                </a:avLst>
              </a:prstGeom>
              <a:solidFill>
                <a:schemeClr val="bg1"/>
              </a:solidFill>
              <a:ln w="1270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60" name="Group 40"/>
            <p:cNvGrpSpPr/>
            <p:nvPr/>
          </p:nvGrpSpPr>
          <p:grpSpPr>
            <a:xfrm>
              <a:off x="3498" y="4048"/>
              <a:ext cx="1273" cy="1465"/>
              <a:chOff x="1474" y="2115"/>
              <a:chExt cx="453" cy="580"/>
            </a:xfrm>
          </p:grpSpPr>
          <p:sp>
            <p:nvSpPr>
              <p:cNvPr id="16407" name="TextBox 25"/>
              <p:cNvSpPr txBox="1"/>
              <p:nvPr/>
            </p:nvSpPr>
            <p:spPr>
              <a:xfrm>
                <a:off x="1474" y="2400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8" name="下箭头 30"/>
              <p:cNvSpPr/>
              <p:nvPr/>
            </p:nvSpPr>
            <p:spPr>
              <a:xfrm>
                <a:off x="1632" y="2115"/>
                <a:ext cx="159" cy="226"/>
              </a:xfrm>
              <a:prstGeom prst="downArrow">
                <a:avLst>
                  <a:gd name="adj1" fmla="val 50000"/>
                  <a:gd name="adj2" fmla="val 29329"/>
                </a:avLst>
              </a:prstGeom>
              <a:solidFill>
                <a:schemeClr val="bg1"/>
              </a:solidFill>
              <a:ln w="1905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59" name="Group 39"/>
            <p:cNvGrpSpPr/>
            <p:nvPr/>
          </p:nvGrpSpPr>
          <p:grpSpPr>
            <a:xfrm>
              <a:off x="4845" y="4048"/>
              <a:ext cx="1273" cy="1465"/>
              <a:chOff x="2109" y="2115"/>
              <a:chExt cx="453" cy="580"/>
            </a:xfrm>
          </p:grpSpPr>
          <p:sp>
            <p:nvSpPr>
              <p:cNvPr id="16410" name="TextBox 26"/>
              <p:cNvSpPr txBox="1"/>
              <p:nvPr/>
            </p:nvSpPr>
            <p:spPr>
              <a:xfrm>
                <a:off x="2109" y="2400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11" name="下箭头 31"/>
              <p:cNvSpPr/>
              <p:nvPr/>
            </p:nvSpPr>
            <p:spPr>
              <a:xfrm>
                <a:off x="2249" y="2115"/>
                <a:ext cx="159" cy="226"/>
              </a:xfrm>
              <a:prstGeom prst="downArrow">
                <a:avLst>
                  <a:gd name="adj1" fmla="val 50000"/>
                  <a:gd name="adj2" fmla="val 29329"/>
                </a:avLst>
              </a:prstGeom>
              <a:solidFill>
                <a:schemeClr val="bg1"/>
              </a:solidFill>
              <a:ln w="1905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58" name="Group 38"/>
            <p:cNvGrpSpPr/>
            <p:nvPr/>
          </p:nvGrpSpPr>
          <p:grpSpPr>
            <a:xfrm>
              <a:off x="6192" y="4048"/>
              <a:ext cx="1273" cy="1465"/>
              <a:chOff x="2744" y="2115"/>
              <a:chExt cx="453" cy="580"/>
            </a:xfrm>
          </p:grpSpPr>
          <p:sp>
            <p:nvSpPr>
              <p:cNvPr id="16413" name="TextBox 27"/>
              <p:cNvSpPr txBox="1"/>
              <p:nvPr/>
            </p:nvSpPr>
            <p:spPr>
              <a:xfrm>
                <a:off x="2744" y="2400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14" name="下箭头 32"/>
              <p:cNvSpPr/>
              <p:nvPr/>
            </p:nvSpPr>
            <p:spPr>
              <a:xfrm>
                <a:off x="2903" y="2115"/>
                <a:ext cx="159" cy="226"/>
              </a:xfrm>
              <a:prstGeom prst="downArrow">
                <a:avLst>
                  <a:gd name="adj1" fmla="val 50000"/>
                  <a:gd name="adj2" fmla="val 29329"/>
                </a:avLst>
              </a:prstGeom>
              <a:solidFill>
                <a:schemeClr val="bg1"/>
              </a:solidFill>
              <a:ln w="1905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57" name="Group 37"/>
            <p:cNvGrpSpPr/>
            <p:nvPr/>
          </p:nvGrpSpPr>
          <p:grpSpPr>
            <a:xfrm>
              <a:off x="7539" y="4048"/>
              <a:ext cx="1273" cy="1463"/>
              <a:chOff x="3379" y="2115"/>
              <a:chExt cx="453" cy="579"/>
            </a:xfrm>
          </p:grpSpPr>
          <p:sp>
            <p:nvSpPr>
              <p:cNvPr id="16416" name="TextBox 28"/>
              <p:cNvSpPr txBox="1"/>
              <p:nvPr/>
            </p:nvSpPr>
            <p:spPr>
              <a:xfrm>
                <a:off x="3379" y="2399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17" name="下箭头 33"/>
              <p:cNvSpPr/>
              <p:nvPr/>
            </p:nvSpPr>
            <p:spPr>
              <a:xfrm>
                <a:off x="3533" y="2115"/>
                <a:ext cx="159" cy="227"/>
              </a:xfrm>
              <a:prstGeom prst="downArrow">
                <a:avLst>
                  <a:gd name="adj1" fmla="val 50000"/>
                  <a:gd name="adj2" fmla="val 29458"/>
                </a:avLst>
              </a:prstGeom>
              <a:solidFill>
                <a:schemeClr val="bg1"/>
              </a:solidFill>
              <a:ln w="1905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56" name="Group 36"/>
            <p:cNvGrpSpPr/>
            <p:nvPr/>
          </p:nvGrpSpPr>
          <p:grpSpPr>
            <a:xfrm>
              <a:off x="8886" y="4048"/>
              <a:ext cx="1273" cy="1465"/>
              <a:chOff x="4014" y="2115"/>
              <a:chExt cx="453" cy="580"/>
            </a:xfrm>
          </p:grpSpPr>
          <p:sp>
            <p:nvSpPr>
              <p:cNvPr id="16419" name="TextBox 29"/>
              <p:cNvSpPr txBox="1"/>
              <p:nvPr/>
            </p:nvSpPr>
            <p:spPr>
              <a:xfrm>
                <a:off x="4014" y="2400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0" name="下箭头 34"/>
              <p:cNvSpPr/>
              <p:nvPr/>
            </p:nvSpPr>
            <p:spPr>
              <a:xfrm>
                <a:off x="4174" y="2115"/>
                <a:ext cx="159" cy="227"/>
              </a:xfrm>
              <a:prstGeom prst="downArrow">
                <a:avLst>
                  <a:gd name="adj1" fmla="val 50000"/>
                  <a:gd name="adj2" fmla="val 29458"/>
                </a:avLst>
              </a:prstGeom>
              <a:solidFill>
                <a:schemeClr val="bg1"/>
              </a:solidFill>
              <a:ln w="1270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TextBox 22"/>
            <p:cNvSpPr txBox="1"/>
            <p:nvPr/>
          </p:nvSpPr>
          <p:spPr>
            <a:xfrm>
              <a:off x="10233" y="2891"/>
              <a:ext cx="1273" cy="770"/>
            </a:xfrm>
            <a:prstGeom prst="rect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7627" tIns="35242" rIns="67627" bIns="35242" anchor="t"/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196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55" name="Group 35"/>
            <p:cNvGrpSpPr/>
            <p:nvPr/>
          </p:nvGrpSpPr>
          <p:grpSpPr>
            <a:xfrm>
              <a:off x="10233" y="4048"/>
              <a:ext cx="1273" cy="1465"/>
              <a:chOff x="4638" y="2115"/>
              <a:chExt cx="453" cy="580"/>
            </a:xfrm>
          </p:grpSpPr>
          <p:sp>
            <p:nvSpPr>
              <p:cNvPr id="16423" name="TextBox 29"/>
              <p:cNvSpPr txBox="1"/>
              <p:nvPr/>
            </p:nvSpPr>
            <p:spPr>
              <a:xfrm>
                <a:off x="4638" y="2400"/>
                <a:ext cx="453" cy="295"/>
              </a:xfrm>
              <a:prstGeom prst="rect">
                <a:avLst/>
              </a:prstGeom>
              <a:noFill/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67627" tIns="35242" rIns="67627" bIns="35242" anchor="t"/>
              <a:lstStyle/>
              <a:p>
                <a:pPr algn="ctr">
                  <a:lnSpc>
                    <a:spcPct val="120000"/>
                  </a:lnSpc>
                </a:pP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4" name="下箭头 34"/>
              <p:cNvSpPr/>
              <p:nvPr/>
            </p:nvSpPr>
            <p:spPr>
              <a:xfrm>
                <a:off x="4792" y="2115"/>
                <a:ext cx="159" cy="227"/>
              </a:xfrm>
              <a:prstGeom prst="downArrow">
                <a:avLst>
                  <a:gd name="adj1" fmla="val 50000"/>
                  <a:gd name="adj2" fmla="val 29458"/>
                </a:avLst>
              </a:prstGeom>
              <a:solidFill>
                <a:schemeClr val="bg1"/>
              </a:solidFill>
              <a:ln w="12700">
                <a:solidFill>
                  <a:srgbClr val="3D6C56"/>
                </a:solidFill>
              </a:ln>
            </p:spPr>
            <p:txBody>
              <a:bodyPr lIns="67627" tIns="35242" rIns="67627" bIns="35242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480185" y="3545205"/>
            <a:ext cx="729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5705" y="3545205"/>
            <a:ext cx="729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7395" y="3545205"/>
            <a:ext cx="902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9730" y="3545205"/>
            <a:ext cx="981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415" y="3545205"/>
            <a:ext cx="729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43295" y="3534410"/>
            <a:ext cx="89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72300" y="3541395"/>
            <a:ext cx="1052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4055" y="1078635"/>
            <a:ext cx="5676853" cy="2270741"/>
            <a:chOff x="2893391" y="821889"/>
            <a:chExt cx="5676853" cy="2270741"/>
          </a:xfrm>
        </p:grpSpPr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391" y="821889"/>
              <a:ext cx="5676853" cy="227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6314750" y="1206197"/>
              <a:ext cx="1080120" cy="5089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D6C5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门票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2451" y="3194385"/>
            <a:ext cx="1161388" cy="1426588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03648" y="3480909"/>
            <a:ext cx="7435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人参观，带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元买门票够吗？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5641" y="1308539"/>
            <a:ext cx="3028408" cy="1909304"/>
            <a:chOff x="2512060" y="3452136"/>
            <a:chExt cx="3132591" cy="1453472"/>
          </a:xfrm>
        </p:grpSpPr>
        <p:sp>
          <p:nvSpPr>
            <p:cNvPr id="4" name="矩形标注 3"/>
            <p:cNvSpPr/>
            <p:nvPr/>
          </p:nvSpPr>
          <p:spPr>
            <a:xfrm>
              <a:off x="2512060" y="3452136"/>
              <a:ext cx="3034462" cy="1453472"/>
            </a:xfrm>
            <a:prstGeom prst="wedgeRoundRectCallout">
              <a:avLst>
                <a:gd name="adj1" fmla="val -23237"/>
                <a:gd name="adj2" fmla="val 570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65786" y="3506080"/>
              <a:ext cx="3078865" cy="1399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遇到“够不够”的问题时，一般不需要算出准确结果，通常采用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估一估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的方法。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59832" y="4097753"/>
            <a:ext cx="4579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元进行比较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067098" y="1815222"/>
            <a:ext cx="4104456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方法一：可以准确计算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03959" y="2518797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29×8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71354" y="2518797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728283" y="736330"/>
            <a:ext cx="74358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门票每张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元，三（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人参观，带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元买门票够吗？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9266" y="3080950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49149" y="383144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元买门票够。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3670" y="2811184"/>
            <a:ext cx="1720737" cy="172073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531594" y="1312054"/>
            <a:ext cx="2955698" cy="1430977"/>
            <a:chOff x="2255978" y="2433613"/>
            <a:chExt cx="4040041" cy="2253455"/>
          </a:xfrm>
        </p:grpSpPr>
        <p:sp>
          <p:nvSpPr>
            <p:cNvPr id="27" name="矩形标注 26"/>
            <p:cNvSpPr/>
            <p:nvPr/>
          </p:nvSpPr>
          <p:spPr>
            <a:xfrm>
              <a:off x="2255978" y="2433613"/>
              <a:ext cx="3961926" cy="2253455"/>
            </a:xfrm>
            <a:prstGeom prst="wedgeRoundRectCallout">
              <a:avLst>
                <a:gd name="adj1" fmla="val 14934"/>
                <a:gd name="adj2" fmla="val 5856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34093" y="2472612"/>
              <a:ext cx="3961926" cy="218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举手回答：用自己的话说一说，你是怎样写的？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1" grpId="0"/>
      <p:bldP spid="3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1227753" y="1724563"/>
            <a:ext cx="4104456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方法二：进行估算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42603" y="2861057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56420" y="2861057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805210" y="680466"/>
            <a:ext cx="753434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门票每张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元，三（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人参观，带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元买门票够吗？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61926" y="3493798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93" y="417370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元买门票够。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60072" y="2677704"/>
            <a:ext cx="1720737" cy="172073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07874" y="232959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29×8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3264" y="235358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460001" y="2476993"/>
            <a:ext cx="432048" cy="33609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3676025" y="1711750"/>
            <a:ext cx="1656184" cy="556145"/>
          </a:xfrm>
          <a:prstGeom prst="wedgeRoundRectCallout">
            <a:avLst>
              <a:gd name="adj1" fmla="val -43838"/>
              <a:gd name="adj2" fmla="val 79627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约等号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1" grpId="0"/>
      <p:bldP spid="32" grpId="0"/>
      <p:bldP spid="23" grpId="0"/>
      <p:bldP spid="24" grpId="0"/>
      <p:bldP spid="10" grpId="0"/>
      <p:bldP spid="11" grpId="0"/>
      <p:bldP spid="2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142107" y="678739"/>
            <a:ext cx="74358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门票每张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元，三（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人参观，带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元买门票够吗？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56" y="2894704"/>
            <a:ext cx="1720737" cy="172073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86123" y="2472369"/>
            <a:ext cx="42939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张门票只需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元，所以带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元肯定够。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841653" y="1672717"/>
            <a:ext cx="2736304" cy="1088378"/>
            <a:chOff x="2317603" y="3310593"/>
            <a:chExt cx="3740160" cy="1713941"/>
          </a:xfrm>
        </p:grpSpPr>
        <p:sp>
          <p:nvSpPr>
            <p:cNvPr id="27" name="云形标注 26"/>
            <p:cNvSpPr/>
            <p:nvPr/>
          </p:nvSpPr>
          <p:spPr>
            <a:xfrm>
              <a:off x="2317603" y="3310593"/>
              <a:ext cx="3740160" cy="1713941"/>
            </a:xfrm>
            <a:prstGeom prst="cloudCallout">
              <a:avLst>
                <a:gd name="adj1" fmla="val 5586"/>
                <a:gd name="adj2" fmla="val 63664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757490" y="3776801"/>
              <a:ext cx="307886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解答正确吗？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41139" y="758688"/>
            <a:ext cx="3043096" cy="2362183"/>
            <a:chOff x="1063107" y="3703786"/>
            <a:chExt cx="3043096" cy="236218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63107" y="4324957"/>
              <a:ext cx="1784603" cy="1741012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 rot="20731408">
              <a:off x="2226756" y="3703786"/>
              <a:ext cx="1879447" cy="656196"/>
              <a:chOff x="1785309" y="2280247"/>
              <a:chExt cx="1564868" cy="65619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85309" y="2280247"/>
                <a:ext cx="1282931" cy="656196"/>
                <a:chOff x="2068180" y="2173457"/>
                <a:chExt cx="5168620" cy="212648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2068180" y="2173457"/>
                  <a:ext cx="4952091" cy="2126485"/>
                </a:xfrm>
                <a:prstGeom prst="roundRect">
                  <a:avLst>
                    <a:gd name="adj" fmla="val 10006"/>
                  </a:avLst>
                </a:prstGeom>
                <a:solidFill>
                  <a:srgbClr val="FFC000"/>
                </a:solidFill>
                <a:ln w="25400" cap="flat" cmpd="sng" algn="ctr">
                  <a:noFill/>
                  <a:prstDash val="solid"/>
                </a:ln>
                <a:effectLst>
                  <a:outerShdw dist="38100" algn="l" rotWithShape="0">
                    <a:prstClr val="black">
                      <a:alpha val="49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" name="圆角矩形 21"/>
                <p:cNvSpPr/>
                <p:nvPr/>
              </p:nvSpPr>
              <p:spPr>
                <a:xfrm>
                  <a:off x="2284710" y="2595750"/>
                  <a:ext cx="4952090" cy="1411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4336" h="587758">
                      <a:moveTo>
                        <a:pt x="88623" y="0"/>
                      </a:moveTo>
                      <a:lnTo>
                        <a:pt x="2935713" y="0"/>
                      </a:lnTo>
                      <a:cubicBezTo>
                        <a:pt x="2984658" y="0"/>
                        <a:pt x="3024336" y="39678"/>
                        <a:pt x="3024336" y="88623"/>
                      </a:cubicBezTo>
                      <a:lnTo>
                        <a:pt x="3024336" y="402900"/>
                      </a:lnTo>
                      <a:cubicBezTo>
                        <a:pt x="2669482" y="517144"/>
                        <a:pt x="2179692" y="587758"/>
                        <a:pt x="1638765" y="587758"/>
                      </a:cubicBezTo>
                      <a:cubicBezTo>
                        <a:pt x="953663" y="587758"/>
                        <a:pt x="350591" y="474486"/>
                        <a:pt x="0" y="302375"/>
                      </a:cubicBezTo>
                      <a:lnTo>
                        <a:pt x="0" y="88623"/>
                      </a:lnTo>
                      <a:cubicBezTo>
                        <a:pt x="0" y="39678"/>
                        <a:pt x="39678" y="0"/>
                        <a:pt x="8862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7843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2174250" y="2346055"/>
                  <a:ext cx="4791665" cy="1810913"/>
                </a:xfrm>
                <a:prstGeom prst="roundRect">
                  <a:avLst>
                    <a:gd name="adj" fmla="val 10006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3500000">
                    <a:prstClr val="black">
                      <a:alpha val="61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1842403" y="2339725"/>
                <a:ext cx="1507774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想一想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2002970" y="1291067"/>
            <a:ext cx="763270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人参观，带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元买门票够吗？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80552" y="2863611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94369" y="2863611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99875" y="3496352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5742" y="417626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元买门票不够。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45823" y="233215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92×8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91213" y="2356141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966140" y="1772713"/>
            <a:ext cx="76327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同桌交流：用上面的方法估算一下！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734762" y="555672"/>
            <a:ext cx="7299241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估计下列各题</a:t>
            </a:r>
            <a:r>
              <a:rPr lang="zh-CN" altLang="zh-CN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32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46×6≈     12×7≈      32×3≈</a:t>
            </a:r>
            <a:endParaRPr lang="en-US" altLang="zh-CN" sz="32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18×5≈     79×6≈      53×9≈</a:t>
            </a:r>
            <a:endParaRPr lang="en-US" altLang="zh-CN" sz="32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</a:t>
            </a:r>
            <a:endParaRPr lang="zh-CN" alt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51"/>
          <p:cNvSpPr>
            <a:spLocks noChangeArrowheads="1"/>
          </p:cNvSpPr>
          <p:nvPr/>
        </p:nvSpPr>
        <p:spPr bwMode="auto">
          <a:xfrm>
            <a:off x="2436366" y="1855553"/>
            <a:ext cx="131849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4916121" y="1888345"/>
            <a:ext cx="167107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7551778" y="1888345"/>
            <a:ext cx="167107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2424516" y="2816616"/>
            <a:ext cx="131849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4903332" y="2829406"/>
            <a:ext cx="167107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7544466" y="2838701"/>
            <a:ext cx="167107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1183</Words>
  <Application>WPS 演示</Application>
  <PresentationFormat>全屏显示(16:9)</PresentationFormat>
  <Paragraphs>203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Calibri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A93E44F254B14102BACC79A3956555BD_12</vt:lpwstr>
  </property>
</Properties>
</file>