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37"/>
  </p:notesMasterIdLst>
  <p:handoutMasterIdLst>
    <p:handoutMasterId r:id="rId38"/>
  </p:handoutMasterIdLst>
  <p:sldIdLst>
    <p:sldId id="382" r:id="rId4"/>
    <p:sldId id="384" r:id="rId5"/>
    <p:sldId id="385" r:id="rId6"/>
    <p:sldId id="381" r:id="rId7"/>
    <p:sldId id="383" r:id="rId8"/>
    <p:sldId id="386" r:id="rId9"/>
    <p:sldId id="387" r:id="rId10"/>
    <p:sldId id="388" r:id="rId11"/>
    <p:sldId id="389" r:id="rId12"/>
    <p:sldId id="390" r:id="rId13"/>
    <p:sldId id="391" r:id="rId14"/>
    <p:sldId id="392" r:id="rId15"/>
    <p:sldId id="393" r:id="rId16"/>
    <p:sldId id="394" r:id="rId17"/>
    <p:sldId id="395" r:id="rId18"/>
    <p:sldId id="396" r:id="rId19"/>
    <p:sldId id="397" r:id="rId20"/>
    <p:sldId id="398" r:id="rId21"/>
    <p:sldId id="399" r:id="rId22"/>
    <p:sldId id="400" r:id="rId23"/>
    <p:sldId id="401" r:id="rId24"/>
    <p:sldId id="402" r:id="rId25"/>
    <p:sldId id="403" r:id="rId26"/>
    <p:sldId id="405" r:id="rId27"/>
    <p:sldId id="406" r:id="rId28"/>
    <p:sldId id="407" r:id="rId29"/>
    <p:sldId id="408" r:id="rId30"/>
    <p:sldId id="409" r:id="rId31"/>
    <p:sldId id="410" r:id="rId32"/>
    <p:sldId id="411" r:id="rId33"/>
    <p:sldId id="412" r:id="rId34"/>
    <p:sldId id="413" r:id="rId35"/>
    <p:sldId id="415" r:id="rId36"/>
  </p:sldIdLst>
  <p:sldSz cx="9144000" cy="5143500"/>
  <p:notesSz cx="6858000" cy="9144000"/>
  <p:custDataLst>
    <p:tags r:id="rId42"/>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AE7F4F"/>
    <a:srgbClr val="FF9900"/>
    <a:srgbClr val="FAF4E4"/>
    <a:srgbClr val="0000FF"/>
    <a:srgbClr val="FF6600"/>
    <a:srgbClr val="FF00FF"/>
    <a:srgbClr val="6600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920"/>
    <p:restoredTop sz="96256"/>
  </p:normalViewPr>
  <p:slideViewPr>
    <p:cSldViewPr showGuides="1">
      <p:cViewPr varScale="1">
        <p:scale>
          <a:sx n="140" d="100"/>
          <a:sy n="140" d="100"/>
        </p:scale>
        <p:origin x="276"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3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notesMaster" Target="notesMasters/notes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B839AF5C-98A6-44B2-A39D-DFDE855210F2}"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8B2510CA-22DE-4A02-B272-C6A66A912157}"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76037AB7-B368-49F5-95DA-B9EECBC0FC33}"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79B03E4-215D-48AB-9765-69706823D60D}"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2053" name="图片 5"/>
          <p:cNvPicPr>
            <a:picLocks noChangeAspect="1"/>
          </p:cNvPicPr>
          <p:nvPr userDrawn="1"/>
        </p:nvPicPr>
        <p:blipFill>
          <a:blip r:embed="rId3"/>
          <a:stretch>
            <a:fillRect/>
          </a:stretch>
        </p:blipFill>
        <p:spPr>
          <a:xfrm rot="3784930">
            <a:off x="8435975" y="3959225"/>
            <a:ext cx="1414463" cy="1177925"/>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任意多边形: 形状 113"/>
          <p:cNvSpPr/>
          <p:nvPr/>
        </p:nvSpPr>
        <p:spPr>
          <a:xfrm>
            <a:off x="755650" y="239713"/>
            <a:ext cx="7056438" cy="371475"/>
          </a:xfrm>
          <a:custGeom>
            <a:avLst/>
            <a:gdLst>
              <a:gd name="connsiteX0" fmla="*/ 0 w 9877777"/>
              <a:gd name="connsiteY0" fmla="*/ 284617 h 420929"/>
              <a:gd name="connsiteX1" fmla="*/ 620889 w 9877777"/>
              <a:gd name="connsiteY1" fmla="*/ 115284 h 420929"/>
              <a:gd name="connsiteX2" fmla="*/ 2302933 w 9877777"/>
              <a:gd name="connsiteY2" fmla="*/ 420084 h 420929"/>
              <a:gd name="connsiteX3" fmla="*/ 4696177 w 9877777"/>
              <a:gd name="connsiteY3" fmla="*/ 2395 h 420929"/>
              <a:gd name="connsiteX4" fmla="*/ 6886222 w 9877777"/>
              <a:gd name="connsiteY4" fmla="*/ 250751 h 420929"/>
              <a:gd name="connsiteX5" fmla="*/ 9098844 w 9877777"/>
              <a:gd name="connsiteY5" fmla="*/ 284617 h 420929"/>
              <a:gd name="connsiteX6" fmla="*/ 9877777 w 9877777"/>
              <a:gd name="connsiteY6" fmla="*/ 149151 h 420929"/>
              <a:gd name="connsiteX0-1" fmla="*/ 0 w 9877777"/>
              <a:gd name="connsiteY0-2" fmla="*/ 284617 h 431037"/>
              <a:gd name="connsiteX1-3" fmla="*/ 595855 w 9877777"/>
              <a:gd name="connsiteY1-4" fmla="*/ 307195 h 431037"/>
              <a:gd name="connsiteX2-5" fmla="*/ 2302933 w 9877777"/>
              <a:gd name="connsiteY2-6" fmla="*/ 420084 h 431037"/>
              <a:gd name="connsiteX3-7" fmla="*/ 4696177 w 9877777"/>
              <a:gd name="connsiteY3-8" fmla="*/ 2395 h 431037"/>
              <a:gd name="connsiteX4-9" fmla="*/ 6886222 w 9877777"/>
              <a:gd name="connsiteY4-10" fmla="*/ 250751 h 431037"/>
              <a:gd name="connsiteX5-11" fmla="*/ 9098844 w 9877777"/>
              <a:gd name="connsiteY5-12" fmla="*/ 284617 h 431037"/>
              <a:gd name="connsiteX6-13" fmla="*/ 9877777 w 9877777"/>
              <a:gd name="connsiteY6-14" fmla="*/ 149151 h 431037"/>
              <a:gd name="connsiteX0-15" fmla="*/ 0 w 9915328"/>
              <a:gd name="connsiteY0-16" fmla="*/ 194306 h 431977"/>
              <a:gd name="connsiteX1-17" fmla="*/ 633406 w 9915328"/>
              <a:gd name="connsiteY1-18" fmla="*/ 307195 h 431977"/>
              <a:gd name="connsiteX2-19" fmla="*/ 2340484 w 9915328"/>
              <a:gd name="connsiteY2-20" fmla="*/ 420084 h 431977"/>
              <a:gd name="connsiteX3-21" fmla="*/ 4733728 w 9915328"/>
              <a:gd name="connsiteY3-22" fmla="*/ 2395 h 431977"/>
              <a:gd name="connsiteX4-23" fmla="*/ 6923773 w 9915328"/>
              <a:gd name="connsiteY4-24" fmla="*/ 250751 h 431977"/>
              <a:gd name="connsiteX5-25" fmla="*/ 9136395 w 9915328"/>
              <a:gd name="connsiteY5-26" fmla="*/ 284617 h 431977"/>
              <a:gd name="connsiteX6-27" fmla="*/ 9915328 w 9915328"/>
              <a:gd name="connsiteY6-28" fmla="*/ 149151 h 431977"/>
              <a:gd name="connsiteX0-29" fmla="*/ 0 w 9915328"/>
              <a:gd name="connsiteY0-30" fmla="*/ 194306 h 431977"/>
              <a:gd name="connsiteX1-31" fmla="*/ 633406 w 9915328"/>
              <a:gd name="connsiteY1-32" fmla="*/ 307195 h 431977"/>
              <a:gd name="connsiteX2-33" fmla="*/ 2340484 w 9915328"/>
              <a:gd name="connsiteY2-34" fmla="*/ 420084 h 431977"/>
              <a:gd name="connsiteX3-35" fmla="*/ 4733728 w 9915328"/>
              <a:gd name="connsiteY3-36" fmla="*/ 2395 h 431977"/>
              <a:gd name="connsiteX4-37" fmla="*/ 6923773 w 9915328"/>
              <a:gd name="connsiteY4-38" fmla="*/ 250751 h 431977"/>
              <a:gd name="connsiteX5-39" fmla="*/ 9136395 w 9915328"/>
              <a:gd name="connsiteY5-40" fmla="*/ 284617 h 431977"/>
              <a:gd name="connsiteX6-41" fmla="*/ 9915328 w 9915328"/>
              <a:gd name="connsiteY6-42" fmla="*/ 149151 h 431977"/>
              <a:gd name="connsiteX0-43" fmla="*/ 0 w 9915328"/>
              <a:gd name="connsiteY0-44" fmla="*/ 60818 h 291409"/>
              <a:gd name="connsiteX1-45" fmla="*/ 633406 w 9915328"/>
              <a:gd name="connsiteY1-46" fmla="*/ 173707 h 291409"/>
              <a:gd name="connsiteX2-47" fmla="*/ 2340484 w 9915328"/>
              <a:gd name="connsiteY2-48" fmla="*/ 286596 h 291409"/>
              <a:gd name="connsiteX3-49" fmla="*/ 5071684 w 9915328"/>
              <a:gd name="connsiteY3-50" fmla="*/ 4374 h 291409"/>
              <a:gd name="connsiteX4-51" fmla="*/ 6923773 w 9915328"/>
              <a:gd name="connsiteY4-52" fmla="*/ 117263 h 291409"/>
              <a:gd name="connsiteX5-53" fmla="*/ 9136395 w 9915328"/>
              <a:gd name="connsiteY5-54" fmla="*/ 151129 h 291409"/>
              <a:gd name="connsiteX6-55" fmla="*/ 9915328 w 9915328"/>
              <a:gd name="connsiteY6-56" fmla="*/ 15663 h 291409"/>
              <a:gd name="connsiteX0-57" fmla="*/ 0 w 9915328"/>
              <a:gd name="connsiteY0-58" fmla="*/ 163495 h 394086"/>
              <a:gd name="connsiteX1-59" fmla="*/ 633406 w 9915328"/>
              <a:gd name="connsiteY1-60" fmla="*/ 276384 h 394086"/>
              <a:gd name="connsiteX2-61" fmla="*/ 2340484 w 9915328"/>
              <a:gd name="connsiteY2-62" fmla="*/ 389273 h 394086"/>
              <a:gd name="connsiteX3-63" fmla="*/ 5071684 w 9915328"/>
              <a:gd name="connsiteY3-64" fmla="*/ 107051 h 394086"/>
              <a:gd name="connsiteX4-65" fmla="*/ 6986358 w 9915328"/>
              <a:gd name="connsiteY4-66" fmla="*/ 5451 h 394086"/>
              <a:gd name="connsiteX5-67" fmla="*/ 9136395 w 9915328"/>
              <a:gd name="connsiteY5-68" fmla="*/ 253806 h 394086"/>
              <a:gd name="connsiteX6-69" fmla="*/ 9915328 w 9915328"/>
              <a:gd name="connsiteY6-70" fmla="*/ 118340 h 394086"/>
              <a:gd name="connsiteX0-71" fmla="*/ 0 w 9915328"/>
              <a:gd name="connsiteY0-72" fmla="*/ 179002 h 409593"/>
              <a:gd name="connsiteX1-73" fmla="*/ 633406 w 9915328"/>
              <a:gd name="connsiteY1-74" fmla="*/ 291891 h 409593"/>
              <a:gd name="connsiteX2-75" fmla="*/ 2340484 w 9915328"/>
              <a:gd name="connsiteY2-76" fmla="*/ 404780 h 409593"/>
              <a:gd name="connsiteX3-77" fmla="*/ 5071684 w 9915328"/>
              <a:gd name="connsiteY3-78" fmla="*/ 122558 h 409593"/>
              <a:gd name="connsiteX4-79" fmla="*/ 6986358 w 9915328"/>
              <a:gd name="connsiteY4-80" fmla="*/ 20958 h 409593"/>
              <a:gd name="connsiteX5-81" fmla="*/ 9136395 w 9915328"/>
              <a:gd name="connsiteY5-82" fmla="*/ 9669 h 409593"/>
              <a:gd name="connsiteX6-83" fmla="*/ 9915328 w 9915328"/>
              <a:gd name="connsiteY6-84" fmla="*/ 133847 h 409593"/>
              <a:gd name="connsiteX0-85" fmla="*/ 0 w 9915328"/>
              <a:gd name="connsiteY0-86" fmla="*/ 198509 h 429100"/>
              <a:gd name="connsiteX1-87" fmla="*/ 633406 w 9915328"/>
              <a:gd name="connsiteY1-88" fmla="*/ 311398 h 429100"/>
              <a:gd name="connsiteX2-89" fmla="*/ 2340484 w 9915328"/>
              <a:gd name="connsiteY2-90" fmla="*/ 424287 h 429100"/>
              <a:gd name="connsiteX3-91" fmla="*/ 5071684 w 9915328"/>
              <a:gd name="connsiteY3-92" fmla="*/ 142065 h 429100"/>
              <a:gd name="connsiteX4-93" fmla="*/ 6986358 w 9915328"/>
              <a:gd name="connsiteY4-94" fmla="*/ 40465 h 429100"/>
              <a:gd name="connsiteX5-95" fmla="*/ 9136395 w 9915328"/>
              <a:gd name="connsiteY5-96" fmla="*/ 29176 h 429100"/>
              <a:gd name="connsiteX6-97" fmla="*/ 9915328 w 9915328"/>
              <a:gd name="connsiteY6-98" fmla="*/ 153354 h 429100"/>
              <a:gd name="connsiteX0-99" fmla="*/ 0 w 9915328"/>
              <a:gd name="connsiteY0-100" fmla="*/ 158109 h 388700"/>
              <a:gd name="connsiteX1-101" fmla="*/ 633406 w 9915328"/>
              <a:gd name="connsiteY1-102" fmla="*/ 270998 h 388700"/>
              <a:gd name="connsiteX2-103" fmla="*/ 2340484 w 9915328"/>
              <a:gd name="connsiteY2-104" fmla="*/ 383887 h 388700"/>
              <a:gd name="connsiteX3-105" fmla="*/ 5071684 w 9915328"/>
              <a:gd name="connsiteY3-106" fmla="*/ 101665 h 388700"/>
              <a:gd name="connsiteX4-107" fmla="*/ 6986358 w 9915328"/>
              <a:gd name="connsiteY4-108" fmla="*/ 65 h 388700"/>
              <a:gd name="connsiteX5-109" fmla="*/ 8835990 w 9915328"/>
              <a:gd name="connsiteY5-110" fmla="*/ 112954 h 388700"/>
              <a:gd name="connsiteX6-111" fmla="*/ 9915328 w 9915328"/>
              <a:gd name="connsiteY6-112" fmla="*/ 112954 h 388700"/>
              <a:gd name="connsiteX0-113" fmla="*/ 0 w 9915328"/>
              <a:gd name="connsiteY0-114" fmla="*/ 158569 h 385714"/>
              <a:gd name="connsiteX1-115" fmla="*/ 633406 w 9915328"/>
              <a:gd name="connsiteY1-116" fmla="*/ 271458 h 385714"/>
              <a:gd name="connsiteX2-117" fmla="*/ 2340484 w 9915328"/>
              <a:gd name="connsiteY2-118" fmla="*/ 384347 h 385714"/>
              <a:gd name="connsiteX3-119" fmla="*/ 5270277 w 9915328"/>
              <a:gd name="connsiteY3-120" fmla="*/ 191025 h 385714"/>
              <a:gd name="connsiteX4-121" fmla="*/ 6986358 w 9915328"/>
              <a:gd name="connsiteY4-122" fmla="*/ 525 h 385714"/>
              <a:gd name="connsiteX5-123" fmla="*/ 8835990 w 9915328"/>
              <a:gd name="connsiteY5-124" fmla="*/ 113414 h 385714"/>
              <a:gd name="connsiteX6-125" fmla="*/ 9915328 w 9915328"/>
              <a:gd name="connsiteY6-126" fmla="*/ 113414 h 385714"/>
              <a:gd name="connsiteX0-127" fmla="*/ 0 w 9915328"/>
              <a:gd name="connsiteY0-128" fmla="*/ 158569 h 323756"/>
              <a:gd name="connsiteX1-129" fmla="*/ 633406 w 9915328"/>
              <a:gd name="connsiteY1-130" fmla="*/ 271458 h 323756"/>
              <a:gd name="connsiteX2-131" fmla="*/ 2340484 w 9915328"/>
              <a:gd name="connsiteY2-132" fmla="*/ 320847 h 323756"/>
              <a:gd name="connsiteX3-133" fmla="*/ 5270277 w 9915328"/>
              <a:gd name="connsiteY3-134" fmla="*/ 191025 h 323756"/>
              <a:gd name="connsiteX4-135" fmla="*/ 6986358 w 9915328"/>
              <a:gd name="connsiteY4-136" fmla="*/ 525 h 323756"/>
              <a:gd name="connsiteX5-137" fmla="*/ 8835990 w 9915328"/>
              <a:gd name="connsiteY5-138" fmla="*/ 113414 h 323756"/>
              <a:gd name="connsiteX6-139" fmla="*/ 9915328 w 9915328"/>
              <a:gd name="connsiteY6-140" fmla="*/ 113414 h 323756"/>
              <a:gd name="connsiteX0-141" fmla="*/ 0 w 9915328"/>
              <a:gd name="connsiteY0-142" fmla="*/ 95979 h 261166"/>
              <a:gd name="connsiteX1-143" fmla="*/ 633406 w 9915328"/>
              <a:gd name="connsiteY1-144" fmla="*/ 208868 h 261166"/>
              <a:gd name="connsiteX2-145" fmla="*/ 2340484 w 9915328"/>
              <a:gd name="connsiteY2-146" fmla="*/ 258257 h 261166"/>
              <a:gd name="connsiteX3-147" fmla="*/ 5270277 w 9915328"/>
              <a:gd name="connsiteY3-148" fmla="*/ 128435 h 261166"/>
              <a:gd name="connsiteX4-149" fmla="*/ 8835990 w 9915328"/>
              <a:gd name="connsiteY4-150" fmla="*/ 50824 h 261166"/>
              <a:gd name="connsiteX5-151" fmla="*/ 9915328 w 9915328"/>
              <a:gd name="connsiteY5-152" fmla="*/ 50824 h 261166"/>
              <a:gd name="connsiteX0-153" fmla="*/ 0 w 9915328"/>
              <a:gd name="connsiteY0-154" fmla="*/ 201048 h 366235"/>
              <a:gd name="connsiteX1-155" fmla="*/ 633406 w 9915328"/>
              <a:gd name="connsiteY1-156" fmla="*/ 313937 h 366235"/>
              <a:gd name="connsiteX2-157" fmla="*/ 2340484 w 9915328"/>
              <a:gd name="connsiteY2-158" fmla="*/ 363326 h 366235"/>
              <a:gd name="connsiteX3-159" fmla="*/ 5270277 w 9915328"/>
              <a:gd name="connsiteY3-160" fmla="*/ 233504 h 366235"/>
              <a:gd name="connsiteX4-161" fmla="*/ 7659714 w 9915328"/>
              <a:gd name="connsiteY4-162" fmla="*/ 28893 h 366235"/>
              <a:gd name="connsiteX5-163" fmla="*/ 9915328 w 9915328"/>
              <a:gd name="connsiteY5-164" fmla="*/ 155893 h 366235"/>
              <a:gd name="connsiteX0-165" fmla="*/ 0 w 9915328"/>
              <a:gd name="connsiteY0-166" fmla="*/ 173629 h 338816"/>
              <a:gd name="connsiteX1-167" fmla="*/ 633406 w 9915328"/>
              <a:gd name="connsiteY1-168" fmla="*/ 286518 h 338816"/>
              <a:gd name="connsiteX2-169" fmla="*/ 2340484 w 9915328"/>
              <a:gd name="connsiteY2-170" fmla="*/ 335907 h 338816"/>
              <a:gd name="connsiteX3-171" fmla="*/ 5270277 w 9915328"/>
              <a:gd name="connsiteY3-172" fmla="*/ 206085 h 338816"/>
              <a:gd name="connsiteX4-173" fmla="*/ 7659714 w 9915328"/>
              <a:gd name="connsiteY4-174" fmla="*/ 1474 h 338816"/>
              <a:gd name="connsiteX5-175" fmla="*/ 9915328 w 9915328"/>
              <a:gd name="connsiteY5-176" fmla="*/ 128474 h 338816"/>
              <a:gd name="connsiteX0-177" fmla="*/ 0 w 10190302"/>
              <a:gd name="connsiteY0-178" fmla="*/ 174097 h 339284"/>
              <a:gd name="connsiteX1-179" fmla="*/ 633406 w 10190302"/>
              <a:gd name="connsiteY1-180" fmla="*/ 286986 h 339284"/>
              <a:gd name="connsiteX2-181" fmla="*/ 2340484 w 10190302"/>
              <a:gd name="connsiteY2-182" fmla="*/ 336375 h 339284"/>
              <a:gd name="connsiteX3-183" fmla="*/ 5270277 w 10190302"/>
              <a:gd name="connsiteY3-184" fmla="*/ 206553 h 339284"/>
              <a:gd name="connsiteX4-185" fmla="*/ 7659714 w 10190302"/>
              <a:gd name="connsiteY4-186" fmla="*/ 1942 h 339284"/>
              <a:gd name="connsiteX5-187" fmla="*/ 10190302 w 10190302"/>
              <a:gd name="connsiteY5-188" fmla="*/ 103542 h 339284"/>
              <a:gd name="connsiteX0-189" fmla="*/ 0 w 10129197"/>
              <a:gd name="connsiteY0-190" fmla="*/ 85197 h 340405"/>
              <a:gd name="connsiteX1-191" fmla="*/ 572301 w 10129197"/>
              <a:gd name="connsiteY1-192" fmla="*/ 286986 h 340405"/>
              <a:gd name="connsiteX2-193" fmla="*/ 2279379 w 10129197"/>
              <a:gd name="connsiteY2-194" fmla="*/ 336375 h 340405"/>
              <a:gd name="connsiteX3-195" fmla="*/ 5209172 w 10129197"/>
              <a:gd name="connsiteY3-196" fmla="*/ 206553 h 340405"/>
              <a:gd name="connsiteX4-197" fmla="*/ 7598609 w 10129197"/>
              <a:gd name="connsiteY4-198" fmla="*/ 1942 h 340405"/>
              <a:gd name="connsiteX5-199" fmla="*/ 10129197 w 10129197"/>
              <a:gd name="connsiteY5-200" fmla="*/ 103542 h 340405"/>
              <a:gd name="connsiteX0-201" fmla="*/ 0 w 10129197"/>
              <a:gd name="connsiteY0-202" fmla="*/ 85197 h 340405"/>
              <a:gd name="connsiteX1-203" fmla="*/ 572301 w 10129197"/>
              <a:gd name="connsiteY1-204" fmla="*/ 286986 h 340405"/>
              <a:gd name="connsiteX2-205" fmla="*/ 2279379 w 10129197"/>
              <a:gd name="connsiteY2-206" fmla="*/ 336375 h 340405"/>
              <a:gd name="connsiteX3-207" fmla="*/ 5209172 w 10129197"/>
              <a:gd name="connsiteY3-208" fmla="*/ 206553 h 340405"/>
              <a:gd name="connsiteX4-209" fmla="*/ 7598609 w 10129197"/>
              <a:gd name="connsiteY4-210" fmla="*/ 1942 h 340405"/>
              <a:gd name="connsiteX5-211" fmla="*/ 10129197 w 10129197"/>
              <a:gd name="connsiteY5-212" fmla="*/ 103542 h 340405"/>
              <a:gd name="connsiteX0-213" fmla="*/ 0 w 10129197"/>
              <a:gd name="connsiteY0-214" fmla="*/ 85197 h 339169"/>
              <a:gd name="connsiteX1-215" fmla="*/ 2279379 w 10129197"/>
              <a:gd name="connsiteY1-216" fmla="*/ 336375 h 339169"/>
              <a:gd name="connsiteX2-217" fmla="*/ 5209172 w 10129197"/>
              <a:gd name="connsiteY2-218" fmla="*/ 206553 h 339169"/>
              <a:gd name="connsiteX3-219" fmla="*/ 7598609 w 10129197"/>
              <a:gd name="connsiteY3-220" fmla="*/ 1942 h 339169"/>
              <a:gd name="connsiteX4-221" fmla="*/ 10129197 w 10129197"/>
              <a:gd name="connsiteY4-222" fmla="*/ 103542 h 339169"/>
              <a:gd name="connsiteX0-223" fmla="*/ 0 w 10129197"/>
              <a:gd name="connsiteY0-224" fmla="*/ 85197 h 339169"/>
              <a:gd name="connsiteX1-225" fmla="*/ 2279379 w 10129197"/>
              <a:gd name="connsiteY1-226" fmla="*/ 336375 h 339169"/>
              <a:gd name="connsiteX2-227" fmla="*/ 5209172 w 10129197"/>
              <a:gd name="connsiteY2-228" fmla="*/ 206553 h 339169"/>
              <a:gd name="connsiteX3-229" fmla="*/ 7598609 w 10129197"/>
              <a:gd name="connsiteY3-230" fmla="*/ 1942 h 339169"/>
              <a:gd name="connsiteX4-231" fmla="*/ 10129197 w 10129197"/>
              <a:gd name="connsiteY4-232" fmla="*/ 103542 h 339169"/>
              <a:gd name="connsiteX0-233" fmla="*/ 0 w 10129197"/>
              <a:gd name="connsiteY0-234" fmla="*/ 118179 h 372151"/>
              <a:gd name="connsiteX1-235" fmla="*/ 2279379 w 10129197"/>
              <a:gd name="connsiteY1-236" fmla="*/ 369357 h 372151"/>
              <a:gd name="connsiteX2-237" fmla="*/ 5209172 w 10129197"/>
              <a:gd name="connsiteY2-238" fmla="*/ 239535 h 372151"/>
              <a:gd name="connsiteX3-239" fmla="*/ 7598609 w 10129197"/>
              <a:gd name="connsiteY3-240" fmla="*/ 34924 h 372151"/>
              <a:gd name="connsiteX4-241" fmla="*/ 10129197 w 10129197"/>
              <a:gd name="connsiteY4-242" fmla="*/ 9524 h 3721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29197" h="372151">
                <a:moveTo>
                  <a:pt x="0" y="118179"/>
                </a:moveTo>
                <a:cubicBezTo>
                  <a:pt x="245726" y="411808"/>
                  <a:pt x="1411184" y="349131"/>
                  <a:pt x="2279379" y="369357"/>
                </a:cubicBezTo>
                <a:cubicBezTo>
                  <a:pt x="3147574" y="389583"/>
                  <a:pt x="4322634" y="295274"/>
                  <a:pt x="5209172" y="239535"/>
                </a:cubicBezTo>
                <a:cubicBezTo>
                  <a:pt x="6095710" y="183796"/>
                  <a:pt x="6778605" y="73259"/>
                  <a:pt x="7598609" y="34924"/>
                </a:cubicBezTo>
                <a:cubicBezTo>
                  <a:pt x="8418613" y="-3411"/>
                  <a:pt x="10029478" y="-7409"/>
                  <a:pt x="10129197" y="9524"/>
                </a:cubicBezTo>
              </a:path>
            </a:pathLst>
          </a:custGeom>
          <a:noFill/>
          <a:ln>
            <a:solidFill>
              <a:srgbClr val="AE7F4F"/>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AE7F4F"/>
              </a:solidFill>
              <a:effectLst/>
              <a:uLnTx/>
              <a:uFillTx/>
              <a:latin typeface="+mn-lt"/>
              <a:ea typeface="+mn-ea"/>
              <a:cs typeface="+mn-cs"/>
            </a:endParaRPr>
          </a:p>
        </p:txBody>
      </p:sp>
      <p:sp>
        <p:nvSpPr>
          <p:cNvPr id="3078" name="Freeform 34"/>
          <p:cNvSpPr>
            <a:spLocks noEditPoints="1"/>
          </p:cNvSpPr>
          <p:nvPr userDrawn="1"/>
        </p:nvSpPr>
        <p:spPr>
          <a:xfrm rot="-517049" flipH="1">
            <a:off x="133350" y="173038"/>
            <a:ext cx="674688" cy="3905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rgbClr val="AE7F4F">
              <a:alpha val="100000"/>
            </a:srgbClr>
          </a:solidFill>
          <a:ln w="9525">
            <a:noFill/>
          </a:ln>
        </p:spPr>
        <p:txBody>
          <a:bodyPr/>
          <a:p>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101" name="图片 5"/>
          <p:cNvPicPr>
            <a:picLocks noChangeAspect="1"/>
          </p:cNvPicPr>
          <p:nvPr userDrawn="1"/>
        </p:nvPicPr>
        <p:blipFill>
          <a:blip r:embed="rId3"/>
          <a:stretch>
            <a:fillRect/>
          </a:stretch>
        </p:blipFill>
        <p:spPr>
          <a:xfrm rot="3784930">
            <a:off x="8435975" y="3959225"/>
            <a:ext cx="1414463" cy="1177925"/>
          </a:xfrm>
          <a:prstGeom prst="rect">
            <a:avLst/>
          </a:prstGeom>
          <a:noFill/>
          <a:ln w="9525">
            <a:noFill/>
          </a:ln>
        </p:spPr>
      </p:pic>
      <p:pic>
        <p:nvPicPr>
          <p:cNvPr id="4102" name="图片 7"/>
          <p:cNvPicPr>
            <a:picLocks noChangeAspect="1"/>
          </p:cNvPicPr>
          <p:nvPr userDrawn="1"/>
        </p:nvPicPr>
        <p:blipFill>
          <a:blip r:embed="rId4"/>
          <a:stretch>
            <a:fillRect/>
          </a:stretch>
        </p:blipFill>
        <p:spPr>
          <a:xfrm>
            <a:off x="250825" y="-963612"/>
            <a:ext cx="9075738" cy="6408737"/>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1.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4"/>
          <a:stretch>
            <a:fillRect/>
          </a:stretch>
        </a:blipFill>
        <a:effectLst/>
      </p:bgPr>
    </p:bg>
    <p:spTree>
      <p:nvGrpSpPr>
        <p:cNvPr id="1" name=""/>
        <p:cNvGrpSpPr/>
        <p:nvPr/>
      </p:nvGrpSpPr>
      <p:grpSpPr/>
      <p:pic>
        <p:nvPicPr>
          <p:cNvPr id="1026" name="图片 2"/>
          <p:cNvPicPr>
            <a:picLocks noChangeAspect="1"/>
          </p:cNvPicPr>
          <p:nvPr userDrawn="1"/>
        </p:nvPicPr>
        <p:blipFill>
          <a:blip r:embed="rId5"/>
          <a:stretch>
            <a:fillRect/>
          </a:stretch>
        </p:blipFill>
        <p:spPr>
          <a:xfrm>
            <a:off x="0" y="0"/>
            <a:ext cx="9144000" cy="5143500"/>
          </a:xfrm>
          <a:prstGeom prst="rect">
            <a:avLst/>
          </a:prstGeom>
          <a:noFill/>
          <a:ln w="9525">
            <a:noFill/>
          </a:ln>
        </p:spPr>
      </p:pic>
      <p:pic>
        <p:nvPicPr>
          <p:cNvPr id="1027" name="图片 3"/>
          <p:cNvPicPr>
            <a:picLocks noChangeAspect="1"/>
          </p:cNvPicPr>
          <p:nvPr userDrawn="1"/>
        </p:nvPicPr>
        <p:blipFill>
          <a:blip r:embed="rId6"/>
          <a:srcRect l="3604" t="-366" r="4877" b="7892"/>
          <a:stretch>
            <a:fillRect/>
          </a:stretch>
        </p:blipFill>
        <p:spPr>
          <a:xfrm>
            <a:off x="0" y="-92075"/>
            <a:ext cx="9144000" cy="5235575"/>
          </a:xfrm>
          <a:prstGeom prst="rect">
            <a:avLst/>
          </a:prstGeom>
          <a:noFill/>
          <a:ln w="9525">
            <a:noFill/>
          </a:ln>
        </p:spPr>
      </p:pic>
      <p:sp>
        <p:nvSpPr>
          <p:cNvPr id="5" name="矩形 4"/>
          <p:cNvSpPr/>
          <p:nvPr/>
        </p:nvSpPr>
        <p:spPr>
          <a:xfrm>
            <a:off x="8027988" y="411163"/>
            <a:ext cx="1008063" cy="936625"/>
          </a:xfrm>
          <a:prstGeom prst="rect">
            <a:avLst/>
          </a:prstGeom>
          <a:solidFill>
            <a:srgbClr val="FAF4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slide" Target="slide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779838" y="1708150"/>
            <a:ext cx="2016125" cy="576263"/>
          </a:xfrm>
          <a:prstGeom prst="roundRect">
            <a:avLst/>
          </a:prstGeom>
          <a:noFill/>
          <a:ln>
            <a:no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第</a:t>
            </a:r>
            <a:r>
              <a:rPr kumimoji="0" lang="en-US" altLang="zh-CN" sz="36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1</a:t>
            </a:r>
            <a:r>
              <a:rPr kumimoji="0" lang="zh-CN" altLang="en-US" sz="36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课时</a:t>
            </a:r>
            <a:endParaRPr kumimoji="0" lang="zh-CN" altLang="en-US" sz="36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endParaRPr>
          </a:p>
        </p:txBody>
      </p:sp>
      <p:sp>
        <p:nvSpPr>
          <p:cNvPr id="3" name="圆角矩形 2">
            <a:hlinkClick r:id="rId1" action="ppaction://hlinksldjump"/>
          </p:cNvPr>
          <p:cNvSpPr/>
          <p:nvPr/>
        </p:nvSpPr>
        <p:spPr>
          <a:xfrm>
            <a:off x="3708400" y="2716213"/>
            <a:ext cx="2160588" cy="576263"/>
          </a:xfrm>
          <a:prstGeom prst="round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第</a:t>
            </a:r>
            <a:r>
              <a:rPr kumimoji="0" lang="en-US" altLang="zh-CN" sz="36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2</a:t>
            </a:r>
            <a:r>
              <a:rPr kumimoji="0" lang="zh-CN" altLang="en-US" sz="36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课时</a:t>
            </a:r>
            <a:endParaRPr kumimoji="0" lang="zh-CN" altLang="en-US" sz="36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
          <p:cNvSpPr txBox="1"/>
          <p:nvPr/>
        </p:nvSpPr>
        <p:spPr>
          <a:xfrm>
            <a:off x="611188" y="339725"/>
            <a:ext cx="5256212" cy="733425"/>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作者笔下的男子汉是谁？</a:t>
            </a:r>
            <a:endParaRPr lang="zh-CN" altLang="en-US" sz="3200" b="1" dirty="0">
              <a:latin typeface="宋体" panose="02010600030101010101" pitchFamily="2" charset="-122"/>
            </a:endParaRPr>
          </a:p>
        </p:txBody>
      </p:sp>
      <p:sp>
        <p:nvSpPr>
          <p:cNvPr id="4" name="文本框 3"/>
          <p:cNvSpPr txBox="1"/>
          <p:nvPr/>
        </p:nvSpPr>
        <p:spPr>
          <a:xfrm>
            <a:off x="1476375" y="923925"/>
            <a:ext cx="1728788" cy="731838"/>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小男孩</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5" name="文本框 4"/>
          <p:cNvSpPr txBox="1"/>
          <p:nvPr/>
        </p:nvSpPr>
        <p:spPr>
          <a:xfrm>
            <a:off x="611188" y="1598613"/>
            <a:ext cx="8066087" cy="1282700"/>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谁能用准确的词语或短语概括小男孩的性格特点？</a:t>
            </a:r>
            <a:endParaRPr lang="zh-CN" altLang="en-US" sz="3200" b="1" dirty="0">
              <a:latin typeface="宋体" panose="02010600030101010101" pitchFamily="2" charset="-122"/>
            </a:endParaRPr>
          </a:p>
        </p:txBody>
      </p:sp>
      <p:sp>
        <p:nvSpPr>
          <p:cNvPr id="6" name="圆角矩形 5"/>
          <p:cNvSpPr/>
          <p:nvPr/>
        </p:nvSpPr>
        <p:spPr>
          <a:xfrm>
            <a:off x="2898775" y="2932113"/>
            <a:ext cx="1081088"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天真</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7" name="圆角矩形 6"/>
          <p:cNvSpPr/>
          <p:nvPr/>
        </p:nvSpPr>
        <p:spPr>
          <a:xfrm>
            <a:off x="4832350" y="2932113"/>
            <a:ext cx="1079500"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幼稚</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8" name="圆角矩形 7"/>
          <p:cNvSpPr/>
          <p:nvPr/>
        </p:nvSpPr>
        <p:spPr>
          <a:xfrm>
            <a:off x="6764338" y="2932113"/>
            <a:ext cx="1079500"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可爱</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9" name="圆角矩形 8"/>
          <p:cNvSpPr/>
          <p:nvPr/>
        </p:nvSpPr>
        <p:spPr>
          <a:xfrm>
            <a:off x="4830763" y="3725863"/>
            <a:ext cx="1081088"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沉着</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10" name="圆角矩形 9"/>
          <p:cNvSpPr/>
          <p:nvPr/>
        </p:nvSpPr>
        <p:spPr>
          <a:xfrm>
            <a:off x="6764338" y="3713163"/>
            <a:ext cx="1079500"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勇敢</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11" name="圆角矩形 10"/>
          <p:cNvSpPr/>
          <p:nvPr/>
        </p:nvSpPr>
        <p:spPr>
          <a:xfrm>
            <a:off x="2898775" y="3725863"/>
            <a:ext cx="1081088"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刚强</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
          <p:cNvSpPr txBox="1"/>
          <p:nvPr/>
        </p:nvSpPr>
        <p:spPr>
          <a:xfrm>
            <a:off x="503238" y="627063"/>
            <a:ext cx="8137525" cy="1430337"/>
          </a:xfrm>
          <a:prstGeom prst="rect">
            <a:avLst/>
          </a:prstGeom>
          <a:noFill/>
          <a:ln w="9525">
            <a:noFill/>
          </a:ln>
        </p:spPr>
        <p:txBody>
          <a:bodyPr>
            <a:spAutoFit/>
          </a:bodyPr>
          <a:p>
            <a:pPr eaLnBrk="1" hangingPunct="1">
              <a:lnSpc>
                <a:spcPct val="130000"/>
              </a:lnSpc>
            </a:pPr>
            <a:r>
              <a:rPr lang="zh-CN" altLang="en-US" sz="3600" b="1" dirty="0">
                <a:latin typeface="宋体" panose="02010600030101010101" pitchFamily="2" charset="-122"/>
              </a:rPr>
              <a:t>    作者是从哪些方面写“我们家的男子汉”的？</a:t>
            </a:r>
            <a:endParaRPr lang="zh-CN" altLang="en-US" sz="3600" b="1" dirty="0">
              <a:latin typeface="宋体" panose="02010600030101010101" pitchFamily="2" charset="-122"/>
            </a:endParaRPr>
          </a:p>
        </p:txBody>
      </p:sp>
      <p:sp>
        <p:nvSpPr>
          <p:cNvPr id="3" name="文本框 2"/>
          <p:cNvSpPr txBox="1"/>
          <p:nvPr/>
        </p:nvSpPr>
        <p:spPr>
          <a:xfrm>
            <a:off x="1979613" y="2139950"/>
            <a:ext cx="5545137" cy="2151063"/>
          </a:xfrm>
          <a:prstGeom prst="rect">
            <a:avLst/>
          </a:prstGeom>
          <a:noFill/>
          <a:ln w="9525">
            <a:noFill/>
          </a:ln>
        </p:spPr>
        <p:txBody>
          <a:bodyPr>
            <a:spAutoFit/>
          </a:bodyPr>
          <a:p>
            <a:pPr marL="457200" indent="-457200" eaLnBrk="1" hangingPunct="1">
              <a:lnSpc>
                <a:spcPct val="130000"/>
              </a:lnSpc>
              <a:buFont typeface="Arial" panose="020B0604020202020204" pitchFamily="34" charset="0"/>
              <a:buChar char="•"/>
            </a:pPr>
            <a:r>
              <a:rPr lang="zh-CN" altLang="en-US" sz="3600" b="1" dirty="0">
                <a:solidFill>
                  <a:srgbClr val="0000FF"/>
                </a:solidFill>
                <a:latin typeface="楷体" panose="02010609060101010101" pitchFamily="49" charset="-122"/>
                <a:ea typeface="楷体" panose="02010609060101010101" pitchFamily="49" charset="-122"/>
              </a:rPr>
              <a:t>他对食物的兴趣</a:t>
            </a:r>
            <a:endParaRPr lang="zh-CN" altLang="en-US" sz="3600" b="1" dirty="0">
              <a:solidFill>
                <a:srgbClr val="0000FF"/>
              </a:solidFill>
              <a:latin typeface="楷体" panose="02010609060101010101" pitchFamily="49" charset="-122"/>
              <a:ea typeface="楷体" panose="02010609060101010101" pitchFamily="49" charset="-122"/>
            </a:endParaRPr>
          </a:p>
          <a:p>
            <a:pPr marL="457200" indent="-457200" eaLnBrk="1" hangingPunct="1">
              <a:lnSpc>
                <a:spcPct val="130000"/>
              </a:lnSpc>
              <a:buFont typeface="Arial" panose="020B0604020202020204" pitchFamily="34" charset="0"/>
              <a:buChar char="•"/>
            </a:pPr>
            <a:r>
              <a:rPr lang="zh-CN" altLang="en-US" sz="3600" b="1" dirty="0">
                <a:solidFill>
                  <a:srgbClr val="0000FF"/>
                </a:solidFill>
                <a:latin typeface="楷体" panose="02010609060101010101" pitchFamily="49" charset="-122"/>
                <a:ea typeface="楷体" panose="02010609060101010101" pitchFamily="49" charset="-122"/>
              </a:rPr>
              <a:t>他对独立的要求</a:t>
            </a:r>
            <a:endParaRPr lang="zh-CN" altLang="en-US" sz="3600" b="1" dirty="0">
              <a:solidFill>
                <a:srgbClr val="0000FF"/>
              </a:solidFill>
              <a:latin typeface="楷体" panose="02010609060101010101" pitchFamily="49" charset="-122"/>
              <a:ea typeface="楷体" panose="02010609060101010101" pitchFamily="49" charset="-122"/>
            </a:endParaRPr>
          </a:p>
          <a:p>
            <a:pPr marL="457200" indent="-457200" eaLnBrk="1" hangingPunct="1">
              <a:lnSpc>
                <a:spcPct val="130000"/>
              </a:lnSpc>
              <a:buFont typeface="Arial" panose="020B0604020202020204" pitchFamily="34" charset="0"/>
              <a:buChar char="•"/>
            </a:pPr>
            <a:r>
              <a:rPr lang="zh-CN" altLang="en-US" sz="3600" b="1" dirty="0">
                <a:solidFill>
                  <a:srgbClr val="0000FF"/>
                </a:solidFill>
                <a:latin typeface="楷体" panose="02010609060101010101" pitchFamily="49" charset="-122"/>
                <a:ea typeface="楷体" panose="02010609060101010101" pitchFamily="49" charset="-122"/>
              </a:rPr>
              <a:t>他面对生活挑战的沉着</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charRg st="0" end="8"/>
                                            </p:txEl>
                                          </p:spTgt>
                                        </p:tgtEl>
                                        <p:attrNameLst>
                                          <p:attrName>style.visibility</p:attrName>
                                        </p:attrNameLst>
                                      </p:cBhvr>
                                      <p:to>
                                        <p:strVal val="visible"/>
                                      </p:to>
                                    </p:set>
                                    <p:animEffect transition="in" filter="wipe(down)">
                                      <p:cBhvr>
                                        <p:cTn id="7" dur="500"/>
                                        <p:tgtEl>
                                          <p:spTgt spid="3">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charRg st="8" end="16"/>
                                            </p:txEl>
                                          </p:spTgt>
                                        </p:tgtEl>
                                        <p:attrNameLst>
                                          <p:attrName>style.visibility</p:attrName>
                                        </p:attrNameLst>
                                      </p:cBhvr>
                                      <p:to>
                                        <p:strVal val="visible"/>
                                      </p:to>
                                    </p:set>
                                    <p:animEffect transition="in" filter="wipe(down)">
                                      <p:cBhvr>
                                        <p:cTn id="12" dur="500"/>
                                        <p:tgtEl>
                                          <p:spTgt spid="3">
                                            <p:txEl>
                                              <p:charRg st="8" end="1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charRg st="16" end="27"/>
                                            </p:txEl>
                                          </p:spTgt>
                                        </p:tgtEl>
                                        <p:attrNameLst>
                                          <p:attrName>style.visibility</p:attrName>
                                        </p:attrNameLst>
                                      </p:cBhvr>
                                      <p:to>
                                        <p:strVal val="visible"/>
                                      </p:to>
                                    </p:set>
                                    <p:animEffect transition="in" filter="wipe(down)">
                                      <p:cBhvr>
                                        <p:cTn id="17" dur="500"/>
                                        <p:tgtEl>
                                          <p:spTgt spid="3">
                                            <p:txEl>
                                              <p:charRg st="16" end="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1"/>
          <p:cNvSpPr txBox="1"/>
          <p:nvPr/>
        </p:nvSpPr>
        <p:spPr>
          <a:xfrm>
            <a:off x="611188" y="534988"/>
            <a:ext cx="6337300" cy="733425"/>
          </a:xfrm>
          <a:prstGeom prst="rect">
            <a:avLst/>
          </a:prstGeom>
          <a:noFill/>
          <a:ln w="9525">
            <a:noFill/>
          </a:ln>
        </p:spPr>
        <p:txBody>
          <a:bodyPr>
            <a:spAutoFit/>
          </a:bodyPr>
          <a:p>
            <a:pPr eaLnBrk="1" hangingPunct="1">
              <a:lnSpc>
                <a:spcPct val="130000"/>
              </a:lnSpc>
            </a:pPr>
            <a:r>
              <a:rPr lang="zh-CN" altLang="en-US" sz="3600" b="1" dirty="0">
                <a:latin typeface="宋体" panose="02010600030101010101" pitchFamily="2" charset="-122"/>
              </a:rPr>
              <a:t>你认为小标题有什么作用？</a:t>
            </a:r>
            <a:endParaRPr lang="zh-CN" altLang="en-US" sz="3600" b="1" dirty="0">
              <a:latin typeface="宋体" panose="02010600030101010101" pitchFamily="2" charset="-122"/>
            </a:endParaRPr>
          </a:p>
        </p:txBody>
      </p:sp>
      <p:sp>
        <p:nvSpPr>
          <p:cNvPr id="3" name="文本框 2"/>
          <p:cNvSpPr txBox="1"/>
          <p:nvPr/>
        </p:nvSpPr>
        <p:spPr>
          <a:xfrm>
            <a:off x="611188" y="1398588"/>
            <a:ext cx="7921625" cy="2870200"/>
          </a:xfrm>
          <a:prstGeom prst="rect">
            <a:avLst/>
          </a:prstGeom>
          <a:noFill/>
          <a:ln w="9525">
            <a:noFill/>
          </a:ln>
        </p:spPr>
        <p:txBody>
          <a:bodyPr>
            <a:spAutoFit/>
          </a:bodyPr>
          <a:p>
            <a:pPr eaLnBrk="1" hangingPunct="1">
              <a:lnSpc>
                <a:spcPct val="130000"/>
              </a:lnSpc>
            </a:pPr>
            <a:r>
              <a:rPr lang="zh-CN" altLang="en-US" sz="3600" b="1" dirty="0">
                <a:solidFill>
                  <a:srgbClr val="0000FF"/>
                </a:solidFill>
                <a:latin typeface="楷体" panose="02010609060101010101" pitchFamily="49" charset="-122"/>
                <a:ea typeface="楷体" panose="02010609060101010101" pitchFamily="49" charset="-122"/>
              </a:rPr>
              <a:t>    作者运用</a:t>
            </a:r>
            <a:r>
              <a:rPr lang="en-US" altLang="zh-CN" sz="3600" b="1" dirty="0">
                <a:solidFill>
                  <a:srgbClr val="0000FF"/>
                </a:solidFill>
                <a:latin typeface="楷体" panose="02010609060101010101" pitchFamily="49" charset="-122"/>
                <a:ea typeface="楷体" panose="02010609060101010101" pitchFamily="49" charset="-122"/>
              </a:rPr>
              <a:t>3</a:t>
            </a:r>
            <a:r>
              <a:rPr lang="zh-CN" altLang="en-US" sz="3600" b="1" dirty="0">
                <a:solidFill>
                  <a:srgbClr val="0000FF"/>
                </a:solidFill>
                <a:latin typeface="楷体" panose="02010609060101010101" pitchFamily="49" charset="-122"/>
                <a:ea typeface="楷体" panose="02010609060101010101" pitchFamily="49" charset="-122"/>
              </a:rPr>
              <a:t>个小标题使文章条理清晰，层次分明。小标题有概括、提示段落主要内容的作用，一般要求字数、结构相同。</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框 1"/>
          <p:cNvSpPr txBox="1"/>
          <p:nvPr/>
        </p:nvSpPr>
        <p:spPr>
          <a:xfrm>
            <a:off x="719138" y="550863"/>
            <a:ext cx="7705725" cy="1281112"/>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你发现这篇文章的行文思路和文章结构与一般文章有什么不同？</a:t>
            </a:r>
            <a:endParaRPr lang="zh-CN" altLang="en-US" sz="3200" b="1" dirty="0">
              <a:latin typeface="宋体" panose="02010600030101010101" pitchFamily="2" charset="-122"/>
            </a:endParaRPr>
          </a:p>
        </p:txBody>
      </p:sp>
      <p:sp>
        <p:nvSpPr>
          <p:cNvPr id="3" name="文本框 2"/>
          <p:cNvSpPr txBox="1"/>
          <p:nvPr/>
        </p:nvSpPr>
        <p:spPr>
          <a:xfrm>
            <a:off x="719138" y="1836738"/>
            <a:ext cx="7775575" cy="1281112"/>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文章由开头语、主体部分、结束语三部分组成。</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4" name="文本框 3"/>
          <p:cNvSpPr txBox="1"/>
          <p:nvPr/>
        </p:nvSpPr>
        <p:spPr>
          <a:xfrm>
            <a:off x="719138" y="3117850"/>
            <a:ext cx="7775575" cy="1282700"/>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主体部分按人物性格特点用小标题形式呈现。</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框 1"/>
          <p:cNvSpPr txBox="1"/>
          <p:nvPr/>
        </p:nvSpPr>
        <p:spPr>
          <a:xfrm>
            <a:off x="898525" y="771525"/>
            <a:ext cx="7705725" cy="1373188"/>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请再读读课文，把各个部分的内容连起来想一想，这篇文章主要写了什么？</a:t>
            </a:r>
            <a:endParaRPr lang="zh-CN" altLang="en-US" sz="3200" b="1" dirty="0">
              <a:latin typeface="宋体" panose="02010600030101010101" pitchFamily="2" charset="-122"/>
            </a:endParaRPr>
          </a:p>
        </p:txBody>
      </p:sp>
      <p:sp>
        <p:nvSpPr>
          <p:cNvPr id="3" name="文本框 2"/>
          <p:cNvSpPr txBox="1"/>
          <p:nvPr/>
        </p:nvSpPr>
        <p:spPr>
          <a:xfrm>
            <a:off x="900113" y="2284413"/>
            <a:ext cx="7704137" cy="1922462"/>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课文主要记叙了一个小男孩成长的过程，刻画了一个逐步成长的小“男子汉”的形象。</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506" name="组合 6"/>
          <p:cNvGrpSpPr/>
          <p:nvPr/>
        </p:nvGrpSpPr>
        <p:grpSpPr>
          <a:xfrm>
            <a:off x="250825" y="155575"/>
            <a:ext cx="2471738" cy="600075"/>
            <a:chOff x="1939528" y="748904"/>
            <a:chExt cx="2472408" cy="600075"/>
          </a:xfrm>
        </p:grpSpPr>
        <p:sp>
          <p:nvSpPr>
            <p:cNvPr id="4" name="任意多边形 3"/>
            <p:cNvSpPr/>
            <p:nvPr>
              <p:custDataLst>
                <p:tags r:id="rId1"/>
              </p:custDataLst>
            </p:nvPr>
          </p:nvSpPr>
          <p:spPr>
            <a:xfrm>
              <a:off x="1939528"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复</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5" name="任意多边形 4"/>
            <p:cNvSpPr/>
            <p:nvPr>
              <p:custDataLst>
                <p:tags r:id="rId2"/>
              </p:custDataLst>
            </p:nvPr>
          </p:nvSpPr>
          <p:spPr>
            <a:xfrm>
              <a:off x="2569937"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习</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6" name="任意多边形 5"/>
            <p:cNvSpPr/>
            <p:nvPr>
              <p:custDataLst>
                <p:tags r:id="rId3"/>
              </p:custDataLst>
            </p:nvPr>
          </p:nvSpPr>
          <p:spPr>
            <a:xfrm>
              <a:off x="3197169"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导</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7" name="任意多边形 6"/>
            <p:cNvSpPr/>
            <p:nvPr>
              <p:custDataLst>
                <p:tags r:id="rId4"/>
              </p:custDataLst>
            </p:nvPr>
          </p:nvSpPr>
          <p:spPr>
            <a:xfrm>
              <a:off x="3827578"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入</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grpSp>
      <p:sp>
        <p:nvSpPr>
          <p:cNvPr id="8" name="文本框 7"/>
          <p:cNvSpPr txBox="1"/>
          <p:nvPr/>
        </p:nvSpPr>
        <p:spPr>
          <a:xfrm>
            <a:off x="1116013" y="1741488"/>
            <a:ext cx="7483475" cy="2012950"/>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上节课我们初读了课文，谁能说说课文主要写了什么？作者是从哪些方面写“我们家的男子汉”的？</a:t>
            </a:r>
            <a:endParaRPr lang="zh-CN" altLang="en-US" sz="3200" b="1" dirty="0">
              <a:latin typeface="宋体" panose="02010600030101010101" pitchFamily="2" charset="-122"/>
            </a:endParaRPr>
          </a:p>
        </p:txBody>
      </p:sp>
      <p:grpSp>
        <p:nvGrpSpPr>
          <p:cNvPr id="21508" name="组合 8"/>
          <p:cNvGrpSpPr/>
          <p:nvPr/>
        </p:nvGrpSpPr>
        <p:grpSpPr>
          <a:xfrm>
            <a:off x="3314700" y="-319087"/>
            <a:ext cx="2952750" cy="2084387"/>
            <a:chOff x="3059832" y="-474934"/>
            <a:chExt cx="2952328" cy="2084931"/>
          </a:xfrm>
        </p:grpSpPr>
        <p:pic>
          <p:nvPicPr>
            <p:cNvPr id="21509" name="图片 9"/>
            <p:cNvPicPr>
              <a:picLocks noChangeAspect="1"/>
            </p:cNvPicPr>
            <p:nvPr/>
          </p:nvPicPr>
          <p:blipFill>
            <a:blip r:embed="rId5"/>
            <a:stretch>
              <a:fillRect/>
            </a:stretch>
          </p:blipFill>
          <p:spPr>
            <a:xfrm>
              <a:off x="3059832" y="-474934"/>
              <a:ext cx="2952328" cy="2084931"/>
            </a:xfrm>
            <a:prstGeom prst="rect">
              <a:avLst/>
            </a:prstGeom>
            <a:noFill/>
            <a:ln w="9525">
              <a:noFill/>
            </a:ln>
          </p:spPr>
        </p:pic>
        <p:sp>
          <p:nvSpPr>
            <p:cNvPr id="21510" name="文本框 10"/>
            <p:cNvSpPr txBox="1"/>
            <p:nvPr/>
          </p:nvSpPr>
          <p:spPr>
            <a:xfrm>
              <a:off x="3750022" y="278680"/>
              <a:ext cx="2190130" cy="641714"/>
            </a:xfrm>
            <a:prstGeom prst="rect">
              <a:avLst/>
            </a:prstGeom>
            <a:noFill/>
            <a:ln w="9525">
              <a:noFill/>
            </a:ln>
          </p:spPr>
          <p:txBody>
            <a:bodyPr>
              <a:spAutoFit/>
            </a:bodyPr>
            <a:p>
              <a:pPr eaLnBrk="1" hangingPunct="1">
                <a:lnSpc>
                  <a:spcPct val="130000"/>
                </a:lnSpc>
              </a:pPr>
              <a:r>
                <a:rPr lang="zh-CN" altLang="en-US" sz="3200" b="1" dirty="0">
                  <a:solidFill>
                    <a:schemeClr val="bg1"/>
                  </a:solidFill>
                  <a:latin typeface="黑体" panose="02010609060101010101" pitchFamily="49" charset="-122"/>
                  <a:ea typeface="黑体" panose="02010609060101010101" pitchFamily="49" charset="-122"/>
                </a:rPr>
                <a:t>第</a:t>
              </a:r>
              <a:r>
                <a:rPr lang="en-US" altLang="zh-CN" sz="3200" b="1" dirty="0">
                  <a:solidFill>
                    <a:schemeClr val="bg1"/>
                  </a:solidFill>
                  <a:latin typeface="黑体" panose="02010609060101010101" pitchFamily="49" charset="-122"/>
                  <a:ea typeface="黑体" panose="02010609060101010101" pitchFamily="49" charset="-122"/>
                </a:rPr>
                <a:t>2</a:t>
              </a:r>
              <a:r>
                <a:rPr lang="zh-CN" altLang="en-US" sz="3200" b="1" dirty="0">
                  <a:solidFill>
                    <a:schemeClr val="bg1"/>
                  </a:solidFill>
                  <a:latin typeface="黑体" panose="02010609060101010101" pitchFamily="49" charset="-122"/>
                  <a:ea typeface="黑体" panose="02010609060101010101" pitchFamily="49" charset="-122"/>
                </a:rPr>
                <a:t>课时</a:t>
              </a:r>
              <a:endParaRPr lang="zh-CN" altLang="en-US" sz="3200" b="1"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530" name="组合 6"/>
          <p:cNvGrpSpPr/>
          <p:nvPr/>
        </p:nvGrpSpPr>
        <p:grpSpPr>
          <a:xfrm>
            <a:off x="250825" y="195263"/>
            <a:ext cx="2471738" cy="600075"/>
            <a:chOff x="1939528" y="748904"/>
            <a:chExt cx="2472408" cy="600075"/>
          </a:xfrm>
        </p:grpSpPr>
        <p:sp>
          <p:nvSpPr>
            <p:cNvPr id="3" name="任意多边形 2"/>
            <p:cNvSpPr/>
            <p:nvPr>
              <p:custDataLst>
                <p:tags r:id="rId1"/>
              </p:custDataLst>
            </p:nvPr>
          </p:nvSpPr>
          <p:spPr>
            <a:xfrm>
              <a:off x="1939528"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合</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4" name="任意多边形 3"/>
            <p:cNvSpPr/>
            <p:nvPr>
              <p:custDataLst>
                <p:tags r:id="rId2"/>
              </p:custDataLst>
            </p:nvPr>
          </p:nvSpPr>
          <p:spPr>
            <a:xfrm>
              <a:off x="2569937"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作</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5" name="任意多边形 4"/>
            <p:cNvSpPr/>
            <p:nvPr>
              <p:custDataLst>
                <p:tags r:id="rId3"/>
              </p:custDataLst>
            </p:nvPr>
          </p:nvSpPr>
          <p:spPr>
            <a:xfrm>
              <a:off x="3197169"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探</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6" name="任意多边形 5"/>
            <p:cNvSpPr/>
            <p:nvPr>
              <p:custDataLst>
                <p:tags r:id="rId4"/>
              </p:custDataLst>
            </p:nvPr>
          </p:nvSpPr>
          <p:spPr>
            <a:xfrm>
              <a:off x="3827578"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究</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grpSp>
      <p:sp>
        <p:nvSpPr>
          <p:cNvPr id="22531" name="文本框 6"/>
          <p:cNvSpPr txBox="1"/>
          <p:nvPr/>
        </p:nvSpPr>
        <p:spPr>
          <a:xfrm>
            <a:off x="625475" y="1141413"/>
            <a:ext cx="7996238" cy="1281112"/>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用较快的速度阅读课文主体部分，并思考下面两个问题。</a:t>
            </a:r>
            <a:endParaRPr lang="zh-CN" altLang="en-US" sz="3200" b="1" dirty="0">
              <a:latin typeface="宋体" panose="02010600030101010101" pitchFamily="2" charset="-122"/>
            </a:endParaRPr>
          </a:p>
        </p:txBody>
      </p:sp>
      <p:sp>
        <p:nvSpPr>
          <p:cNvPr id="8" name="文本框 7"/>
          <p:cNvSpPr txBox="1"/>
          <p:nvPr/>
        </p:nvSpPr>
        <p:spPr>
          <a:xfrm>
            <a:off x="611188" y="2643188"/>
            <a:ext cx="7920037" cy="1281112"/>
          </a:xfrm>
          <a:prstGeom prst="rect">
            <a:avLst/>
          </a:prstGeom>
          <a:noFill/>
          <a:ln w="9525">
            <a:noFill/>
          </a:ln>
        </p:spPr>
        <p:txBody>
          <a:bodyPr>
            <a:spAutoFit/>
          </a:bodyPr>
          <a:p>
            <a:pPr marL="457200" indent="-457200" eaLnBrk="1" hangingPunct="1">
              <a:lnSpc>
                <a:spcPct val="130000"/>
              </a:lnSpc>
              <a:buFont typeface="Arial" panose="020B0604020202020204" pitchFamily="34" charset="0"/>
              <a:buChar char="•"/>
            </a:pPr>
            <a:r>
              <a:rPr lang="zh-CN" altLang="en-US" sz="3200" b="1" dirty="0">
                <a:solidFill>
                  <a:srgbClr val="0000FF"/>
                </a:solidFill>
                <a:latin typeface="楷体" panose="02010609060101010101" pitchFamily="49" charset="-122"/>
                <a:ea typeface="楷体" panose="02010609060101010101" pitchFamily="49" charset="-122"/>
              </a:rPr>
              <a:t>作者为什么称这个孩子为“男子汉”？</a:t>
            </a:r>
            <a:endParaRPr lang="en-US" altLang="zh-CN" sz="3200" b="1" dirty="0">
              <a:solidFill>
                <a:srgbClr val="0000FF"/>
              </a:solidFill>
              <a:latin typeface="楷体" panose="02010609060101010101" pitchFamily="49" charset="-122"/>
              <a:ea typeface="楷体" panose="02010609060101010101" pitchFamily="49" charset="-122"/>
            </a:endParaRPr>
          </a:p>
          <a:p>
            <a:pPr marL="457200" indent="-457200" eaLnBrk="1" hangingPunct="1">
              <a:lnSpc>
                <a:spcPct val="130000"/>
              </a:lnSpc>
              <a:buFont typeface="Arial" panose="020B0604020202020204" pitchFamily="34" charset="0"/>
              <a:buChar char="•"/>
            </a:pPr>
            <a:r>
              <a:rPr lang="zh-CN" altLang="en-US" sz="3200" b="1" dirty="0">
                <a:solidFill>
                  <a:srgbClr val="0000FF"/>
                </a:solidFill>
                <a:latin typeface="楷体" panose="02010609060101010101" pitchFamily="49" charset="-122"/>
                <a:ea typeface="楷体" panose="02010609060101010101" pitchFamily="49" charset="-122"/>
              </a:rPr>
              <a:t>作者对他有着怎样的感情？</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框 1"/>
          <p:cNvSpPr txBox="1"/>
          <p:nvPr/>
        </p:nvSpPr>
        <p:spPr>
          <a:xfrm>
            <a:off x="900113" y="-92075"/>
            <a:ext cx="3455987" cy="641350"/>
          </a:xfrm>
          <a:prstGeom prst="rect">
            <a:avLst/>
          </a:prstGeom>
          <a:noFill/>
          <a:ln w="9525">
            <a:noFill/>
          </a:ln>
        </p:spPr>
        <p:txBody>
          <a:bodyPr>
            <a:spAutoFit/>
          </a:bodyPr>
          <a:p>
            <a:pPr eaLnBrk="1" hangingPunct="1">
              <a:lnSpc>
                <a:spcPct val="130000"/>
              </a:lnSpc>
            </a:pPr>
            <a:r>
              <a:rPr lang="zh-CN" altLang="en-US" sz="3200" b="1" dirty="0">
                <a:solidFill>
                  <a:srgbClr val="AE7F4F"/>
                </a:solidFill>
                <a:latin typeface="黑体" panose="02010609060101010101" pitchFamily="49" charset="-122"/>
                <a:ea typeface="黑体" panose="02010609060101010101" pitchFamily="49" charset="-122"/>
              </a:rPr>
              <a:t>他对食物的兴趣</a:t>
            </a:r>
            <a:endParaRPr lang="zh-CN" altLang="en-US" sz="3200" b="1" dirty="0">
              <a:solidFill>
                <a:srgbClr val="AE7F4F"/>
              </a:solidFill>
              <a:latin typeface="黑体" panose="02010609060101010101" pitchFamily="49" charset="-122"/>
              <a:ea typeface="黑体" panose="02010609060101010101" pitchFamily="49" charset="-122"/>
            </a:endParaRPr>
          </a:p>
        </p:txBody>
      </p:sp>
      <p:sp>
        <p:nvSpPr>
          <p:cNvPr id="3" name="文本框 2"/>
          <p:cNvSpPr txBox="1"/>
          <p:nvPr/>
        </p:nvSpPr>
        <p:spPr>
          <a:xfrm>
            <a:off x="539750" y="1203325"/>
            <a:ext cx="8135938" cy="2562225"/>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    “他吃饭很爽气。”带他的保姆这么说他。确实，他吃饭吃得很好，量很多，范围很广</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什么都要吃，而且吃得极有滋味。叫人看了不由得也会嘴馋起来。</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6075" y="695325"/>
            <a:ext cx="7254875" cy="731838"/>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“爽气”写出了他的男子汉性格。</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3" name="文本框 2"/>
          <p:cNvSpPr txBox="1"/>
          <p:nvPr/>
        </p:nvSpPr>
        <p:spPr>
          <a:xfrm>
            <a:off x="346075" y="1435100"/>
            <a:ext cx="8496300" cy="2652713"/>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“量很多，范围很广”“极有滋味”“叫人看了不由得也会嘴馋起来”，从侧面写出他吃饭吃得极有滋味，同时写出了作为小“男子汉”的爽气。</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1"/>
          <p:cNvSpPr txBox="1"/>
          <p:nvPr/>
        </p:nvSpPr>
        <p:spPr>
          <a:xfrm>
            <a:off x="900113" y="484188"/>
            <a:ext cx="7631112" cy="3932237"/>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    他对所有的滋味都有兴趣，为了吃一客小笼包子，他可以耐心地等上三刻钟；他会为他喜欢吃的东西编儿歌一样的谜语。当实在不能再吃了的时候，他便吃自己的大拇指，吃得十分专心，以至前边的嘴唇都有些翘了起来。</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4" name="组合 6"/>
          <p:cNvGrpSpPr/>
          <p:nvPr/>
        </p:nvGrpSpPr>
        <p:grpSpPr>
          <a:xfrm>
            <a:off x="250825" y="195263"/>
            <a:ext cx="2471738" cy="600075"/>
            <a:chOff x="1939528" y="748904"/>
            <a:chExt cx="2472408" cy="600075"/>
          </a:xfrm>
        </p:grpSpPr>
        <p:sp>
          <p:nvSpPr>
            <p:cNvPr id="4" name="任意多边形 3"/>
            <p:cNvSpPr/>
            <p:nvPr>
              <p:custDataLst>
                <p:tags r:id="rId1"/>
              </p:custDataLst>
            </p:nvPr>
          </p:nvSpPr>
          <p:spPr>
            <a:xfrm>
              <a:off x="1939528"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新</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5" name="任意多边形 4"/>
            <p:cNvSpPr/>
            <p:nvPr>
              <p:custDataLst>
                <p:tags r:id="rId2"/>
              </p:custDataLst>
            </p:nvPr>
          </p:nvSpPr>
          <p:spPr>
            <a:xfrm>
              <a:off x="2569937"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课</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6" name="任意多边形 5"/>
            <p:cNvSpPr/>
            <p:nvPr>
              <p:custDataLst>
                <p:tags r:id="rId3"/>
              </p:custDataLst>
            </p:nvPr>
          </p:nvSpPr>
          <p:spPr>
            <a:xfrm>
              <a:off x="3197169"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导</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7" name="任意多边形 6"/>
            <p:cNvSpPr/>
            <p:nvPr>
              <p:custDataLst>
                <p:tags r:id="rId4"/>
              </p:custDataLst>
            </p:nvPr>
          </p:nvSpPr>
          <p:spPr>
            <a:xfrm>
              <a:off x="3827578"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入</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grpSp>
      <p:sp>
        <p:nvSpPr>
          <p:cNvPr id="8195" name="文本框 7"/>
          <p:cNvSpPr txBox="1"/>
          <p:nvPr/>
        </p:nvSpPr>
        <p:spPr>
          <a:xfrm>
            <a:off x="3924300" y="1747838"/>
            <a:ext cx="2087563" cy="971550"/>
          </a:xfrm>
          <a:prstGeom prst="rect">
            <a:avLst/>
          </a:prstGeom>
          <a:noFill/>
          <a:ln w="9525">
            <a:noFill/>
          </a:ln>
        </p:spPr>
        <p:txBody>
          <a:bodyPr>
            <a:spAutoFit/>
          </a:bodyPr>
          <a:p>
            <a:pPr eaLnBrk="1" hangingPunct="1">
              <a:lnSpc>
                <a:spcPct val="130000"/>
              </a:lnSpc>
            </a:pPr>
            <a:r>
              <a:rPr lang="zh-CN" altLang="en-US" sz="4400" b="1" dirty="0">
                <a:solidFill>
                  <a:srgbClr val="0000FF"/>
                </a:solidFill>
                <a:latin typeface="楷体" panose="02010609060101010101" pitchFamily="49" charset="-122"/>
                <a:ea typeface="楷体" panose="02010609060101010101" pitchFamily="49" charset="-122"/>
              </a:rPr>
              <a:t>男子汉</a:t>
            </a:r>
            <a:endParaRPr lang="zh-CN" altLang="en-US" sz="4400" b="1" dirty="0">
              <a:solidFill>
                <a:srgbClr val="0000FF"/>
              </a:solidFill>
              <a:latin typeface="楷体" panose="02010609060101010101" pitchFamily="49" charset="-122"/>
              <a:ea typeface="楷体" panose="02010609060101010101" pitchFamily="49" charset="-122"/>
            </a:endParaRPr>
          </a:p>
        </p:txBody>
      </p:sp>
      <p:sp>
        <p:nvSpPr>
          <p:cNvPr id="8196" name="文本框 8"/>
          <p:cNvSpPr txBox="1"/>
          <p:nvPr/>
        </p:nvSpPr>
        <p:spPr>
          <a:xfrm>
            <a:off x="835025" y="3019425"/>
            <a:ext cx="7578725" cy="731838"/>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男子汉：指男人，强调男性的健壮或刚强。</a:t>
            </a:r>
            <a:endParaRPr lang="zh-CN" altLang="en-US" sz="3200" b="1" dirty="0">
              <a:latin typeface="宋体" panose="02010600030101010101" pitchFamily="2" charset="-122"/>
            </a:endParaRPr>
          </a:p>
        </p:txBody>
      </p:sp>
      <p:grpSp>
        <p:nvGrpSpPr>
          <p:cNvPr id="8197" name="组合 7"/>
          <p:cNvGrpSpPr/>
          <p:nvPr/>
        </p:nvGrpSpPr>
        <p:grpSpPr>
          <a:xfrm>
            <a:off x="3314700" y="-319087"/>
            <a:ext cx="2952750" cy="2084387"/>
            <a:chOff x="3059832" y="-474934"/>
            <a:chExt cx="2952328" cy="2084931"/>
          </a:xfrm>
        </p:grpSpPr>
        <p:pic>
          <p:nvPicPr>
            <p:cNvPr id="8198" name="图片 9"/>
            <p:cNvPicPr>
              <a:picLocks noChangeAspect="1"/>
            </p:cNvPicPr>
            <p:nvPr/>
          </p:nvPicPr>
          <p:blipFill>
            <a:blip r:embed="rId5"/>
            <a:stretch>
              <a:fillRect/>
            </a:stretch>
          </p:blipFill>
          <p:spPr>
            <a:xfrm>
              <a:off x="3059832" y="-474934"/>
              <a:ext cx="2952328" cy="2084931"/>
            </a:xfrm>
            <a:prstGeom prst="rect">
              <a:avLst/>
            </a:prstGeom>
            <a:noFill/>
            <a:ln w="9525">
              <a:noFill/>
            </a:ln>
          </p:spPr>
        </p:pic>
        <p:sp>
          <p:nvSpPr>
            <p:cNvPr id="8199" name="文本框 2"/>
            <p:cNvSpPr txBox="1"/>
            <p:nvPr/>
          </p:nvSpPr>
          <p:spPr>
            <a:xfrm>
              <a:off x="3750022" y="278680"/>
              <a:ext cx="2190130" cy="641714"/>
            </a:xfrm>
            <a:prstGeom prst="rect">
              <a:avLst/>
            </a:prstGeom>
            <a:noFill/>
            <a:ln w="9525">
              <a:noFill/>
            </a:ln>
          </p:spPr>
          <p:txBody>
            <a:bodyPr>
              <a:spAutoFit/>
            </a:bodyPr>
            <a:p>
              <a:pPr eaLnBrk="1" hangingPunct="1">
                <a:lnSpc>
                  <a:spcPct val="130000"/>
                </a:lnSpc>
              </a:pPr>
              <a:r>
                <a:rPr lang="zh-CN" altLang="en-US" sz="3200" b="1" dirty="0">
                  <a:solidFill>
                    <a:schemeClr val="bg1"/>
                  </a:solidFill>
                  <a:latin typeface="黑体" panose="02010609060101010101" pitchFamily="49" charset="-122"/>
                  <a:ea typeface="黑体" panose="02010609060101010101" pitchFamily="49" charset="-122"/>
                </a:rPr>
                <a:t>第</a:t>
              </a:r>
              <a:r>
                <a:rPr lang="en-US" altLang="zh-CN" sz="3200" b="1" dirty="0">
                  <a:solidFill>
                    <a:schemeClr val="bg1"/>
                  </a:solidFill>
                  <a:latin typeface="黑体" panose="02010609060101010101" pitchFamily="49" charset="-122"/>
                  <a:ea typeface="黑体" panose="02010609060101010101" pitchFamily="49" charset="-122"/>
                </a:rPr>
                <a:t>1</a:t>
              </a:r>
              <a:r>
                <a:rPr lang="zh-CN" altLang="en-US" sz="3200" b="1" dirty="0">
                  <a:solidFill>
                    <a:schemeClr val="bg1"/>
                  </a:solidFill>
                  <a:latin typeface="黑体" panose="02010609060101010101" pitchFamily="49" charset="-122"/>
                  <a:ea typeface="黑体" panose="02010609060101010101" pitchFamily="49" charset="-122"/>
                </a:rPr>
                <a:t>课时</a:t>
              </a:r>
              <a:endParaRPr lang="zh-CN" altLang="en-US" sz="3200" b="1"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barn(inVertical)">
                                      <p:cBhvr>
                                        <p:cTn id="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4213" y="700088"/>
            <a:ext cx="7920037" cy="1282700"/>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“等上三刻钟”足见小“男子汉”的“耐心”；</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3" name="文本框 2"/>
          <p:cNvSpPr txBox="1"/>
          <p:nvPr/>
        </p:nvSpPr>
        <p:spPr>
          <a:xfrm>
            <a:off x="900113" y="2211388"/>
            <a:ext cx="7920037" cy="1373187"/>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“以至前边的嘴唇都有些翘了起来”</a:t>
            </a:r>
            <a:endParaRPr lang="zh-CN" altLang="en-US" sz="3200" b="1" dirty="0">
              <a:solidFill>
                <a:srgbClr val="0000FF"/>
              </a:solidFill>
              <a:latin typeface="楷体" panose="02010609060101010101" pitchFamily="49" charset="-122"/>
              <a:ea typeface="楷体" panose="02010609060101010101" pitchFamily="49" charset="-122"/>
            </a:endParaRPr>
          </a:p>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可见他的专心与执着。</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4" name="圆角矩形 3"/>
          <p:cNvSpPr/>
          <p:nvPr/>
        </p:nvSpPr>
        <p:spPr>
          <a:xfrm>
            <a:off x="3059113" y="3724275"/>
            <a:ext cx="1079500"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率真</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5" name="圆角矩形 4"/>
          <p:cNvSpPr/>
          <p:nvPr/>
        </p:nvSpPr>
        <p:spPr>
          <a:xfrm>
            <a:off x="5218113" y="3724275"/>
            <a:ext cx="1081088"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执着</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框 1"/>
          <p:cNvSpPr txBox="1"/>
          <p:nvPr/>
        </p:nvSpPr>
        <p:spPr>
          <a:xfrm>
            <a:off x="539750" y="1058863"/>
            <a:ext cx="8064500" cy="2562225"/>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    当</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少林寺</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风靡全国时，他也学会了一套足以乱真的醉拳。耍起来，眼神都恍惚了，十分入迷。他向往着去少林寺当和尚。可是我们告诉他，当和尚不能吃荤。他说：</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7825" y="987425"/>
            <a:ext cx="8388350" cy="2562225"/>
          </a:xfrm>
          <a:prstGeom prst="rect">
            <a:avLst/>
          </a:prstGeom>
          <a:noFill/>
        </p:spPr>
        <p:txBody>
          <a:bodyPr>
            <a:spAutoFit/>
          </a:bodyPr>
          <a:lstStyle/>
          <a:p>
            <a:pPr marR="0" defTabSz="914400" eaLnBrk="1" hangingPunct="1">
              <a:lnSpc>
                <a:spcPct val="130000"/>
              </a:lnSpc>
              <a:buClrTx/>
              <a:buSzTx/>
              <a:buFontTx/>
              <a:buNone/>
              <a:defRPr/>
            </a:pPr>
            <a:r>
              <a:rPr kumimoji="0" lang="zh-CN" altLang="en-US" sz="3200" b="1" kern="1200" cap="none" spc="0" normalizeH="0" baseline="0" noProof="0" dirty="0">
                <a:latin typeface="楷体" panose="02010609060101010101" pitchFamily="49" charset="-122"/>
                <a:ea typeface="楷体" panose="02010609060101010101" pitchFamily="49" charset="-122"/>
                <a:cs typeface="+mn-cs"/>
              </a:rPr>
              <a:t>“用肉汤拌饭可以吗？</a:t>
            </a:r>
            <a:r>
              <a:rPr kumimoji="0" lang="en-US" altLang="zh-CN" sz="3200" b="1" kern="1200" cap="none" spc="0" normalizeH="0" baseline="0" noProof="0" dirty="0">
                <a:latin typeface="楷体" panose="02010609060101010101" pitchFamily="49" charset="-122"/>
                <a:ea typeface="楷体" panose="02010609060101010101" pitchFamily="49" charset="-122"/>
                <a:cs typeface="+mn-cs"/>
              </a:rPr>
              <a:t>”“</a:t>
            </a:r>
            <a:r>
              <a:rPr kumimoji="0" lang="zh-CN" altLang="en-US" sz="3200" b="1" kern="1200" cap="none" spc="0" normalizeH="0" baseline="0" noProof="0" dirty="0">
                <a:latin typeface="楷体" panose="02010609060101010101" pitchFamily="49" charset="-122"/>
                <a:ea typeface="楷体" panose="02010609060101010101" pitchFamily="49" charset="-122"/>
                <a:cs typeface="+mn-cs"/>
              </a:rPr>
              <a:t>不可以。”“那么棒冰可以吃吗？”他</a:t>
            </a:r>
            <a:r>
              <a:rPr kumimoji="0" lang="zh-CN" altLang="en-US" sz="3200" b="1" kern="1200" cap="none" spc="0" normalizeH="0" baseline="0" noProof="0" dirty="0">
                <a:solidFill>
                  <a:schemeClr val="accent6">
                    <a:lumMod val="75000"/>
                  </a:schemeClr>
                </a:solidFill>
                <a:latin typeface="楷体" panose="02010609060101010101" pitchFamily="49" charset="-122"/>
                <a:ea typeface="楷体" panose="02010609060101010101" pitchFamily="49" charset="-122"/>
                <a:cs typeface="+mn-cs"/>
              </a:rPr>
              <a:t>小心</a:t>
            </a:r>
            <a:r>
              <a:rPr kumimoji="0" lang="zh-CN" altLang="en-US" sz="3200" b="1" kern="1200" cap="none" spc="0" normalizeH="0" baseline="0" noProof="0" dirty="0">
                <a:latin typeface="楷体" panose="02010609060101010101" pitchFamily="49" charset="-122"/>
                <a:ea typeface="楷体" panose="02010609060101010101" pitchFamily="49" charset="-122"/>
                <a:cs typeface="+mn-cs"/>
              </a:rPr>
              <a:t>地问，是问“棒冰”，而不是冰激凌，甚至不是雪糕。“那山上恐怕是没有棒冰的。”我们感到非常抱歉。</a:t>
            </a:r>
            <a:endParaRPr kumimoji="0" lang="zh-CN" altLang="en-US" sz="3200" b="1" kern="1200" cap="none" spc="0" normalizeH="0" baseline="0" noProof="0" dirty="0">
              <a:latin typeface="楷体" panose="02010609060101010101" pitchFamily="49" charset="-122"/>
              <a:ea typeface="楷体" panose="02010609060101010101" pitchFamily="49"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文本框 1"/>
          <p:cNvSpPr txBox="1"/>
          <p:nvPr/>
        </p:nvSpPr>
        <p:spPr>
          <a:xfrm>
            <a:off x="557213" y="239713"/>
            <a:ext cx="5238750" cy="642937"/>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“小心”一词表现了什么？</a:t>
            </a:r>
            <a:endParaRPr lang="zh-CN" altLang="en-US" sz="3200" b="1" dirty="0">
              <a:latin typeface="宋体" panose="02010600030101010101" pitchFamily="2" charset="-122"/>
            </a:endParaRPr>
          </a:p>
        </p:txBody>
      </p:sp>
      <p:sp>
        <p:nvSpPr>
          <p:cNvPr id="3" name="文本框 2"/>
          <p:cNvSpPr txBox="1"/>
          <p:nvPr/>
        </p:nvSpPr>
        <p:spPr>
          <a:xfrm>
            <a:off x="557213" y="917575"/>
            <a:ext cx="8029575" cy="3559175"/>
          </a:xfrm>
          <a:prstGeom prst="rect">
            <a:avLst/>
          </a:prstGeom>
          <a:noFill/>
          <a:ln w="9525">
            <a:noFill/>
          </a:ln>
        </p:spPr>
        <p:txBody>
          <a:bodyPr>
            <a:spAutoFit/>
          </a:bodyPr>
          <a:p>
            <a:pPr eaLnBrk="1" hangingPunct="1">
              <a:lnSpc>
                <a:spcPct val="120000"/>
              </a:lnSpc>
            </a:pPr>
            <a:r>
              <a:rPr lang="en-US" altLang="zh-CN" sz="3200" b="1" dirty="0">
                <a:solidFill>
                  <a:srgbClr val="0000FF"/>
                </a:solidFill>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小心”刻画了“男子汉”既想到少林寺去当和尚又舍不得不吃冷饮的心理。为了去少林寺，他已经决定忍痛割爱不吃冰激凌、雪糕了，但连棒冰都不能吃，他就不能忍受了，“小心”表现了“他”在提问时希望得到肯定答复的心理和神情。</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框 1"/>
          <p:cNvSpPr txBox="1"/>
          <p:nvPr/>
        </p:nvSpPr>
        <p:spPr>
          <a:xfrm>
            <a:off x="900113" y="-87312"/>
            <a:ext cx="3311525" cy="641350"/>
          </a:xfrm>
          <a:prstGeom prst="rect">
            <a:avLst/>
          </a:prstGeom>
          <a:noFill/>
          <a:ln w="9525">
            <a:noFill/>
          </a:ln>
        </p:spPr>
        <p:txBody>
          <a:bodyPr>
            <a:spAutoFit/>
          </a:bodyPr>
          <a:p>
            <a:pPr eaLnBrk="1" hangingPunct="1">
              <a:lnSpc>
                <a:spcPct val="130000"/>
              </a:lnSpc>
            </a:pPr>
            <a:r>
              <a:rPr lang="zh-CN" altLang="en-US" sz="3200" b="1" dirty="0">
                <a:solidFill>
                  <a:srgbClr val="AE7F4F"/>
                </a:solidFill>
                <a:latin typeface="黑体" panose="02010609060101010101" pitchFamily="49" charset="-122"/>
                <a:ea typeface="黑体" panose="02010609060101010101" pitchFamily="49" charset="-122"/>
              </a:rPr>
              <a:t>他对独立的要求</a:t>
            </a:r>
            <a:endParaRPr lang="zh-CN" altLang="en-US" sz="3200" b="1" dirty="0">
              <a:solidFill>
                <a:srgbClr val="AE7F4F"/>
              </a:solidFill>
              <a:latin typeface="黑体" panose="02010609060101010101" pitchFamily="49" charset="-122"/>
              <a:ea typeface="黑体" panose="02010609060101010101" pitchFamily="49" charset="-122"/>
            </a:endParaRPr>
          </a:p>
        </p:txBody>
      </p:sp>
      <p:sp>
        <p:nvSpPr>
          <p:cNvPr id="2" name="文本框 1"/>
          <p:cNvSpPr txBox="1"/>
          <p:nvPr/>
        </p:nvSpPr>
        <p:spPr>
          <a:xfrm>
            <a:off x="1403350" y="1131888"/>
            <a:ext cx="7524750" cy="731837"/>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小男孩渐渐长大，和他出去，他</a:t>
            </a:r>
            <a:r>
              <a:rPr lang="en-US" altLang="zh-CN"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539750" y="1779588"/>
            <a:ext cx="8064500" cy="1282700"/>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一只胖胖的小手在我的手掌里，像一条倔强的活鱼一样挣扎着。</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5" name="文本框 4"/>
          <p:cNvSpPr txBox="1"/>
          <p:nvPr/>
        </p:nvSpPr>
        <p:spPr>
          <a:xfrm>
            <a:off x="1403350" y="3021013"/>
            <a:ext cx="7524750" cy="641350"/>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小男孩开始渴望</a:t>
            </a:r>
            <a:r>
              <a:rPr lang="en-US" altLang="zh-CN"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6" name="文本框 5"/>
          <p:cNvSpPr txBox="1"/>
          <p:nvPr/>
        </p:nvSpPr>
        <p:spPr>
          <a:xfrm>
            <a:off x="1403350" y="3667125"/>
            <a:ext cx="1008063" cy="641350"/>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独立。</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框 1"/>
          <p:cNvSpPr txBox="1"/>
          <p:nvPr/>
        </p:nvSpPr>
        <p:spPr>
          <a:xfrm>
            <a:off x="468313" y="771525"/>
            <a:ext cx="8064500" cy="1430338"/>
          </a:xfrm>
          <a:prstGeom prst="rect">
            <a:avLst/>
          </a:prstGeom>
          <a:noFill/>
          <a:ln w="9525">
            <a:noFill/>
          </a:ln>
        </p:spPr>
        <p:txBody>
          <a:bodyPr>
            <a:spAutoFit/>
          </a:bodyPr>
          <a:p>
            <a:pPr eaLnBrk="1" hangingPunct="1">
              <a:lnSpc>
                <a:spcPct val="130000"/>
              </a:lnSpc>
            </a:pPr>
            <a:r>
              <a:rPr lang="zh-CN" altLang="en-US" sz="3600" b="1" dirty="0">
                <a:latin typeface="宋体" panose="02010600030101010101" pitchFamily="2" charset="-122"/>
              </a:rPr>
              <a:t>    这一部分作者主要选取了哪两件具体的事例来描写小男孩追求独立的？</a:t>
            </a:r>
            <a:endParaRPr lang="zh-CN" altLang="en-US" sz="3600" b="1" dirty="0">
              <a:latin typeface="宋体" panose="02010600030101010101" pitchFamily="2" charset="-122"/>
            </a:endParaRPr>
          </a:p>
        </p:txBody>
      </p:sp>
      <p:sp>
        <p:nvSpPr>
          <p:cNvPr id="3" name="文本框 2"/>
          <p:cNvSpPr txBox="1"/>
          <p:nvPr/>
        </p:nvSpPr>
        <p:spPr>
          <a:xfrm>
            <a:off x="1476375" y="2427288"/>
            <a:ext cx="5903913" cy="1430337"/>
          </a:xfrm>
          <a:prstGeom prst="rect">
            <a:avLst/>
          </a:prstGeom>
          <a:noFill/>
          <a:ln w="9525">
            <a:noFill/>
          </a:ln>
        </p:spPr>
        <p:txBody>
          <a:bodyPr>
            <a:spAutoFit/>
          </a:bodyPr>
          <a:p>
            <a:pPr marL="457200" indent="-457200" eaLnBrk="1" hangingPunct="1">
              <a:lnSpc>
                <a:spcPct val="130000"/>
              </a:lnSpc>
              <a:buFont typeface="Arial" panose="020B0604020202020204" pitchFamily="34" charset="0"/>
              <a:buChar char="•"/>
            </a:pPr>
            <a:r>
              <a:rPr lang="zh-CN" altLang="en-US" sz="3600" b="1" dirty="0">
                <a:solidFill>
                  <a:srgbClr val="0000FF"/>
                </a:solidFill>
                <a:latin typeface="楷体" panose="02010609060101010101" pitchFamily="49" charset="-122"/>
                <a:ea typeface="楷体" panose="02010609060101010101" pitchFamily="49" charset="-122"/>
              </a:rPr>
              <a:t>要求自己买东西</a:t>
            </a:r>
            <a:endParaRPr lang="en-US" altLang="zh-CN" sz="3600" b="1" dirty="0">
              <a:solidFill>
                <a:srgbClr val="0000FF"/>
              </a:solidFill>
              <a:latin typeface="楷体" panose="02010609060101010101" pitchFamily="49" charset="-122"/>
              <a:ea typeface="楷体" panose="02010609060101010101" pitchFamily="49" charset="-122"/>
            </a:endParaRPr>
          </a:p>
          <a:p>
            <a:pPr marL="457200" indent="-457200" eaLnBrk="1" hangingPunct="1">
              <a:lnSpc>
                <a:spcPct val="130000"/>
              </a:lnSpc>
              <a:buFont typeface="Arial" panose="020B0604020202020204" pitchFamily="34" charset="0"/>
              <a:buChar char="•"/>
            </a:pPr>
            <a:r>
              <a:rPr lang="zh-CN" altLang="en-US" sz="3600" b="1" dirty="0">
                <a:solidFill>
                  <a:srgbClr val="0000FF"/>
                </a:solidFill>
                <a:latin typeface="楷体" panose="02010609060101010101" pitchFamily="49" charset="-122"/>
                <a:ea typeface="楷体" panose="02010609060101010101" pitchFamily="49" charset="-122"/>
              </a:rPr>
              <a:t>自个儿到小店换橘子水</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charRg st="0" end="8"/>
                                            </p:txEl>
                                          </p:spTgt>
                                        </p:tgtEl>
                                        <p:attrNameLst>
                                          <p:attrName>style.visibility</p:attrName>
                                        </p:attrNameLst>
                                      </p:cBhvr>
                                      <p:to>
                                        <p:strVal val="visible"/>
                                      </p:to>
                                    </p:set>
                                    <p:animEffect transition="in" filter="wipe(down)">
                                      <p:cBhvr>
                                        <p:cTn id="7" dur="500"/>
                                        <p:tgtEl>
                                          <p:spTgt spid="3">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charRg st="8" end="19"/>
                                            </p:txEl>
                                          </p:spTgt>
                                        </p:tgtEl>
                                        <p:attrNameLst>
                                          <p:attrName>style.visibility</p:attrName>
                                        </p:attrNameLst>
                                      </p:cBhvr>
                                      <p:to>
                                        <p:strVal val="visible"/>
                                      </p:to>
                                    </p:set>
                                    <p:animEffect transition="in" filter="wipe(down)">
                                      <p:cBhvr>
                                        <p:cTn id="12" dur="500"/>
                                        <p:tgtEl>
                                          <p:spTgt spid="3">
                                            <p:txEl>
                                              <p:charRg st="8"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框 1"/>
          <p:cNvSpPr txBox="1"/>
          <p:nvPr/>
        </p:nvSpPr>
        <p:spPr>
          <a:xfrm>
            <a:off x="539750" y="768350"/>
            <a:ext cx="7993063" cy="1373188"/>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找出文中表示小男孩情绪变化的词语，并引导学生说说从中体会到了什么。</a:t>
            </a:r>
            <a:endParaRPr lang="zh-CN" altLang="en-US" sz="3200" b="1" dirty="0">
              <a:latin typeface="宋体" panose="02010600030101010101" pitchFamily="2" charset="-122"/>
            </a:endParaRPr>
          </a:p>
        </p:txBody>
      </p:sp>
      <p:sp>
        <p:nvSpPr>
          <p:cNvPr id="3" name="文本框 2"/>
          <p:cNvSpPr txBox="1"/>
          <p:nvPr/>
        </p:nvSpPr>
        <p:spPr>
          <a:xfrm>
            <a:off x="1331913" y="2427288"/>
            <a:ext cx="6480175" cy="731837"/>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胆怯、沮丧、高涨、狂热、耐心</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5" name="圆角矩形 4"/>
          <p:cNvSpPr/>
          <p:nvPr/>
        </p:nvSpPr>
        <p:spPr>
          <a:xfrm>
            <a:off x="4030663" y="3505200"/>
            <a:ext cx="1081088"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独立</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文本框 1"/>
          <p:cNvSpPr txBox="1"/>
          <p:nvPr/>
        </p:nvSpPr>
        <p:spPr>
          <a:xfrm>
            <a:off x="900113" y="-92075"/>
            <a:ext cx="4464050" cy="641350"/>
          </a:xfrm>
          <a:prstGeom prst="rect">
            <a:avLst/>
          </a:prstGeom>
          <a:noFill/>
          <a:ln w="9525">
            <a:noFill/>
          </a:ln>
        </p:spPr>
        <p:txBody>
          <a:bodyPr>
            <a:spAutoFit/>
          </a:bodyPr>
          <a:p>
            <a:pPr eaLnBrk="1" hangingPunct="1">
              <a:lnSpc>
                <a:spcPct val="130000"/>
              </a:lnSpc>
            </a:pPr>
            <a:r>
              <a:rPr lang="zh-CN" altLang="en-US" sz="3200" b="1" dirty="0">
                <a:solidFill>
                  <a:srgbClr val="AE7F4F"/>
                </a:solidFill>
                <a:latin typeface="黑体" panose="02010609060101010101" pitchFamily="49" charset="-122"/>
                <a:ea typeface="黑体" panose="02010609060101010101" pitchFamily="49" charset="-122"/>
              </a:rPr>
              <a:t>他面对生活挑战的沉着</a:t>
            </a:r>
            <a:endParaRPr lang="zh-CN" altLang="en-US" sz="3200" b="1" dirty="0">
              <a:solidFill>
                <a:srgbClr val="AE7F4F"/>
              </a:solidFill>
              <a:latin typeface="黑体" panose="02010609060101010101" pitchFamily="49" charset="-122"/>
              <a:ea typeface="黑体" panose="02010609060101010101" pitchFamily="49" charset="-122"/>
            </a:endParaRPr>
          </a:p>
        </p:txBody>
      </p:sp>
      <p:sp>
        <p:nvSpPr>
          <p:cNvPr id="3" name="文本框 2"/>
          <p:cNvSpPr txBox="1"/>
          <p:nvPr/>
        </p:nvSpPr>
        <p:spPr>
          <a:xfrm>
            <a:off x="1031875" y="650875"/>
            <a:ext cx="7402513" cy="1371600"/>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这一部分具体写了几件事来突出小男孩作为“男子汉”的什么性格？</a:t>
            </a:r>
            <a:endParaRPr lang="zh-CN" altLang="en-US" sz="3200" b="1" dirty="0">
              <a:latin typeface="宋体" panose="02010600030101010101" pitchFamily="2" charset="-122"/>
            </a:endParaRPr>
          </a:p>
        </p:txBody>
      </p:sp>
      <p:sp>
        <p:nvSpPr>
          <p:cNvPr id="4" name="文本框 3"/>
          <p:cNvSpPr txBox="1"/>
          <p:nvPr/>
        </p:nvSpPr>
        <p:spPr>
          <a:xfrm>
            <a:off x="1022350" y="1912938"/>
            <a:ext cx="7402513" cy="2012950"/>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上托儿所和回安徽两件事，这两件事都是他不想做却又不得不做的事，从中可以看出他的沉着、刚强、成熟。</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5" name="圆角矩形 4"/>
          <p:cNvSpPr/>
          <p:nvPr/>
        </p:nvSpPr>
        <p:spPr>
          <a:xfrm>
            <a:off x="2865438" y="3925888"/>
            <a:ext cx="1081088"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沉着</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6" name="圆角矩形 5"/>
          <p:cNvSpPr/>
          <p:nvPr/>
        </p:nvSpPr>
        <p:spPr>
          <a:xfrm>
            <a:off x="5219700" y="3940175"/>
            <a:ext cx="1081088"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刚强</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1"/>
          <p:cNvSpPr txBox="1"/>
          <p:nvPr/>
        </p:nvSpPr>
        <p:spPr>
          <a:xfrm>
            <a:off x="466725" y="987425"/>
            <a:ext cx="7993063" cy="1371600"/>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从“坦然接受”“不作任何无效的挣扎”这两个词语中可以看出什么？</a:t>
            </a:r>
            <a:endParaRPr lang="zh-CN" altLang="en-US" sz="3200" b="1" dirty="0">
              <a:latin typeface="宋体" panose="02010600030101010101" pitchFamily="2" charset="-122"/>
            </a:endParaRPr>
          </a:p>
        </p:txBody>
      </p:sp>
      <p:sp>
        <p:nvSpPr>
          <p:cNvPr id="3" name="文本框 2"/>
          <p:cNvSpPr txBox="1"/>
          <p:nvPr/>
        </p:nvSpPr>
        <p:spPr>
          <a:xfrm>
            <a:off x="611188" y="2643188"/>
            <a:ext cx="7920037" cy="1373187"/>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可以看出他遇事能勇敢去面对的态度，使一个“男子汉”的形象更加鲜明。</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框 1"/>
          <p:cNvSpPr txBox="1"/>
          <p:nvPr/>
        </p:nvSpPr>
        <p:spPr>
          <a:xfrm>
            <a:off x="827088" y="555625"/>
            <a:ext cx="7848600" cy="3932238"/>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    这就是我们家的男子汉。看着他一点儿一点儿长大，他的脸盘的轮廓，他的手掌上的细纹，他的身体，他的力气，他的智慧，他的性格，还有他的性别，那样神秘地一点儿一点儿鲜明，突出，扩大，再扩大，实在是一件最最奇妙的事情。</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1"/>
          <p:cNvSpPr txBox="1"/>
          <p:nvPr/>
        </p:nvSpPr>
        <p:spPr>
          <a:xfrm>
            <a:off x="674688" y="962025"/>
            <a:ext cx="6913562" cy="641350"/>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你认为男子汉应该具备哪些品质？</a:t>
            </a:r>
            <a:endParaRPr lang="zh-CN" altLang="en-US" sz="3200" b="1" dirty="0">
              <a:latin typeface="宋体" panose="02010600030101010101" pitchFamily="2" charset="-122"/>
            </a:endParaRPr>
          </a:p>
        </p:txBody>
      </p:sp>
      <p:sp>
        <p:nvSpPr>
          <p:cNvPr id="3" name="圆角矩形 2"/>
          <p:cNvSpPr/>
          <p:nvPr/>
        </p:nvSpPr>
        <p:spPr>
          <a:xfrm>
            <a:off x="900113" y="2139950"/>
            <a:ext cx="1079500"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刚强</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4" name="圆角矩形 3"/>
          <p:cNvSpPr/>
          <p:nvPr/>
        </p:nvSpPr>
        <p:spPr>
          <a:xfrm>
            <a:off x="2268538" y="2139950"/>
            <a:ext cx="1079500"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沉着</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5" name="圆角矩形 4"/>
          <p:cNvSpPr/>
          <p:nvPr/>
        </p:nvSpPr>
        <p:spPr>
          <a:xfrm>
            <a:off x="3636963" y="2139950"/>
            <a:ext cx="1079500"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独立</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6" name="圆角矩形 5"/>
          <p:cNvSpPr/>
          <p:nvPr/>
        </p:nvSpPr>
        <p:spPr>
          <a:xfrm>
            <a:off x="5040313" y="2139950"/>
            <a:ext cx="1081088"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果敢</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7" name="圆角矩形 6"/>
          <p:cNvSpPr/>
          <p:nvPr/>
        </p:nvSpPr>
        <p:spPr>
          <a:xfrm>
            <a:off x="6372225" y="2139950"/>
            <a:ext cx="2089150"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顶天立地</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9" name="圆角矩形 8"/>
          <p:cNvSpPr/>
          <p:nvPr/>
        </p:nvSpPr>
        <p:spPr>
          <a:xfrm>
            <a:off x="900113" y="3148013"/>
            <a:ext cx="2085975"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正直无私</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10" name="圆角矩形 9"/>
          <p:cNvSpPr/>
          <p:nvPr/>
        </p:nvSpPr>
        <p:spPr>
          <a:xfrm>
            <a:off x="3492500" y="3148013"/>
            <a:ext cx="2087563" cy="576263"/>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胸怀宽广</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文本框 1"/>
          <p:cNvSpPr txBox="1"/>
          <p:nvPr/>
        </p:nvSpPr>
        <p:spPr>
          <a:xfrm>
            <a:off x="1258888" y="1635125"/>
            <a:ext cx="5545137" cy="731838"/>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从字里行间，你读出了什么？</a:t>
            </a:r>
            <a:endParaRPr lang="zh-CN" altLang="en-US" sz="3200" b="1" dirty="0">
              <a:latin typeface="宋体" panose="02010600030101010101" pitchFamily="2" charset="-122"/>
            </a:endParaRPr>
          </a:p>
        </p:txBody>
      </p:sp>
      <p:sp>
        <p:nvSpPr>
          <p:cNvPr id="3" name="文本框 2"/>
          <p:cNvSpPr txBox="1"/>
          <p:nvPr/>
        </p:nvSpPr>
        <p:spPr>
          <a:xfrm>
            <a:off x="1258888" y="2500313"/>
            <a:ext cx="7129462" cy="731837"/>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作者对小“男子汉”深深的喜爱之情。</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890" name="组合 6"/>
          <p:cNvGrpSpPr/>
          <p:nvPr/>
        </p:nvGrpSpPr>
        <p:grpSpPr>
          <a:xfrm>
            <a:off x="250825" y="195263"/>
            <a:ext cx="2471738" cy="600075"/>
            <a:chOff x="1939528" y="748904"/>
            <a:chExt cx="2472408" cy="600075"/>
          </a:xfrm>
        </p:grpSpPr>
        <p:sp>
          <p:nvSpPr>
            <p:cNvPr id="3" name="任意多边形 2"/>
            <p:cNvSpPr/>
            <p:nvPr>
              <p:custDataLst>
                <p:tags r:id="rId1"/>
              </p:custDataLst>
            </p:nvPr>
          </p:nvSpPr>
          <p:spPr>
            <a:xfrm>
              <a:off x="1939528"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课</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4" name="任意多边形 3"/>
            <p:cNvSpPr/>
            <p:nvPr>
              <p:custDataLst>
                <p:tags r:id="rId2"/>
              </p:custDataLst>
            </p:nvPr>
          </p:nvSpPr>
          <p:spPr>
            <a:xfrm>
              <a:off x="2569937"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堂</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5" name="任意多边形 4"/>
            <p:cNvSpPr/>
            <p:nvPr>
              <p:custDataLst>
                <p:tags r:id="rId3"/>
              </p:custDataLst>
            </p:nvPr>
          </p:nvSpPr>
          <p:spPr>
            <a:xfrm>
              <a:off x="3197169"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总</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6" name="任意多边形 5"/>
            <p:cNvSpPr/>
            <p:nvPr>
              <p:custDataLst>
                <p:tags r:id="rId4"/>
              </p:custDataLst>
            </p:nvPr>
          </p:nvSpPr>
          <p:spPr>
            <a:xfrm>
              <a:off x="3827578"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结</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grpSp>
      <p:sp>
        <p:nvSpPr>
          <p:cNvPr id="7" name="文本框 6"/>
          <p:cNvSpPr txBox="1"/>
          <p:nvPr/>
        </p:nvSpPr>
        <p:spPr>
          <a:xfrm>
            <a:off x="755650" y="1058863"/>
            <a:ext cx="7640638" cy="3292475"/>
          </a:xfrm>
          <a:prstGeom prst="rect">
            <a:avLst/>
          </a:prstGeom>
          <a:noFill/>
        </p:spPr>
        <p:txBody>
          <a:bodyPr>
            <a:spAutoFit/>
          </a:bodyPr>
          <a:lstStyle/>
          <a:p>
            <a:pPr marR="0" defTabSz="914400" eaLnBrk="1" hangingPunct="1">
              <a:lnSpc>
                <a:spcPct val="130000"/>
              </a:lnSpc>
              <a:buClrTx/>
              <a:buSzTx/>
              <a:buFontTx/>
              <a:buNone/>
              <a:defRPr/>
            </a:pPr>
            <a:r>
              <a:rPr kumimoji="0" lang="zh-CN" altLang="en-US" sz="3200" b="1" kern="1200" cap="none" spc="0" normalizeH="0" baseline="0" noProof="0" dirty="0">
                <a:latin typeface="+mn-ea"/>
                <a:ea typeface="+mn-ea"/>
                <a:cs typeface="+mn-cs"/>
              </a:rPr>
              <a:t>    这不仅是一个男子汉的长大，更是一个生命的成长，作者不仅是在介绍他们家中的一个小小男子汉，更是在歌颂一个健康生命的成长。健康的生命，成长的生命，是最美丽的！</a:t>
            </a:r>
            <a:endParaRPr kumimoji="0" lang="zh-CN" altLang="en-US" sz="3200" b="1" kern="1200" cap="none" spc="0" normalizeH="0" baseline="0" noProof="0" dirty="0">
              <a:latin typeface="+mn-ea"/>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左大括号 1"/>
          <p:cNvSpPr/>
          <p:nvPr/>
        </p:nvSpPr>
        <p:spPr>
          <a:xfrm>
            <a:off x="1266825" y="1317625"/>
            <a:ext cx="266700" cy="2798763"/>
          </a:xfrm>
          <a:prstGeom prst="leftBrace">
            <a:avLst>
              <a:gd name="adj1" fmla="val 36949"/>
              <a:gd name="adj2" fmla="val 50000"/>
            </a:avLst>
          </a:prstGeom>
        </p:spPr>
        <p:style>
          <a:lnRef idx="2">
            <a:schemeClr val="accent6"/>
          </a:lnRef>
          <a:fillRef idx="0">
            <a:schemeClr val="accent6"/>
          </a:fillRef>
          <a:effectRef idx="1">
            <a:schemeClr val="accent6"/>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3" name="左大括号 2"/>
          <p:cNvSpPr/>
          <p:nvPr/>
        </p:nvSpPr>
        <p:spPr>
          <a:xfrm flipH="1">
            <a:off x="7483475" y="1254125"/>
            <a:ext cx="174625" cy="2954338"/>
          </a:xfrm>
          <a:prstGeom prst="leftBrace">
            <a:avLst>
              <a:gd name="adj1" fmla="val 36949"/>
              <a:gd name="adj2" fmla="val 50000"/>
            </a:avLst>
          </a:prstGeom>
        </p:spPr>
        <p:style>
          <a:lnRef idx="2">
            <a:schemeClr val="accent6"/>
          </a:lnRef>
          <a:fillRef idx="0">
            <a:schemeClr val="accent6"/>
          </a:fillRef>
          <a:effectRef idx="1">
            <a:schemeClr val="accent6"/>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4" name="文本框 5"/>
          <p:cNvSpPr txBox="1"/>
          <p:nvPr/>
        </p:nvSpPr>
        <p:spPr>
          <a:xfrm>
            <a:off x="7680325" y="1401763"/>
            <a:ext cx="1077913" cy="2792412"/>
          </a:xfrm>
          <a:prstGeom prst="rect">
            <a:avLst/>
          </a:prstGeom>
          <a:noFill/>
          <a:ln w="9525">
            <a:noFill/>
          </a:ln>
        </p:spPr>
        <p:txBody>
          <a:bodyPr vert="eaVert" lIns="68580" tIns="34290" rIns="68580" bIns="34290">
            <a:spAutoFit/>
          </a:bodyPr>
          <a:p>
            <a:pPr algn="ctr" eaLnBrk="1" hangingPunct="1">
              <a:spcBef>
                <a:spcPts val="600"/>
              </a:spcBef>
            </a:pPr>
            <a:r>
              <a:rPr lang="zh-CN" altLang="en-US" sz="2800" b="1" dirty="0">
                <a:solidFill>
                  <a:srgbClr val="0000FF"/>
                </a:solidFill>
                <a:latin typeface="宋体" panose="02010600030101010101" pitchFamily="2" charset="-122"/>
              </a:rPr>
              <a:t>纯真可爱</a:t>
            </a:r>
            <a:endParaRPr lang="en-US" altLang="zh-CN" sz="2800" b="1" dirty="0">
              <a:solidFill>
                <a:srgbClr val="0000FF"/>
              </a:solidFill>
              <a:latin typeface="宋体" panose="02010600030101010101" pitchFamily="2" charset="-122"/>
            </a:endParaRPr>
          </a:p>
          <a:p>
            <a:pPr algn="ctr" eaLnBrk="1" hangingPunct="1">
              <a:spcBef>
                <a:spcPts val="600"/>
              </a:spcBef>
            </a:pPr>
            <a:r>
              <a:rPr lang="zh-CN" altLang="en-US" sz="2800" b="1" dirty="0">
                <a:solidFill>
                  <a:srgbClr val="0000FF"/>
                </a:solidFill>
                <a:latin typeface="宋体" panose="02010600030101010101" pitchFamily="2" charset="-122"/>
              </a:rPr>
              <a:t>健康成长</a:t>
            </a:r>
            <a:endParaRPr lang="en-US" altLang="zh-CN" sz="2800" b="1" dirty="0">
              <a:solidFill>
                <a:srgbClr val="0000FF"/>
              </a:solidFill>
              <a:latin typeface="宋体" panose="02010600030101010101" pitchFamily="2" charset="-122"/>
            </a:endParaRPr>
          </a:p>
        </p:txBody>
      </p:sp>
      <p:sp>
        <p:nvSpPr>
          <p:cNvPr id="38917" name="Text Box 14"/>
          <p:cNvSpPr txBox="1"/>
          <p:nvPr/>
        </p:nvSpPr>
        <p:spPr>
          <a:xfrm>
            <a:off x="692150" y="1344613"/>
            <a:ext cx="615950" cy="2678112"/>
          </a:xfrm>
          <a:prstGeom prst="rect">
            <a:avLst/>
          </a:prstGeom>
          <a:noFill/>
          <a:ln w="9525">
            <a:noFill/>
          </a:ln>
        </p:spPr>
        <p:txBody>
          <a:bodyPr vert="eaVert">
            <a:spAutoFit/>
          </a:bodyPr>
          <a:p>
            <a:pPr algn="ctr" eaLnBrk="1" hangingPunct="1"/>
            <a:r>
              <a:rPr lang="zh-CN" altLang="en-US" sz="2800" b="1" dirty="0">
                <a:solidFill>
                  <a:srgbClr val="0000FF"/>
                </a:solidFill>
                <a:latin typeface="宋体" panose="02010600030101010101" pitchFamily="2" charset="-122"/>
              </a:rPr>
              <a:t>我们家的男子汉</a:t>
            </a:r>
            <a:endParaRPr lang="en-US" altLang="zh-CN" sz="2800" b="1" dirty="0">
              <a:solidFill>
                <a:srgbClr val="0000FF"/>
              </a:solidFill>
              <a:latin typeface="宋体" panose="02010600030101010101" pitchFamily="2" charset="-122"/>
            </a:endParaRPr>
          </a:p>
        </p:txBody>
      </p:sp>
      <p:sp>
        <p:nvSpPr>
          <p:cNvPr id="6" name="文本框 5"/>
          <p:cNvSpPr txBox="1"/>
          <p:nvPr/>
        </p:nvSpPr>
        <p:spPr>
          <a:xfrm>
            <a:off x="1539875" y="1158875"/>
            <a:ext cx="5394325" cy="485775"/>
          </a:xfrm>
          <a:prstGeom prst="rect">
            <a:avLst/>
          </a:prstGeom>
          <a:noFill/>
          <a:ln w="9525">
            <a:noFill/>
          </a:ln>
        </p:spPr>
        <p:txBody>
          <a:bodyPr lIns="68580" tIns="34290" rIns="68580" bIns="34290">
            <a:spAutoFit/>
          </a:bodyPr>
          <a:p>
            <a:pPr eaLnBrk="1" hangingPunct="1">
              <a:lnSpc>
                <a:spcPct val="110000"/>
              </a:lnSpc>
              <a:spcBef>
                <a:spcPts val="600"/>
              </a:spcBef>
            </a:pPr>
            <a:r>
              <a:rPr lang="zh-CN" altLang="en-US" sz="2800" b="1" dirty="0">
                <a:latin typeface="楷体" panose="02010609060101010101" pitchFamily="49" charset="-122"/>
                <a:ea typeface="楷体" panose="02010609060101010101" pitchFamily="49" charset="-122"/>
              </a:rPr>
              <a:t>他对食物的兴趣：爽气、专注</a:t>
            </a:r>
            <a:endParaRPr lang="en-US" altLang="zh-CN" sz="2800" b="1" dirty="0">
              <a:latin typeface="楷体" panose="02010609060101010101" pitchFamily="49" charset="-122"/>
              <a:ea typeface="楷体" panose="02010609060101010101" pitchFamily="49" charset="-122"/>
            </a:endParaRPr>
          </a:p>
        </p:txBody>
      </p:sp>
      <p:sp>
        <p:nvSpPr>
          <p:cNvPr id="7" name="文本框 5"/>
          <p:cNvSpPr txBox="1"/>
          <p:nvPr/>
        </p:nvSpPr>
        <p:spPr>
          <a:xfrm>
            <a:off x="1533525" y="3835400"/>
            <a:ext cx="5986463" cy="485775"/>
          </a:xfrm>
          <a:prstGeom prst="rect">
            <a:avLst/>
          </a:prstGeom>
          <a:noFill/>
          <a:ln w="9525">
            <a:noFill/>
          </a:ln>
        </p:spPr>
        <p:txBody>
          <a:bodyPr lIns="68580" tIns="34290" rIns="68580" bIns="34290">
            <a:spAutoFit/>
          </a:bodyPr>
          <a:p>
            <a:pPr eaLnBrk="1" hangingPunct="1">
              <a:lnSpc>
                <a:spcPct val="110000"/>
              </a:lnSpc>
              <a:spcBef>
                <a:spcPts val="600"/>
              </a:spcBef>
            </a:pPr>
            <a:r>
              <a:rPr lang="zh-CN" altLang="en-US" sz="2800" b="1" dirty="0">
                <a:latin typeface="楷体" panose="02010609060101010101" pitchFamily="49" charset="-122"/>
                <a:ea typeface="楷体" panose="02010609060101010101" pitchFamily="49" charset="-122"/>
              </a:rPr>
              <a:t>他面对生活挑战的沉着：刚强、勇敢</a:t>
            </a:r>
            <a:endParaRPr lang="en-US" altLang="zh-CN" sz="2800" b="1" dirty="0">
              <a:latin typeface="楷体" panose="02010609060101010101" pitchFamily="49" charset="-122"/>
              <a:ea typeface="楷体" panose="02010609060101010101" pitchFamily="49" charset="-122"/>
            </a:endParaRPr>
          </a:p>
        </p:txBody>
      </p:sp>
      <p:sp>
        <p:nvSpPr>
          <p:cNvPr id="8" name="文本框 5"/>
          <p:cNvSpPr txBox="1"/>
          <p:nvPr/>
        </p:nvSpPr>
        <p:spPr>
          <a:xfrm>
            <a:off x="1525588" y="2382838"/>
            <a:ext cx="5395912" cy="484187"/>
          </a:xfrm>
          <a:prstGeom prst="rect">
            <a:avLst/>
          </a:prstGeom>
          <a:noFill/>
          <a:ln w="9525">
            <a:noFill/>
          </a:ln>
        </p:spPr>
        <p:txBody>
          <a:bodyPr lIns="68580" tIns="34290" rIns="68580" bIns="34290">
            <a:spAutoFit/>
          </a:bodyPr>
          <a:p>
            <a:pPr eaLnBrk="1" hangingPunct="1">
              <a:lnSpc>
                <a:spcPct val="110000"/>
              </a:lnSpc>
              <a:spcBef>
                <a:spcPts val="600"/>
              </a:spcBef>
            </a:pPr>
            <a:r>
              <a:rPr lang="zh-CN" altLang="en-US" sz="2800" b="1" dirty="0">
                <a:latin typeface="楷体" panose="02010609060101010101" pitchFamily="49" charset="-122"/>
                <a:ea typeface="楷体" panose="02010609060101010101" pitchFamily="49" charset="-122"/>
              </a:rPr>
              <a:t>他对独立的要求：勇敢、坚持</a:t>
            </a:r>
            <a:endParaRPr lang="en-US" altLang="zh-CN" sz="2800" b="1" dirty="0">
              <a:latin typeface="楷体" panose="02010609060101010101" pitchFamily="49" charset="-122"/>
              <a:ea typeface="楷体" panose="02010609060101010101" pitchFamily="49" charset="-122"/>
            </a:endParaRPr>
          </a:p>
        </p:txBody>
      </p:sp>
      <p:grpSp>
        <p:nvGrpSpPr>
          <p:cNvPr id="38921" name="组合 6"/>
          <p:cNvGrpSpPr/>
          <p:nvPr/>
        </p:nvGrpSpPr>
        <p:grpSpPr>
          <a:xfrm>
            <a:off x="250825" y="195263"/>
            <a:ext cx="2471738" cy="600075"/>
            <a:chOff x="1939528" y="748904"/>
            <a:chExt cx="2472408" cy="600075"/>
          </a:xfrm>
        </p:grpSpPr>
        <p:sp>
          <p:nvSpPr>
            <p:cNvPr id="10" name="任意多边形 2"/>
            <p:cNvSpPr/>
            <p:nvPr>
              <p:custDataLst>
                <p:tags r:id="rId1"/>
              </p:custDataLst>
            </p:nvPr>
          </p:nvSpPr>
          <p:spPr>
            <a:xfrm>
              <a:off x="1939528"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板</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11" name="任意多边形 3"/>
            <p:cNvSpPr/>
            <p:nvPr>
              <p:custDataLst>
                <p:tags r:id="rId2"/>
              </p:custDataLst>
            </p:nvPr>
          </p:nvSpPr>
          <p:spPr>
            <a:xfrm>
              <a:off x="2569937"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书</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12" name="任意多边形 4"/>
            <p:cNvSpPr/>
            <p:nvPr>
              <p:custDataLst>
                <p:tags r:id="rId3"/>
              </p:custDataLst>
            </p:nvPr>
          </p:nvSpPr>
          <p:spPr>
            <a:xfrm>
              <a:off x="3197169"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设</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13" name="任意多边形 5"/>
            <p:cNvSpPr/>
            <p:nvPr>
              <p:custDataLst>
                <p:tags r:id="rId4"/>
              </p:custDataLst>
            </p:nvPr>
          </p:nvSpPr>
          <p:spPr>
            <a:xfrm>
              <a:off x="3827578"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计</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3"/>
          <p:cNvPicPr>
            <a:picLocks noChangeAspect="1"/>
          </p:cNvPicPr>
          <p:nvPr/>
        </p:nvPicPr>
        <p:blipFill>
          <a:blip r:embed="rId1"/>
          <a:stretch>
            <a:fillRect/>
          </a:stretch>
        </p:blipFill>
        <p:spPr>
          <a:xfrm>
            <a:off x="0" y="0"/>
            <a:ext cx="9144000" cy="5143500"/>
          </a:xfrm>
          <a:prstGeom prst="rect">
            <a:avLst/>
          </a:prstGeom>
          <a:noFill/>
          <a:ln w="9525">
            <a:noFill/>
          </a:ln>
        </p:spPr>
      </p:pic>
      <p:grpSp>
        <p:nvGrpSpPr>
          <p:cNvPr id="10243" name="组合 2"/>
          <p:cNvGrpSpPr/>
          <p:nvPr/>
        </p:nvGrpSpPr>
        <p:grpSpPr>
          <a:xfrm>
            <a:off x="1258888" y="2386013"/>
            <a:ext cx="5689600" cy="781050"/>
            <a:chOff x="2137458" y="1206772"/>
            <a:chExt cx="5690714" cy="780907"/>
          </a:xfrm>
        </p:grpSpPr>
        <p:sp>
          <p:nvSpPr>
            <p:cNvPr id="3" name="椭圆 2"/>
            <p:cNvSpPr/>
            <p:nvPr/>
          </p:nvSpPr>
          <p:spPr>
            <a:xfrm>
              <a:off x="2461371" y="1206772"/>
              <a:ext cx="781203" cy="780907"/>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6" name="标题 1"/>
            <p:cNvSpPr txBox="1"/>
            <p:nvPr/>
          </p:nvSpPr>
          <p:spPr>
            <a:xfrm>
              <a:off x="2137458" y="1209804"/>
              <a:ext cx="5690714" cy="777875"/>
            </a:xfrm>
            <a:prstGeom prst="rect">
              <a:avLst/>
            </a:prstGeom>
            <a:noFill/>
            <a:ln w="12700">
              <a:noFill/>
            </a:ln>
          </p:spPr>
          <p:txBody>
            <a:bodyPr/>
            <a:p>
              <a:pPr algn="ctr" eaLnBrk="1" hangingPunct="1"/>
              <a:r>
                <a:rPr lang="en-US" altLang="zh-CN" sz="4400" b="1" dirty="0">
                  <a:latin typeface="楷体" panose="02010609060101010101" pitchFamily="49" charset="-122"/>
                  <a:ea typeface="楷体" panose="02010609060101010101" pitchFamily="49" charset="-122"/>
                </a:rPr>
                <a:t>19</a:t>
              </a:r>
              <a:r>
                <a:rPr lang="zh-CN" altLang="en-US" sz="4400" b="1" baseline="30000" dirty="0">
                  <a:latin typeface="楷体" panose="02010609060101010101" pitchFamily="49" charset="-122"/>
                  <a:ea typeface="楷体" panose="02010609060101010101" pitchFamily="49" charset="-122"/>
                </a:rPr>
                <a:t>*</a:t>
              </a:r>
              <a:r>
                <a:rPr lang="en-US" altLang="zh-CN" sz="4400" b="1" dirty="0">
                  <a:latin typeface="楷体" panose="02010609060101010101" pitchFamily="49" charset="-122"/>
                  <a:ea typeface="楷体" panose="02010609060101010101" pitchFamily="49" charset="-122"/>
                </a:rPr>
                <a:t> </a:t>
              </a:r>
              <a:r>
                <a:rPr lang="zh-CN" altLang="en-US" sz="4400" b="1" dirty="0">
                  <a:latin typeface="楷体" panose="02010609060101010101" pitchFamily="49" charset="-122"/>
                  <a:ea typeface="楷体" panose="02010609060101010101" pitchFamily="49" charset="-122"/>
                </a:rPr>
                <a:t>我们家的男子汉</a:t>
              </a:r>
              <a:endParaRPr lang="zh-CN" altLang="en-US" sz="4400" b="1" dirty="0">
                <a:latin typeface="楷体" panose="02010609060101010101" pitchFamily="49" charset="-122"/>
                <a:ea typeface="楷体" panose="02010609060101010101" pitchFamily="49" charset="-122"/>
              </a:endParaRPr>
            </a:p>
          </p:txBody>
        </p:sp>
      </p:grpSp>
      <p:pic>
        <p:nvPicPr>
          <p:cNvPr id="10244" name="图片 4"/>
          <p:cNvPicPr>
            <a:picLocks noChangeAspect="1"/>
          </p:cNvPicPr>
          <p:nvPr/>
        </p:nvPicPr>
        <p:blipFill>
          <a:blip r:embed="rId2"/>
          <a:srcRect l="36101"/>
          <a:stretch>
            <a:fillRect/>
          </a:stretch>
        </p:blipFill>
        <p:spPr>
          <a:xfrm>
            <a:off x="179388" y="0"/>
            <a:ext cx="2317750" cy="461963"/>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266" name="组合 6"/>
          <p:cNvGrpSpPr/>
          <p:nvPr/>
        </p:nvGrpSpPr>
        <p:grpSpPr>
          <a:xfrm>
            <a:off x="250825" y="123825"/>
            <a:ext cx="2471738" cy="600075"/>
            <a:chOff x="1939528" y="748904"/>
            <a:chExt cx="2472408" cy="600075"/>
          </a:xfrm>
        </p:grpSpPr>
        <p:sp>
          <p:nvSpPr>
            <p:cNvPr id="3" name="任意多边形 2"/>
            <p:cNvSpPr/>
            <p:nvPr>
              <p:custDataLst>
                <p:tags r:id="rId1"/>
              </p:custDataLst>
            </p:nvPr>
          </p:nvSpPr>
          <p:spPr>
            <a:xfrm>
              <a:off x="1939528"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作</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4" name="任意多边形 3"/>
            <p:cNvSpPr/>
            <p:nvPr>
              <p:custDataLst>
                <p:tags r:id="rId2"/>
              </p:custDataLst>
            </p:nvPr>
          </p:nvSpPr>
          <p:spPr>
            <a:xfrm>
              <a:off x="2569937"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者</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5" name="任意多边形 4"/>
            <p:cNvSpPr/>
            <p:nvPr>
              <p:custDataLst>
                <p:tags r:id="rId3"/>
              </p:custDataLst>
            </p:nvPr>
          </p:nvSpPr>
          <p:spPr>
            <a:xfrm>
              <a:off x="3197169"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简</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6" name="任意多边形 5"/>
            <p:cNvSpPr/>
            <p:nvPr>
              <p:custDataLst>
                <p:tags r:id="rId4"/>
              </p:custDataLst>
            </p:nvPr>
          </p:nvSpPr>
          <p:spPr>
            <a:xfrm>
              <a:off x="3827578"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介</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grpSp>
      <p:sp>
        <p:nvSpPr>
          <p:cNvPr id="11267" name="文本框 6"/>
          <p:cNvSpPr txBox="1"/>
          <p:nvPr/>
        </p:nvSpPr>
        <p:spPr>
          <a:xfrm>
            <a:off x="719138" y="1244600"/>
            <a:ext cx="7705725" cy="2652713"/>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王安忆，上海人，当代女作家。主要作品有</a:t>
            </a:r>
            <a:r>
              <a:rPr lang="en-US" altLang="zh-CN" sz="3200" b="1" dirty="0">
                <a:latin typeface="宋体" panose="02010600030101010101" pitchFamily="2" charset="-122"/>
              </a:rPr>
              <a:t>《</a:t>
            </a:r>
            <a:r>
              <a:rPr lang="zh-CN" altLang="en-US" sz="3200" b="1" dirty="0">
                <a:latin typeface="宋体" panose="02010600030101010101" pitchFamily="2" charset="-122"/>
              </a:rPr>
              <a:t>雨，沙沙沙</a:t>
            </a:r>
            <a:r>
              <a:rPr lang="en-US" altLang="zh-CN" sz="3200" b="1" dirty="0">
                <a:latin typeface="宋体" panose="02010600030101010101" pitchFamily="2" charset="-122"/>
              </a:rPr>
              <a:t>》《</a:t>
            </a:r>
            <a:r>
              <a:rPr lang="zh-CN" altLang="en-US" sz="3200" b="1" dirty="0">
                <a:latin typeface="宋体" panose="02010600030101010101" pitchFamily="2" charset="-122"/>
              </a:rPr>
              <a:t>王安忆中短篇小说集</a:t>
            </a:r>
            <a:r>
              <a:rPr lang="en-US" altLang="zh-CN" sz="3200" b="1" dirty="0">
                <a:latin typeface="宋体" panose="02010600030101010101" pitchFamily="2" charset="-122"/>
              </a:rPr>
              <a:t>》</a:t>
            </a:r>
            <a:r>
              <a:rPr lang="zh-CN" altLang="en-US" sz="3200" b="1" dirty="0">
                <a:latin typeface="宋体" panose="02010600030101010101" pitchFamily="2" charset="-122"/>
              </a:rPr>
              <a:t>等，她的小说</a:t>
            </a:r>
            <a:r>
              <a:rPr lang="en-US" altLang="zh-CN" sz="3200" b="1" dirty="0">
                <a:latin typeface="宋体" panose="02010600030101010101" pitchFamily="2" charset="-122"/>
              </a:rPr>
              <a:t>《</a:t>
            </a:r>
            <a:r>
              <a:rPr lang="zh-CN" altLang="en-US" sz="3200" b="1" dirty="0">
                <a:latin typeface="宋体" panose="02010600030101010101" pitchFamily="2" charset="-122"/>
              </a:rPr>
              <a:t>长恨歌</a:t>
            </a:r>
            <a:r>
              <a:rPr lang="en-US" altLang="zh-CN" sz="3200" b="1" dirty="0">
                <a:latin typeface="宋体" panose="02010600030101010101" pitchFamily="2" charset="-122"/>
              </a:rPr>
              <a:t>》</a:t>
            </a:r>
            <a:r>
              <a:rPr lang="zh-CN" altLang="en-US" sz="3200" b="1" dirty="0">
                <a:latin typeface="宋体" panose="02010600030101010101" pitchFamily="2" charset="-122"/>
              </a:rPr>
              <a:t>获“茅盾文学奖”。</a:t>
            </a:r>
            <a:endParaRPr lang="zh-CN" altLang="en-US" sz="3200" b="1" dirty="0">
              <a:latin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90" name="组合 6"/>
          <p:cNvGrpSpPr/>
          <p:nvPr/>
        </p:nvGrpSpPr>
        <p:grpSpPr>
          <a:xfrm>
            <a:off x="250825" y="123825"/>
            <a:ext cx="2471738" cy="600075"/>
            <a:chOff x="1939528" y="748904"/>
            <a:chExt cx="2472408" cy="600075"/>
          </a:xfrm>
        </p:grpSpPr>
        <p:sp>
          <p:nvSpPr>
            <p:cNvPr id="3" name="任意多边形 2"/>
            <p:cNvSpPr/>
            <p:nvPr>
              <p:custDataLst>
                <p:tags r:id="rId1"/>
              </p:custDataLst>
            </p:nvPr>
          </p:nvSpPr>
          <p:spPr>
            <a:xfrm>
              <a:off x="1939528"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初</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4" name="任意多边形 3"/>
            <p:cNvSpPr/>
            <p:nvPr>
              <p:custDataLst>
                <p:tags r:id="rId2"/>
              </p:custDataLst>
            </p:nvPr>
          </p:nvSpPr>
          <p:spPr>
            <a:xfrm>
              <a:off x="2569937"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读</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5" name="任意多边形 4"/>
            <p:cNvSpPr/>
            <p:nvPr>
              <p:custDataLst>
                <p:tags r:id="rId3"/>
              </p:custDataLst>
            </p:nvPr>
          </p:nvSpPr>
          <p:spPr>
            <a:xfrm>
              <a:off x="3197169"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课</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6" name="任意多边形 5"/>
            <p:cNvSpPr/>
            <p:nvPr>
              <p:custDataLst>
                <p:tags r:id="rId4"/>
              </p:custDataLst>
            </p:nvPr>
          </p:nvSpPr>
          <p:spPr>
            <a:xfrm>
              <a:off x="3827578"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文</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grpSp>
      <p:sp>
        <p:nvSpPr>
          <p:cNvPr id="7" name="文本框 6"/>
          <p:cNvSpPr txBox="1"/>
          <p:nvPr/>
        </p:nvSpPr>
        <p:spPr>
          <a:xfrm>
            <a:off x="542925" y="723900"/>
            <a:ext cx="8064500" cy="3933825"/>
          </a:xfrm>
          <a:prstGeom prst="rect">
            <a:avLst/>
          </a:prstGeom>
          <a:noFill/>
        </p:spPr>
        <p:txBody>
          <a:bodyPr>
            <a:spAutoFit/>
          </a:bodyPr>
          <a:lstStyle/>
          <a:p>
            <a:pPr marR="0" defTabSz="914400" eaLnBrk="1" hangingPunct="1">
              <a:lnSpc>
                <a:spcPct val="130000"/>
              </a:lnSpc>
              <a:buClrTx/>
              <a:buSzTx/>
              <a:buFontTx/>
              <a:buNone/>
              <a:defRPr/>
            </a:pPr>
            <a:r>
              <a:rPr kumimoji="0" lang="zh-CN" altLang="en-US" sz="3200" b="1" kern="1200" cap="none" spc="0" normalizeH="0" baseline="0" noProof="0" dirty="0">
                <a:latin typeface="宋体" panose="02010600030101010101" pitchFamily="2" charset="-122"/>
                <a:ea typeface="宋体" panose="02010600030101010101" pitchFamily="2" charset="-122"/>
                <a:cs typeface="+mn-cs"/>
              </a:rPr>
              <a:t>阅读要求：</a:t>
            </a:r>
            <a:endParaRPr kumimoji="0" lang="en-US" altLang="zh-CN" sz="3200" b="1" kern="1200" cap="none" spc="0" normalizeH="0" baseline="0" noProof="0" dirty="0">
              <a:latin typeface="宋体" panose="02010600030101010101" pitchFamily="2" charset="-122"/>
              <a:ea typeface="宋体" panose="02010600030101010101" pitchFamily="2" charset="-122"/>
              <a:cs typeface="+mn-cs"/>
            </a:endParaRPr>
          </a:p>
          <a:p>
            <a:pPr marL="457200" marR="0" indent="-457200" defTabSz="914400" eaLnBrk="1" hangingPunct="1">
              <a:lnSpc>
                <a:spcPct val="130000"/>
              </a:lnSpc>
              <a:buClrTx/>
              <a:buSzTx/>
              <a:buFont typeface="Arial" panose="020B0604020202020204" pitchFamily="34" charset="0"/>
              <a:buChar char="•"/>
              <a:defRPr/>
            </a:pPr>
            <a:r>
              <a:rPr kumimoji="0" lang="zh-CN" altLang="en-US" sz="3200" b="1" kern="1200" cap="none" spc="0" normalizeH="0" baseline="0" noProof="0" dirty="0">
                <a:latin typeface="宋体" panose="02010600030101010101" pitchFamily="2" charset="-122"/>
                <a:ea typeface="宋体" panose="02010600030101010101" pitchFamily="2" charset="-122"/>
                <a:cs typeface="+mn-cs"/>
              </a:rPr>
              <a:t>用自己喜欢的方式读课文，要求读准字音，读通句子。</a:t>
            </a:r>
            <a:endParaRPr kumimoji="0" lang="zh-CN" altLang="en-US" sz="3200" b="1" kern="1200" cap="none" spc="0" normalizeH="0" baseline="0" noProof="0" dirty="0">
              <a:latin typeface="宋体" panose="02010600030101010101" pitchFamily="2" charset="-122"/>
              <a:ea typeface="宋体" panose="02010600030101010101" pitchFamily="2" charset="-122"/>
              <a:cs typeface="+mn-cs"/>
            </a:endParaRPr>
          </a:p>
          <a:p>
            <a:pPr marL="457200" marR="0" indent="-457200" defTabSz="914400" eaLnBrk="1" hangingPunct="1">
              <a:lnSpc>
                <a:spcPct val="130000"/>
              </a:lnSpc>
              <a:buClrTx/>
              <a:buSzTx/>
              <a:buFont typeface="Arial" panose="020B0604020202020204" pitchFamily="34" charset="0"/>
              <a:buChar char="•"/>
              <a:defRPr/>
            </a:pPr>
            <a:r>
              <a:rPr kumimoji="0" lang="zh-CN" altLang="en-US" sz="3200" b="1" kern="1200" cap="none" spc="0" normalizeH="0" baseline="0" noProof="0" dirty="0">
                <a:latin typeface="宋体" panose="02010600030101010101" pitchFamily="2" charset="-122"/>
                <a:ea typeface="宋体" panose="02010600030101010101" pitchFamily="2" charset="-122"/>
                <a:cs typeface="+mn-cs"/>
              </a:rPr>
              <a:t>能用准确的词语或短语概括小男孩的特征。</a:t>
            </a:r>
            <a:endParaRPr kumimoji="0" lang="zh-CN" altLang="en-US" sz="3200" b="1" kern="1200" cap="none" spc="0" normalizeH="0" baseline="0" noProof="0" dirty="0">
              <a:latin typeface="宋体" panose="02010600030101010101" pitchFamily="2" charset="-122"/>
              <a:ea typeface="宋体" panose="02010600030101010101" pitchFamily="2" charset="-122"/>
              <a:cs typeface="+mn-cs"/>
            </a:endParaRPr>
          </a:p>
          <a:p>
            <a:pPr marL="457200" marR="0" indent="-457200" defTabSz="914400" eaLnBrk="1" hangingPunct="1">
              <a:lnSpc>
                <a:spcPct val="130000"/>
              </a:lnSpc>
              <a:buClrTx/>
              <a:buSzTx/>
              <a:buFont typeface="Arial" panose="020B0604020202020204" pitchFamily="34" charset="0"/>
              <a:buChar char="•"/>
              <a:defRPr/>
            </a:pPr>
            <a:r>
              <a:rPr kumimoji="0" lang="zh-CN" altLang="en-US" sz="3200" b="1" kern="1200" cap="none" spc="0" normalizeH="0" baseline="0" noProof="0" dirty="0">
                <a:latin typeface="宋体" panose="02010600030101010101" pitchFamily="2" charset="-122"/>
                <a:ea typeface="宋体" panose="02010600030101010101" pitchFamily="2" charset="-122"/>
                <a:cs typeface="+mn-cs"/>
              </a:rPr>
              <a:t>结合小标题，想想作者是从哪些方面写“我们家的男子汉”的。</a:t>
            </a:r>
            <a:endParaRPr kumimoji="0" lang="zh-CN" altLang="en-US" sz="3200" b="1" kern="1200" cap="none" spc="0" normalizeH="0" baseline="0" noProof="0" dirty="0">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314" name="组合 6"/>
          <p:cNvGrpSpPr/>
          <p:nvPr/>
        </p:nvGrpSpPr>
        <p:grpSpPr>
          <a:xfrm>
            <a:off x="250825" y="88900"/>
            <a:ext cx="2471738" cy="600075"/>
            <a:chOff x="1939528" y="748904"/>
            <a:chExt cx="2472408" cy="600075"/>
          </a:xfrm>
        </p:grpSpPr>
        <p:sp>
          <p:nvSpPr>
            <p:cNvPr id="3" name="任意多边形 2"/>
            <p:cNvSpPr/>
            <p:nvPr>
              <p:custDataLst>
                <p:tags r:id="rId1"/>
              </p:custDataLst>
            </p:nvPr>
          </p:nvSpPr>
          <p:spPr>
            <a:xfrm>
              <a:off x="1939528"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生</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4" name="任意多边形 3"/>
            <p:cNvSpPr/>
            <p:nvPr>
              <p:custDataLst>
                <p:tags r:id="rId2"/>
              </p:custDataLst>
            </p:nvPr>
          </p:nvSpPr>
          <p:spPr>
            <a:xfrm>
              <a:off x="2569937"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字</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5" name="任意多边形 4"/>
            <p:cNvSpPr/>
            <p:nvPr>
              <p:custDataLst>
                <p:tags r:id="rId3"/>
              </p:custDataLst>
            </p:nvPr>
          </p:nvSpPr>
          <p:spPr>
            <a:xfrm>
              <a:off x="3197169" y="748904"/>
              <a:ext cx="584358" cy="600075"/>
            </a:xfrm>
            <a:custGeom>
              <a:avLst/>
              <a:gdLst>
                <a:gd name="connsiteX0" fmla="*/ 0 w 779499"/>
                <a:gd name="connsiteY0" fmla="*/ 0 h 800100"/>
                <a:gd name="connsiteX1" fmla="*/ 779499 w 779499"/>
                <a:gd name="connsiteY1" fmla="*/ 78101 h 800100"/>
                <a:gd name="connsiteX2" fmla="*/ 779499 w 779499"/>
                <a:gd name="connsiteY2" fmla="*/ 673172 h 800100"/>
                <a:gd name="connsiteX3" fmla="*/ 12477 w 779499"/>
                <a:gd name="connsiteY3" fmla="*/ 800100 h 800100"/>
                <a:gd name="connsiteX4" fmla="*/ 0 w 779499"/>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99" h="800100">
                  <a:moveTo>
                    <a:pt x="0" y="0"/>
                  </a:moveTo>
                  <a:lnTo>
                    <a:pt x="779499" y="78101"/>
                  </a:lnTo>
                  <a:lnTo>
                    <a:pt x="779499" y="673172"/>
                  </a:lnTo>
                  <a:lnTo>
                    <a:pt x="12477" y="800100"/>
                  </a:lnTo>
                  <a:lnTo>
                    <a:pt x="0" y="0"/>
                  </a:lnTo>
                  <a:close/>
                </a:path>
              </a:pathLst>
            </a:custGeom>
            <a:solidFill>
              <a:srgbClr val="F68544"/>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学</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6" name="任意多边形 5"/>
            <p:cNvSpPr/>
            <p:nvPr>
              <p:custDataLst>
                <p:tags r:id="rId4"/>
              </p:custDataLst>
            </p:nvPr>
          </p:nvSpPr>
          <p:spPr>
            <a:xfrm>
              <a:off x="3827578" y="748904"/>
              <a:ext cx="584358" cy="600075"/>
            </a:xfrm>
            <a:custGeom>
              <a:avLst/>
              <a:gdLst>
                <a:gd name="connsiteX0" fmla="*/ 779433 w 779433"/>
                <a:gd name="connsiteY0" fmla="*/ 0 h 800100"/>
                <a:gd name="connsiteX1" fmla="*/ 766956 w 779433"/>
                <a:gd name="connsiteY1" fmla="*/ 800100 h 800100"/>
                <a:gd name="connsiteX2" fmla="*/ 0 w 779433"/>
                <a:gd name="connsiteY2" fmla="*/ 673183 h 800100"/>
                <a:gd name="connsiteX3" fmla="*/ 0 w 779433"/>
                <a:gd name="connsiteY3" fmla="*/ 78095 h 800100"/>
                <a:gd name="connsiteX4" fmla="*/ 779433 w 779433"/>
                <a:gd name="connsiteY4" fmla="*/ 0 h 80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433" h="800100">
                  <a:moveTo>
                    <a:pt x="779433" y="0"/>
                  </a:moveTo>
                  <a:lnTo>
                    <a:pt x="766956" y="800100"/>
                  </a:lnTo>
                  <a:lnTo>
                    <a:pt x="0" y="673183"/>
                  </a:lnTo>
                  <a:lnTo>
                    <a:pt x="0" y="78095"/>
                  </a:lnTo>
                  <a:lnTo>
                    <a:pt x="779433" y="0"/>
                  </a:lnTo>
                  <a:close/>
                </a:path>
              </a:pathLst>
            </a:custGeom>
            <a:solidFill>
              <a:srgbClr val="F7B14B"/>
            </a:solidFill>
            <a:ln>
              <a:noFill/>
            </a:ln>
          </p:spPr>
          <p:style>
            <a:lnRef idx="2">
              <a:schemeClr val="accent1">
                <a:shade val="50000"/>
              </a:schemeClr>
            </a:lnRef>
            <a:fillRef idx="1">
              <a:schemeClr val="accent1"/>
            </a:fillRef>
            <a:effectRef idx="0">
              <a:schemeClr val="accent1"/>
            </a:effectRef>
            <a:fontRef idx="minor">
              <a:schemeClr val="lt1"/>
            </a:fontRef>
          </p:style>
          <p:txBody>
            <a:bodyPr bIns="10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习</a:t>
              </a:r>
              <a:endParaRPr kumimoji="0" lang="zh-CN" altLang="en-US" sz="36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grpSp>
      <p:sp>
        <p:nvSpPr>
          <p:cNvPr id="7" name="文本框 6"/>
          <p:cNvSpPr txBox="1"/>
          <p:nvPr/>
        </p:nvSpPr>
        <p:spPr>
          <a:xfrm>
            <a:off x="954088" y="987425"/>
            <a:ext cx="8189912" cy="3416300"/>
          </a:xfrm>
          <a:prstGeom prst="rect">
            <a:avLst/>
          </a:prstGeom>
          <a:noFill/>
          <a:ln w="9525">
            <a:noFill/>
          </a:ln>
        </p:spPr>
        <p:txBody>
          <a:bodyPr>
            <a:spAutoFit/>
          </a:bodyPr>
          <a:p>
            <a:pPr eaLnBrk="1" hangingPunct="1">
              <a:lnSpc>
                <a:spcPct val="200000"/>
              </a:lnSpc>
            </a:pPr>
            <a:r>
              <a:rPr lang="zh-CN" altLang="en-US" sz="3600" b="1" dirty="0">
                <a:latin typeface="楷体" panose="02010609060101010101" pitchFamily="49" charset="-122"/>
                <a:ea typeface="楷体" panose="02010609060101010101" pitchFamily="49" charset="-122"/>
              </a:rPr>
              <a:t>徽      迷     唇     尚     荤 </a:t>
            </a:r>
            <a:endParaRPr lang="en-US" altLang="zh-CN" sz="3600" b="1" dirty="0">
              <a:latin typeface="楷体" panose="02010609060101010101" pitchFamily="49" charset="-122"/>
              <a:ea typeface="楷体" panose="02010609060101010101" pitchFamily="49" charset="-122"/>
            </a:endParaRPr>
          </a:p>
          <a:p>
            <a:pPr eaLnBrk="1" hangingPunct="1">
              <a:lnSpc>
                <a:spcPct val="200000"/>
              </a:lnSpc>
            </a:pPr>
            <a:r>
              <a:rPr lang="zh-CN" altLang="en-US" sz="3600" b="1" dirty="0">
                <a:latin typeface="楷体" panose="02010609060101010101" pitchFamily="49" charset="-122"/>
                <a:ea typeface="楷体" panose="02010609060101010101" pitchFamily="49" charset="-122"/>
              </a:rPr>
              <a:t>倔强</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嘱咐   沮     绪     吭</a:t>
            </a:r>
            <a:endParaRPr lang="en-US" altLang="zh-CN" sz="3600" b="1" dirty="0">
              <a:latin typeface="楷体" panose="02010609060101010101" pitchFamily="49" charset="-122"/>
              <a:ea typeface="楷体" panose="02010609060101010101" pitchFamily="49" charset="-122"/>
            </a:endParaRPr>
          </a:p>
          <a:p>
            <a:pPr eaLnBrk="1" hangingPunct="1">
              <a:lnSpc>
                <a:spcPct val="200000"/>
              </a:lnSpc>
            </a:pPr>
            <a:r>
              <a:rPr lang="zh-CN" altLang="en-US" sz="3600" b="1" dirty="0">
                <a:latin typeface="楷体" panose="02010609060101010101" pitchFamily="49" charset="-122"/>
                <a:ea typeface="楷体" panose="02010609060101010101" pitchFamily="49" charset="-122"/>
              </a:rPr>
              <a:t>嘹      妨     廓</a:t>
            </a:r>
            <a:endParaRPr lang="zh-CN" altLang="en-US" sz="3600" b="1" dirty="0">
              <a:latin typeface="楷体" panose="02010609060101010101" pitchFamily="49" charset="-122"/>
              <a:ea typeface="楷体" panose="02010609060101010101" pitchFamily="49" charset="-122"/>
            </a:endParaRPr>
          </a:p>
        </p:txBody>
      </p:sp>
      <p:sp>
        <p:nvSpPr>
          <p:cNvPr id="9" name="文本框 8"/>
          <p:cNvSpPr txBox="1"/>
          <p:nvPr/>
        </p:nvSpPr>
        <p:spPr>
          <a:xfrm>
            <a:off x="530225" y="484188"/>
            <a:ext cx="8613775" cy="3475038"/>
          </a:xfrm>
          <a:prstGeom prst="rect">
            <a:avLst/>
          </a:prstGeom>
          <a:noFill/>
        </p:spPr>
        <p:txBody>
          <a:bodyPr>
            <a:spAutoFit/>
          </a:bodyPr>
          <a:lstStyle/>
          <a:p>
            <a:pPr marR="0" defTabSz="914400" eaLnBrk="1" hangingPunct="1">
              <a:lnSpc>
                <a:spcPct val="229000"/>
              </a:lnSpc>
              <a:buClrTx/>
              <a:buSzTx/>
              <a:buFontTx/>
              <a:buNone/>
              <a:defRPr/>
            </a:pP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huī</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mí</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chún</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shànɡ</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hūn</a:t>
            </a:r>
            <a:endPar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endParaRPr>
          </a:p>
          <a:p>
            <a:pPr marR="0" defTabSz="914400" eaLnBrk="1" hangingPunct="1">
              <a:lnSpc>
                <a:spcPct val="229000"/>
              </a:lnSpc>
              <a:buClrTx/>
              <a:buSzTx/>
              <a:buFontTx/>
              <a:buNone/>
              <a:defRPr/>
            </a:pP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jué</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jiànɡ</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zhǔ</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fù</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jǔ</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xù</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kēnɡ</a:t>
            </a:r>
            <a:endPar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endParaRPr>
          </a:p>
          <a:p>
            <a:pPr marR="0" defTabSz="914400" eaLnBrk="1" hangingPunct="1">
              <a:lnSpc>
                <a:spcPct val="229000"/>
              </a:lnSpc>
              <a:buClrTx/>
              <a:buSzTx/>
              <a:buFontTx/>
              <a:buNone/>
              <a:defRPr/>
            </a:pP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liáo</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fánɡ</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r>
              <a:rPr kumimoji="0" lang="en-US" altLang="zh-CN" sz="3200" b="1" kern="1200" cap="none" spc="-150" normalizeH="0" baseline="0" noProof="0" dirty="0" err="1">
                <a:solidFill>
                  <a:srgbClr val="0000FF"/>
                </a:solidFill>
                <a:latin typeface="宋体" panose="02010600030101010101" pitchFamily="2" charset="-122"/>
                <a:ea typeface="宋体" panose="02010600030101010101" pitchFamily="2" charset="-122"/>
                <a:cs typeface="+mn-cs"/>
              </a:rPr>
              <a:t>kuò</a:t>
            </a:r>
            <a:r>
              <a:rPr kumimoji="0" lang="en-US" altLang="zh-CN" sz="3200" b="1" kern="1200" cap="none" spc="-150" normalizeH="0" baseline="0" noProof="0" dirty="0">
                <a:solidFill>
                  <a:srgbClr val="0000FF"/>
                </a:solidFill>
                <a:latin typeface="宋体" panose="02010600030101010101" pitchFamily="2" charset="-122"/>
                <a:ea typeface="宋体" panose="02010600030101010101" pitchFamily="2" charset="-122"/>
                <a:cs typeface="+mn-cs"/>
              </a:rPr>
              <a:t> </a:t>
            </a:r>
            <a:endParaRPr kumimoji="0" lang="zh-CN" altLang="en-US" sz="3200" b="1" kern="1200" cap="none" spc="-150" normalizeH="0" baseline="0" noProof="0" dirty="0">
              <a:solidFill>
                <a:srgbClr val="0000FF"/>
              </a:solidFill>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1"/>
          <p:cNvSpPr txBox="1"/>
          <p:nvPr/>
        </p:nvSpPr>
        <p:spPr>
          <a:xfrm>
            <a:off x="1403350" y="987425"/>
            <a:ext cx="6408738" cy="733425"/>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“唇、尚、嘱”的声母是</a:t>
            </a:r>
            <a:r>
              <a:rPr lang="en-US" altLang="zh-CN" sz="3200" b="1" dirty="0">
                <a:latin typeface="宋体" panose="02010600030101010101" pitchFamily="2" charset="-122"/>
              </a:rPr>
              <a:t>___</a:t>
            </a:r>
            <a:r>
              <a:rPr lang="zh-CN" altLang="en-US" sz="3200" b="1" dirty="0">
                <a:latin typeface="宋体" panose="02010600030101010101" pitchFamily="2" charset="-122"/>
              </a:rPr>
              <a:t>舌音。</a:t>
            </a:r>
            <a:endParaRPr lang="zh-CN" altLang="en-US" sz="3200" b="1" dirty="0">
              <a:latin typeface="宋体" panose="02010600030101010101" pitchFamily="2" charset="-122"/>
            </a:endParaRPr>
          </a:p>
        </p:txBody>
      </p:sp>
      <p:sp>
        <p:nvSpPr>
          <p:cNvPr id="14339" name="文本框 2"/>
          <p:cNvSpPr txBox="1"/>
          <p:nvPr/>
        </p:nvSpPr>
        <p:spPr>
          <a:xfrm>
            <a:off x="6011863" y="942975"/>
            <a:ext cx="647700" cy="641350"/>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宋体" panose="02010600030101010101" pitchFamily="2" charset="-122"/>
              </a:rPr>
              <a:t>翘</a:t>
            </a:r>
            <a:endParaRPr lang="zh-CN" altLang="en-US" sz="3200" b="1" dirty="0">
              <a:solidFill>
                <a:srgbClr val="0000FF"/>
              </a:solidFill>
              <a:latin typeface="宋体" panose="02010600030101010101" pitchFamily="2" charset="-122"/>
            </a:endParaRPr>
          </a:p>
        </p:txBody>
      </p:sp>
      <p:sp>
        <p:nvSpPr>
          <p:cNvPr id="14340" name="文本框 3"/>
          <p:cNvSpPr txBox="1"/>
          <p:nvPr/>
        </p:nvSpPr>
        <p:spPr>
          <a:xfrm>
            <a:off x="1781175" y="2665413"/>
            <a:ext cx="647700" cy="711200"/>
          </a:xfrm>
          <a:prstGeom prst="rect">
            <a:avLst/>
          </a:prstGeom>
          <a:noFill/>
          <a:ln w="9525">
            <a:noFill/>
          </a:ln>
        </p:spPr>
        <p:txBody>
          <a:bodyPr>
            <a:spAutoFit/>
          </a:bodyPr>
          <a:p>
            <a:pPr eaLnBrk="1" hangingPunct="1">
              <a:lnSpc>
                <a:spcPct val="130000"/>
              </a:lnSpc>
            </a:pPr>
            <a:r>
              <a:rPr lang="zh-CN" altLang="en-US" sz="3600" b="1" dirty="0">
                <a:latin typeface="楷体" panose="02010609060101010101" pitchFamily="49" charset="-122"/>
                <a:ea typeface="楷体" panose="02010609060101010101" pitchFamily="49" charset="-122"/>
              </a:rPr>
              <a:t>尚</a:t>
            </a:r>
            <a:endParaRPr lang="zh-CN" altLang="en-US" sz="3600" b="1" dirty="0">
              <a:latin typeface="楷体" panose="02010609060101010101" pitchFamily="49" charset="-122"/>
              <a:ea typeface="楷体" panose="02010609060101010101" pitchFamily="49" charset="-122"/>
            </a:endParaRPr>
          </a:p>
        </p:txBody>
      </p:sp>
      <p:sp>
        <p:nvSpPr>
          <p:cNvPr id="5" name="左大括号 4"/>
          <p:cNvSpPr/>
          <p:nvPr/>
        </p:nvSpPr>
        <p:spPr>
          <a:xfrm>
            <a:off x="2524125" y="2393950"/>
            <a:ext cx="358775" cy="1254125"/>
          </a:xfrm>
          <a:prstGeom prst="leftBrace">
            <a:avLst>
              <a:gd name="adj1" fmla="val 48434"/>
              <a:gd name="adj2" fmla="val 50000"/>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4342" name="文本框 5"/>
          <p:cNvSpPr txBox="1"/>
          <p:nvPr/>
        </p:nvSpPr>
        <p:spPr>
          <a:xfrm>
            <a:off x="2960688" y="2100263"/>
            <a:ext cx="2952750" cy="731837"/>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单独读时读音</a:t>
            </a:r>
            <a:endParaRPr lang="zh-CN" altLang="en-US" sz="3200" b="1" dirty="0">
              <a:latin typeface="楷体" panose="02010609060101010101" pitchFamily="49" charset="-122"/>
              <a:ea typeface="楷体" panose="02010609060101010101" pitchFamily="49" charset="-122"/>
            </a:endParaRPr>
          </a:p>
        </p:txBody>
      </p:sp>
      <p:sp>
        <p:nvSpPr>
          <p:cNvPr id="14343" name="文本框 6"/>
          <p:cNvSpPr txBox="1"/>
          <p:nvPr/>
        </p:nvSpPr>
        <p:spPr>
          <a:xfrm>
            <a:off x="2960688" y="3195638"/>
            <a:ext cx="1152525" cy="731837"/>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和尚</a:t>
            </a:r>
            <a:endParaRPr lang="zh-CN" altLang="en-US" sz="3200" b="1" dirty="0">
              <a:latin typeface="楷体" panose="02010609060101010101" pitchFamily="49" charset="-122"/>
              <a:ea typeface="楷体" panose="02010609060101010101" pitchFamily="49" charset="-122"/>
            </a:endParaRPr>
          </a:p>
        </p:txBody>
      </p:sp>
      <p:sp>
        <p:nvSpPr>
          <p:cNvPr id="14344" name="文本框 7"/>
          <p:cNvSpPr txBox="1"/>
          <p:nvPr/>
        </p:nvSpPr>
        <p:spPr>
          <a:xfrm>
            <a:off x="6172200" y="2028825"/>
            <a:ext cx="1220788" cy="641350"/>
          </a:xfrm>
          <a:prstGeom prst="rect">
            <a:avLst/>
          </a:prstGeom>
          <a:noFill/>
          <a:ln w="9525">
            <a:noFill/>
          </a:ln>
        </p:spPr>
        <p:txBody>
          <a:bodyPr>
            <a:spAutoFit/>
          </a:bodyPr>
          <a:p>
            <a:pPr eaLnBrk="1" hangingPunct="1">
              <a:lnSpc>
                <a:spcPct val="130000"/>
              </a:lnSpc>
            </a:pPr>
            <a:r>
              <a:rPr lang="en-US" altLang="zh-CN" sz="3200" b="1" dirty="0">
                <a:solidFill>
                  <a:srgbClr val="0000FF"/>
                </a:solidFill>
                <a:latin typeface="宋体" panose="02010600030101010101" pitchFamily="2" charset="-122"/>
              </a:rPr>
              <a:t>shànɡ</a:t>
            </a:r>
            <a:endParaRPr lang="zh-CN" altLang="en-US" sz="3200" b="1" dirty="0">
              <a:solidFill>
                <a:srgbClr val="0000FF"/>
              </a:solidFill>
              <a:latin typeface="宋体" panose="02010600030101010101" pitchFamily="2" charset="-122"/>
            </a:endParaRPr>
          </a:p>
        </p:txBody>
      </p:sp>
      <p:sp>
        <p:nvSpPr>
          <p:cNvPr id="14345" name="文本框 8"/>
          <p:cNvSpPr txBox="1"/>
          <p:nvPr/>
        </p:nvSpPr>
        <p:spPr>
          <a:xfrm>
            <a:off x="6172200" y="3241675"/>
            <a:ext cx="1220788" cy="641350"/>
          </a:xfrm>
          <a:prstGeom prst="rect">
            <a:avLst/>
          </a:prstGeom>
          <a:noFill/>
          <a:ln w="9525">
            <a:noFill/>
          </a:ln>
        </p:spPr>
        <p:txBody>
          <a:bodyPr>
            <a:spAutoFit/>
          </a:bodyPr>
          <a:p>
            <a:pPr eaLnBrk="1" hangingPunct="1">
              <a:lnSpc>
                <a:spcPct val="130000"/>
              </a:lnSpc>
            </a:pPr>
            <a:r>
              <a:rPr lang="en-US" altLang="zh-CN" sz="3200" b="1" dirty="0">
                <a:solidFill>
                  <a:srgbClr val="0000FF"/>
                </a:solidFill>
                <a:latin typeface="宋体" panose="02010600030101010101" pitchFamily="2" charset="-122"/>
              </a:rPr>
              <a:t>shɑnɡ</a:t>
            </a:r>
            <a:endParaRPr lang="zh-CN" altLang="en-US" sz="3200" b="1" dirty="0">
              <a:solidFill>
                <a:srgbClr val="00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500" fill="hold"/>
                                        <p:tgtEl>
                                          <p:spTgt spid="14339"/>
                                        </p:tgtEl>
                                        <p:attrNameLst>
                                          <p:attrName>ppt_w</p:attrName>
                                        </p:attrNameLst>
                                      </p:cBhvr>
                                      <p:tavLst>
                                        <p:tav tm="0">
                                          <p:val>
                                            <p:fltVal val="0.000000"/>
                                          </p:val>
                                        </p:tav>
                                        <p:tav tm="100000">
                                          <p:val>
                                            <p:strVal val="#ppt_w"/>
                                          </p:val>
                                        </p:tav>
                                      </p:tavLst>
                                    </p:anim>
                                    <p:anim calcmode="lin" valueType="num">
                                      <p:cBhvr>
                                        <p:cTn id="8" dur="500" fill="hold"/>
                                        <p:tgtEl>
                                          <p:spTgt spid="14339"/>
                                        </p:tgtEl>
                                        <p:attrNameLst>
                                          <p:attrName>ppt_h</p:attrName>
                                        </p:attrNameLst>
                                      </p:cBhvr>
                                      <p:tavLst>
                                        <p:tav tm="0">
                                          <p:val>
                                            <p:fltVal val="0.000000"/>
                                          </p:val>
                                        </p:tav>
                                        <p:tav tm="100000">
                                          <p:val>
                                            <p:strVal val="#ppt_h"/>
                                          </p:val>
                                        </p:tav>
                                      </p:tavLst>
                                    </p:anim>
                                    <p:animEffect transition="in" filter="fade">
                                      <p:cBhvr>
                                        <p:cTn id="9" dur="500"/>
                                        <p:tgtEl>
                                          <p:spTgt spid="1433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4340"/>
                                        </p:tgtEl>
                                        <p:attrNameLst>
                                          <p:attrName>style.visibility</p:attrName>
                                        </p:attrNameLst>
                                      </p:cBhvr>
                                      <p:to>
                                        <p:strVal val="visible"/>
                                      </p:to>
                                    </p:set>
                                    <p:animEffect transition="in" filter="wipe(left)">
                                      <p:cBhvr>
                                        <p:cTn id="14" dur="500"/>
                                        <p:tgtEl>
                                          <p:spTgt spid="1434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4342"/>
                                        </p:tgtEl>
                                        <p:attrNameLst>
                                          <p:attrName>style.visibility</p:attrName>
                                        </p:attrNameLst>
                                      </p:cBhvr>
                                      <p:to>
                                        <p:strVal val="visible"/>
                                      </p:to>
                                    </p:set>
                                    <p:animEffect transition="in" filter="wipe(left)">
                                      <p:cBhvr>
                                        <p:cTn id="24" dur="500"/>
                                        <p:tgtEl>
                                          <p:spTgt spid="1434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344"/>
                                        </p:tgtEl>
                                        <p:attrNameLst>
                                          <p:attrName>style.visibility</p:attrName>
                                        </p:attrNameLst>
                                      </p:cBhvr>
                                      <p:to>
                                        <p:strVal val="visible"/>
                                      </p:to>
                                    </p:set>
                                    <p:animEffect transition="in" filter="wipe(left)">
                                      <p:cBhvr>
                                        <p:cTn id="29" dur="500"/>
                                        <p:tgtEl>
                                          <p:spTgt spid="1434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4343"/>
                                        </p:tgtEl>
                                        <p:attrNameLst>
                                          <p:attrName>style.visibility</p:attrName>
                                        </p:attrNameLst>
                                      </p:cBhvr>
                                      <p:to>
                                        <p:strVal val="visible"/>
                                      </p:to>
                                    </p:set>
                                    <p:animEffect transition="in" filter="wipe(left)">
                                      <p:cBhvr>
                                        <p:cTn id="34" dur="500"/>
                                        <p:tgtEl>
                                          <p:spTgt spid="1434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4345"/>
                                        </p:tgtEl>
                                        <p:attrNameLst>
                                          <p:attrName>style.visibility</p:attrName>
                                        </p:attrNameLst>
                                      </p:cBhvr>
                                      <p:to>
                                        <p:strVal val="visible"/>
                                      </p:to>
                                    </p:set>
                                    <p:animEffect transition="in" filter="wipe(left)">
                                      <p:cBhvr>
                                        <p:cTn id="39" dur="5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p:bldP spid="5" grpId="0" animBg="1"/>
      <p:bldP spid="14342" grpId="0"/>
      <p:bldP spid="14343" grpId="0"/>
      <p:bldP spid="14344" grpId="0"/>
      <p:bldP spid="143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
          <p:cNvSpPr txBox="1"/>
          <p:nvPr/>
        </p:nvSpPr>
        <p:spPr>
          <a:xfrm>
            <a:off x="1160463" y="-92075"/>
            <a:ext cx="1728787" cy="641350"/>
          </a:xfrm>
          <a:prstGeom prst="rect">
            <a:avLst/>
          </a:prstGeom>
          <a:noFill/>
          <a:ln w="9525">
            <a:noFill/>
          </a:ln>
        </p:spPr>
        <p:txBody>
          <a:bodyPr>
            <a:spAutoFit/>
          </a:bodyPr>
          <a:p>
            <a:pPr eaLnBrk="1" hangingPunct="1">
              <a:lnSpc>
                <a:spcPct val="130000"/>
              </a:lnSpc>
            </a:pPr>
            <a:r>
              <a:rPr lang="zh-CN" altLang="en-US" sz="3200" b="1" dirty="0">
                <a:solidFill>
                  <a:srgbClr val="AE7F4F"/>
                </a:solidFill>
                <a:latin typeface="黑体" panose="02010609060101010101" pitchFamily="49" charset="-122"/>
                <a:ea typeface="黑体" panose="02010609060101010101" pitchFamily="49" charset="-122"/>
              </a:rPr>
              <a:t>多音字</a:t>
            </a:r>
            <a:endParaRPr lang="zh-CN" altLang="en-US" sz="3200" b="1" dirty="0">
              <a:solidFill>
                <a:srgbClr val="AE7F4F"/>
              </a:solidFill>
              <a:latin typeface="黑体" panose="02010609060101010101" pitchFamily="49" charset="-122"/>
              <a:ea typeface="黑体" panose="02010609060101010101" pitchFamily="49" charset="-122"/>
            </a:endParaRPr>
          </a:p>
        </p:txBody>
      </p:sp>
      <p:sp>
        <p:nvSpPr>
          <p:cNvPr id="3" name="左大括号 2"/>
          <p:cNvSpPr/>
          <p:nvPr/>
        </p:nvSpPr>
        <p:spPr>
          <a:xfrm>
            <a:off x="946150" y="1566863"/>
            <a:ext cx="360363" cy="2227263"/>
          </a:xfrm>
          <a:prstGeom prst="leftBrace">
            <a:avLst>
              <a:gd name="adj1" fmla="val 48434"/>
              <a:gd name="adj2" fmla="val 50000"/>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框 3"/>
          <p:cNvSpPr txBox="1"/>
          <p:nvPr/>
        </p:nvSpPr>
        <p:spPr>
          <a:xfrm>
            <a:off x="1403350" y="1274763"/>
            <a:ext cx="2951163" cy="731837"/>
          </a:xfrm>
          <a:prstGeom prst="rect">
            <a:avLst/>
          </a:prstGeom>
          <a:noFill/>
          <a:ln w="9525">
            <a:noFill/>
          </a:ln>
        </p:spPr>
        <p:txBody>
          <a:bodyPr>
            <a:spAutoFit/>
          </a:bodyPr>
          <a:p>
            <a:pPr eaLnBrk="1" hangingPunct="1">
              <a:lnSpc>
                <a:spcPct val="130000"/>
              </a:lnSpc>
            </a:pPr>
            <a:r>
              <a:rPr lang="en-US" altLang="zh-CN" sz="3200" b="1" dirty="0">
                <a:latin typeface="宋体" panose="02010600030101010101" pitchFamily="2" charset="-122"/>
              </a:rPr>
              <a:t>jiànɡ</a:t>
            </a:r>
            <a:r>
              <a:rPr lang="zh-CN" altLang="en-US" sz="3200" b="1" dirty="0">
                <a:latin typeface="宋体" panose="02010600030101010101" pitchFamily="2" charset="-122"/>
              </a:rPr>
              <a:t>（     ）</a:t>
            </a:r>
            <a:endParaRPr lang="zh-CN" altLang="en-US" sz="3200" b="1" dirty="0">
              <a:latin typeface="宋体" panose="02010600030101010101" pitchFamily="2" charset="-122"/>
            </a:endParaRPr>
          </a:p>
        </p:txBody>
      </p:sp>
      <p:sp>
        <p:nvSpPr>
          <p:cNvPr id="8" name="文本框 7"/>
          <p:cNvSpPr txBox="1"/>
          <p:nvPr/>
        </p:nvSpPr>
        <p:spPr>
          <a:xfrm>
            <a:off x="322263" y="2241550"/>
            <a:ext cx="647700" cy="711200"/>
          </a:xfrm>
          <a:prstGeom prst="rect">
            <a:avLst/>
          </a:prstGeom>
          <a:noFill/>
          <a:ln w="9525">
            <a:noFill/>
          </a:ln>
        </p:spPr>
        <p:txBody>
          <a:bodyPr>
            <a:spAutoFit/>
          </a:bodyPr>
          <a:p>
            <a:pPr eaLnBrk="1" hangingPunct="1">
              <a:lnSpc>
                <a:spcPct val="130000"/>
              </a:lnSpc>
            </a:pPr>
            <a:r>
              <a:rPr lang="zh-CN" altLang="en-US" sz="3600" b="1" dirty="0">
                <a:latin typeface="楷体" panose="02010609060101010101" pitchFamily="49" charset="-122"/>
                <a:ea typeface="楷体" panose="02010609060101010101" pitchFamily="49" charset="-122"/>
              </a:rPr>
              <a:t>强</a:t>
            </a:r>
            <a:endParaRPr lang="zh-CN" altLang="en-US" sz="3600" b="1" dirty="0">
              <a:latin typeface="楷体" panose="02010609060101010101" pitchFamily="49" charset="-122"/>
              <a:ea typeface="楷体" panose="02010609060101010101" pitchFamily="49" charset="-122"/>
            </a:endParaRPr>
          </a:p>
        </p:txBody>
      </p:sp>
      <p:sp>
        <p:nvSpPr>
          <p:cNvPr id="9" name="文本框 8"/>
          <p:cNvSpPr txBox="1"/>
          <p:nvPr/>
        </p:nvSpPr>
        <p:spPr>
          <a:xfrm>
            <a:off x="1403350" y="2289175"/>
            <a:ext cx="2951163" cy="733425"/>
          </a:xfrm>
          <a:prstGeom prst="rect">
            <a:avLst/>
          </a:prstGeom>
          <a:noFill/>
          <a:ln w="9525">
            <a:noFill/>
          </a:ln>
        </p:spPr>
        <p:txBody>
          <a:bodyPr>
            <a:spAutoFit/>
          </a:bodyPr>
          <a:p>
            <a:pPr eaLnBrk="1" hangingPunct="1">
              <a:lnSpc>
                <a:spcPct val="130000"/>
              </a:lnSpc>
            </a:pPr>
            <a:r>
              <a:rPr lang="en-US" altLang="zh-CN" sz="3200" b="1" dirty="0">
                <a:latin typeface="宋体" panose="02010600030101010101" pitchFamily="2" charset="-122"/>
              </a:rPr>
              <a:t>qiánɡ</a:t>
            </a:r>
            <a:r>
              <a:rPr lang="zh-CN" altLang="en-US" sz="3200" b="1" dirty="0">
                <a:latin typeface="宋体" panose="02010600030101010101" pitchFamily="2" charset="-122"/>
              </a:rPr>
              <a:t>（     ）</a:t>
            </a:r>
            <a:endParaRPr lang="zh-CN" altLang="en-US" sz="3200" b="1" dirty="0">
              <a:latin typeface="宋体" panose="02010600030101010101" pitchFamily="2" charset="-122"/>
            </a:endParaRPr>
          </a:p>
        </p:txBody>
      </p:sp>
      <p:sp>
        <p:nvSpPr>
          <p:cNvPr id="10" name="文本框 9"/>
          <p:cNvSpPr txBox="1"/>
          <p:nvPr/>
        </p:nvSpPr>
        <p:spPr>
          <a:xfrm>
            <a:off x="1403350" y="3292475"/>
            <a:ext cx="2951163" cy="731838"/>
          </a:xfrm>
          <a:prstGeom prst="rect">
            <a:avLst/>
          </a:prstGeom>
          <a:noFill/>
          <a:ln w="9525">
            <a:noFill/>
          </a:ln>
        </p:spPr>
        <p:txBody>
          <a:bodyPr>
            <a:spAutoFit/>
          </a:bodyPr>
          <a:p>
            <a:pPr eaLnBrk="1" hangingPunct="1">
              <a:lnSpc>
                <a:spcPct val="130000"/>
              </a:lnSpc>
            </a:pPr>
            <a:r>
              <a:rPr lang="en-US" altLang="zh-CN" sz="3200" b="1" dirty="0">
                <a:latin typeface="宋体" panose="02010600030101010101" pitchFamily="2" charset="-122"/>
              </a:rPr>
              <a:t>qiǎnɡ</a:t>
            </a:r>
            <a:r>
              <a:rPr lang="zh-CN" altLang="en-US" sz="3200" b="1" dirty="0">
                <a:latin typeface="宋体" panose="02010600030101010101" pitchFamily="2" charset="-122"/>
              </a:rPr>
              <a:t>（     ）</a:t>
            </a:r>
            <a:endParaRPr lang="zh-CN" altLang="en-US" sz="3200" b="1" dirty="0">
              <a:latin typeface="宋体" panose="02010600030101010101" pitchFamily="2" charset="-122"/>
            </a:endParaRPr>
          </a:p>
        </p:txBody>
      </p:sp>
      <p:sp>
        <p:nvSpPr>
          <p:cNvPr id="16" name="文本框 15"/>
          <p:cNvSpPr txBox="1"/>
          <p:nvPr/>
        </p:nvSpPr>
        <p:spPr>
          <a:xfrm>
            <a:off x="2916238" y="1235075"/>
            <a:ext cx="1079500" cy="731838"/>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倔强</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17" name="文本框 16"/>
          <p:cNvSpPr txBox="1"/>
          <p:nvPr/>
        </p:nvSpPr>
        <p:spPr>
          <a:xfrm>
            <a:off x="2916238" y="2289175"/>
            <a:ext cx="1079500" cy="641350"/>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强大</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18" name="文本框 17"/>
          <p:cNvSpPr txBox="1"/>
          <p:nvPr/>
        </p:nvSpPr>
        <p:spPr>
          <a:xfrm>
            <a:off x="2916238" y="3263900"/>
            <a:ext cx="1079500" cy="641350"/>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勉强</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11" name="左大括号 10"/>
          <p:cNvSpPr/>
          <p:nvPr/>
        </p:nvSpPr>
        <p:spPr>
          <a:xfrm>
            <a:off x="4978400" y="1555750"/>
            <a:ext cx="360363" cy="2227263"/>
          </a:xfrm>
          <a:prstGeom prst="leftBrace">
            <a:avLst>
              <a:gd name="adj1" fmla="val 48434"/>
              <a:gd name="adj2" fmla="val 50000"/>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文本框 11"/>
          <p:cNvSpPr txBox="1"/>
          <p:nvPr/>
        </p:nvSpPr>
        <p:spPr>
          <a:xfrm>
            <a:off x="5359400" y="1158875"/>
            <a:ext cx="3336925" cy="641350"/>
          </a:xfrm>
          <a:prstGeom prst="rect">
            <a:avLst/>
          </a:prstGeom>
          <a:noFill/>
          <a:ln w="9525">
            <a:noFill/>
          </a:ln>
        </p:spPr>
        <p:txBody>
          <a:bodyPr>
            <a:spAutoFit/>
          </a:bodyPr>
          <a:p>
            <a:pPr eaLnBrk="1" hangingPunct="1">
              <a:lnSpc>
                <a:spcPct val="130000"/>
              </a:lnSpc>
            </a:pPr>
            <a:r>
              <a:rPr lang="en-US" altLang="zh-CN" sz="3200" b="1" dirty="0">
                <a:latin typeface="宋体" panose="02010600030101010101" pitchFamily="2" charset="-122"/>
              </a:rPr>
              <a:t>kēnɡ</a:t>
            </a:r>
            <a:r>
              <a:rPr lang="zh-CN" altLang="en-US" sz="3200" b="1" dirty="0">
                <a:latin typeface="宋体" panose="02010600030101010101" pitchFamily="2" charset="-122"/>
              </a:rPr>
              <a:t>（        ）</a:t>
            </a:r>
            <a:endParaRPr lang="zh-CN" altLang="en-US" sz="3200" b="1" dirty="0">
              <a:latin typeface="宋体" panose="02010600030101010101" pitchFamily="2" charset="-122"/>
            </a:endParaRPr>
          </a:p>
        </p:txBody>
      </p:sp>
      <p:sp>
        <p:nvSpPr>
          <p:cNvPr id="13" name="文本框 12"/>
          <p:cNvSpPr txBox="1"/>
          <p:nvPr/>
        </p:nvSpPr>
        <p:spPr>
          <a:xfrm>
            <a:off x="4354513" y="2230438"/>
            <a:ext cx="647700" cy="711200"/>
          </a:xfrm>
          <a:prstGeom prst="rect">
            <a:avLst/>
          </a:prstGeom>
          <a:noFill/>
          <a:ln w="9525">
            <a:noFill/>
          </a:ln>
        </p:spPr>
        <p:txBody>
          <a:bodyPr>
            <a:spAutoFit/>
          </a:bodyPr>
          <a:p>
            <a:pPr eaLnBrk="1" hangingPunct="1">
              <a:lnSpc>
                <a:spcPct val="130000"/>
              </a:lnSpc>
            </a:pPr>
            <a:r>
              <a:rPr lang="zh-CN" altLang="en-US" sz="3600" b="1" dirty="0">
                <a:latin typeface="楷体" panose="02010609060101010101" pitchFamily="49" charset="-122"/>
                <a:ea typeface="楷体" panose="02010609060101010101" pitchFamily="49" charset="-122"/>
              </a:rPr>
              <a:t>吭</a:t>
            </a:r>
            <a:endParaRPr lang="zh-CN" altLang="en-US" sz="3600" b="1" dirty="0">
              <a:latin typeface="楷体" panose="02010609060101010101" pitchFamily="49" charset="-122"/>
              <a:ea typeface="楷体" panose="02010609060101010101" pitchFamily="49" charset="-122"/>
            </a:endParaRPr>
          </a:p>
        </p:txBody>
      </p:sp>
      <p:sp>
        <p:nvSpPr>
          <p:cNvPr id="14" name="文本框 13"/>
          <p:cNvSpPr txBox="1"/>
          <p:nvPr/>
        </p:nvSpPr>
        <p:spPr>
          <a:xfrm>
            <a:off x="5435600" y="3292475"/>
            <a:ext cx="3373438" cy="641350"/>
          </a:xfrm>
          <a:prstGeom prst="rect">
            <a:avLst/>
          </a:prstGeom>
          <a:noFill/>
          <a:ln w="9525">
            <a:noFill/>
          </a:ln>
        </p:spPr>
        <p:txBody>
          <a:bodyPr>
            <a:spAutoFit/>
          </a:bodyPr>
          <a:p>
            <a:pPr eaLnBrk="1" hangingPunct="1">
              <a:lnSpc>
                <a:spcPct val="130000"/>
              </a:lnSpc>
            </a:pPr>
            <a:r>
              <a:rPr lang="en-US" altLang="zh-CN" sz="3200" b="1" dirty="0">
                <a:latin typeface="宋体" panose="02010600030101010101" pitchFamily="2" charset="-122"/>
              </a:rPr>
              <a:t>hánɡ</a:t>
            </a:r>
            <a:r>
              <a:rPr lang="zh-CN" altLang="en-US" sz="3200" b="1" dirty="0">
                <a:latin typeface="宋体" panose="02010600030101010101" pitchFamily="2" charset="-122"/>
              </a:rPr>
              <a:t>（        ）</a:t>
            </a:r>
            <a:endParaRPr lang="zh-CN" altLang="en-US" sz="3200" b="1" dirty="0">
              <a:latin typeface="宋体" panose="02010600030101010101" pitchFamily="2" charset="-122"/>
            </a:endParaRPr>
          </a:p>
        </p:txBody>
      </p:sp>
      <p:sp>
        <p:nvSpPr>
          <p:cNvPr id="19" name="文本框 18"/>
          <p:cNvSpPr txBox="1"/>
          <p:nvPr/>
        </p:nvSpPr>
        <p:spPr>
          <a:xfrm>
            <a:off x="6564313" y="1158875"/>
            <a:ext cx="2005012" cy="641350"/>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一声不吭</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20" name="文本框 19"/>
          <p:cNvSpPr txBox="1"/>
          <p:nvPr/>
        </p:nvSpPr>
        <p:spPr>
          <a:xfrm>
            <a:off x="6665913" y="3260725"/>
            <a:ext cx="2003425" cy="641350"/>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引吭高歌</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down)">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down)">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down)">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down)">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p:bldP spid="9" grpId="0"/>
      <p:bldP spid="10" grpId="0"/>
      <p:bldP spid="16" grpId="0"/>
      <p:bldP spid="17" grpId="0"/>
      <p:bldP spid="18" grpId="0"/>
      <p:bldP spid="11" grpId="0" animBg="1"/>
      <p:bldP spid="12" grpId="0"/>
      <p:bldP spid="13" grpId="0"/>
      <p:bldP spid="14" grpId="0"/>
      <p:bldP spid="19" grpId="0"/>
      <p:bldP spid="20" grpId="0"/>
    </p:bldLst>
  </p:timing>
</p:sld>
</file>

<file path=ppt/tags/tag1.xml><?xml version="1.0" encoding="utf-8"?>
<p:tagLst xmlns:p="http://schemas.openxmlformats.org/presentationml/2006/main">
  <p:tag name="MH" val="20180203135658"/>
  <p:tag name="MH_LIBRARY" val="GRAPHIC"/>
  <p:tag name="MH_ORDER" val="Freeform 52"/>
</p:tagLst>
</file>

<file path=ppt/tags/tag10.xml><?xml version="1.0" encoding="utf-8"?>
<p:tagLst xmlns:p="http://schemas.openxmlformats.org/presentationml/2006/main">
  <p:tag name="MH" val="20180203135658"/>
  <p:tag name="MH_LIBRARY" val="GRAPHIC"/>
  <p:tag name="MH_ORDER" val="Freeform 50"/>
</p:tagLst>
</file>

<file path=ppt/tags/tag11.xml><?xml version="1.0" encoding="utf-8"?>
<p:tagLst xmlns:p="http://schemas.openxmlformats.org/presentationml/2006/main">
  <p:tag name="MH" val="20180203135658"/>
  <p:tag name="MH_LIBRARY" val="GRAPHIC"/>
  <p:tag name="MH_ORDER" val="Freeform 52"/>
</p:tagLst>
</file>

<file path=ppt/tags/tag12.xml><?xml version="1.0" encoding="utf-8"?>
<p:tagLst xmlns:p="http://schemas.openxmlformats.org/presentationml/2006/main">
  <p:tag name="MH" val="20180203135658"/>
  <p:tag name="MH_LIBRARY" val="GRAPHIC"/>
  <p:tag name="MH_ORDER" val="Freeform 50"/>
</p:tagLst>
</file>

<file path=ppt/tags/tag13.xml><?xml version="1.0" encoding="utf-8"?>
<p:tagLst xmlns:p="http://schemas.openxmlformats.org/presentationml/2006/main">
  <p:tag name="MH" val="20180203135658"/>
  <p:tag name="MH_LIBRARY" val="GRAPHIC"/>
  <p:tag name="MH_ORDER" val="Freeform 52"/>
</p:tagLst>
</file>

<file path=ppt/tags/tag14.xml><?xml version="1.0" encoding="utf-8"?>
<p:tagLst xmlns:p="http://schemas.openxmlformats.org/presentationml/2006/main">
  <p:tag name="MH" val="20180203135658"/>
  <p:tag name="MH_LIBRARY" val="GRAPHIC"/>
  <p:tag name="MH_ORDER" val="Freeform 50"/>
</p:tagLst>
</file>

<file path=ppt/tags/tag15.xml><?xml version="1.0" encoding="utf-8"?>
<p:tagLst xmlns:p="http://schemas.openxmlformats.org/presentationml/2006/main">
  <p:tag name="MH" val="20180203135658"/>
  <p:tag name="MH_LIBRARY" val="GRAPHIC"/>
  <p:tag name="MH_ORDER" val="Freeform 52"/>
</p:tagLst>
</file>

<file path=ppt/tags/tag16.xml><?xml version="1.0" encoding="utf-8"?>
<p:tagLst xmlns:p="http://schemas.openxmlformats.org/presentationml/2006/main">
  <p:tag name="MH" val="20180203135658"/>
  <p:tag name="MH_LIBRARY" val="GRAPHIC"/>
  <p:tag name="MH_ORDER" val="Freeform 50"/>
</p:tagLst>
</file>

<file path=ppt/tags/tag17.xml><?xml version="1.0" encoding="utf-8"?>
<p:tagLst xmlns:p="http://schemas.openxmlformats.org/presentationml/2006/main">
  <p:tag name="MH" val="20180203135658"/>
  <p:tag name="MH_LIBRARY" val="GRAPHIC"/>
  <p:tag name="MH_ORDER" val="Freeform 52"/>
</p:tagLst>
</file>

<file path=ppt/tags/tag18.xml><?xml version="1.0" encoding="utf-8"?>
<p:tagLst xmlns:p="http://schemas.openxmlformats.org/presentationml/2006/main">
  <p:tag name="MH" val="20180203135658"/>
  <p:tag name="MH_LIBRARY" val="GRAPHIC"/>
  <p:tag name="MH_ORDER" val="Freeform 50"/>
</p:tagLst>
</file>

<file path=ppt/tags/tag19.xml><?xml version="1.0" encoding="utf-8"?>
<p:tagLst xmlns:p="http://schemas.openxmlformats.org/presentationml/2006/main">
  <p:tag name="MH" val="20180203135658"/>
  <p:tag name="MH_LIBRARY" val="GRAPHIC"/>
  <p:tag name="MH_ORDER" val="Freeform 52"/>
</p:tagLst>
</file>

<file path=ppt/tags/tag2.xml><?xml version="1.0" encoding="utf-8"?>
<p:tagLst xmlns:p="http://schemas.openxmlformats.org/presentationml/2006/main">
  <p:tag name="MH" val="20180203135658"/>
  <p:tag name="MH_LIBRARY" val="GRAPHIC"/>
  <p:tag name="MH_ORDER" val="Freeform 50"/>
</p:tagLst>
</file>

<file path=ppt/tags/tag20.xml><?xml version="1.0" encoding="utf-8"?>
<p:tagLst xmlns:p="http://schemas.openxmlformats.org/presentationml/2006/main">
  <p:tag name="MH" val="20180203135658"/>
  <p:tag name="MH_LIBRARY" val="GRAPHIC"/>
  <p:tag name="MH_ORDER" val="Freeform 50"/>
</p:tagLst>
</file>

<file path=ppt/tags/tag21.xml><?xml version="1.0" encoding="utf-8"?>
<p:tagLst xmlns:p="http://schemas.openxmlformats.org/presentationml/2006/main">
  <p:tag name="MH" val="20180203135658"/>
  <p:tag name="MH_LIBRARY" val="GRAPHIC"/>
  <p:tag name="MH_ORDER" val="Freeform 52"/>
</p:tagLst>
</file>

<file path=ppt/tags/tag22.xml><?xml version="1.0" encoding="utf-8"?>
<p:tagLst xmlns:p="http://schemas.openxmlformats.org/presentationml/2006/main">
  <p:tag name="MH" val="20180203135658"/>
  <p:tag name="MH_LIBRARY" val="GRAPHIC"/>
  <p:tag name="MH_ORDER" val="Freeform 50"/>
</p:tagLst>
</file>

<file path=ppt/tags/tag23.xml><?xml version="1.0" encoding="utf-8"?>
<p:tagLst xmlns:p="http://schemas.openxmlformats.org/presentationml/2006/main">
  <p:tag name="MH" val="20180203135658"/>
  <p:tag name="MH_LIBRARY" val="GRAPHIC"/>
  <p:tag name="MH_ORDER" val="Freeform 52"/>
</p:tagLst>
</file>

<file path=ppt/tags/tag24.xml><?xml version="1.0" encoding="utf-8"?>
<p:tagLst xmlns:p="http://schemas.openxmlformats.org/presentationml/2006/main">
  <p:tag name="MH" val="20180203135658"/>
  <p:tag name="MH_LIBRARY" val="GRAPHIC"/>
  <p:tag name="MH_ORDER" val="Freeform 50"/>
</p:tagLst>
</file>

<file path=ppt/tags/tag25.xml><?xml version="1.0" encoding="utf-8"?>
<p:tagLst xmlns:p="http://schemas.openxmlformats.org/presentationml/2006/main">
  <p:tag name="MH" val="20180203135658"/>
  <p:tag name="MH_LIBRARY" val="GRAPHIC"/>
  <p:tag name="MH_ORDER" val="Freeform 52"/>
</p:tagLst>
</file>

<file path=ppt/tags/tag26.xml><?xml version="1.0" encoding="utf-8"?>
<p:tagLst xmlns:p="http://schemas.openxmlformats.org/presentationml/2006/main">
  <p:tag name="MH" val="20180203135658"/>
  <p:tag name="MH_LIBRARY" val="GRAPHIC"/>
  <p:tag name="MH_ORDER" val="Freeform 50"/>
</p:tagLst>
</file>

<file path=ppt/tags/tag27.xml><?xml version="1.0" encoding="utf-8"?>
<p:tagLst xmlns:p="http://schemas.openxmlformats.org/presentationml/2006/main">
  <p:tag name="MH" val="20180203135658"/>
  <p:tag name="MH_LIBRARY" val="GRAPHIC"/>
  <p:tag name="MH_ORDER" val="Freeform 52"/>
</p:tagLst>
</file>

<file path=ppt/tags/tag28.xml><?xml version="1.0" encoding="utf-8"?>
<p:tagLst xmlns:p="http://schemas.openxmlformats.org/presentationml/2006/main">
  <p:tag name="MH" val="20180203135658"/>
  <p:tag name="MH_LIBRARY" val="GRAPHIC"/>
  <p:tag name="MH_ORDER" val="Freeform 50"/>
</p:tagLst>
</file>

<file path=ppt/tags/tag29.xml><?xml version="1.0" encoding="utf-8"?>
<p:tagLst xmlns:p="http://schemas.openxmlformats.org/presentationml/2006/main">
  <p:tag name="MH" val="20180203135658"/>
  <p:tag name="MH_LIBRARY" val="GRAPHIC"/>
  <p:tag name="MH_ORDER" val="Freeform 52"/>
</p:tagLst>
</file>

<file path=ppt/tags/tag3.xml><?xml version="1.0" encoding="utf-8"?>
<p:tagLst xmlns:p="http://schemas.openxmlformats.org/presentationml/2006/main">
  <p:tag name="MH" val="20180203135658"/>
  <p:tag name="MH_LIBRARY" val="GRAPHIC"/>
  <p:tag name="MH_ORDER" val="Freeform 52"/>
</p:tagLst>
</file>

<file path=ppt/tags/tag30.xml><?xml version="1.0" encoding="utf-8"?>
<p:tagLst xmlns:p="http://schemas.openxmlformats.org/presentationml/2006/main">
  <p:tag name="MH" val="20180203135658"/>
  <p:tag name="MH_LIBRARY" val="GRAPHIC"/>
  <p:tag name="MH_ORDER" val="Freeform 50"/>
</p:tagLst>
</file>

<file path=ppt/tags/tag31.xml><?xml version="1.0" encoding="utf-8"?>
<p:tagLst xmlns:p="http://schemas.openxmlformats.org/presentationml/2006/main">
  <p:tag name="MH" val="20180203135658"/>
  <p:tag name="MH_LIBRARY" val="GRAPHIC"/>
  <p:tag name="MH_ORDER" val="Freeform 52"/>
</p:tagLst>
</file>

<file path=ppt/tags/tag32.xml><?xml version="1.0" encoding="utf-8"?>
<p:tagLst xmlns:p="http://schemas.openxmlformats.org/presentationml/2006/main">
  <p:tag name="MH" val="20180203135658"/>
  <p:tag name="MH_LIBRARY" val="GRAPHIC"/>
  <p:tag name="MH_ORDER" val="Freeform 50"/>
</p:tagLst>
</file>

<file path=ppt/tags/tag33.xml><?xml version="1.0" encoding="utf-8"?>
<p:tagLst xmlns:p="http://schemas.openxmlformats.org/presentationml/2006/main">
  <p:tag name="commondata" val="eyJoZGlkIjoiM2FjN2UwN2E2YzY1YjRlYmUzNjBlODY5NmUzYmRkZWYifQ=="/>
</p:tagLst>
</file>

<file path=ppt/tags/tag4.xml><?xml version="1.0" encoding="utf-8"?>
<p:tagLst xmlns:p="http://schemas.openxmlformats.org/presentationml/2006/main">
  <p:tag name="MH" val="20180203135658"/>
  <p:tag name="MH_LIBRARY" val="GRAPHIC"/>
  <p:tag name="MH_ORDER" val="Freeform 50"/>
</p:tagLst>
</file>

<file path=ppt/tags/tag5.xml><?xml version="1.0" encoding="utf-8"?>
<p:tagLst xmlns:p="http://schemas.openxmlformats.org/presentationml/2006/main">
  <p:tag name="MH" val="20180203135658"/>
  <p:tag name="MH_LIBRARY" val="GRAPHIC"/>
  <p:tag name="MH_ORDER" val="Freeform 52"/>
</p:tagLst>
</file>

<file path=ppt/tags/tag6.xml><?xml version="1.0" encoding="utf-8"?>
<p:tagLst xmlns:p="http://schemas.openxmlformats.org/presentationml/2006/main">
  <p:tag name="MH" val="20180203135658"/>
  <p:tag name="MH_LIBRARY" val="GRAPHIC"/>
  <p:tag name="MH_ORDER" val="Freeform 50"/>
</p:tagLst>
</file>

<file path=ppt/tags/tag7.xml><?xml version="1.0" encoding="utf-8"?>
<p:tagLst xmlns:p="http://schemas.openxmlformats.org/presentationml/2006/main">
  <p:tag name="MH" val="20180203135658"/>
  <p:tag name="MH_LIBRARY" val="GRAPHIC"/>
  <p:tag name="MH_ORDER" val="Freeform 52"/>
</p:tagLst>
</file>

<file path=ppt/tags/tag8.xml><?xml version="1.0" encoding="utf-8"?>
<p:tagLst xmlns:p="http://schemas.openxmlformats.org/presentationml/2006/main">
  <p:tag name="MH" val="20180203135658"/>
  <p:tag name="MH_LIBRARY" val="GRAPHIC"/>
  <p:tag name="MH_ORDER" val="Freeform 50"/>
</p:tagLst>
</file>

<file path=ppt/tags/tag9.xml><?xml version="1.0" encoding="utf-8"?>
<p:tagLst xmlns:p="http://schemas.openxmlformats.org/presentationml/2006/main">
  <p:tag name="MH" val="20180203135658"/>
  <p:tag name="MH_LIBRARY" val="GRAPHIC"/>
  <p:tag name="MH_ORDER" val="Freeform 52"/>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eaLnBrk="1" hangingPunct="1">
          <a:lnSpc>
            <a:spcPct val="130000"/>
          </a:lnSpc>
          <a:defRPr sz="3200" b="1" smtClean="0">
            <a:latin typeface="宋体" panose="02010600030101010101"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2246</Words>
  <Application>WPS 演示</Application>
  <PresentationFormat>全屏显示(16:9)</PresentationFormat>
  <Paragraphs>279</Paragraphs>
  <Slides>33</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33</vt:i4>
      </vt:variant>
    </vt:vector>
  </HeadingPairs>
  <TitlesOfParts>
    <vt:vector size="46" baseType="lpstr">
      <vt:lpstr>Arial</vt:lpstr>
      <vt:lpstr>宋体</vt:lpstr>
      <vt:lpstr>Wingdings</vt:lpstr>
      <vt:lpstr>Calibri</vt:lpstr>
      <vt:lpstr>楷体</vt:lpstr>
      <vt:lpstr>黑体</vt:lpstr>
      <vt:lpstr>微软雅黑</vt:lpstr>
      <vt:lpstr>Arial Unicode MS</vt:lpstr>
      <vt:lpstr>Cambria</vt:lpstr>
      <vt:lpstr>Arial</vt:lpstr>
      <vt:lpstr>等线</vt: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易提分旗舰店https://yitifen.tmall.com</Company>
  <LinksUpToDate>false</LinksUpToDate>
  <SharedDoc>false</SharedDoc>
  <HyperlinksChanged>false</HyperlinksChanged>
  <AppVersion>14.0000</AppVersion>
  <Manager>易提分旗舰店</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易提分旗舰店; https://yitifen.tmall.com</dc:creator>
  <cp:lastModifiedBy>上帝掷骰子吗</cp:lastModifiedBy>
  <cp:revision>2</cp:revision>
  <dcterms:created xsi:type="dcterms:W3CDTF">2023-10-31T08:03:00Z</dcterms:created>
  <dcterms:modified xsi:type="dcterms:W3CDTF">2023-11-13T12:32:35Z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48CC0F56659846F4BB0DBA75AD5F48D4_13</vt:lpwstr>
  </property>
  <property fmtid="{D5CDD505-2E9C-101B-9397-08002B2CF9AE}" pid="4" name="KSOProductBuildVer">
    <vt:lpwstr>2052-12.1.0.15374</vt:lpwstr>
  </property>
</Properties>
</file>