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29"/>
  </p:notesMasterIdLst>
  <p:handoutMasterIdLst>
    <p:handoutMasterId r:id="rId30"/>
  </p:handoutMasterIdLst>
  <p:sldIdLst>
    <p:sldId id="426" r:id="rId4"/>
    <p:sldId id="430" r:id="rId5"/>
    <p:sldId id="431" r:id="rId6"/>
    <p:sldId id="432" r:id="rId7"/>
    <p:sldId id="433" r:id="rId8"/>
    <p:sldId id="434" r:id="rId9"/>
    <p:sldId id="435" r:id="rId10"/>
    <p:sldId id="436" r:id="rId11"/>
    <p:sldId id="437" r:id="rId12"/>
    <p:sldId id="438" r:id="rId13"/>
    <p:sldId id="439" r:id="rId14"/>
    <p:sldId id="440" r:id="rId15"/>
    <p:sldId id="441" r:id="rId16"/>
    <p:sldId id="442" r:id="rId17"/>
    <p:sldId id="443" r:id="rId18"/>
    <p:sldId id="444" r:id="rId19"/>
    <p:sldId id="445" r:id="rId20"/>
    <p:sldId id="446" r:id="rId21"/>
    <p:sldId id="447" r:id="rId22"/>
    <p:sldId id="448" r:id="rId23"/>
    <p:sldId id="449" r:id="rId24"/>
    <p:sldId id="450" r:id="rId25"/>
    <p:sldId id="451" r:id="rId26"/>
    <p:sldId id="452" r:id="rId27"/>
    <p:sldId id="453" r:id="rId28"/>
  </p:sldIdLst>
  <p:sldSz cx="9144000" cy="5143500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E6987"/>
    <a:srgbClr val="8DC31E"/>
    <a:srgbClr val="0000FF"/>
    <a:srgbClr val="FF00FF"/>
    <a:srgbClr val="FFFFFF"/>
    <a:srgbClr val="00FF00"/>
    <a:srgbClr val="99FFCC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2727"/>
    <p:restoredTop sz="94660"/>
  </p:normalViewPr>
  <p:slideViewPr>
    <p:cSldViewPr showGuides="1">
      <p:cViewPr varScale="1">
        <p:scale>
          <a:sx n="143" d="100"/>
          <a:sy n="143" d="100"/>
        </p:scale>
        <p:origin x="288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gs" Target="tags/tag5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7A8CB9-D4CA-4B65-A82F-5F0A49D619C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34A111-3272-4038-B2BF-B3E255099B1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3189E05-D846-4BB0-9BB1-A84CAA97120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1BAA03-B9C7-4321-B22B-B20F072B153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80975" y="2643188"/>
            <a:ext cx="1258888" cy="2613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7"/>
          <p:cNvPicPr>
            <a:picLocks noChangeAspect="1"/>
          </p:cNvPicPr>
          <p:nvPr userDrawn="1"/>
        </p:nvPicPr>
        <p:blipFill>
          <a:blip r:embed="rId4"/>
          <a:srcRect r="13742" b="50899"/>
          <a:stretch>
            <a:fillRect/>
          </a:stretch>
        </p:blipFill>
        <p:spPr>
          <a:xfrm>
            <a:off x="4470400" y="2479675"/>
            <a:ext cx="4679950" cy="2663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图片 4"/>
          <p:cNvPicPr>
            <a:picLocks noChangeAspect="1"/>
          </p:cNvPicPr>
          <p:nvPr userDrawn="1"/>
        </p:nvPicPr>
        <p:blipFill>
          <a:blip r:embed="rId3"/>
          <a:srcRect l="63806" t="33611" r="-3842" b="31111"/>
          <a:stretch>
            <a:fillRect/>
          </a:stretch>
        </p:blipFill>
        <p:spPr>
          <a:xfrm rot="6055712">
            <a:off x="28575" y="-130175"/>
            <a:ext cx="1133475" cy="1654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5"/>
          <p:cNvPicPr>
            <a:picLocks noChangeAspect="1"/>
          </p:cNvPicPr>
          <p:nvPr userDrawn="1"/>
        </p:nvPicPr>
        <p:blipFill>
          <a:blip r:embed="rId4"/>
          <a:srcRect r="13742" b="50899"/>
          <a:stretch>
            <a:fillRect/>
          </a:stretch>
        </p:blipFill>
        <p:spPr>
          <a:xfrm>
            <a:off x="4470400" y="2479675"/>
            <a:ext cx="4679950" cy="2663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图片 4"/>
          <p:cNvPicPr>
            <a:picLocks noChangeAspect="1"/>
          </p:cNvPicPr>
          <p:nvPr userDrawn="1"/>
        </p:nvPicPr>
        <p:blipFill>
          <a:blip r:embed="rId3"/>
          <a:srcRect l="1729" r="10693"/>
          <a:stretch>
            <a:fillRect/>
          </a:stretch>
        </p:blipFill>
        <p:spPr>
          <a:xfrm>
            <a:off x="0" y="0"/>
            <a:ext cx="9144000" cy="5092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8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3175"/>
            <a:ext cx="9144000" cy="51371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microsoft.com/office/2007/relationships/media" Target="file:///\\pc-2\&#19978;&#35838;&#35838;&#20214;&#27719;&#24635;\&#24453;&#26657;&#23545;\R&#22235;&#35821;&#19979;&#12304;&#25945;&#26696;&#29256;&#12305;\&#31532;&#19968;&#21333;&#20803;\4%20&#19977;&#26376;&#26691;&#33457;&#27700;&#12304;&#25945;&#26696;&#21305;&#37197;&#29256;&#12305;&#25512;&#33616;&#10084;\&#36158;&#40527;&#26032;%20-%20&#26149;&#26223;.mp3" TargetMode="External"/><Relationship Id="rId1" Type="http://schemas.openxmlformats.org/officeDocument/2006/relationships/audio" Target="file:///\\pc-2\&#19978;&#35838;&#35838;&#20214;&#27719;&#24635;\&#24453;&#26657;&#23545;\R&#22235;&#35821;&#19979;&#12304;&#25945;&#26696;&#29256;&#12305;\&#31532;&#19968;&#21333;&#20803;\4%20&#19977;&#26376;&#26691;&#33457;&#27700;&#12304;&#25945;&#26696;&#21305;&#37197;&#29256;&#12305;&#25512;&#33616;&#10084;\&#36158;&#40527;&#26032;%20-%20&#26149;&#26223;.mp3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"/>
          <p:cNvPicPr>
            <a:picLocks noChangeAspect="1"/>
          </p:cNvPicPr>
          <p:nvPr/>
        </p:nvPicPr>
        <p:blipFill>
          <a:blip r:embed="rId1"/>
          <a:srcRect l="388" t="5887" b="9401"/>
          <a:stretch>
            <a:fillRect/>
          </a:stretch>
        </p:blipFill>
        <p:spPr>
          <a:xfrm>
            <a:off x="0" y="-20637"/>
            <a:ext cx="9144000" cy="51641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1" name="组合 6"/>
          <p:cNvGrpSpPr/>
          <p:nvPr/>
        </p:nvGrpSpPr>
        <p:grpSpPr>
          <a:xfrm>
            <a:off x="179388" y="123825"/>
            <a:ext cx="2471737" cy="600075"/>
            <a:chOff x="1939528" y="748904"/>
            <a:chExt cx="2472408" cy="600075"/>
          </a:xfrm>
        </p:grpSpPr>
        <p:sp>
          <p:nvSpPr>
            <p:cNvPr id="5" name="任意多边形 4"/>
            <p:cNvSpPr/>
            <p:nvPr>
              <p:custDataLst>
                <p:tags r:id="rId2"/>
              </p:custDataLst>
            </p:nvPr>
          </p:nvSpPr>
          <p:spPr>
            <a:xfrm>
              <a:off x="1939528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新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3"/>
              </p:custDataLst>
            </p:nvPr>
          </p:nvSpPr>
          <p:spPr>
            <a:xfrm>
              <a:off x="2569936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任意多边形 6"/>
            <p:cNvSpPr/>
            <p:nvPr>
              <p:custDataLst>
                <p:tags r:id="rId4"/>
              </p:custDataLst>
            </p:nvPr>
          </p:nvSpPr>
          <p:spPr>
            <a:xfrm>
              <a:off x="3197169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导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任意多边形 7"/>
            <p:cNvSpPr/>
            <p:nvPr>
              <p:custDataLst>
                <p:tags r:id="rId5"/>
              </p:custDataLst>
            </p:nvPr>
          </p:nvSpPr>
          <p:spPr>
            <a:xfrm>
              <a:off x="3827577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入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395288" y="268288"/>
            <a:ext cx="1511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9975" y="2330450"/>
            <a:ext cx="647700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35375" y="1011238"/>
            <a:ext cx="36734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hé </a:t>
            </a:r>
            <a:r>
              <a:rPr lang="zh-CN" altLang="en-US" sz="3200" b="1" dirty="0">
                <a:latin typeface="宋体" panose="02010600030101010101" pitchFamily="2" charset="-122"/>
              </a:rPr>
              <a:t>（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35375" y="1743075"/>
            <a:ext cx="3467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hè </a:t>
            </a:r>
            <a:r>
              <a:rPr lang="zh-CN" altLang="en-US" sz="3200" b="1" dirty="0">
                <a:latin typeface="宋体" panose="02010600030101010101" pitchFamily="2" charset="-122"/>
              </a:rPr>
              <a:t>（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35375" y="2330450"/>
            <a:ext cx="36734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huó</a:t>
            </a:r>
            <a:r>
              <a:rPr lang="zh-CN" altLang="en-US" sz="3200" b="1" dirty="0">
                <a:latin typeface="宋体" panose="02010600030101010101" pitchFamily="2" charset="-122"/>
              </a:rPr>
              <a:t>（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5375" y="3062288"/>
            <a:ext cx="35290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huò</a:t>
            </a:r>
            <a:r>
              <a:rPr lang="zh-CN" altLang="en-US" sz="3200" b="1" dirty="0">
                <a:latin typeface="宋体" panose="02010600030101010101" pitchFamily="2" charset="-122"/>
              </a:rPr>
              <a:t>（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35375" y="3795713"/>
            <a:ext cx="35290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hú </a:t>
            </a:r>
            <a:r>
              <a:rPr lang="zh-CN" altLang="en-US" sz="3200" b="1" dirty="0">
                <a:latin typeface="宋体" panose="02010600030101010101" pitchFamily="2" charset="-122"/>
              </a:rPr>
              <a:t>（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3203575" y="1260475"/>
            <a:ext cx="287338" cy="2952750"/>
          </a:xfrm>
          <a:prstGeom prst="leftBrace">
            <a:avLst>
              <a:gd name="adj1" fmla="val 86515"/>
              <a:gd name="adj2" fmla="val 49307"/>
            </a:avLst>
          </a:prstGeom>
          <a:ln w="28575">
            <a:solidFill>
              <a:srgbClr val="FE69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33925" y="1027113"/>
            <a:ext cx="115252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33925" y="1743075"/>
            <a:ext cx="1152525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附和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25988" y="2330450"/>
            <a:ext cx="11509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和面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25988" y="3062288"/>
            <a:ext cx="11509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和药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84713" y="3795713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9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02475" y="1423988"/>
            <a:ext cx="1171575" cy="3013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 animBg="1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1116013" y="700088"/>
            <a:ext cx="7488237" cy="3932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三月的桃花水，是春天的竖琴。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那忽大忽小的水声，应和着拖拉机的鸣响；那纤细的低语，是在和刚刚从雪被里伸出头来的麦苗谈心；那碰着岸边石块的叮当声，像是大路上车轮滚过的铃声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1476375" y="1347788"/>
            <a:ext cx="4176713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你听到了什么声音？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20838" y="2312988"/>
            <a:ext cx="360045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拖拉机的鸣响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纤细的低语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4163" y="1563688"/>
            <a:ext cx="2879725" cy="2871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1258888" y="1563688"/>
            <a:ext cx="6842125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自由读第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、</a:t>
            </a:r>
            <a:r>
              <a:rPr lang="en-US" altLang="zh-CN" sz="3200" b="1" dirty="0">
                <a:latin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自然段，边读边在重点词语下面点着重号，并在旁边写下自己的感受。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900113" y="627063"/>
            <a:ext cx="7921625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那忽大忽小的水声，应和着拖拉机的鸣响；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那纤细的低语，是在和刚刚从雪被里伸出头来的麦苗谈心；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那碰着岸边石块的叮当声，像是大路上车轮滚过的铃声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文本框 2"/>
          <p:cNvSpPr txBox="1"/>
          <p:nvPr/>
        </p:nvSpPr>
        <p:spPr>
          <a:xfrm>
            <a:off x="5437188" y="987425"/>
            <a:ext cx="576262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·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484" name="文本框 3"/>
          <p:cNvSpPr txBox="1"/>
          <p:nvPr/>
        </p:nvSpPr>
        <p:spPr>
          <a:xfrm>
            <a:off x="5868988" y="987425"/>
            <a:ext cx="576262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·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485" name="文本框 4"/>
          <p:cNvSpPr txBox="1"/>
          <p:nvPr/>
        </p:nvSpPr>
        <p:spPr>
          <a:xfrm>
            <a:off x="2124075" y="2211388"/>
            <a:ext cx="576263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·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486" name="文本框 5"/>
          <p:cNvSpPr txBox="1"/>
          <p:nvPr/>
        </p:nvSpPr>
        <p:spPr>
          <a:xfrm>
            <a:off x="2557463" y="2211388"/>
            <a:ext cx="574675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·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487" name="文本框 6"/>
          <p:cNvSpPr txBox="1"/>
          <p:nvPr/>
        </p:nvSpPr>
        <p:spPr>
          <a:xfrm>
            <a:off x="2989263" y="2211388"/>
            <a:ext cx="576262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·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488" name="文本框 7"/>
          <p:cNvSpPr txBox="1"/>
          <p:nvPr/>
        </p:nvSpPr>
        <p:spPr>
          <a:xfrm>
            <a:off x="3421063" y="2211388"/>
            <a:ext cx="576262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·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489" name="文本框 8"/>
          <p:cNvSpPr txBox="1"/>
          <p:nvPr/>
        </p:nvSpPr>
        <p:spPr>
          <a:xfrm>
            <a:off x="3781425" y="2211388"/>
            <a:ext cx="574675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·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490" name="文本框 9"/>
          <p:cNvSpPr txBox="1"/>
          <p:nvPr/>
        </p:nvSpPr>
        <p:spPr>
          <a:xfrm>
            <a:off x="2124075" y="4156075"/>
            <a:ext cx="576263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·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491" name="文本框 10"/>
          <p:cNvSpPr txBox="1"/>
          <p:nvPr/>
        </p:nvSpPr>
        <p:spPr>
          <a:xfrm>
            <a:off x="2557463" y="4156075"/>
            <a:ext cx="574675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·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492" name="文本框 11"/>
          <p:cNvSpPr txBox="1"/>
          <p:nvPr/>
        </p:nvSpPr>
        <p:spPr>
          <a:xfrm>
            <a:off x="2916238" y="4156075"/>
            <a:ext cx="576262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·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493" name="文本框 12"/>
          <p:cNvSpPr txBox="1"/>
          <p:nvPr/>
        </p:nvSpPr>
        <p:spPr>
          <a:xfrm>
            <a:off x="3359150" y="4156075"/>
            <a:ext cx="576263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·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494" name="文本框 13"/>
          <p:cNvSpPr txBox="1"/>
          <p:nvPr/>
        </p:nvSpPr>
        <p:spPr>
          <a:xfrm>
            <a:off x="3781425" y="4156075"/>
            <a:ext cx="574675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·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495" name="文本框 2"/>
          <p:cNvSpPr txBox="1"/>
          <p:nvPr/>
        </p:nvSpPr>
        <p:spPr>
          <a:xfrm>
            <a:off x="3778250" y="2897188"/>
            <a:ext cx="576263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·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496" name="文本框 3"/>
          <p:cNvSpPr txBox="1"/>
          <p:nvPr/>
        </p:nvSpPr>
        <p:spPr>
          <a:xfrm>
            <a:off x="4210050" y="2897188"/>
            <a:ext cx="576263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·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497" name="文本框 2"/>
          <p:cNvSpPr txBox="1"/>
          <p:nvPr/>
        </p:nvSpPr>
        <p:spPr>
          <a:xfrm>
            <a:off x="5003800" y="3582988"/>
            <a:ext cx="576263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·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498" name="文本框 3"/>
          <p:cNvSpPr txBox="1"/>
          <p:nvPr/>
        </p:nvSpPr>
        <p:spPr>
          <a:xfrm>
            <a:off x="5435600" y="3582988"/>
            <a:ext cx="576263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·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499" name="文本框 2"/>
          <p:cNvSpPr txBox="1"/>
          <p:nvPr/>
        </p:nvSpPr>
        <p:spPr>
          <a:xfrm>
            <a:off x="5816600" y="3582988"/>
            <a:ext cx="576263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·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3959225" y="1060450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188" y="1854200"/>
            <a:ext cx="763270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读着读着，我们感受到了三月桃花水的美妙，它就像一根轻柔的弦。因此作者说：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三月的桃花水，是</a:t>
            </a:r>
            <a:r>
              <a:rPr lang="en-US" altLang="zh-CN" sz="3200" b="1" dirty="0">
                <a:latin typeface="宋体" panose="02010600030101010101" pitchFamily="2" charset="-122"/>
              </a:rPr>
              <a:t>___________</a:t>
            </a:r>
            <a:r>
              <a:rPr lang="zh-CN" altLang="en-US" sz="3200" b="1" dirty="0">
                <a:latin typeface="宋体" panose="02010600030101010101" pitchFamily="2" charset="-122"/>
              </a:rPr>
              <a:t>。”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92725" y="3149600"/>
            <a:ext cx="224313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春天的竖琴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827088" y="842963"/>
            <a:ext cx="7777162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再次自由读第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、</a:t>
            </a:r>
            <a:r>
              <a:rPr lang="en-US" altLang="zh-CN" sz="3200" b="1" dirty="0">
                <a:latin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自然段，读完说一说，这次你感受到了什么？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9250" y="2214563"/>
            <a:ext cx="655320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像春天的使者；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像一位善解人意的春姑娘；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像温柔的母亲，滋润着万物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8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21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1"/>
          <p:cNvPicPr>
            <a:picLocks noChangeAspect="1"/>
          </p:cNvPicPr>
          <p:nvPr/>
        </p:nvPicPr>
        <p:blipFill>
          <a:blip r:embed="rId1"/>
          <a:srcRect t="18741"/>
          <a:stretch>
            <a:fillRect/>
          </a:stretch>
        </p:blipFill>
        <p:spPr>
          <a:xfrm>
            <a:off x="0" y="-20637"/>
            <a:ext cx="9144000" cy="5164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2"/>
          <p:cNvPicPr>
            <a:picLocks noChangeAspect="1"/>
          </p:cNvPicPr>
          <p:nvPr/>
        </p:nvPicPr>
        <p:blipFill>
          <a:blip r:embed="rId1"/>
          <a:srcRect l="517" t="19434" b="5202"/>
          <a:stretch>
            <a:fillRect/>
          </a:stretch>
        </p:blipFill>
        <p:spPr>
          <a:xfrm>
            <a:off x="-36512" y="-20637"/>
            <a:ext cx="9217025" cy="5195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"/>
          <p:cNvSpPr txBox="1"/>
          <p:nvPr/>
        </p:nvSpPr>
        <p:spPr>
          <a:xfrm>
            <a:off x="1042988" y="1203325"/>
            <a:ext cx="7416800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三月桃花水犹如美妙的精灵，犹如鲜活的生命。它流过树林，树叶更绿了；它流过田野，花儿更艳了；它流过高山，山林更茂密了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1901825" y="1814513"/>
            <a:ext cx="5340350" cy="1368425"/>
          </a:xfrm>
          <a:prstGeom prst="ellipse">
            <a:avLst/>
          </a:prstGeom>
          <a:solidFill>
            <a:srgbClr val="FFFFFF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640013" y="2138363"/>
            <a:ext cx="720725" cy="720725"/>
          </a:xfrm>
          <a:prstGeom prst="ellipse">
            <a:avLst/>
          </a:prstGeom>
          <a:solidFill>
            <a:srgbClr val="8DC31E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6" name="文本框 10"/>
          <p:cNvSpPr txBox="1"/>
          <p:nvPr/>
        </p:nvSpPr>
        <p:spPr>
          <a:xfrm>
            <a:off x="2771775" y="2089150"/>
            <a:ext cx="5329238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en-US" altLang="zh-CN" sz="4400" b="1" baseline="30000" dirty="0">
                <a:latin typeface="宋体" panose="02010600030101010101" pitchFamily="2" charset="-122"/>
              </a:rPr>
              <a:t>*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三月桃花水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7" name="图片 1"/>
          <p:cNvPicPr>
            <a:picLocks noChangeAspect="1"/>
          </p:cNvPicPr>
          <p:nvPr/>
        </p:nvPicPr>
        <p:blipFill>
          <a:blip r:embed="rId1"/>
          <a:srcRect l="35751"/>
          <a:stretch>
            <a:fillRect/>
          </a:stretch>
        </p:blipFill>
        <p:spPr>
          <a:xfrm>
            <a:off x="6813550" y="4587875"/>
            <a:ext cx="2330450" cy="461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463550" y="1131888"/>
            <a:ext cx="7956550" cy="3294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三月的桃花水，是春天的明镜。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它看见燕子飞过天空，翅膀上裹着白云；它看见垂柳披上了长发，如雾如烟；它看见一群姑娘来到河边，水底立刻浮起一朵朵红莲，她们捧起了水，像抖落一片片花瓣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贾鹏新 - 春景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524750" y="771525"/>
            <a:ext cx="863600" cy="86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文本框 8"/>
          <p:cNvSpPr txBox="1"/>
          <p:nvPr/>
        </p:nvSpPr>
        <p:spPr>
          <a:xfrm>
            <a:off x="1258888" y="195263"/>
            <a:ext cx="2376487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E698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画面感知</a:t>
            </a:r>
            <a:endParaRPr lang="en-US" altLang="zh-CN" sz="3600" b="1" dirty="0">
              <a:solidFill>
                <a:srgbClr val="FE698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1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 descr="https://timgsa.baidu.com/timg?image&amp;quality=80&amp;size=b9999_10000&amp;sec=1571224048471&amp;di=30f88a988b98dc0ead42a7d1a96a486e&amp;imgtype=0&amp;src=http%3A%2F%2Fimg.pconline.com.cn%2Fimages%2Fupload%2Fupc%2Ftx%2Fitbbs%2F1309%2F05%2Fc37%2F25300756_1378377860762_mthumb.jpg"/>
          <p:cNvPicPr>
            <a:picLocks noChangeAspect="1"/>
          </p:cNvPicPr>
          <p:nvPr/>
        </p:nvPicPr>
        <p:blipFill>
          <a:blip r:embed="rId1"/>
          <a:srcRect l="374" t="10516" r="386"/>
          <a:stretch>
            <a:fillRect/>
          </a:stretch>
        </p:blipFill>
        <p:spPr>
          <a:xfrm>
            <a:off x="-36512" y="-20637"/>
            <a:ext cx="9217025" cy="5164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2"/>
          <p:cNvSpPr txBox="1"/>
          <p:nvPr/>
        </p:nvSpPr>
        <p:spPr>
          <a:xfrm>
            <a:off x="107950" y="1419225"/>
            <a:ext cx="45354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你仿佛看到了什么？</a:t>
            </a:r>
            <a:endParaRPr lang="zh-CN" altLang="en-US" sz="32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63713" y="2284413"/>
            <a:ext cx="23764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春天的明镜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4046538" y="787400"/>
            <a:ext cx="1655762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小练笔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6013" y="1519238"/>
            <a:ext cx="7516812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大家读出了省略号藏着的美，这省略号里还藏着许多美，现在请大家将省略号里藏着的美写出来，写一写桃花水的宁静的画面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116013" y="1203325"/>
            <a:ext cx="6911975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“啊，地上草如茵，两岸柳如眉，三月桃花水，叫人多沉醉。”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51050" y="2716213"/>
            <a:ext cx="55499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三月桃花水，是春天的竖琴。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51050" y="3527425"/>
            <a:ext cx="55499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三月桃花水，是春天的明镜。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1" name="文本框 10"/>
          <p:cNvSpPr txBox="1"/>
          <p:nvPr/>
        </p:nvSpPr>
        <p:spPr>
          <a:xfrm>
            <a:off x="1258888" y="195263"/>
            <a:ext cx="2376487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E698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总结全文</a:t>
            </a:r>
            <a:endParaRPr lang="zh-CN" altLang="en-US" sz="3600" b="1" dirty="0">
              <a:solidFill>
                <a:srgbClr val="FE698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0"/>
          <p:cNvSpPr txBox="1"/>
          <p:nvPr/>
        </p:nvSpPr>
        <p:spPr>
          <a:xfrm>
            <a:off x="1258888" y="195263"/>
            <a:ext cx="2376487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E698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 dirty="0">
              <a:solidFill>
                <a:srgbClr val="FE698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128588" y="815975"/>
            <a:ext cx="677863" cy="4035425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三月桃花水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844550" y="1138238"/>
            <a:ext cx="304800" cy="3390900"/>
          </a:xfrm>
          <a:prstGeom prst="leftBrace">
            <a:avLst>
              <a:gd name="adj1" fmla="val 5950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6163" y="1041400"/>
            <a:ext cx="6553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总起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声如铃铛，亮如丝绸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 rot="10800000">
            <a:off x="6435725" y="1103313"/>
            <a:ext cx="268288" cy="3240088"/>
          </a:xfrm>
          <a:prstGeom prst="leftBrace">
            <a:avLst>
              <a:gd name="adj1" fmla="val 5950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721475" y="1778000"/>
            <a:ext cx="2171700" cy="2024063"/>
            <a:chOff x="6681997" y="1937845"/>
            <a:chExt cx="2172452" cy="2023288"/>
          </a:xfrm>
        </p:grpSpPr>
        <p:sp>
          <p:nvSpPr>
            <p:cNvPr id="8" name="心形 7"/>
            <p:cNvSpPr/>
            <p:nvPr/>
          </p:nvSpPr>
          <p:spPr>
            <a:xfrm>
              <a:off x="6681997" y="1937845"/>
              <a:ext cx="2172452" cy="2023288"/>
            </a:xfrm>
            <a:prstGeom prst="heart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734" name="文本框 3"/>
            <p:cNvSpPr txBox="1"/>
            <p:nvPr/>
          </p:nvSpPr>
          <p:spPr>
            <a:xfrm>
              <a:off x="6869178" y="2365521"/>
              <a:ext cx="1867756" cy="10768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赞美春天</a:t>
              </a:r>
              <a:endPara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赞美生活</a:t>
              </a:r>
              <a:endPara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019175" y="2430463"/>
            <a:ext cx="12509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5363" y="3932238"/>
            <a:ext cx="49958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叫人多沉醉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97088" y="1882775"/>
            <a:ext cx="2593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春天的竖琴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982788" y="2105025"/>
            <a:ext cx="114300" cy="1322388"/>
          </a:xfrm>
          <a:prstGeom prst="leftBrace">
            <a:avLst>
              <a:gd name="adj1" fmla="val 5950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97088" y="2994025"/>
            <a:ext cx="317023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春天的明镜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10" grpId="0"/>
      <p:bldP spid="12" grpId="0"/>
      <p:bldP spid="13" grpId="0"/>
      <p:bldP spid="14" grpId="0" animBg="1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89038" y="842963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桃花水：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450" y="1779588"/>
            <a:ext cx="7289800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春天冰雪消融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雨水渐多，河水上涨，便被称为“桃花水”。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桃花水”指的就是“春水”。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4213" y="1347788"/>
            <a:ext cx="7993062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刘湛秋，安徽芜湖人，当代诗人，翻译家，评论家，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诗刊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前副主编，中国散文诗学会副会长。早在</a:t>
            </a:r>
            <a:r>
              <a:rPr lang="en-US" altLang="zh-CN" sz="3200" b="1" dirty="0">
                <a:latin typeface="宋体" panose="02010600030101010101" pitchFamily="2" charset="-122"/>
              </a:rPr>
              <a:t>20</a:t>
            </a:r>
            <a:r>
              <a:rPr lang="zh-CN" altLang="en-US" sz="3200" b="1" dirty="0">
                <a:latin typeface="宋体" panose="02010600030101010101" pitchFamily="2" charset="-122"/>
              </a:rPr>
              <a:t>世纪</a:t>
            </a:r>
            <a:r>
              <a:rPr lang="en-US" altLang="zh-CN" sz="3200" b="1" dirty="0">
                <a:latin typeface="宋体" panose="02010600030101010101" pitchFamily="2" charset="-122"/>
              </a:rPr>
              <a:t>80</a:t>
            </a:r>
            <a:r>
              <a:rPr lang="zh-CN" altLang="en-US" sz="3200" b="1" dirty="0">
                <a:latin typeface="宋体" panose="02010600030101010101" pitchFamily="2" charset="-122"/>
              </a:rPr>
              <a:t>年代中期，他就被一代大学生誉为“抒情诗之王”。</a:t>
            </a: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0243" name="文本框 2"/>
          <p:cNvSpPr txBox="1"/>
          <p:nvPr/>
        </p:nvSpPr>
        <p:spPr>
          <a:xfrm>
            <a:off x="1258888" y="195263"/>
            <a:ext cx="2376487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E698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600" b="1" dirty="0">
              <a:solidFill>
                <a:srgbClr val="FE698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"/>
          <p:cNvSpPr txBox="1"/>
          <p:nvPr/>
        </p:nvSpPr>
        <p:spPr>
          <a:xfrm>
            <a:off x="1258888" y="1203325"/>
            <a:ext cx="6913562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主要作品：诗集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生命的欢乐</a:t>
            </a:r>
            <a:r>
              <a:rPr lang="en-US" altLang="zh-CN" sz="3200" b="1" dirty="0">
                <a:latin typeface="宋体" panose="02010600030101010101" pitchFamily="2" charset="-122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</a:rPr>
              <a:t>无题抒情诗</a:t>
            </a:r>
            <a:r>
              <a:rPr lang="en-US" altLang="zh-CN" sz="3200" b="1" dirty="0">
                <a:latin typeface="宋体" panose="02010600030101010101" pitchFamily="2" charset="-122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</a:rPr>
              <a:t>人</a:t>
            </a:r>
            <a:r>
              <a:rPr lang="en-US" altLang="zh-CN" sz="3200" b="1" dirty="0">
                <a:latin typeface="宋体" panose="02010600030101010101" pitchFamily="2" charset="-122"/>
              </a:rPr>
              <a:t>·</a:t>
            </a:r>
            <a:r>
              <a:rPr lang="zh-CN" altLang="en-US" sz="3200" b="1" dirty="0">
                <a:latin typeface="宋体" panose="02010600030101010101" pitchFamily="2" charset="-122"/>
              </a:rPr>
              <a:t>爱情</a:t>
            </a:r>
            <a:r>
              <a:rPr lang="en-US" altLang="zh-CN" sz="3200" b="1" dirty="0">
                <a:latin typeface="宋体" panose="02010600030101010101" pitchFamily="2" charset="-122"/>
              </a:rPr>
              <a:t>·</a:t>
            </a:r>
            <a:r>
              <a:rPr lang="zh-CN" altLang="en-US" sz="3200" b="1" dirty="0">
                <a:latin typeface="宋体" panose="02010600030101010101" pitchFamily="2" charset="-122"/>
              </a:rPr>
              <a:t>风景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，散文诗集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遥远的吉他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，论文集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抒情诗的旋律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等。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6"/>
          <p:cNvSpPr txBox="1"/>
          <p:nvPr/>
        </p:nvSpPr>
        <p:spPr>
          <a:xfrm>
            <a:off x="746125" y="1635125"/>
            <a:ext cx="7291388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请大家用自己喜欢的方式读课文，注意读准字音，读通句子，读完后思考：三月桃花水给你留下了怎样的印象？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2291" name="文本框 7"/>
          <p:cNvSpPr txBox="1"/>
          <p:nvPr/>
        </p:nvSpPr>
        <p:spPr>
          <a:xfrm>
            <a:off x="1258888" y="195263"/>
            <a:ext cx="2376487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E698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solidFill>
                <a:srgbClr val="FE698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576263" y="915988"/>
            <a:ext cx="8135937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听课文录音，思考：课文是从哪些方面来写三月桃花水的？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8888" y="2571750"/>
            <a:ext cx="7345362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30000"/>
              </a:lnSpc>
              <a:buAutoNum type="circleNumDbPlain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写声，三月桃花水是春天的竖琴。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30000"/>
              </a:lnSpc>
              <a:buAutoNum type="circleNumDbPlain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写色，三月桃花水是春天的明镜。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187450" y="1474788"/>
            <a:ext cx="6769100" cy="219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第一组：绮丽的朝霞、明洁的丝绸。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第二组：草如茵、柳如眉、如雾如烟。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第三组：应和、低语、谈心、叮当。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文本框 8"/>
          <p:cNvSpPr txBox="1"/>
          <p:nvPr/>
        </p:nvSpPr>
        <p:spPr>
          <a:xfrm>
            <a:off x="1258888" y="195263"/>
            <a:ext cx="2376487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E698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精读感悟</a:t>
            </a:r>
            <a:endParaRPr lang="zh-CN" altLang="en-US" sz="3600" b="1" dirty="0">
              <a:solidFill>
                <a:srgbClr val="FE698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7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charRg st="17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3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charRg st="35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647700" y="1179513"/>
            <a:ext cx="7740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认读词语，说一说每组词语有什么特点？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6375" y="1851025"/>
            <a:ext cx="6911975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第一组词语是表示颜色的词语。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第二组词语是运用了比喻的修辞手法。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第三组词语是形容说话、声音的词语。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3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33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2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3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4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5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1295</Words>
  <Application>WPS 演示</Application>
  <PresentationFormat>全屏显示(16:9)</PresentationFormat>
  <Paragraphs>169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黑体</vt:lpstr>
      <vt:lpstr>楷体</vt:lpstr>
      <vt:lpstr>微软雅黑</vt:lpstr>
      <vt:lpstr>Arial Unicode MS</vt:lpstr>
      <vt:lpstr>Cambria</vt:lpstr>
      <vt:lpstr>Arial</vt:lpstr>
      <vt:lpstr>等线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易提分旗舰店https://yitifen.tmall.com</Company>
  <LinksUpToDate>false</LinksUpToDate>
  <SharedDoc>false</SharedDoc>
  <HyperlinksChanged>false</HyperlinksChanged>
  <AppVersion>14.0000</AppVersion>
  <Manager>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https://yitifen.tmall.com</dc:creator>
  <cp:lastModifiedBy>上帝掷骰子吗</cp:lastModifiedBy>
  <cp:revision>2</cp:revision>
  <dcterms:created xsi:type="dcterms:W3CDTF">2023-10-31T08:02:00Z</dcterms:created>
  <dcterms:modified xsi:type="dcterms:W3CDTF">2023-11-13T12:31:33Z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CBABF0666EB34A2181AE1501155DC93C_13</vt:lpwstr>
  </property>
  <property fmtid="{D5CDD505-2E9C-101B-9397-08002B2CF9AE}" pid="4" name="KSOProductBuildVer">
    <vt:lpwstr>2052-12.1.0.15374</vt:lpwstr>
  </property>
</Properties>
</file>