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55" r:id="rId3"/>
  </p:sldMasterIdLst>
  <p:notesMasterIdLst>
    <p:notesMasterId r:id="rId8"/>
  </p:notesMasterIdLst>
  <p:handoutMasterIdLst>
    <p:handoutMasterId r:id="rId39"/>
  </p:handoutMasterIdLst>
  <p:sldIdLst>
    <p:sldId id="445" r:id="rId4"/>
    <p:sldId id="312" r:id="rId5"/>
    <p:sldId id="307" r:id="rId6"/>
    <p:sldId id="437" r:id="rId7"/>
    <p:sldId id="446" r:id="rId9"/>
    <p:sldId id="447" r:id="rId10"/>
    <p:sldId id="448" r:id="rId11"/>
    <p:sldId id="449" r:id="rId12"/>
    <p:sldId id="450" r:id="rId13"/>
    <p:sldId id="451" r:id="rId14"/>
    <p:sldId id="428" r:id="rId15"/>
    <p:sldId id="452" r:id="rId16"/>
    <p:sldId id="453" r:id="rId17"/>
    <p:sldId id="454" r:id="rId18"/>
    <p:sldId id="434" r:id="rId19"/>
    <p:sldId id="436" r:id="rId20"/>
    <p:sldId id="456" r:id="rId21"/>
    <p:sldId id="457" r:id="rId22"/>
    <p:sldId id="458" r:id="rId23"/>
    <p:sldId id="459" r:id="rId24"/>
    <p:sldId id="464" r:id="rId25"/>
    <p:sldId id="460" r:id="rId26"/>
    <p:sldId id="461" r:id="rId27"/>
    <p:sldId id="462" r:id="rId28"/>
    <p:sldId id="463" r:id="rId29"/>
    <p:sldId id="421" r:id="rId30"/>
    <p:sldId id="465" r:id="rId31"/>
    <p:sldId id="468" r:id="rId32"/>
    <p:sldId id="466" r:id="rId33"/>
    <p:sldId id="469" r:id="rId34"/>
    <p:sldId id="470" r:id="rId35"/>
    <p:sldId id="471" r:id="rId36"/>
    <p:sldId id="319" r:id="rId37"/>
    <p:sldId id="478" r:id="rId38"/>
  </p:sldIdLst>
  <p:sldSz cx="9144000" cy="5143500"/>
  <p:notesSz cx="6858000" cy="9144000"/>
  <p:embeddedFontLst>
    <p:embeddedFont>
      <p:font typeface="黑体" panose="02010609060101010101" pitchFamily="49" charset="-122"/>
      <p:regular r:id="rId43"/>
    </p:embeddedFont>
    <p:embeddedFont>
      <p:font typeface="楷体" panose="02010609060101010101" pitchFamily="49" charset="-122"/>
      <p:regular r:id="rId44"/>
    </p:embeddedFont>
    <p:embeddedFont>
      <p:font typeface="Calibri" panose="020F0502020204030204" charset="0"/>
      <p:regular r:id="rId45"/>
      <p:bold r:id="rId46"/>
      <p:italic r:id="rId47"/>
      <p:boldItalic r:id="rId48"/>
    </p:embeddedFont>
    <p:embeddedFont>
      <p:font typeface="微软雅黑" panose="020B0503020204020204" charset="-122"/>
      <p:regular r:id="rId49"/>
    </p:embeddedFont>
  </p:embeddedFontLst>
  <p:custDataLst>
    <p:tags r:id="rId50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90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E3ECF4"/>
    <a:srgbClr val="B0C8E0"/>
    <a:srgbClr val="0033CC"/>
    <a:srgbClr val="66FF66"/>
    <a:srgbClr val="FEFEFE"/>
    <a:srgbClr val="0000FF"/>
    <a:srgbClr val="FF00FF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20312"/>
    <p:restoredTop sz="96131"/>
  </p:normalViewPr>
  <p:slideViewPr>
    <p:cSldViewPr snapToGrid="0" showGuides="1">
      <p:cViewPr varScale="1">
        <p:scale>
          <a:sx n="137" d="100"/>
          <a:sy n="137" d="100"/>
        </p:scale>
        <p:origin x="522" y="126"/>
      </p:cViewPr>
      <p:guideLst>
        <p:guide orient="horz" pos="1620"/>
        <p:guide pos="2903"/>
      </p:guideLst>
    </p:cSldViewPr>
  </p:slideViewPr>
  <p:notesTextViewPr>
    <p:cViewPr>
      <p:scale>
        <a:sx n="1" d="1"/>
        <a:sy n="1" d="1"/>
      </p:scale>
      <p:origin x="0" y="0"/>
    </p:cViewPr>
  </p:notesTextViewPr>
  <p:sorterViewPr showFormatting="0">
    <p:cViewPr>
      <p:scale>
        <a:sx n="100" d="100"/>
        <a:sy n="100" d="100"/>
      </p:scale>
      <p:origin x="0" y="0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0" Type="http://schemas.openxmlformats.org/officeDocument/2006/relationships/tags" Target="tags/tag1.xml"/><Relationship Id="rId5" Type="http://schemas.openxmlformats.org/officeDocument/2006/relationships/slide" Target="slides/slide2.xml"/><Relationship Id="rId49" Type="http://schemas.openxmlformats.org/officeDocument/2006/relationships/font" Target="fonts/font7.fntdata"/><Relationship Id="rId48" Type="http://schemas.openxmlformats.org/officeDocument/2006/relationships/font" Target="fonts/font6.fntdata"/><Relationship Id="rId47" Type="http://schemas.openxmlformats.org/officeDocument/2006/relationships/font" Target="fonts/font5.fntdata"/><Relationship Id="rId46" Type="http://schemas.openxmlformats.org/officeDocument/2006/relationships/font" Target="fonts/font4.fntdata"/><Relationship Id="rId45" Type="http://schemas.openxmlformats.org/officeDocument/2006/relationships/font" Target="fonts/font3.fntdata"/><Relationship Id="rId44" Type="http://schemas.openxmlformats.org/officeDocument/2006/relationships/font" Target="fonts/font2.fntdata"/><Relationship Id="rId43" Type="http://schemas.openxmlformats.org/officeDocument/2006/relationships/font" Target="fonts/font1.fntdata"/><Relationship Id="rId42" Type="http://schemas.openxmlformats.org/officeDocument/2006/relationships/tableStyles" Target="tableStyles.xml"/><Relationship Id="rId41" Type="http://schemas.openxmlformats.org/officeDocument/2006/relationships/viewProps" Target="viewProps.xml"/><Relationship Id="rId40" Type="http://schemas.openxmlformats.org/officeDocument/2006/relationships/presProps" Target="presProps.xml"/><Relationship Id="rId4" Type="http://schemas.openxmlformats.org/officeDocument/2006/relationships/slide" Target="slides/slide1.xml"/><Relationship Id="rId39" Type="http://schemas.openxmlformats.org/officeDocument/2006/relationships/handoutMaster" Target="handoutMasters/handoutMaster1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43D6F96-92BD-4673-8FCE-D65DDF60970D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92F7377-AF63-444C-9F72-5469D862D36F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F8AAEC3-9469-468C-89AA-50EBEFFBFE55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E84B459-FCAD-4DF9-A904-0D1188D242C9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3315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13316" name="页眉占位符 3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endParaRPr lang="zh-CN" altLang="en-US" sz="1200" dirty="0"/>
          </a:p>
        </p:txBody>
      </p:sp>
      <p:sp>
        <p:nvSpPr>
          <p:cNvPr id="13317" name="页脚占位符 4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/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150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21508" name="页脚占位符 1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/>
            <a:endParaRPr lang="zh-CN" altLang="en-US" sz="1200" dirty="0"/>
          </a:p>
        </p:txBody>
      </p:sp>
      <p:sp>
        <p:nvSpPr>
          <p:cNvPr id="21509" name="页眉占位符 2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2"/>
          <p:cNvPicPr>
            <a:picLocks noChangeAspect="1"/>
          </p:cNvPicPr>
          <p:nvPr userDrawn="1"/>
        </p:nvPicPr>
        <p:blipFill>
          <a:blip r:embed="rId2"/>
          <a:srcRect l="8127" r="27058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矩形 3"/>
          <p:cNvSpPr/>
          <p:nvPr/>
        </p:nvSpPr>
        <p:spPr>
          <a:xfrm>
            <a:off x="284163" y="268288"/>
            <a:ext cx="8575675" cy="4606925"/>
          </a:xfrm>
          <a:prstGeom prst="rect">
            <a:avLst/>
          </a:prstGeom>
          <a:solidFill>
            <a:srgbClr val="F8F9FA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4_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2"/>
          <p:cNvPicPr>
            <a:picLocks noChangeAspect="1"/>
          </p:cNvPicPr>
          <p:nvPr userDrawn="1"/>
        </p:nvPicPr>
        <p:blipFill>
          <a:blip r:embed="rId2"/>
          <a:srcRect l="8127" r="27058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矩形 3"/>
          <p:cNvSpPr/>
          <p:nvPr/>
        </p:nvSpPr>
        <p:spPr>
          <a:xfrm>
            <a:off x="123825" y="268288"/>
            <a:ext cx="8886825" cy="4606925"/>
          </a:xfrm>
          <a:prstGeom prst="rect">
            <a:avLst/>
          </a:prstGeom>
          <a:solidFill>
            <a:srgbClr val="F8F9FA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2"/>
          <p:cNvPicPr>
            <a:picLocks noChangeAspect="1"/>
          </p:cNvPicPr>
          <p:nvPr userDrawn="1"/>
        </p:nvPicPr>
        <p:blipFill>
          <a:blip r:embed="rId2"/>
          <a:srcRect l="8127" r="27058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矩形 3"/>
          <p:cNvSpPr/>
          <p:nvPr/>
        </p:nvSpPr>
        <p:spPr>
          <a:xfrm>
            <a:off x="284163" y="268288"/>
            <a:ext cx="8575675" cy="4606925"/>
          </a:xfrm>
          <a:prstGeom prst="rect">
            <a:avLst/>
          </a:prstGeom>
          <a:solidFill>
            <a:srgbClr val="F8F9FA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4101" name="图片 5"/>
          <p:cNvPicPr>
            <a:picLocks noChangeAspect="1"/>
          </p:cNvPicPr>
          <p:nvPr userDrawn="1"/>
        </p:nvPicPr>
        <p:blipFill>
          <a:blip r:embed="rId3"/>
          <a:srcRect l="7037" t="18889" r="2592" b="60556"/>
          <a:stretch>
            <a:fillRect/>
          </a:stretch>
        </p:blipFill>
        <p:spPr>
          <a:xfrm>
            <a:off x="-66675" y="-131762"/>
            <a:ext cx="3019425" cy="10572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2"/>
          <p:cNvPicPr>
            <a:picLocks noChangeAspect="1"/>
          </p:cNvPicPr>
          <p:nvPr userDrawn="1"/>
        </p:nvPicPr>
        <p:blipFill>
          <a:blip r:embed="rId2"/>
          <a:srcRect l="8125" t="15131" r="42229" b="8652"/>
          <a:stretch>
            <a:fillRect/>
          </a:stretch>
        </p:blipFill>
        <p:spPr>
          <a:xfrm>
            <a:off x="0" y="12700"/>
            <a:ext cx="9144000" cy="5130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矩形 3"/>
          <p:cNvSpPr/>
          <p:nvPr/>
        </p:nvSpPr>
        <p:spPr>
          <a:xfrm>
            <a:off x="0" y="1565275"/>
            <a:ext cx="9144000" cy="1892300"/>
          </a:xfrm>
          <a:prstGeom prst="rect">
            <a:avLst/>
          </a:prstGeom>
          <a:solidFill>
            <a:srgbClr val="F8F9FA">
              <a:alpha val="66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图片 2"/>
          <p:cNvPicPr>
            <a:picLocks noChangeAspect="1"/>
          </p:cNvPicPr>
          <p:nvPr userDrawn="1"/>
        </p:nvPicPr>
        <p:blipFill>
          <a:blip r:embed="rId2"/>
          <a:srcRect l="11641" r="5576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image" Target="../media/image4.png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12.jpeg"/><Relationship Id="rId5" Type="http://schemas.openxmlformats.org/officeDocument/2006/relationships/slideLayout" Target="../slideLayouts/slideLayout11.xml"/><Relationship Id="rId4" Type="http://schemas.openxmlformats.org/officeDocument/2006/relationships/slideLayout" Target="../slideLayouts/slideLayout10.xml"/><Relationship Id="rId3" Type="http://schemas.openxmlformats.org/officeDocument/2006/relationships/slideLayout" Target="../slideLayouts/slideLayout9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026" name="图片 2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7" r:id="rId2"/>
    <p:sldLayoutId id="2147483658" r:id="rId3"/>
    <p:sldLayoutId id="2147483659" r:id="rId4"/>
    <p:sldLayoutId id="2147483660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slide" Target="slide15.xml"/><Relationship Id="rId1" Type="http://schemas.openxmlformats.org/officeDocument/2006/relationships/slide" Target="slide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7.png"/><Relationship Id="rId1" Type="http://schemas.openxmlformats.org/officeDocument/2006/relationships/image" Target="../media/image27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27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6.xml"/><Relationship Id="rId5" Type="http://schemas.openxmlformats.org/officeDocument/2006/relationships/image" Target="../media/image19.png"/><Relationship Id="rId4" Type="http://schemas.openxmlformats.org/officeDocument/2006/relationships/image" Target="../media/image18.GIF"/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hyperlink" Target="&#20044;&#20113;&#23494;&#24067;&#65292;&#30005;&#38378;&#38647;&#40483;.mp4" TargetMode="Externa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29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jpe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24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21.png"/><Relationship Id="rId1" Type="http://schemas.openxmlformats.org/officeDocument/2006/relationships/image" Target="../media/image20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32.jpeg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5.jpeg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矩形 4">
            <a:hlinkClick r:id="rId1" action="ppaction://hlinksldjump"/>
          </p:cNvPr>
          <p:cNvSpPr/>
          <p:nvPr/>
        </p:nvSpPr>
        <p:spPr>
          <a:xfrm>
            <a:off x="2074863" y="2051050"/>
            <a:ext cx="2290762" cy="777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  <a:spcBef>
                <a:spcPts val="900"/>
              </a:spcBef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课时</a:t>
            </a:r>
            <a:endParaRPr lang="en-US" altLang="zh-CN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219" name="矩形 5">
            <a:hlinkClick r:id="rId2" action="ppaction://hlinksldjump"/>
          </p:cNvPr>
          <p:cNvSpPr/>
          <p:nvPr/>
        </p:nvSpPr>
        <p:spPr>
          <a:xfrm>
            <a:off x="5124450" y="2051050"/>
            <a:ext cx="2290763" cy="777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  <a:spcBef>
                <a:spcPts val="900"/>
              </a:spcBef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课时</a:t>
            </a:r>
            <a:endParaRPr lang="en-US" altLang="zh-CN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220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38563" y="5430838"/>
            <a:ext cx="1184275" cy="3778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1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71038" y="1895475"/>
            <a:ext cx="401637" cy="1231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2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827087" y="1895475"/>
            <a:ext cx="401637" cy="1231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3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38563" y="-665162"/>
            <a:ext cx="1184275" cy="3778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441450" y="2303463"/>
            <a:ext cx="596900" cy="5857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latin typeface="宋体" panose="02010600030101010101" pitchFamily="2" charset="-122"/>
              </a:rPr>
              <a:t>空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3" name="左大括号 2"/>
          <p:cNvSpPr/>
          <p:nvPr/>
        </p:nvSpPr>
        <p:spPr>
          <a:xfrm>
            <a:off x="2092325" y="1930400"/>
            <a:ext cx="231775" cy="1330325"/>
          </a:xfrm>
          <a:prstGeom prst="leftBrace">
            <a:avLst>
              <a:gd name="adj1" fmla="val 66201"/>
              <a:gd name="adj2" fmla="val 50000"/>
            </a:avLst>
          </a:prstGeom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324100" y="1824038"/>
            <a:ext cx="5800725" cy="5540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000" b="1" dirty="0">
                <a:latin typeface="宋体" panose="02010600030101010101" pitchFamily="2" charset="-122"/>
              </a:rPr>
              <a:t>kònɡ</a:t>
            </a:r>
            <a:r>
              <a:rPr lang="zh-CN" altLang="en-US" sz="3000" b="1" dirty="0">
                <a:latin typeface="宋体" panose="02010600030101010101" pitchFamily="2" charset="-122"/>
              </a:rPr>
              <a:t>（     ）（    ）（    ）</a:t>
            </a:r>
            <a:endParaRPr lang="zh-CN" altLang="en-US" sz="3000" b="1" dirty="0">
              <a:latin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257425" y="2803525"/>
            <a:ext cx="5800725" cy="5540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000" b="1" dirty="0">
                <a:latin typeface="宋体" panose="02010600030101010101" pitchFamily="2" charset="-122"/>
              </a:rPr>
              <a:t>kōnɡ</a:t>
            </a:r>
            <a:r>
              <a:rPr lang="zh-CN" altLang="en-US" sz="3000" b="1" dirty="0">
                <a:latin typeface="宋体" panose="02010600030101010101" pitchFamily="2" charset="-122"/>
              </a:rPr>
              <a:t>（     ）（    ）（    ）</a:t>
            </a:r>
            <a:endParaRPr lang="zh-CN" altLang="en-US" sz="3000" b="1" dirty="0">
              <a:latin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549650" y="1820863"/>
            <a:ext cx="1008063" cy="5857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latin typeface="宋体" panose="02010600030101010101" pitchFamily="2" charset="-122"/>
              </a:rPr>
              <a:t>有空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481388" y="2784475"/>
            <a:ext cx="1009650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latin typeface="宋体" panose="02010600030101010101" pitchFamily="2" charset="-122"/>
              </a:rPr>
              <a:t>天空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8" name="TextBox 1"/>
          <p:cNvSpPr txBox="1">
            <a:spLocks noChangeArrowheads="1"/>
          </p:cNvSpPr>
          <p:nvPr/>
        </p:nvSpPr>
        <p:spPr bwMode="auto">
          <a:xfrm>
            <a:off x="876300" y="960438"/>
            <a:ext cx="1625600" cy="5842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多音字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157788" y="1820863"/>
            <a:ext cx="1008062" cy="5857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latin typeface="宋体" panose="02010600030101010101" pitchFamily="2" charset="-122"/>
              </a:rPr>
              <a:t>空闲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670675" y="1808163"/>
            <a:ext cx="1009650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latin typeface="宋体" panose="02010600030101010101" pitchFamily="2" charset="-122"/>
              </a:rPr>
              <a:t>填空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145088" y="2765425"/>
            <a:ext cx="1008062" cy="5857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latin typeface="宋体" panose="02010600030101010101" pitchFamily="2" charset="-122"/>
              </a:rPr>
              <a:t>空间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657975" y="2752725"/>
            <a:ext cx="1009650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latin typeface="宋体" panose="02010600030101010101" pitchFamily="2" charset="-122"/>
              </a:rPr>
              <a:t>空气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/>
      <p:bldP spid="5" grpId="0"/>
      <p:bldP spid="6" grpId="0"/>
      <p:bldP spid="7" grpId="0"/>
      <p:bldP spid="9" grpId="0"/>
      <p:bldP spid="10" grpId="0"/>
      <p:bldP spid="11" grpId="0"/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88" name="组合 7"/>
          <p:cNvGrpSpPr/>
          <p:nvPr/>
        </p:nvGrpSpPr>
        <p:grpSpPr>
          <a:xfrm>
            <a:off x="868363" y="1108075"/>
            <a:ext cx="836612" cy="850900"/>
            <a:chOff x="2437" y="2032"/>
            <a:chExt cx="1244" cy="1264"/>
          </a:xfrm>
        </p:grpSpPr>
        <p:sp>
          <p:nvSpPr>
            <p:cNvPr id="20524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pPr eaLnBrk="1" hangingPunct="1"/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0525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20526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97" name="文本框 64"/>
          <p:cNvSpPr txBox="1"/>
          <p:nvPr/>
        </p:nvSpPr>
        <p:spPr>
          <a:xfrm>
            <a:off x="893763" y="1049338"/>
            <a:ext cx="811212" cy="8302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直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98" name="组合 7"/>
          <p:cNvGrpSpPr/>
          <p:nvPr/>
        </p:nvGrpSpPr>
        <p:grpSpPr>
          <a:xfrm>
            <a:off x="1990725" y="1116013"/>
            <a:ext cx="836613" cy="850900"/>
            <a:chOff x="2437" y="2032"/>
            <a:chExt cx="1244" cy="1264"/>
          </a:xfrm>
        </p:grpSpPr>
        <p:sp>
          <p:nvSpPr>
            <p:cNvPr id="20521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pPr eaLnBrk="1" hangingPunct="1"/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0522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20523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102" name="文本框 64"/>
          <p:cNvSpPr txBox="1"/>
          <p:nvPr/>
        </p:nvSpPr>
        <p:spPr>
          <a:xfrm>
            <a:off x="2016125" y="1082675"/>
            <a:ext cx="811213" cy="830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呀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3" name="组合 7"/>
          <p:cNvGrpSpPr/>
          <p:nvPr/>
        </p:nvGrpSpPr>
        <p:grpSpPr>
          <a:xfrm>
            <a:off x="3089275" y="1106488"/>
            <a:ext cx="836613" cy="850900"/>
            <a:chOff x="2437" y="2032"/>
            <a:chExt cx="1244" cy="1264"/>
          </a:xfrm>
        </p:grpSpPr>
        <p:sp>
          <p:nvSpPr>
            <p:cNvPr id="20518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pPr eaLnBrk="1" hangingPunct="1"/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0519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20520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107" name="文本框 64"/>
          <p:cNvSpPr txBox="1"/>
          <p:nvPr/>
        </p:nvSpPr>
        <p:spPr>
          <a:xfrm>
            <a:off x="3114675" y="1047750"/>
            <a:ext cx="811213" cy="830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边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8" name="组合 7"/>
          <p:cNvGrpSpPr/>
          <p:nvPr/>
        </p:nvGrpSpPr>
        <p:grpSpPr>
          <a:xfrm>
            <a:off x="4195763" y="1106488"/>
            <a:ext cx="836612" cy="850900"/>
            <a:chOff x="2437" y="2032"/>
            <a:chExt cx="1244" cy="1264"/>
          </a:xfrm>
        </p:grpSpPr>
        <p:sp>
          <p:nvSpPr>
            <p:cNvPr id="20515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pPr eaLnBrk="1" hangingPunct="1"/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0516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20517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112" name="文本框 64"/>
          <p:cNvSpPr txBox="1"/>
          <p:nvPr/>
        </p:nvSpPr>
        <p:spPr>
          <a:xfrm>
            <a:off x="4221163" y="1047750"/>
            <a:ext cx="811212" cy="830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呢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9" name="组合 7"/>
          <p:cNvGrpSpPr/>
          <p:nvPr/>
        </p:nvGrpSpPr>
        <p:grpSpPr>
          <a:xfrm>
            <a:off x="5238750" y="1103313"/>
            <a:ext cx="836613" cy="850900"/>
            <a:chOff x="2437" y="2032"/>
            <a:chExt cx="1244" cy="1264"/>
          </a:xfrm>
        </p:grpSpPr>
        <p:sp>
          <p:nvSpPr>
            <p:cNvPr id="20512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pPr eaLnBrk="1" hangingPunct="1"/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0513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20514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93" name="文本框 64"/>
          <p:cNvSpPr txBox="1"/>
          <p:nvPr/>
        </p:nvSpPr>
        <p:spPr>
          <a:xfrm>
            <a:off x="5264150" y="1044575"/>
            <a:ext cx="811213" cy="8318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吗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94" name="组合 7"/>
          <p:cNvGrpSpPr/>
          <p:nvPr/>
        </p:nvGrpSpPr>
        <p:grpSpPr>
          <a:xfrm>
            <a:off x="6305550" y="1093788"/>
            <a:ext cx="836613" cy="850900"/>
            <a:chOff x="2437" y="2032"/>
            <a:chExt cx="1244" cy="1264"/>
          </a:xfrm>
        </p:grpSpPr>
        <p:sp>
          <p:nvSpPr>
            <p:cNvPr id="20509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pPr eaLnBrk="1" hangingPunct="1"/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0510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20511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100" name="文本框 64"/>
          <p:cNvSpPr txBox="1"/>
          <p:nvPr/>
        </p:nvSpPr>
        <p:spPr>
          <a:xfrm>
            <a:off x="6330950" y="1035050"/>
            <a:ext cx="811213" cy="830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吧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1" name="组合 7"/>
          <p:cNvGrpSpPr/>
          <p:nvPr/>
        </p:nvGrpSpPr>
        <p:grpSpPr>
          <a:xfrm>
            <a:off x="7342188" y="1093788"/>
            <a:ext cx="836612" cy="850900"/>
            <a:chOff x="2437" y="2032"/>
            <a:chExt cx="1244" cy="1264"/>
          </a:xfrm>
        </p:grpSpPr>
        <p:sp>
          <p:nvSpPr>
            <p:cNvPr id="20506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pPr eaLnBrk="1" hangingPunct="1"/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0507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20508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109" name="文本框 64"/>
          <p:cNvSpPr txBox="1"/>
          <p:nvPr/>
        </p:nvSpPr>
        <p:spPr>
          <a:xfrm>
            <a:off x="7367588" y="1035050"/>
            <a:ext cx="811212" cy="8318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加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876300" y="2311400"/>
            <a:ext cx="7331075" cy="1787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“呀、呢、吗、吧”</a:t>
            </a:r>
            <a:r>
              <a:rPr lang="en-US" altLang="zh-CN" sz="3200" b="1" dirty="0">
                <a:latin typeface="宋体" panose="02010600030101010101" pitchFamily="2" charset="-122"/>
              </a:rPr>
              <a:t>4</a:t>
            </a:r>
            <a:r>
              <a:rPr lang="zh-CN" altLang="en-US" sz="3200" b="1" dirty="0">
                <a:latin typeface="宋体" panose="02010600030101010101" pitchFamily="2" charset="-122"/>
              </a:rPr>
              <a:t>个字左边小口在左上格，封口压横中线；“加”字右边小口略大，位置居中。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52" name="椭圆 51"/>
          <p:cNvSpPr/>
          <p:nvPr/>
        </p:nvSpPr>
        <p:spPr>
          <a:xfrm>
            <a:off x="2135188" y="1249363"/>
            <a:ext cx="231775" cy="401638"/>
          </a:xfrm>
          <a:prstGeom prst="ellipse">
            <a:avLst/>
          </a:prstGeom>
          <a:noFill/>
          <a:ln>
            <a:solidFill>
              <a:srgbClr val="FF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3" name="椭圆 52"/>
          <p:cNvSpPr/>
          <p:nvPr/>
        </p:nvSpPr>
        <p:spPr>
          <a:xfrm>
            <a:off x="4344988" y="1249363"/>
            <a:ext cx="231775" cy="401638"/>
          </a:xfrm>
          <a:prstGeom prst="ellipse">
            <a:avLst/>
          </a:prstGeom>
          <a:noFill/>
          <a:ln>
            <a:solidFill>
              <a:srgbClr val="FF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4" name="椭圆 53"/>
          <p:cNvSpPr/>
          <p:nvPr/>
        </p:nvSpPr>
        <p:spPr>
          <a:xfrm>
            <a:off x="5395913" y="1249363"/>
            <a:ext cx="231775" cy="401638"/>
          </a:xfrm>
          <a:prstGeom prst="ellipse">
            <a:avLst/>
          </a:prstGeom>
          <a:noFill/>
          <a:ln>
            <a:solidFill>
              <a:srgbClr val="FF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5" name="椭圆 54"/>
          <p:cNvSpPr/>
          <p:nvPr/>
        </p:nvSpPr>
        <p:spPr>
          <a:xfrm>
            <a:off x="6410325" y="1249363"/>
            <a:ext cx="230188" cy="401638"/>
          </a:xfrm>
          <a:prstGeom prst="ellipse">
            <a:avLst/>
          </a:prstGeom>
          <a:noFill/>
          <a:ln>
            <a:solidFill>
              <a:srgbClr val="FF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6" name="椭圆 55"/>
          <p:cNvSpPr/>
          <p:nvPr/>
        </p:nvSpPr>
        <p:spPr>
          <a:xfrm>
            <a:off x="7766050" y="1292225"/>
            <a:ext cx="307975" cy="454025"/>
          </a:xfrm>
          <a:prstGeom prst="ellipse">
            <a:avLst/>
          </a:prstGeom>
          <a:noFill/>
          <a:ln>
            <a:solidFill>
              <a:srgbClr val="FF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0502" name="图片 4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38563" y="5430838"/>
            <a:ext cx="1184275" cy="3778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03" name="图片 4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71038" y="1895475"/>
            <a:ext cx="401637" cy="1231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04" name="图片 4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827087" y="1895475"/>
            <a:ext cx="401637" cy="1231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05" name="图片 4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38563" y="-665162"/>
            <a:ext cx="1184275" cy="3778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" grpId="0"/>
      <p:bldP spid="102" grpId="0"/>
      <p:bldP spid="107" grpId="0"/>
      <p:bldP spid="112" grpId="0"/>
      <p:bldP spid="93" grpId="0"/>
      <p:bldP spid="100" grpId="0"/>
      <p:bldP spid="109" grpId="0"/>
      <p:bldP spid="51" grpId="0"/>
      <p:bldP spid="52" grpId="0" animBg="1"/>
      <p:bldP spid="53" grpId="0" animBg="1"/>
      <p:bldP spid="54" grpId="0" animBg="1"/>
      <p:bldP spid="55" grpId="0" animBg="1"/>
      <p:bldP spid="5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263775" y="865188"/>
            <a:ext cx="2254250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solidFill>
                  <a:srgbClr val="0000FF"/>
                </a:solidFill>
                <a:latin typeface="+mn-ea"/>
                <a:ea typeface="+mn-ea"/>
                <a:cs typeface="+mn-cs"/>
              </a:rPr>
              <a:t>书写指导：</a:t>
            </a:r>
            <a:endParaRPr kumimoji="0" lang="zh-CN" altLang="en-US" sz="3200" b="1" kern="1200" cap="none" spc="0" normalizeH="0" baseline="0" noProof="0" dirty="0">
              <a:solidFill>
                <a:srgbClr val="0000FF"/>
              </a:solidFill>
              <a:latin typeface="+mn-ea"/>
              <a:ea typeface="+mn-ea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125788" y="1606550"/>
            <a:ext cx="5202238" cy="23764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+mn-ea"/>
                <a:ea typeface="+mn-ea"/>
                <a:cs typeface="+mn-cs"/>
              </a:rPr>
              <a:t>    字不能写得太宽，中间的三个短横间距均匀，且不能碰到横折。末笔长横要写得长而稳。</a:t>
            </a:r>
            <a:endParaRPr kumimoji="0" lang="en-US" altLang="zh-CN" sz="3200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grpSp>
        <p:nvGrpSpPr>
          <p:cNvPr id="22532" name="组合 7"/>
          <p:cNvGrpSpPr/>
          <p:nvPr/>
        </p:nvGrpSpPr>
        <p:grpSpPr>
          <a:xfrm>
            <a:off x="949325" y="1685925"/>
            <a:ext cx="1125538" cy="1108075"/>
            <a:chOff x="2437" y="2032"/>
            <a:chExt cx="1244" cy="1264"/>
          </a:xfrm>
        </p:grpSpPr>
        <p:sp>
          <p:nvSpPr>
            <p:cNvPr id="22534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pPr eaLnBrk="1" hangingPunct="1"/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2535" name="直接连接符 10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22536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22533" name="文本框 64"/>
          <p:cNvSpPr txBox="1"/>
          <p:nvPr/>
        </p:nvSpPr>
        <p:spPr>
          <a:xfrm>
            <a:off x="985838" y="1668463"/>
            <a:ext cx="1052512" cy="110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6600" b="1" dirty="0">
                <a:latin typeface="楷体" panose="02010609060101010101" pitchFamily="49" charset="-122"/>
                <a:ea typeface="楷体" panose="02010609060101010101" pitchFamily="49" charset="-122"/>
              </a:rPr>
              <a:t>直</a:t>
            </a:r>
            <a:endParaRPr lang="zh-CN" altLang="en-US" sz="6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974850" y="695325"/>
            <a:ext cx="2254250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solidFill>
                  <a:srgbClr val="0000FF"/>
                </a:solidFill>
                <a:latin typeface="+mn-ea"/>
                <a:ea typeface="+mn-ea"/>
                <a:cs typeface="+mn-cs"/>
              </a:rPr>
              <a:t>书写指导：</a:t>
            </a:r>
            <a:endParaRPr kumimoji="0" lang="zh-CN" altLang="en-US" sz="3200" b="1" kern="1200" cap="none" spc="0" normalizeH="0" baseline="0" noProof="0" dirty="0">
              <a:solidFill>
                <a:srgbClr val="0000FF"/>
              </a:solidFill>
              <a:latin typeface="+mn-ea"/>
              <a:ea typeface="+mn-ea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833688" y="1277938"/>
            <a:ext cx="5583238" cy="29686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+mn-ea"/>
                <a:ea typeface="+mn-ea"/>
                <a:cs typeface="+mn-cs"/>
              </a:rPr>
              <a:t>    “力”字偏右，横折钩的横穿过竖中线，竖撇靠近竖中线。走之的书写重点注意平撇不要写得太斜或太短，要托住右边的“力”字。</a:t>
            </a:r>
            <a:endParaRPr kumimoji="0" lang="en-US" altLang="zh-CN" sz="3200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grpSp>
        <p:nvGrpSpPr>
          <p:cNvPr id="23556" name="组合 7"/>
          <p:cNvGrpSpPr/>
          <p:nvPr/>
        </p:nvGrpSpPr>
        <p:grpSpPr>
          <a:xfrm>
            <a:off x="771525" y="2087563"/>
            <a:ext cx="1125538" cy="1108075"/>
            <a:chOff x="2437" y="2032"/>
            <a:chExt cx="1244" cy="1264"/>
          </a:xfrm>
        </p:grpSpPr>
        <p:sp>
          <p:nvSpPr>
            <p:cNvPr id="23558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pPr eaLnBrk="1" hangingPunct="1"/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3559" name="直接连接符 10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23560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23557" name="文本框 64"/>
          <p:cNvSpPr txBox="1"/>
          <p:nvPr/>
        </p:nvSpPr>
        <p:spPr>
          <a:xfrm>
            <a:off x="808038" y="2070100"/>
            <a:ext cx="1052512" cy="110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6600" b="1" dirty="0">
                <a:latin typeface="楷体" panose="02010609060101010101" pitchFamily="49" charset="-122"/>
                <a:ea typeface="楷体" panose="02010609060101010101" pitchFamily="49" charset="-122"/>
              </a:rPr>
              <a:t>边</a:t>
            </a:r>
            <a:endParaRPr lang="zh-CN" altLang="en-US" sz="6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428625" y="92075"/>
            <a:ext cx="1924050" cy="5842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理解词义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4579" name="矩形 4"/>
          <p:cNvSpPr/>
          <p:nvPr/>
        </p:nvSpPr>
        <p:spPr>
          <a:xfrm>
            <a:off x="379413" y="1016000"/>
            <a:ext cx="3946525" cy="237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小白兔弯着腰在山坡上割草。天阴沉沉的，小白兔直起身子，伸了伸腰。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107"/>
          <p:cNvSpPr txBox="1"/>
          <p:nvPr/>
        </p:nvSpPr>
        <p:spPr>
          <a:xfrm>
            <a:off x="379413" y="2178050"/>
            <a:ext cx="698500" cy="604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沉 </a:t>
            </a:r>
            <a:endParaRPr lang="zh-CN" altLang="en-US" sz="32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" name="Picture 7"/>
          <p:cNvPicPr>
            <a:picLocks noChangeAspect="1"/>
          </p:cNvPicPr>
          <p:nvPr/>
        </p:nvPicPr>
        <p:blipFill>
          <a:blip r:embed="rId1"/>
          <a:srcRect b="15073"/>
          <a:stretch>
            <a:fillRect/>
          </a:stretch>
        </p:blipFill>
        <p:spPr>
          <a:xfrm>
            <a:off x="5089525" y="2746375"/>
            <a:ext cx="3040063" cy="18557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700088" y="3660775"/>
            <a:ext cx="3625850" cy="56832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阴沉沉：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天色阴暗。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400550" y="981075"/>
            <a:ext cx="4364038" cy="1651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lnSpc>
                <a:spcPct val="11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+mn-ea"/>
                <a:ea typeface="+mn-ea"/>
                <a:cs typeface="+mn-cs"/>
              </a:rPr>
              <a:t>    在小白兔做的动作中，有两个相反的动作，你们看出来了吗？</a:t>
            </a:r>
            <a:endParaRPr kumimoji="0" lang="en-US" altLang="zh-CN" sz="3200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sp>
        <p:nvSpPr>
          <p:cNvPr id="10" name="TextBox 107"/>
          <p:cNvSpPr txBox="1"/>
          <p:nvPr/>
        </p:nvSpPr>
        <p:spPr>
          <a:xfrm>
            <a:off x="3233738" y="1595438"/>
            <a:ext cx="1092200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阴沉</a:t>
            </a:r>
            <a:endParaRPr lang="zh-CN" altLang="en-US" sz="32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2487613" y="1058863"/>
            <a:ext cx="504825" cy="57943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2859088" y="2225675"/>
            <a:ext cx="504825" cy="57943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 animBg="1"/>
      <p:bldP spid="9" grpId="0"/>
      <p:bldP spid="10" grpId="0"/>
      <p:bldP spid="11" grpId="0" animBg="1"/>
      <p:bldP spid="1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Picture 9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272010" y="1049763"/>
            <a:ext cx="2945683" cy="35172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7" name="组合 6"/>
          <p:cNvGrpSpPr/>
          <p:nvPr/>
        </p:nvGrpSpPr>
        <p:grpSpPr>
          <a:xfrm>
            <a:off x="785813" y="2073275"/>
            <a:ext cx="4011612" cy="1938338"/>
            <a:chOff x="-1334364" y="869593"/>
            <a:chExt cx="4009142" cy="1939210"/>
          </a:xfrm>
        </p:grpSpPr>
        <p:sp>
          <p:nvSpPr>
            <p:cNvPr id="6" name="圆角矩形标注 5"/>
            <p:cNvSpPr/>
            <p:nvPr/>
          </p:nvSpPr>
          <p:spPr>
            <a:xfrm>
              <a:off x="-1334364" y="869593"/>
              <a:ext cx="4009142" cy="1939210"/>
            </a:xfrm>
            <a:prstGeom prst="wedgeRoundRectCallout">
              <a:avLst>
                <a:gd name="adj1" fmla="val 75513"/>
                <a:gd name="adj2" fmla="val -1322"/>
                <a:gd name="adj3" fmla="val 16667"/>
              </a:avLst>
            </a:prstGeom>
            <a:ln>
              <a:noFill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5617" name="TextBox 3"/>
            <p:cNvSpPr txBox="1"/>
            <p:nvPr/>
          </p:nvSpPr>
          <p:spPr>
            <a:xfrm>
              <a:off x="-1334364" y="901551"/>
              <a:ext cx="3961503" cy="178693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lnSpc>
                  <a:spcPct val="120000"/>
                </a:lnSpc>
              </a:pP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    小白兔大声喊：“燕子，燕子，你为什么飞得这么低呀？”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5604" name="TextBox 9"/>
          <p:cNvSpPr txBox="1"/>
          <p:nvPr/>
        </p:nvSpPr>
        <p:spPr>
          <a:xfrm>
            <a:off x="663575" y="1089025"/>
            <a:ext cx="2779713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FF00FF"/>
                </a:solidFill>
                <a:latin typeface="Arial" panose="020B0604020202020204" pitchFamily="34" charset="0"/>
              </a:rPr>
              <a:t>与燕子对话：</a:t>
            </a:r>
            <a:endParaRPr lang="zh-CN" altLang="en-US" sz="3200" b="1" dirty="0">
              <a:solidFill>
                <a:srgbClr val="FF00FF"/>
              </a:solidFill>
              <a:latin typeface="Arial" panose="020B0604020202020204" pitchFamily="34" charset="0"/>
            </a:endParaRPr>
          </a:p>
        </p:txBody>
      </p:sp>
      <p:pic>
        <p:nvPicPr>
          <p:cNvPr id="25605" name="图片 1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268537" y="1779588"/>
            <a:ext cx="530225" cy="7985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6" name="图片 1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798762" y="3651250"/>
            <a:ext cx="530225" cy="7985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7" name="图片 1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189037" y="5019675"/>
            <a:ext cx="530225" cy="7985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8" name="图片 1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43438" y="6243638"/>
            <a:ext cx="530225" cy="7985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9" name="图片 1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12313" y="4875213"/>
            <a:ext cx="530225" cy="800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10" name="图片 1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20375" y="1981200"/>
            <a:ext cx="530225" cy="800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11" name="图片 1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10713" y="-423862"/>
            <a:ext cx="530225" cy="800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12" name="图片 1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87900" y="-1676400"/>
            <a:ext cx="530225" cy="7985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13" name="图片 1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80962" y="-2003425"/>
            <a:ext cx="530225" cy="7985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0" name="TextBox 1"/>
          <p:cNvSpPr txBox="1">
            <a:spLocks noChangeArrowheads="1"/>
          </p:cNvSpPr>
          <p:nvPr/>
        </p:nvSpPr>
        <p:spPr bwMode="auto">
          <a:xfrm>
            <a:off x="3609975" y="244475"/>
            <a:ext cx="1924050" cy="5842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情景对话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5615" name="矩形 5"/>
          <p:cNvSpPr/>
          <p:nvPr/>
        </p:nvSpPr>
        <p:spPr>
          <a:xfrm>
            <a:off x="360363" y="-55562"/>
            <a:ext cx="2290762" cy="7794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  <a:spcBef>
                <a:spcPts val="900"/>
              </a:spcBef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课时</a:t>
            </a:r>
            <a:endParaRPr lang="en-US" altLang="zh-CN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extBox 7"/>
          <p:cNvSpPr txBox="1">
            <a:spLocks noChangeArrowheads="1"/>
          </p:cNvSpPr>
          <p:nvPr/>
        </p:nvSpPr>
        <p:spPr bwMode="auto">
          <a:xfrm>
            <a:off x="6773863" y="1003300"/>
            <a:ext cx="1039813" cy="56673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潮湿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14363" y="1763713"/>
            <a:ext cx="7572375" cy="5842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两个字的偏旁都是三点水，说明了什么？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30250" y="2674938"/>
            <a:ext cx="7950200" cy="11953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偏旁是三点水的字大多和水有关。空气很潮湿，就是说空气里有很多小水珠。</a:t>
            </a:r>
            <a:endParaRPr lang="zh-CN" altLang="en-US" sz="3200" b="1" dirty="0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14363" y="1020763"/>
            <a:ext cx="6159500" cy="5842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齐读第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3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自然段，学习“潮湿”。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6" grpId="0"/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291257" y="2821288"/>
            <a:ext cx="2908260" cy="175473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矩形 3"/>
          <p:cNvSpPr/>
          <p:nvPr/>
        </p:nvSpPr>
        <p:spPr>
          <a:xfrm>
            <a:off x="595313" y="812800"/>
            <a:ext cx="7572375" cy="5842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阴雨天的时候在哪些地方能看到小水珠？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95313" y="1500188"/>
            <a:ext cx="7951787" cy="11953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瓷砖上冒“汗”、车玻璃上写字、地板湿滑</a:t>
            </a:r>
            <a:r>
              <a:rPr lang="en-US" altLang="zh-CN" sz="32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3200" b="1" dirty="0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572000" y="2570163"/>
            <a:ext cx="3543300" cy="17875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出现小水珠的原因就是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——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空气很潮湿。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Picture 9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852928" y="813143"/>
            <a:ext cx="2945683" cy="35172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3" name="组合 2"/>
          <p:cNvGrpSpPr/>
          <p:nvPr/>
        </p:nvGrpSpPr>
        <p:grpSpPr>
          <a:xfrm>
            <a:off x="4067175" y="925513"/>
            <a:ext cx="4238625" cy="3197225"/>
            <a:chOff x="5858256" y="1098253"/>
            <a:chExt cx="4237711" cy="3198066"/>
          </a:xfrm>
        </p:grpSpPr>
        <p:sp>
          <p:nvSpPr>
            <p:cNvPr id="4" name="圆角矩形标注 1"/>
            <p:cNvSpPr/>
            <p:nvPr/>
          </p:nvSpPr>
          <p:spPr>
            <a:xfrm>
              <a:off x="5858256" y="1098253"/>
              <a:ext cx="4237711" cy="3198066"/>
            </a:xfrm>
            <a:prstGeom prst="wedgeRoundRectCallout">
              <a:avLst>
                <a:gd name="adj1" fmla="val -79511"/>
                <a:gd name="adj2" fmla="val -18923"/>
                <a:gd name="adj3" fmla="val 16667"/>
              </a:avLst>
            </a:prstGeom>
            <a:solidFill>
              <a:srgbClr val="E3ECF4"/>
            </a:solidFill>
            <a:ln>
              <a:noFill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8681" name="TextBox 3"/>
            <p:cNvSpPr txBox="1"/>
            <p:nvPr/>
          </p:nvSpPr>
          <p:spPr>
            <a:xfrm>
              <a:off x="6047998" y="1187236"/>
              <a:ext cx="4009159" cy="296928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lnSpc>
                  <a:spcPct val="120000"/>
                </a:lnSpc>
              </a:pP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    燕子边飞边说：“要下雨了，空气很潮湿，虫子的翅膀沾了小水珠，飞不高。我正忙着捉虫子呢！”</a:t>
              </a:r>
              <a:endPara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2867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38563" y="5430838"/>
            <a:ext cx="1184275" cy="3778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67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71038" y="1895475"/>
            <a:ext cx="401637" cy="1231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67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27087" y="1895475"/>
            <a:ext cx="401637" cy="1231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67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38563" y="-665162"/>
            <a:ext cx="1184275" cy="3778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679450" y="635000"/>
            <a:ext cx="3892550" cy="5842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燕子为什么要低飞？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2274888" y="1357313"/>
            <a:ext cx="5534025" cy="2968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要下雨了</a:t>
            </a:r>
            <a:endParaRPr lang="zh-CN" altLang="en-US" sz="3200" b="1" dirty="0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虫子飞不高</a:t>
            </a:r>
            <a:endParaRPr lang="zh-CN" altLang="en-US" sz="3200" b="1" dirty="0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虫子的翅膀沾了小水珠</a:t>
            </a:r>
            <a:endParaRPr lang="zh-CN" altLang="en-US" sz="3200" b="1" dirty="0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空气很潮湿</a:t>
            </a:r>
            <a:endParaRPr lang="zh-CN" altLang="en-US" sz="3200" b="1" dirty="0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燕子忙着捉虫子</a:t>
            </a:r>
            <a:endParaRPr lang="zh-CN" altLang="en-US" sz="3200" b="1" dirty="0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242" name="Picture 9">
            <a:hlinkClick r:id="rId1" action="ppaction://hlinkfile"/>
          </p:cNvPr>
          <p:cNvPicPr>
            <a:picLocks noChangeAspect="1"/>
          </p:cNvPicPr>
          <p:nvPr/>
        </p:nvPicPr>
        <p:blipFill>
          <a:blip r:embed="rId2"/>
          <a:srcRect t="11559" b="8134"/>
          <a:stretch>
            <a:fillRect/>
          </a:stretch>
        </p:blipFill>
        <p:spPr>
          <a:xfrm>
            <a:off x="0" y="0"/>
            <a:ext cx="9186863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3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268537" y="1779588"/>
            <a:ext cx="530225" cy="7985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4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798762" y="3651250"/>
            <a:ext cx="530225" cy="7985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5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189037" y="5019675"/>
            <a:ext cx="530225" cy="7985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6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3438" y="6243638"/>
            <a:ext cx="530225" cy="7985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7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12313" y="4875213"/>
            <a:ext cx="530225" cy="800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8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20375" y="1981200"/>
            <a:ext cx="530225" cy="800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9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10713" y="-423862"/>
            <a:ext cx="530225" cy="800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50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87900" y="-1676400"/>
            <a:ext cx="530225" cy="7985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51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0962" y="-2003425"/>
            <a:ext cx="530225" cy="7985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52" name="Picture 4" descr="点击画面">
            <a:hlinkClick r:id="rId1" action="ppaction://hlinkfile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90875" y="3890963"/>
            <a:ext cx="2479675" cy="633412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0253" name="组合 6"/>
          <p:cNvGrpSpPr/>
          <p:nvPr/>
        </p:nvGrpSpPr>
        <p:grpSpPr>
          <a:xfrm>
            <a:off x="282575" y="142875"/>
            <a:ext cx="2908300" cy="1636713"/>
            <a:chOff x="4920606" y="646288"/>
            <a:chExt cx="2909617" cy="1637071"/>
          </a:xfrm>
        </p:grpSpPr>
        <p:pic>
          <p:nvPicPr>
            <p:cNvPr id="19" name="图片 18"/>
            <p:cNvPicPr>
              <a:picLocks noChangeAspect="1"/>
            </p:cNvPicPr>
            <p:nvPr/>
          </p:nvPicPr>
          <p:blipFill rotWithShape="1">
            <a:blip r:embed="rId5"/>
            <a:srcRect l="34193" t="30968" r="9238" b="37204"/>
            <a:stretch>
              <a:fillRect/>
            </a:stretch>
          </p:blipFill>
          <p:spPr>
            <a:xfrm>
              <a:off x="4920606" y="646288"/>
              <a:ext cx="2909617" cy="1637071"/>
            </a:xfrm>
            <a:prstGeom prst="rect">
              <a:avLst/>
            </a:prstGeom>
            <a:effectLst>
              <a:outerShdw blurRad="139700" dist="76200" dir="2400000" algn="tl" rotWithShape="0">
                <a:prstClr val="black">
                  <a:alpha val="50000"/>
                </a:prstClr>
              </a:outerShdw>
            </a:effectLst>
          </p:spPr>
        </p:pic>
        <p:sp>
          <p:nvSpPr>
            <p:cNvPr id="10255" name="矩形 4"/>
            <p:cNvSpPr/>
            <p:nvPr/>
          </p:nvSpPr>
          <p:spPr>
            <a:xfrm>
              <a:off x="5385988" y="1075293"/>
              <a:ext cx="2291590" cy="77905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lnSpc>
                  <a:spcPct val="130000"/>
                </a:lnSpc>
                <a:spcBef>
                  <a:spcPts val="900"/>
                </a:spcBef>
              </a:pPr>
              <a:r>
                <a:rPr lang="zh-CN" altLang="en-US" sz="4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第</a:t>
              </a:r>
              <a:r>
                <a:rPr lang="en-US" altLang="zh-CN" sz="4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4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课时</a:t>
              </a:r>
              <a:endPara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>
    <p:circl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412750" y="80963"/>
            <a:ext cx="2070100" cy="5857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创设情景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89000" y="1008063"/>
            <a:ext cx="7439025" cy="119697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用“因为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……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所以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……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”说说燕子低飞的原因？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89000" y="2371725"/>
            <a:ext cx="7212013" cy="17859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因为空气很潮湿，虫子的翅膀上都是小水珠，飞不高，燕子忙着捉虫子，所以飞得很低。</a:t>
            </a:r>
            <a:endParaRPr lang="zh-CN" altLang="en-US" sz="3200" b="1" dirty="0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722313" y="769938"/>
            <a:ext cx="5475288" cy="6048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下雨前燕子在干什么呢？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2300288" y="2127250"/>
            <a:ext cx="1903412" cy="604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燕子低飞。</a:t>
            </a:r>
            <a:endParaRPr lang="zh-CN" altLang="en-US" sz="3200" b="1" dirty="0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Picture 29"/>
          <p:cNvPicPr>
            <a:picLocks noChangeAspect="1"/>
          </p:cNvPicPr>
          <p:nvPr/>
        </p:nvPicPr>
        <p:blipFill>
          <a:blip r:embed="rId1"/>
          <a:srcRect l="25977" r="61418" b="67828"/>
          <a:stretch>
            <a:fillRect/>
          </a:stretch>
        </p:blipFill>
        <p:spPr>
          <a:xfrm>
            <a:off x="4811713" y="1930400"/>
            <a:ext cx="2136775" cy="12461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400050" y="92075"/>
            <a:ext cx="1892300" cy="5842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学以致用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32771" name="TextBox 8"/>
          <p:cNvSpPr txBox="1"/>
          <p:nvPr/>
        </p:nvSpPr>
        <p:spPr>
          <a:xfrm>
            <a:off x="542925" y="3660775"/>
            <a:ext cx="2779713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FF00FF"/>
                </a:solidFill>
                <a:latin typeface="Arial" panose="020B0604020202020204" pitchFamily="34" charset="0"/>
              </a:rPr>
              <a:t>与小鱼对话：</a:t>
            </a:r>
            <a:endParaRPr lang="zh-CN" altLang="en-US" sz="3200" b="1" dirty="0">
              <a:solidFill>
                <a:srgbClr val="FF00FF"/>
              </a:solidFill>
              <a:latin typeface="Arial" panose="020B0604020202020204" pitchFamily="34" charset="0"/>
            </a:endParaRPr>
          </a:p>
        </p:txBody>
      </p:sp>
      <p:pic>
        <p:nvPicPr>
          <p:cNvPr id="5" name="Picture 2"/>
          <p:cNvPicPr>
            <a:picLocks noChangeAspect="1"/>
          </p:cNvPicPr>
          <p:nvPr/>
        </p:nvPicPr>
        <p:blipFill>
          <a:blip r:embed="rId1"/>
          <a:srcRect l="6487" t="7262" r="4030" b="8376"/>
          <a:stretch>
            <a:fillRect/>
          </a:stretch>
        </p:blipFill>
        <p:spPr>
          <a:xfrm>
            <a:off x="3092450" y="1133475"/>
            <a:ext cx="4117975" cy="370522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6" name="组合 5"/>
          <p:cNvGrpSpPr/>
          <p:nvPr/>
        </p:nvGrpSpPr>
        <p:grpSpPr>
          <a:xfrm>
            <a:off x="6434138" y="909638"/>
            <a:ext cx="2392362" cy="2225675"/>
            <a:chOff x="553617" y="869594"/>
            <a:chExt cx="2121159" cy="2224866"/>
          </a:xfrm>
        </p:grpSpPr>
        <p:sp>
          <p:nvSpPr>
            <p:cNvPr id="7" name="圆角矩形标注 3"/>
            <p:cNvSpPr/>
            <p:nvPr/>
          </p:nvSpPr>
          <p:spPr>
            <a:xfrm>
              <a:off x="553617" y="869594"/>
              <a:ext cx="2121159" cy="2224866"/>
            </a:xfrm>
            <a:prstGeom prst="wedgeRoundRectCallout">
              <a:avLst>
                <a:gd name="adj1" fmla="val -79902"/>
                <a:gd name="adj2" fmla="val 40710"/>
                <a:gd name="adj3" fmla="val 16667"/>
              </a:avLst>
            </a:prstGeom>
            <a:solidFill>
              <a:srgbClr val="B0C8E0"/>
            </a:solidFill>
            <a:ln>
              <a:noFill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2782" name="TextBox 3"/>
            <p:cNvSpPr txBox="1"/>
            <p:nvPr/>
          </p:nvSpPr>
          <p:spPr>
            <a:xfrm>
              <a:off x="645096" y="901551"/>
              <a:ext cx="1982042" cy="219290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lnSpc>
                  <a:spcPct val="110000"/>
                </a:lnSpc>
              </a:pP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    小鱼，小鱼，今天怎么有空出来呀？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39725" y="952500"/>
            <a:ext cx="4538663" cy="2309813"/>
            <a:chOff x="5858255" y="888698"/>
            <a:chExt cx="3831325" cy="2310163"/>
          </a:xfrm>
        </p:grpSpPr>
        <p:sp>
          <p:nvSpPr>
            <p:cNvPr id="10" name="圆角矩形标注 6"/>
            <p:cNvSpPr/>
            <p:nvPr/>
          </p:nvSpPr>
          <p:spPr>
            <a:xfrm>
              <a:off x="5858255" y="888698"/>
              <a:ext cx="3831325" cy="2310163"/>
            </a:xfrm>
            <a:prstGeom prst="wedgeRoundRectCallout">
              <a:avLst>
                <a:gd name="adj1" fmla="val 34873"/>
                <a:gd name="adj2" fmla="val 67361"/>
                <a:gd name="adj3" fmla="val 16667"/>
              </a:avLst>
            </a:prstGeom>
            <a:solidFill>
              <a:srgbClr val="E3ECF4"/>
            </a:solidFill>
            <a:ln>
              <a:noFill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2780" name="TextBox 3"/>
            <p:cNvSpPr txBox="1"/>
            <p:nvPr/>
          </p:nvSpPr>
          <p:spPr>
            <a:xfrm>
              <a:off x="5918352" y="956970"/>
              <a:ext cx="3642742" cy="219324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lnSpc>
                  <a:spcPct val="110000"/>
                </a:lnSpc>
              </a:pP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    要下雨了，水里闷得很，我们到水面上来透透气。小白兔，你快回家吧，小心淋着雨。</a:t>
              </a:r>
              <a:endPara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32775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38563" y="5430838"/>
            <a:ext cx="1184275" cy="3778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2776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71038" y="1895475"/>
            <a:ext cx="401637" cy="1231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2777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27087" y="1895475"/>
            <a:ext cx="401637" cy="1231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2778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38563" y="-665162"/>
            <a:ext cx="1184275" cy="3778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752475" y="1011238"/>
            <a:ext cx="7437438" cy="119697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用“因为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……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所以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……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”的句式说说小鱼为什么要到水面上来透气。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752475" y="2571750"/>
            <a:ext cx="7210425" cy="11953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因为要下雨了，水里闷得很，所以小鱼到水面上来透透气。</a:t>
            </a:r>
            <a:endParaRPr lang="zh-CN" altLang="en-US" sz="3200" b="1" dirty="0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655638" y="627063"/>
            <a:ext cx="7439025" cy="6048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下雨前小鱼在干什么呢？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1341438" y="1804988"/>
            <a:ext cx="5116512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小鱼浮出水面</a:t>
            </a:r>
            <a:r>
              <a:rPr lang="en-US" altLang="zh-CN" sz="32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透透气。</a:t>
            </a:r>
            <a:endParaRPr lang="zh-CN" altLang="en-US" sz="3200" b="1" dirty="0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" name="Picture 29"/>
          <p:cNvPicPr>
            <a:picLocks noChangeAspect="1"/>
          </p:cNvPicPr>
          <p:nvPr/>
        </p:nvPicPr>
        <p:blipFill>
          <a:blip r:embed="rId1"/>
          <a:srcRect l="25977" t="39220" r="61418" b="35132"/>
          <a:stretch>
            <a:fillRect/>
          </a:stretch>
        </p:blipFill>
        <p:spPr>
          <a:xfrm>
            <a:off x="4279900" y="2628900"/>
            <a:ext cx="2559050" cy="11906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455613" y="355600"/>
            <a:ext cx="7947025" cy="119538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听完了小鱼的话，小白兔相信要下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雨了吗？你是从哪里看出来的？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612775" y="1862138"/>
            <a:ext cx="5624513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小白兔连忙挎起篮子往家跑。</a:t>
            </a:r>
            <a:endParaRPr lang="zh-CN" altLang="en-US" sz="3200" b="1" dirty="0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788988" y="3086100"/>
            <a:ext cx="4159250" cy="1335088"/>
            <a:chOff x="1200539" y="528734"/>
            <a:chExt cx="4159956" cy="1335092"/>
          </a:xfrm>
        </p:grpSpPr>
        <p:sp>
          <p:nvSpPr>
            <p:cNvPr id="11" name="云形标注 8"/>
            <p:cNvSpPr/>
            <p:nvPr/>
          </p:nvSpPr>
          <p:spPr>
            <a:xfrm>
              <a:off x="1200539" y="528734"/>
              <a:ext cx="4159956" cy="1335092"/>
            </a:xfrm>
            <a:prstGeom prst="cloudCallout">
              <a:avLst>
                <a:gd name="adj1" fmla="val 22856"/>
                <a:gd name="adj2" fmla="val -92083"/>
              </a:avLst>
            </a:prstGeom>
            <a:solidFill>
              <a:srgbClr val="E3ECF4"/>
            </a:solidFill>
            <a:ln>
              <a:noFill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5847" name="TextBox 3"/>
            <p:cNvSpPr txBox="1"/>
            <p:nvPr/>
          </p:nvSpPr>
          <p:spPr>
            <a:xfrm>
              <a:off x="1539969" y="848930"/>
              <a:ext cx="3517183" cy="58469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3200" b="1" dirty="0">
                  <a:solidFill>
                    <a:srgbClr val="FF0000"/>
                  </a:solidFill>
                  <a:latin typeface="Arial" panose="020B0604020202020204" pitchFamily="34" charset="0"/>
                </a:rPr>
                <a:t>完全相信要下雨了</a:t>
              </a:r>
              <a:endPara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</p:grp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 flipH="1">
            <a:off x="5954065" y="1551033"/>
            <a:ext cx="2629163" cy="30700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6" name="矩形 4"/>
          <p:cNvSpPr/>
          <p:nvPr/>
        </p:nvSpPr>
        <p:spPr>
          <a:xfrm>
            <a:off x="496888" y="1101725"/>
            <a:ext cx="7631112" cy="11953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他看见路边有一大群蚂蚁，就把要下雨的 消息告诉了蚂蚁。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3655" name="Picture 4" descr="W02007070940468972866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80025" y="2297113"/>
            <a:ext cx="2971800" cy="20066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6" name="组合 5"/>
          <p:cNvGrpSpPr/>
          <p:nvPr/>
        </p:nvGrpSpPr>
        <p:grpSpPr>
          <a:xfrm>
            <a:off x="1071563" y="2732088"/>
            <a:ext cx="4030662" cy="1222375"/>
            <a:chOff x="5718324" y="2108234"/>
            <a:chExt cx="4032049" cy="1222939"/>
          </a:xfrm>
        </p:grpSpPr>
        <p:sp>
          <p:nvSpPr>
            <p:cNvPr id="7" name="圆角矩形标注 6"/>
            <p:cNvSpPr/>
            <p:nvPr/>
          </p:nvSpPr>
          <p:spPr>
            <a:xfrm>
              <a:off x="5718324" y="2108234"/>
              <a:ext cx="3831955" cy="1222939"/>
            </a:xfrm>
            <a:prstGeom prst="wedgeRoundRectCallout">
              <a:avLst>
                <a:gd name="adj1" fmla="val 96758"/>
                <a:gd name="adj2" fmla="val 28765"/>
                <a:gd name="adj3" fmla="val 16667"/>
              </a:avLst>
            </a:prstGeom>
            <a:solidFill>
              <a:srgbClr val="E3ECF4"/>
            </a:solidFill>
            <a:ln>
              <a:noFill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6871" name="TextBox 3"/>
            <p:cNvSpPr txBox="1"/>
            <p:nvPr/>
          </p:nvSpPr>
          <p:spPr>
            <a:xfrm>
              <a:off x="5718324" y="2164681"/>
              <a:ext cx="4032049" cy="111004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lnSpc>
                  <a:spcPct val="110000"/>
                </a:lnSpc>
              </a:pP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    是要下雨了，我们正忙着搬东西呢！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6869" name="TextBox 8"/>
          <p:cNvSpPr txBox="1"/>
          <p:nvPr/>
        </p:nvSpPr>
        <p:spPr>
          <a:xfrm>
            <a:off x="496888" y="407988"/>
            <a:ext cx="27813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FF00FF"/>
                </a:solidFill>
                <a:latin typeface="Arial" panose="020B0604020202020204" pitchFamily="34" charset="0"/>
              </a:rPr>
              <a:t>与蚂蚁对话：</a:t>
            </a:r>
            <a:endParaRPr lang="zh-CN" altLang="en-US" sz="3200" b="1" dirty="0">
              <a:solidFill>
                <a:srgbClr val="FF00FF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6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6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6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966788" y="1011238"/>
            <a:ext cx="7437438" cy="119697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用“因为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……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所以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……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”的句式说说为什么蚂蚁要搬东西。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1079500" y="2633663"/>
            <a:ext cx="7212013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因为要下雨了，所以蚂蚁忙着搬东西。</a:t>
            </a:r>
            <a:endParaRPr lang="zh-CN" altLang="en-US" sz="3200" b="1" dirty="0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1349375" y="873125"/>
            <a:ext cx="7439025" cy="6048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下雨前蚂蚁在干什么呢？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2281238" y="2046288"/>
            <a:ext cx="5116512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蚂蚁在搬东西。</a:t>
            </a:r>
            <a:endParaRPr lang="zh-CN" altLang="en-US" sz="3200" b="1" dirty="0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" name="Picture 29"/>
          <p:cNvPicPr>
            <a:picLocks noChangeAspect="1"/>
          </p:cNvPicPr>
          <p:nvPr/>
        </p:nvPicPr>
        <p:blipFill>
          <a:blip r:embed="rId1"/>
          <a:srcRect l="25977" t="70190" r="61418"/>
          <a:stretch>
            <a:fillRect/>
          </a:stretch>
        </p:blipFill>
        <p:spPr>
          <a:xfrm>
            <a:off x="5068888" y="3219450"/>
            <a:ext cx="2328862" cy="1257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8917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38563" y="5430838"/>
            <a:ext cx="1184275" cy="3778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8918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71038" y="1895475"/>
            <a:ext cx="401637" cy="1231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8919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27087" y="1895475"/>
            <a:ext cx="401637" cy="1231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8920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38563" y="-665162"/>
            <a:ext cx="1184275" cy="3778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444500" y="101600"/>
            <a:ext cx="1924050" cy="5842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拓展提升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3" name="矩形 4"/>
          <p:cNvSpPr/>
          <p:nvPr/>
        </p:nvSpPr>
        <p:spPr>
          <a:xfrm>
            <a:off x="866775" y="1219200"/>
            <a:ext cx="7221538" cy="11953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小白兔加快步子往家跑。他一边跑一边喊：“妈妈，妈妈，要下雨了！”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66775" y="2571750"/>
            <a:ext cx="7410450" cy="1196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轰隆隆，天空响起了一阵雷声。哗，哗，哗，大雨真的下起来了！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椭圆 4"/>
          <p:cNvSpPr/>
          <p:nvPr/>
        </p:nvSpPr>
        <p:spPr>
          <a:xfrm>
            <a:off x="3097213" y="1490663"/>
            <a:ext cx="720725" cy="720725"/>
          </a:xfrm>
          <a:prstGeom prst="ellipse">
            <a:avLst/>
          </a:prstGeom>
          <a:solidFill>
            <a:srgbClr val="22B7BB"/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267" name="标题 1"/>
          <p:cNvSpPr txBox="1"/>
          <p:nvPr/>
        </p:nvSpPr>
        <p:spPr>
          <a:xfrm>
            <a:off x="2822575" y="1441450"/>
            <a:ext cx="3725863" cy="7699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/>
            <a:r>
              <a:rPr lang="en-US" altLang="zh-CN" sz="44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14</a:t>
            </a:r>
            <a:r>
              <a:rPr lang="en-US" altLang="zh-CN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要下雨了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268" name="图片 1"/>
          <p:cNvPicPr>
            <a:picLocks noChangeAspect="1"/>
          </p:cNvPicPr>
          <p:nvPr/>
        </p:nvPicPr>
        <p:blipFill>
          <a:blip r:embed="rId2"/>
          <a:srcRect l="34157"/>
          <a:stretch>
            <a:fillRect/>
          </a:stretch>
        </p:blipFill>
        <p:spPr>
          <a:xfrm>
            <a:off x="403225" y="4440238"/>
            <a:ext cx="2359025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996950" y="1087438"/>
            <a:ext cx="7410450" cy="2968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多幸运的小白兔啊！有那么多的好朋友告诉他要下雨的消息，要不然他就会被大雨淋湿了。在自然界中，还有哪些动物朋友会告诉我们“要下雨了”这个消息呢？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341313" y="781050"/>
            <a:ext cx="8461375" cy="39497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latinLnBrk="1" hangingPunct="1">
              <a:lnSpc>
                <a:spcPct val="114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蛇。大部分蛇都是白天藏在洞内，晚上外出进行觅食、喝水、蜕皮等活动，但蛇在天气特别潮湿、闷热时白天也会被迫出洞。因此，白天蛇出洞是有雨的征兆，特别是秋末冬初，天气已冷，大蛇出洞，过一两天就会下雨。所以有“大蛇出洞，大雨咚咚”“蛇过道，雨来到”的说法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712788" y="1087438"/>
            <a:ext cx="7718425" cy="2968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鸡。“鸡宿迟，兆阴雨。”鸡没有汗腺和皮脂腺，由于缺乏散热本领，十分怕热。夏天下雨前，空气里水分多，鸡窝就潮湿、闷热，鸡粪也会发出一股难闻的气味，所以鸡就不愿意回窝。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90" name="TextBox 1"/>
          <p:cNvSpPr txBox="1">
            <a:spLocks noChangeArrowheads="1"/>
          </p:cNvSpPr>
          <p:nvPr/>
        </p:nvSpPr>
        <p:spPr bwMode="auto">
          <a:xfrm>
            <a:off x="384175" y="106363"/>
            <a:ext cx="1922463" cy="5857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sng" strike="noStrike" kern="1200" cap="none" spc="0" normalizeH="0" baseline="0" noProof="0" dirty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板书设计</a:t>
            </a:r>
            <a:endParaRPr kumimoji="0" lang="zh-CN" altLang="en-US" sz="3200" b="1" i="0" u="sng" strike="noStrike" kern="1200" cap="none" spc="0" normalizeH="0" baseline="0" noProof="0" dirty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2709863" y="1347788"/>
            <a:ext cx="4113212" cy="766762"/>
            <a:chOff x="2771800" y="1347614"/>
            <a:chExt cx="4114537" cy="766189"/>
          </a:xfrm>
        </p:grpSpPr>
        <p:pic>
          <p:nvPicPr>
            <p:cNvPr id="44052" name="Picture 29"/>
            <p:cNvPicPr>
              <a:picLocks noChangeAspect="1"/>
            </p:cNvPicPr>
            <p:nvPr/>
          </p:nvPicPr>
          <p:blipFill>
            <a:blip r:embed="rId1"/>
            <a:srcRect l="25977" r="61418" b="67828"/>
            <a:stretch>
              <a:fillRect/>
            </a:stretch>
          </p:blipFill>
          <p:spPr>
            <a:xfrm>
              <a:off x="2771800" y="1347614"/>
              <a:ext cx="1313879" cy="76618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4053" name="Text Box 7"/>
            <p:cNvSpPr txBox="1"/>
            <p:nvPr/>
          </p:nvSpPr>
          <p:spPr>
            <a:xfrm>
              <a:off x="4061296" y="1549247"/>
              <a:ext cx="2825041" cy="55411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spcBef>
                  <a:spcPct val="50000"/>
                </a:spcBef>
              </a:pPr>
              <a:r>
                <a:rPr lang="zh-CN" altLang="en-US" sz="3000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低飞</a:t>
              </a:r>
              <a:r>
                <a:rPr lang="en-US" altLang="zh-CN" sz="3000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——</a:t>
              </a:r>
              <a:r>
                <a:rPr lang="zh-CN" altLang="en-US" sz="3000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捉虫</a:t>
              </a:r>
              <a:endParaRPr lang="zh-CN" altLang="en-US" sz="3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2792413" y="2403475"/>
            <a:ext cx="4584700" cy="617538"/>
            <a:chOff x="2854213" y="2403932"/>
            <a:chExt cx="4584390" cy="617926"/>
          </a:xfrm>
        </p:grpSpPr>
        <p:pic>
          <p:nvPicPr>
            <p:cNvPr id="44050" name="Picture 29"/>
            <p:cNvPicPr>
              <a:picLocks noChangeAspect="1"/>
            </p:cNvPicPr>
            <p:nvPr/>
          </p:nvPicPr>
          <p:blipFill>
            <a:blip r:embed="rId2"/>
            <a:srcRect l="25977" t="39220" r="61418" b="35132"/>
            <a:stretch>
              <a:fillRect/>
            </a:stretch>
          </p:blipFill>
          <p:spPr>
            <a:xfrm>
              <a:off x="2854213" y="2403932"/>
              <a:ext cx="1313879" cy="61084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4051" name="Text Box 7"/>
            <p:cNvSpPr txBox="1"/>
            <p:nvPr/>
          </p:nvSpPr>
          <p:spPr>
            <a:xfrm>
              <a:off x="4061295" y="2467551"/>
              <a:ext cx="3377308" cy="55430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spcBef>
                  <a:spcPct val="50000"/>
                </a:spcBef>
              </a:pPr>
              <a:r>
                <a:rPr lang="zh-CN" altLang="en-US" sz="3000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浮出水面</a:t>
              </a:r>
              <a:r>
                <a:rPr lang="en-US" altLang="zh-CN" sz="3000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——</a:t>
              </a:r>
              <a:r>
                <a:rPr lang="zh-CN" altLang="en-US" sz="3000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透气</a:t>
              </a:r>
              <a:endParaRPr lang="zh-CN" altLang="en-US" sz="3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2728913" y="3292475"/>
            <a:ext cx="4316412" cy="709613"/>
            <a:chOff x="2791197" y="3292511"/>
            <a:chExt cx="4316914" cy="709910"/>
          </a:xfrm>
        </p:grpSpPr>
        <p:pic>
          <p:nvPicPr>
            <p:cNvPr id="44048" name="Picture 29"/>
            <p:cNvPicPr>
              <a:picLocks noChangeAspect="1"/>
            </p:cNvPicPr>
            <p:nvPr/>
          </p:nvPicPr>
          <p:blipFill>
            <a:blip r:embed="rId3"/>
            <a:srcRect l="25977" t="70190" r="61418"/>
            <a:stretch>
              <a:fillRect/>
            </a:stretch>
          </p:blipFill>
          <p:spPr>
            <a:xfrm>
              <a:off x="2791197" y="3292511"/>
              <a:ext cx="1313879" cy="70991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4049" name="Text Box 7"/>
            <p:cNvSpPr txBox="1"/>
            <p:nvPr/>
          </p:nvSpPr>
          <p:spPr>
            <a:xfrm>
              <a:off x="4061296" y="3385856"/>
              <a:ext cx="3046815" cy="55423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spcBef>
                  <a:spcPct val="50000"/>
                </a:spcBef>
              </a:pPr>
              <a:r>
                <a:rPr lang="zh-CN" altLang="en-US" sz="3000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搬家</a:t>
              </a:r>
              <a:r>
                <a:rPr lang="en-US" altLang="zh-CN" sz="3000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——</a:t>
              </a:r>
              <a:r>
                <a:rPr lang="zh-CN" altLang="en-US" sz="3000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运东西</a:t>
              </a:r>
              <a:endParaRPr lang="zh-CN" altLang="en-US" sz="3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9" name="Text Box 7"/>
          <p:cNvSpPr txBox="1"/>
          <p:nvPr/>
        </p:nvSpPr>
        <p:spPr>
          <a:xfrm>
            <a:off x="7439025" y="1209675"/>
            <a:ext cx="1416050" cy="3089275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多观察，勤思考</a:t>
            </a:r>
            <a:endParaRPr lang="en-US" altLang="zh-CN" sz="32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大自然，真奇妙</a:t>
            </a:r>
            <a:endParaRPr lang="zh-CN" altLang="en-US" sz="32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88913" y="1303338"/>
            <a:ext cx="2117725" cy="2470150"/>
            <a:chOff x="188881" y="1302774"/>
            <a:chExt cx="2117757" cy="2470651"/>
          </a:xfrm>
        </p:grpSpPr>
        <p:pic>
          <p:nvPicPr>
            <p:cNvPr id="12" name="Picture 28" descr="E:\文件中转站\课题图\梳理14 副本.jpg"/>
            <p:cNvPicPr>
              <a:picLocks noChangeAspect="1" noChangeArrowheads="1"/>
            </p:cNvPicPr>
            <p:nvPr/>
          </p:nvPicPr>
          <p:blipFill rotWithShape="1">
            <a:blip r:embed="rId4"/>
            <a:srcRect r="81616" b="30601"/>
            <a:stretch>
              <a:fillRect/>
            </a:stretch>
          </p:blipFill>
          <p:spPr bwMode="auto">
            <a:xfrm>
              <a:off x="188881" y="1302774"/>
              <a:ext cx="2117757" cy="1826751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44047" name="Text Box 7"/>
            <p:cNvSpPr txBox="1"/>
            <p:nvPr/>
          </p:nvSpPr>
          <p:spPr>
            <a:xfrm>
              <a:off x="306545" y="3188650"/>
              <a:ext cx="1882428" cy="58477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 eaLnBrk="1" hangingPunct="1">
                <a:spcBef>
                  <a:spcPct val="50000"/>
                </a:spcBef>
              </a:pPr>
              <a:r>
                <a:rPr lang="zh-CN" altLang="en-US" sz="3200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要下雨了</a:t>
              </a:r>
              <a:endPara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新月形 2"/>
          <p:cNvSpPr/>
          <p:nvPr/>
        </p:nvSpPr>
        <p:spPr>
          <a:xfrm>
            <a:off x="2400300" y="1462088"/>
            <a:ext cx="293688" cy="2447925"/>
          </a:xfrm>
          <a:prstGeom prst="moon">
            <a:avLst>
              <a:gd name="adj" fmla="val 32339"/>
            </a:avLst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" name="新月形 19"/>
          <p:cNvSpPr/>
          <p:nvPr/>
        </p:nvSpPr>
        <p:spPr>
          <a:xfrm flipH="1">
            <a:off x="7085013" y="1517650"/>
            <a:ext cx="293688" cy="2447925"/>
          </a:xfrm>
          <a:prstGeom prst="moon">
            <a:avLst>
              <a:gd name="adj" fmla="val 32339"/>
            </a:avLst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44042" name="图片 1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38563" y="5430838"/>
            <a:ext cx="1184275" cy="3778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4043" name="图片 2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571038" y="1895475"/>
            <a:ext cx="401637" cy="1231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4044" name="图片 2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827087" y="1895475"/>
            <a:ext cx="401637" cy="1231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4045" name="图片 2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38563" y="-665162"/>
            <a:ext cx="1184275" cy="3778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" grpId="0" animBg="1"/>
      <p:bldP spid="20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768350" y="1106488"/>
            <a:ext cx="7607300" cy="2930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读课文要求不添字、不漏字，做到读正确，并圈画出本课的生字，再标出自然段的序号。想一想，圈一圈，这个故事中讲到了哪些动物？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5124" name="TextBox 1"/>
          <p:cNvSpPr txBox="1">
            <a:spLocks noChangeArrowheads="1"/>
          </p:cNvSpPr>
          <p:nvPr/>
        </p:nvSpPr>
        <p:spPr bwMode="auto">
          <a:xfrm>
            <a:off x="381000" y="38100"/>
            <a:ext cx="1924050" cy="5842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初读课文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组合 1"/>
          <p:cNvGrpSpPr/>
          <p:nvPr/>
        </p:nvGrpSpPr>
        <p:grpSpPr>
          <a:xfrm>
            <a:off x="2655888" y="1720850"/>
            <a:ext cx="2136775" cy="1905000"/>
            <a:chOff x="910421" y="2834464"/>
            <a:chExt cx="2137149" cy="1904752"/>
          </a:xfrm>
        </p:grpSpPr>
        <p:pic>
          <p:nvPicPr>
            <p:cNvPr id="14348" name="Picture 29"/>
            <p:cNvPicPr>
              <a:picLocks noChangeAspect="1"/>
            </p:cNvPicPr>
            <p:nvPr/>
          </p:nvPicPr>
          <p:blipFill>
            <a:blip r:embed="rId1"/>
            <a:srcRect l="25977" r="61418" b="67828"/>
            <a:stretch>
              <a:fillRect/>
            </a:stretch>
          </p:blipFill>
          <p:spPr>
            <a:xfrm>
              <a:off x="910421" y="2834464"/>
              <a:ext cx="2137149" cy="124612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4349" name="TextBox 1"/>
            <p:cNvSpPr txBox="1"/>
            <p:nvPr/>
          </p:nvSpPr>
          <p:spPr>
            <a:xfrm>
              <a:off x="1331167" y="4154441"/>
              <a:ext cx="1579984" cy="58477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zh-CN" altLang="en-US" sz="32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小燕子</a:t>
              </a:r>
              <a:endPara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689475" y="1698625"/>
            <a:ext cx="2559050" cy="1763713"/>
            <a:chOff x="3444268" y="2952310"/>
            <a:chExt cx="2559341" cy="1763690"/>
          </a:xfrm>
        </p:grpSpPr>
        <p:pic>
          <p:nvPicPr>
            <p:cNvPr id="14346" name="Picture 29"/>
            <p:cNvPicPr>
              <a:picLocks noChangeAspect="1"/>
            </p:cNvPicPr>
            <p:nvPr/>
          </p:nvPicPr>
          <p:blipFill>
            <a:blip r:embed="rId2"/>
            <a:srcRect l="25977" t="39220" r="61418" b="35132"/>
            <a:stretch>
              <a:fillRect/>
            </a:stretch>
          </p:blipFill>
          <p:spPr>
            <a:xfrm>
              <a:off x="3444268" y="2952310"/>
              <a:ext cx="2559341" cy="118903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4347" name="TextBox 15"/>
            <p:cNvSpPr txBox="1"/>
            <p:nvPr/>
          </p:nvSpPr>
          <p:spPr>
            <a:xfrm>
              <a:off x="3933946" y="4131225"/>
              <a:ext cx="1579984" cy="58477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zh-CN" altLang="en-US" sz="32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小鱼</a:t>
              </a:r>
              <a:endPara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6643688" y="1698625"/>
            <a:ext cx="2328862" cy="1841500"/>
            <a:chOff x="6251868" y="2897320"/>
            <a:chExt cx="2327775" cy="1841896"/>
          </a:xfrm>
        </p:grpSpPr>
        <p:pic>
          <p:nvPicPr>
            <p:cNvPr id="14344" name="Picture 29"/>
            <p:cNvPicPr>
              <a:picLocks noChangeAspect="1"/>
            </p:cNvPicPr>
            <p:nvPr/>
          </p:nvPicPr>
          <p:blipFill>
            <a:blip r:embed="rId3"/>
            <a:srcRect l="25977" t="70190" r="61418"/>
            <a:stretch>
              <a:fillRect/>
            </a:stretch>
          </p:blipFill>
          <p:spPr>
            <a:xfrm>
              <a:off x="6251868" y="2897320"/>
              <a:ext cx="2327775" cy="125712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4345" name="TextBox 17"/>
            <p:cNvSpPr txBox="1"/>
            <p:nvPr/>
          </p:nvSpPr>
          <p:spPr>
            <a:xfrm>
              <a:off x="6518526" y="4154441"/>
              <a:ext cx="1579984" cy="58477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zh-CN" altLang="en-US" sz="32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蚂蚁</a:t>
              </a:r>
              <a:endPara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515938" y="1216025"/>
            <a:ext cx="2139950" cy="2720975"/>
            <a:chOff x="192631" y="1205805"/>
            <a:chExt cx="2139070" cy="2722247"/>
          </a:xfrm>
        </p:grpSpPr>
        <p:pic>
          <p:nvPicPr>
            <p:cNvPr id="14342" name="图片 11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7816" t="5147" r="10127" b="10670"/>
            <a:stretch>
              <a:fillRect/>
            </a:stretch>
          </p:blipFill>
          <p:spPr>
            <a:xfrm>
              <a:off x="192631" y="1205805"/>
              <a:ext cx="2139070" cy="211771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4343" name="TextBox 1"/>
            <p:cNvSpPr txBox="1"/>
            <p:nvPr/>
          </p:nvSpPr>
          <p:spPr>
            <a:xfrm>
              <a:off x="356756" y="3343277"/>
              <a:ext cx="1579708" cy="58477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zh-CN" altLang="en-US" sz="32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小白兔</a:t>
              </a:r>
              <a:endPara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955675" y="1474788"/>
            <a:ext cx="7232650" cy="21923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再读课文，思考：小白兔看到了哪些现象？听到其他小动物说了什么？他都干了什么？边读边画出相关语句。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6386" name="组合 7"/>
          <p:cNvGrpSpPr/>
          <p:nvPr/>
        </p:nvGrpSpPr>
        <p:grpSpPr>
          <a:xfrm>
            <a:off x="652463" y="1303338"/>
            <a:ext cx="1127125" cy="1108075"/>
            <a:chOff x="2437" y="2032"/>
            <a:chExt cx="1244" cy="1264"/>
          </a:xfrm>
        </p:grpSpPr>
        <p:sp>
          <p:nvSpPr>
            <p:cNvPr id="16461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pPr eaLnBrk="1" hangingPunct="1"/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6462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6463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16387" name="文本框 64"/>
          <p:cNvSpPr txBox="1"/>
          <p:nvPr/>
        </p:nvSpPr>
        <p:spPr>
          <a:xfrm>
            <a:off x="666750" y="1236663"/>
            <a:ext cx="1050925" cy="110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6600" b="1" dirty="0">
                <a:latin typeface="楷体" panose="02010609060101010101" pitchFamily="49" charset="-122"/>
                <a:ea typeface="楷体" panose="02010609060101010101" pitchFamily="49" charset="-122"/>
              </a:rPr>
              <a:t>腰</a:t>
            </a:r>
            <a:endParaRPr lang="zh-CN" altLang="en-US" sz="6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6388" name="组合 7"/>
          <p:cNvGrpSpPr/>
          <p:nvPr/>
        </p:nvGrpSpPr>
        <p:grpSpPr>
          <a:xfrm>
            <a:off x="1971675" y="1303338"/>
            <a:ext cx="1127125" cy="1108075"/>
            <a:chOff x="2437" y="2032"/>
            <a:chExt cx="1244" cy="1264"/>
          </a:xfrm>
        </p:grpSpPr>
        <p:sp>
          <p:nvSpPr>
            <p:cNvPr id="16458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pPr eaLnBrk="1" hangingPunct="1"/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6459" name="直接连接符 79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6460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16389" name="文本框 64"/>
          <p:cNvSpPr txBox="1"/>
          <p:nvPr/>
        </p:nvSpPr>
        <p:spPr>
          <a:xfrm>
            <a:off x="1984375" y="1236663"/>
            <a:ext cx="1052513" cy="110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6600" b="1" dirty="0">
                <a:latin typeface="楷体" panose="02010609060101010101" pitchFamily="49" charset="-122"/>
                <a:ea typeface="楷体" panose="02010609060101010101" pitchFamily="49" charset="-122"/>
              </a:rPr>
              <a:t>坡</a:t>
            </a:r>
            <a:endParaRPr lang="zh-CN" altLang="en-US" sz="6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6390" name="组合 7"/>
          <p:cNvGrpSpPr/>
          <p:nvPr/>
        </p:nvGrpSpPr>
        <p:grpSpPr>
          <a:xfrm>
            <a:off x="3303588" y="1320800"/>
            <a:ext cx="1125537" cy="1108075"/>
            <a:chOff x="2437" y="2032"/>
            <a:chExt cx="1244" cy="1264"/>
          </a:xfrm>
        </p:grpSpPr>
        <p:sp>
          <p:nvSpPr>
            <p:cNvPr id="16455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pPr eaLnBrk="1" hangingPunct="1"/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6456" name="直接连接符 8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6457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16391" name="文本框 64"/>
          <p:cNvSpPr txBox="1"/>
          <p:nvPr/>
        </p:nvSpPr>
        <p:spPr>
          <a:xfrm>
            <a:off x="3316288" y="1254125"/>
            <a:ext cx="1052512" cy="110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6600" b="1" dirty="0">
                <a:latin typeface="楷体" panose="02010609060101010101" pitchFamily="49" charset="-122"/>
                <a:ea typeface="楷体" panose="02010609060101010101" pitchFamily="49" charset="-122"/>
              </a:rPr>
              <a:t>沉</a:t>
            </a:r>
            <a:endParaRPr lang="zh-CN" altLang="en-US" sz="6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6392" name="组合 7"/>
          <p:cNvGrpSpPr/>
          <p:nvPr/>
        </p:nvGrpSpPr>
        <p:grpSpPr>
          <a:xfrm>
            <a:off x="4648200" y="1336675"/>
            <a:ext cx="1127125" cy="1108075"/>
            <a:chOff x="2437" y="2032"/>
            <a:chExt cx="1244" cy="1264"/>
          </a:xfrm>
        </p:grpSpPr>
        <p:sp>
          <p:nvSpPr>
            <p:cNvPr id="16452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pPr eaLnBrk="1" hangingPunct="1"/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6453" name="直接连接符 89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6454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16393" name="文本框 64"/>
          <p:cNvSpPr txBox="1"/>
          <p:nvPr/>
        </p:nvSpPr>
        <p:spPr>
          <a:xfrm>
            <a:off x="4662488" y="1270000"/>
            <a:ext cx="1050925" cy="110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6600" b="1" dirty="0">
                <a:latin typeface="楷体" panose="02010609060101010101" pitchFamily="49" charset="-122"/>
                <a:ea typeface="楷体" panose="02010609060101010101" pitchFamily="49" charset="-122"/>
              </a:rPr>
              <a:t>伸</a:t>
            </a:r>
            <a:endParaRPr lang="zh-CN" altLang="en-US" sz="6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6394" name="组合 7"/>
          <p:cNvGrpSpPr/>
          <p:nvPr/>
        </p:nvGrpSpPr>
        <p:grpSpPr>
          <a:xfrm>
            <a:off x="5967413" y="1336675"/>
            <a:ext cx="1125537" cy="1108075"/>
            <a:chOff x="2437" y="2032"/>
            <a:chExt cx="1244" cy="1264"/>
          </a:xfrm>
        </p:grpSpPr>
        <p:sp>
          <p:nvSpPr>
            <p:cNvPr id="16449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pPr eaLnBrk="1" hangingPunct="1"/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6450" name="直接连接符 9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6451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16395" name="文本框 64"/>
          <p:cNvSpPr txBox="1"/>
          <p:nvPr/>
        </p:nvSpPr>
        <p:spPr>
          <a:xfrm>
            <a:off x="5980113" y="1270000"/>
            <a:ext cx="1052512" cy="110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6600" b="1" dirty="0">
                <a:latin typeface="楷体" panose="02010609060101010101" pitchFamily="49" charset="-122"/>
                <a:ea typeface="楷体" panose="02010609060101010101" pitchFamily="49" charset="-122"/>
              </a:rPr>
              <a:t>潮</a:t>
            </a:r>
            <a:endParaRPr lang="zh-CN" altLang="en-US" sz="6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6396" name="组合 7"/>
          <p:cNvGrpSpPr/>
          <p:nvPr/>
        </p:nvGrpSpPr>
        <p:grpSpPr>
          <a:xfrm>
            <a:off x="7299325" y="1354138"/>
            <a:ext cx="1125538" cy="1108075"/>
            <a:chOff x="2437" y="2032"/>
            <a:chExt cx="1244" cy="1264"/>
          </a:xfrm>
        </p:grpSpPr>
        <p:sp>
          <p:nvSpPr>
            <p:cNvPr id="16446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pPr eaLnBrk="1" hangingPunct="1"/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6447" name="直接连接符 99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6448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16397" name="文本框 64"/>
          <p:cNvSpPr txBox="1"/>
          <p:nvPr/>
        </p:nvSpPr>
        <p:spPr>
          <a:xfrm>
            <a:off x="7312025" y="1287463"/>
            <a:ext cx="1052513" cy="110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6600" b="1" dirty="0">
                <a:latin typeface="楷体" panose="02010609060101010101" pitchFamily="49" charset="-122"/>
                <a:ea typeface="楷体" panose="02010609060101010101" pitchFamily="49" charset="-122"/>
              </a:rPr>
              <a:t>湿</a:t>
            </a:r>
            <a:endParaRPr lang="zh-CN" altLang="en-US" sz="6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6398" name="组合 7"/>
          <p:cNvGrpSpPr/>
          <p:nvPr/>
        </p:nvGrpSpPr>
        <p:grpSpPr>
          <a:xfrm>
            <a:off x="203200" y="3255963"/>
            <a:ext cx="1125538" cy="1108075"/>
            <a:chOff x="2437" y="2032"/>
            <a:chExt cx="1244" cy="1264"/>
          </a:xfrm>
        </p:grpSpPr>
        <p:sp>
          <p:nvSpPr>
            <p:cNvPr id="16443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pPr eaLnBrk="1" hangingPunct="1"/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6444" name="直接连接符 10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6445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16399" name="文本框 64"/>
          <p:cNvSpPr txBox="1"/>
          <p:nvPr/>
        </p:nvSpPr>
        <p:spPr>
          <a:xfrm>
            <a:off x="215900" y="3189288"/>
            <a:ext cx="1052513" cy="110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6600" b="1" dirty="0">
                <a:latin typeface="楷体" panose="02010609060101010101" pitchFamily="49" charset="-122"/>
                <a:ea typeface="楷体" panose="02010609060101010101" pitchFamily="49" charset="-122"/>
              </a:rPr>
              <a:t>呢</a:t>
            </a:r>
            <a:endParaRPr lang="zh-CN" altLang="en-US" sz="6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6400" name="组合 7"/>
          <p:cNvGrpSpPr/>
          <p:nvPr/>
        </p:nvGrpSpPr>
        <p:grpSpPr>
          <a:xfrm>
            <a:off x="1444625" y="3251200"/>
            <a:ext cx="1127125" cy="1108075"/>
            <a:chOff x="2437" y="2032"/>
            <a:chExt cx="1244" cy="1264"/>
          </a:xfrm>
        </p:grpSpPr>
        <p:sp>
          <p:nvSpPr>
            <p:cNvPr id="16440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pPr eaLnBrk="1" hangingPunct="1"/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6441" name="直接连接符 109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6442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16401" name="文本框 64"/>
          <p:cNvSpPr txBox="1"/>
          <p:nvPr/>
        </p:nvSpPr>
        <p:spPr>
          <a:xfrm>
            <a:off x="1458913" y="3184525"/>
            <a:ext cx="1050925" cy="110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6600" b="1" dirty="0">
                <a:latin typeface="楷体" panose="02010609060101010101" pitchFamily="49" charset="-122"/>
                <a:ea typeface="楷体" panose="02010609060101010101" pitchFamily="49" charset="-122"/>
              </a:rPr>
              <a:t>空</a:t>
            </a:r>
            <a:endParaRPr lang="zh-CN" altLang="en-US" sz="6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6402" name="组合 7"/>
          <p:cNvGrpSpPr/>
          <p:nvPr/>
        </p:nvGrpSpPr>
        <p:grpSpPr>
          <a:xfrm>
            <a:off x="2713038" y="3255963"/>
            <a:ext cx="1127125" cy="1108075"/>
            <a:chOff x="2437" y="2032"/>
            <a:chExt cx="1244" cy="1264"/>
          </a:xfrm>
        </p:grpSpPr>
        <p:sp>
          <p:nvSpPr>
            <p:cNvPr id="16437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pPr eaLnBrk="1" hangingPunct="1"/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6438" name="直接连接符 11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6439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16403" name="文本框 64"/>
          <p:cNvSpPr txBox="1"/>
          <p:nvPr/>
        </p:nvSpPr>
        <p:spPr>
          <a:xfrm>
            <a:off x="2727325" y="3189288"/>
            <a:ext cx="1050925" cy="110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6600" b="1" dirty="0">
                <a:latin typeface="楷体" panose="02010609060101010101" pitchFamily="49" charset="-122"/>
                <a:ea typeface="楷体" panose="02010609060101010101" pitchFamily="49" charset="-122"/>
              </a:rPr>
              <a:t>闷</a:t>
            </a:r>
            <a:endParaRPr lang="zh-CN" altLang="en-US" sz="6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6404" name="组合 7"/>
          <p:cNvGrpSpPr/>
          <p:nvPr/>
        </p:nvGrpSpPr>
        <p:grpSpPr>
          <a:xfrm>
            <a:off x="3957638" y="3273425"/>
            <a:ext cx="1125537" cy="1108075"/>
            <a:chOff x="2437" y="2032"/>
            <a:chExt cx="1244" cy="1264"/>
          </a:xfrm>
        </p:grpSpPr>
        <p:sp>
          <p:nvSpPr>
            <p:cNvPr id="16434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pPr eaLnBrk="1" hangingPunct="1"/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6435" name="直接连接符 119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6436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16405" name="文本框 64"/>
          <p:cNvSpPr txBox="1"/>
          <p:nvPr/>
        </p:nvSpPr>
        <p:spPr>
          <a:xfrm>
            <a:off x="3970338" y="3206750"/>
            <a:ext cx="1050925" cy="110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6600" b="1" dirty="0">
                <a:latin typeface="楷体" panose="02010609060101010101" pitchFamily="49" charset="-122"/>
                <a:ea typeface="楷体" panose="02010609060101010101" pitchFamily="49" charset="-122"/>
              </a:rPr>
              <a:t>消</a:t>
            </a:r>
            <a:endParaRPr lang="zh-CN" altLang="en-US" sz="6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6406" name="组合 7"/>
          <p:cNvGrpSpPr/>
          <p:nvPr/>
        </p:nvGrpSpPr>
        <p:grpSpPr>
          <a:xfrm>
            <a:off x="5237163" y="3273425"/>
            <a:ext cx="1127125" cy="1108075"/>
            <a:chOff x="2437" y="2032"/>
            <a:chExt cx="1244" cy="1264"/>
          </a:xfrm>
        </p:grpSpPr>
        <p:sp>
          <p:nvSpPr>
            <p:cNvPr id="16431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pPr eaLnBrk="1" hangingPunct="1"/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6432" name="直接连接符 12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6433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16407" name="文本框 64"/>
          <p:cNvSpPr txBox="1"/>
          <p:nvPr/>
        </p:nvSpPr>
        <p:spPr>
          <a:xfrm>
            <a:off x="5251450" y="3206750"/>
            <a:ext cx="1050925" cy="110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6600" b="1" dirty="0">
                <a:latin typeface="楷体" panose="02010609060101010101" pitchFamily="49" charset="-122"/>
                <a:ea typeface="楷体" panose="02010609060101010101" pitchFamily="49" charset="-122"/>
              </a:rPr>
              <a:t>息</a:t>
            </a:r>
            <a:endParaRPr lang="zh-CN" altLang="en-US" sz="6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6408" name="组合 7"/>
          <p:cNvGrpSpPr/>
          <p:nvPr/>
        </p:nvGrpSpPr>
        <p:grpSpPr>
          <a:xfrm>
            <a:off x="6505575" y="3290888"/>
            <a:ext cx="1127125" cy="1108075"/>
            <a:chOff x="2437" y="2032"/>
            <a:chExt cx="1244" cy="1264"/>
          </a:xfrm>
        </p:grpSpPr>
        <p:sp>
          <p:nvSpPr>
            <p:cNvPr id="16428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pPr eaLnBrk="1" hangingPunct="1"/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6429" name="直接连接符 129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6430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16409" name="文本框 64"/>
          <p:cNvSpPr txBox="1"/>
          <p:nvPr/>
        </p:nvSpPr>
        <p:spPr>
          <a:xfrm>
            <a:off x="6518275" y="3224213"/>
            <a:ext cx="1052513" cy="110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6600" b="1" dirty="0">
                <a:latin typeface="楷体" panose="02010609060101010101" pitchFamily="49" charset="-122"/>
                <a:ea typeface="楷体" panose="02010609060101010101" pitchFamily="49" charset="-122"/>
              </a:rPr>
              <a:t>搬</a:t>
            </a:r>
            <a:endParaRPr lang="zh-CN" altLang="en-US" sz="6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6410" name="组合 7"/>
          <p:cNvGrpSpPr/>
          <p:nvPr/>
        </p:nvGrpSpPr>
        <p:grpSpPr>
          <a:xfrm>
            <a:off x="7805738" y="3287713"/>
            <a:ext cx="1127125" cy="1108075"/>
            <a:chOff x="2437" y="2032"/>
            <a:chExt cx="1244" cy="1264"/>
          </a:xfrm>
        </p:grpSpPr>
        <p:sp>
          <p:nvSpPr>
            <p:cNvPr id="16425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pPr eaLnBrk="1" hangingPunct="1"/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6426" name="直接连接符 129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6427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16411" name="文本框 64"/>
          <p:cNvSpPr txBox="1"/>
          <p:nvPr/>
        </p:nvSpPr>
        <p:spPr>
          <a:xfrm>
            <a:off x="7818438" y="3221038"/>
            <a:ext cx="1052512" cy="110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6600" b="1" dirty="0">
                <a:latin typeface="楷体" panose="02010609060101010101" pitchFamily="49" charset="-122"/>
                <a:ea typeface="楷体" panose="02010609060101010101" pitchFamily="49" charset="-122"/>
              </a:rPr>
              <a:t>响</a:t>
            </a:r>
            <a:endParaRPr lang="zh-CN" altLang="en-US" sz="6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7" name="TextBox 36"/>
          <p:cNvSpPr txBox="1"/>
          <p:nvPr/>
        </p:nvSpPr>
        <p:spPr>
          <a:xfrm>
            <a:off x="4519613" y="698500"/>
            <a:ext cx="1281112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en-US" altLang="zh-CN" sz="3600" b="1" dirty="0">
                <a:solidFill>
                  <a:srgbClr val="0000FF"/>
                </a:solidFill>
                <a:latin typeface="宋体" panose="02010600030101010101" pitchFamily="2" charset="-122"/>
              </a:rPr>
              <a:t>shēn</a:t>
            </a:r>
            <a:endParaRPr lang="en-US" altLang="zh-CN" sz="36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68" name="TextBox 36"/>
          <p:cNvSpPr txBox="1"/>
          <p:nvPr/>
        </p:nvSpPr>
        <p:spPr>
          <a:xfrm>
            <a:off x="600075" y="609600"/>
            <a:ext cx="1281113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en-US" altLang="zh-CN" sz="3600" b="1" dirty="0">
                <a:solidFill>
                  <a:srgbClr val="0000FF"/>
                </a:solidFill>
                <a:latin typeface="宋体" panose="02010600030101010101" pitchFamily="2" charset="-122"/>
              </a:rPr>
              <a:t>yāo</a:t>
            </a:r>
            <a:endParaRPr lang="en-US" altLang="zh-CN" sz="36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69" name="TextBox 36"/>
          <p:cNvSpPr txBox="1"/>
          <p:nvPr/>
        </p:nvSpPr>
        <p:spPr>
          <a:xfrm>
            <a:off x="1881188" y="609600"/>
            <a:ext cx="1281112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en-US" altLang="zh-CN" sz="3600" b="1" dirty="0">
                <a:solidFill>
                  <a:srgbClr val="0000FF"/>
                </a:solidFill>
                <a:latin typeface="宋体" panose="02010600030101010101" pitchFamily="2" charset="-122"/>
              </a:rPr>
              <a:t>pō</a:t>
            </a:r>
            <a:endParaRPr lang="en-US" altLang="zh-CN" sz="36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70" name="TextBox 36"/>
          <p:cNvSpPr txBox="1"/>
          <p:nvPr/>
        </p:nvSpPr>
        <p:spPr>
          <a:xfrm>
            <a:off x="3200400" y="674688"/>
            <a:ext cx="1281113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en-US" altLang="zh-CN" sz="3600" b="1" dirty="0">
                <a:solidFill>
                  <a:srgbClr val="0000FF"/>
                </a:solidFill>
                <a:latin typeface="宋体" panose="02010600030101010101" pitchFamily="2" charset="-122"/>
              </a:rPr>
              <a:t>chén</a:t>
            </a:r>
            <a:endParaRPr lang="en-US" altLang="zh-CN" sz="36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71" name="TextBox 36"/>
          <p:cNvSpPr txBox="1"/>
          <p:nvPr/>
        </p:nvSpPr>
        <p:spPr>
          <a:xfrm>
            <a:off x="5854700" y="698500"/>
            <a:ext cx="1281113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en-US" altLang="zh-CN" sz="3600" b="1" dirty="0">
                <a:solidFill>
                  <a:srgbClr val="0000FF"/>
                </a:solidFill>
                <a:latin typeface="宋体" panose="02010600030101010101" pitchFamily="2" charset="-122"/>
              </a:rPr>
              <a:t>cháo</a:t>
            </a:r>
            <a:endParaRPr lang="en-US" altLang="zh-CN" sz="36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72" name="TextBox 36"/>
          <p:cNvSpPr txBox="1"/>
          <p:nvPr/>
        </p:nvSpPr>
        <p:spPr>
          <a:xfrm>
            <a:off x="7280275" y="725488"/>
            <a:ext cx="1127125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en-US" altLang="zh-CN" sz="3600" b="1" dirty="0">
                <a:solidFill>
                  <a:srgbClr val="0000FF"/>
                </a:solidFill>
                <a:latin typeface="宋体" panose="02010600030101010101" pitchFamily="2" charset="-122"/>
              </a:rPr>
              <a:t>shī</a:t>
            </a:r>
            <a:endParaRPr lang="en-US" altLang="zh-CN" sz="36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73" name="TextBox 36"/>
          <p:cNvSpPr txBox="1"/>
          <p:nvPr/>
        </p:nvSpPr>
        <p:spPr>
          <a:xfrm>
            <a:off x="1370013" y="2644775"/>
            <a:ext cx="1281112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en-US" altLang="zh-CN" sz="3600" b="1" dirty="0">
                <a:solidFill>
                  <a:srgbClr val="0000FF"/>
                </a:solidFill>
                <a:latin typeface="宋体" panose="02010600030101010101" pitchFamily="2" charset="-122"/>
              </a:rPr>
              <a:t>kònɡ</a:t>
            </a:r>
            <a:endParaRPr lang="en-US" altLang="zh-CN" sz="36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74" name="TextBox 37"/>
          <p:cNvSpPr txBox="1"/>
          <p:nvPr/>
        </p:nvSpPr>
        <p:spPr>
          <a:xfrm>
            <a:off x="2649538" y="2644775"/>
            <a:ext cx="1281112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en-US" altLang="zh-CN" sz="3600" b="1" dirty="0">
                <a:solidFill>
                  <a:srgbClr val="0000FF"/>
                </a:solidFill>
                <a:latin typeface="宋体" panose="02010600030101010101" pitchFamily="2" charset="-122"/>
              </a:rPr>
              <a:t>mēn</a:t>
            </a:r>
            <a:endParaRPr lang="en-US" altLang="zh-CN" sz="36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75" name="TextBox 36"/>
          <p:cNvSpPr txBox="1"/>
          <p:nvPr/>
        </p:nvSpPr>
        <p:spPr>
          <a:xfrm>
            <a:off x="3911600" y="2655888"/>
            <a:ext cx="1281113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en-US" altLang="zh-CN" sz="3600" b="1" dirty="0">
                <a:solidFill>
                  <a:srgbClr val="0000FF"/>
                </a:solidFill>
                <a:latin typeface="宋体" panose="02010600030101010101" pitchFamily="2" charset="-122"/>
              </a:rPr>
              <a:t>xiāo</a:t>
            </a:r>
            <a:endParaRPr lang="en-US" altLang="zh-CN" sz="36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76" name="TextBox 36"/>
          <p:cNvSpPr txBox="1"/>
          <p:nvPr/>
        </p:nvSpPr>
        <p:spPr>
          <a:xfrm>
            <a:off x="5337175" y="2695575"/>
            <a:ext cx="889000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en-US" altLang="zh-CN" sz="3600" b="1" dirty="0">
                <a:solidFill>
                  <a:srgbClr val="0000FF"/>
                </a:solidFill>
                <a:latin typeface="宋体" panose="02010600030101010101" pitchFamily="2" charset="-122"/>
              </a:rPr>
              <a:t>xī</a:t>
            </a:r>
            <a:endParaRPr lang="en-US" altLang="zh-CN" sz="36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77" name="TextBox 36"/>
          <p:cNvSpPr txBox="1"/>
          <p:nvPr/>
        </p:nvSpPr>
        <p:spPr>
          <a:xfrm>
            <a:off x="6632575" y="2711450"/>
            <a:ext cx="938213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en-US" altLang="zh-CN" sz="3600" b="1" dirty="0">
                <a:solidFill>
                  <a:srgbClr val="0000FF"/>
                </a:solidFill>
                <a:latin typeface="宋体" panose="02010600030101010101" pitchFamily="2" charset="-122"/>
              </a:rPr>
              <a:t>bān</a:t>
            </a:r>
            <a:endParaRPr lang="en-US" altLang="zh-CN" sz="36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78" name="TextBox 36"/>
          <p:cNvSpPr txBox="1"/>
          <p:nvPr/>
        </p:nvSpPr>
        <p:spPr>
          <a:xfrm>
            <a:off x="7627938" y="2644775"/>
            <a:ext cx="1582737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en-US" altLang="zh-CN" sz="3600" b="1" dirty="0">
                <a:solidFill>
                  <a:srgbClr val="0000FF"/>
                </a:solidFill>
                <a:latin typeface="宋体" panose="02010600030101010101" pitchFamily="2" charset="-122"/>
              </a:rPr>
              <a:t>xiǎnɡ</a:t>
            </a:r>
            <a:endParaRPr lang="en-US" altLang="zh-CN" sz="36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79" name="TextBox 36"/>
          <p:cNvSpPr txBox="1"/>
          <p:nvPr/>
        </p:nvSpPr>
        <p:spPr>
          <a:xfrm>
            <a:off x="277813" y="2611438"/>
            <a:ext cx="1012825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en-US" altLang="zh-CN" sz="3600" b="1" dirty="0">
                <a:solidFill>
                  <a:srgbClr val="0000FF"/>
                </a:solidFill>
                <a:latin typeface="宋体" panose="02010600030101010101" pitchFamily="2" charset="-122"/>
              </a:rPr>
              <a:t>ne</a:t>
            </a:r>
            <a:endParaRPr lang="en-US" altLang="zh-CN" sz="36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3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7" dur="10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90.00000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0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3" dur="10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90.00000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6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9" dur="10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90.00000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2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5" dur="10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90.00000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8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1" dur="10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90.00000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4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7" dur="10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90.00000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0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3" dur="100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/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90.00000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6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9" dur="10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90.00000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2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4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5" dur="1000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000"/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90.00000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8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0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1" dur="1000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/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90.00000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4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7" dur="1000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000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000"/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90.00000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0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2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3" dur="1000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000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000"/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90.00000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6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8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9" dur="10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0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90.00000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2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/>
      <p:bldP spid="67" grpId="1"/>
      <p:bldP spid="68" grpId="0"/>
      <p:bldP spid="68" grpId="1"/>
      <p:bldP spid="69" grpId="0"/>
      <p:bldP spid="69" grpId="1"/>
      <p:bldP spid="70" grpId="0"/>
      <p:bldP spid="70" grpId="1"/>
      <p:bldP spid="71" grpId="0"/>
      <p:bldP spid="71" grpId="1"/>
      <p:bldP spid="72" grpId="0"/>
      <p:bldP spid="72" grpId="1"/>
      <p:bldP spid="73" grpId="0"/>
      <p:bldP spid="73" grpId="1"/>
      <p:bldP spid="74" grpId="0"/>
      <p:bldP spid="74" grpId="1"/>
      <p:bldP spid="75" grpId="0"/>
      <p:bldP spid="75" grpId="1"/>
      <p:bldP spid="76" grpId="0"/>
      <p:bldP spid="76" grpId="1"/>
      <p:bldP spid="77" grpId="0"/>
      <p:bldP spid="77" grpId="1"/>
      <p:bldP spid="78" grpId="0"/>
      <p:bldP spid="78" grpId="1"/>
      <p:bldP spid="79" grpId="0"/>
      <p:bldP spid="79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7410" name="组合 7"/>
          <p:cNvGrpSpPr/>
          <p:nvPr/>
        </p:nvGrpSpPr>
        <p:grpSpPr>
          <a:xfrm>
            <a:off x="1144588" y="1249363"/>
            <a:ext cx="1125537" cy="1108075"/>
            <a:chOff x="2437" y="2032"/>
            <a:chExt cx="1244" cy="1264"/>
          </a:xfrm>
        </p:grpSpPr>
        <p:sp>
          <p:nvSpPr>
            <p:cNvPr id="17432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pPr eaLnBrk="1" hangingPunct="1"/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7433" name="直接连接符 8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7434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17411" name="组合 7"/>
          <p:cNvGrpSpPr/>
          <p:nvPr/>
        </p:nvGrpSpPr>
        <p:grpSpPr>
          <a:xfrm>
            <a:off x="3033713" y="1266825"/>
            <a:ext cx="1125537" cy="1108075"/>
            <a:chOff x="2437" y="2032"/>
            <a:chExt cx="1244" cy="1264"/>
          </a:xfrm>
        </p:grpSpPr>
        <p:sp>
          <p:nvSpPr>
            <p:cNvPr id="17429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pPr eaLnBrk="1" hangingPunct="1"/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7430" name="直接连接符 9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7431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17412" name="文本框 64"/>
          <p:cNvSpPr txBox="1"/>
          <p:nvPr/>
        </p:nvSpPr>
        <p:spPr>
          <a:xfrm>
            <a:off x="3046413" y="1200150"/>
            <a:ext cx="1052512" cy="110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6600" b="1" dirty="0">
                <a:latin typeface="楷体" panose="02010609060101010101" pitchFamily="49" charset="-122"/>
                <a:ea typeface="楷体" panose="02010609060101010101" pitchFamily="49" charset="-122"/>
              </a:rPr>
              <a:t>潮</a:t>
            </a:r>
            <a:endParaRPr lang="zh-CN" altLang="en-US" sz="6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7413" name="组合 7"/>
          <p:cNvGrpSpPr/>
          <p:nvPr/>
        </p:nvGrpSpPr>
        <p:grpSpPr>
          <a:xfrm>
            <a:off x="4957763" y="1266825"/>
            <a:ext cx="1125537" cy="1108075"/>
            <a:chOff x="2437" y="2032"/>
            <a:chExt cx="1244" cy="1264"/>
          </a:xfrm>
        </p:grpSpPr>
        <p:sp>
          <p:nvSpPr>
            <p:cNvPr id="17426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pPr eaLnBrk="1" hangingPunct="1"/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7427" name="直接连接符 99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7428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17414" name="文本框 64"/>
          <p:cNvSpPr txBox="1"/>
          <p:nvPr/>
        </p:nvSpPr>
        <p:spPr>
          <a:xfrm>
            <a:off x="1157288" y="1182688"/>
            <a:ext cx="1052512" cy="110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6600" b="1" dirty="0">
                <a:latin typeface="楷体" panose="02010609060101010101" pitchFamily="49" charset="-122"/>
                <a:ea typeface="楷体" panose="02010609060101010101" pitchFamily="49" charset="-122"/>
              </a:rPr>
              <a:t>沉</a:t>
            </a:r>
            <a:endParaRPr lang="zh-CN" altLang="en-US" sz="6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415" name="文本框 64"/>
          <p:cNvSpPr txBox="1"/>
          <p:nvPr/>
        </p:nvSpPr>
        <p:spPr>
          <a:xfrm>
            <a:off x="4970463" y="1200150"/>
            <a:ext cx="1052512" cy="110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6600" b="1" dirty="0">
                <a:latin typeface="楷体" panose="02010609060101010101" pitchFamily="49" charset="-122"/>
                <a:ea typeface="楷体" panose="02010609060101010101" pitchFamily="49" charset="-122"/>
              </a:rPr>
              <a:t>湿</a:t>
            </a:r>
            <a:endParaRPr lang="zh-CN" altLang="en-US" sz="6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1243013" y="1241425"/>
            <a:ext cx="330200" cy="1025525"/>
          </a:xfrm>
          <a:prstGeom prst="ellipse">
            <a:avLst/>
          </a:prstGeom>
          <a:noFill/>
          <a:ln>
            <a:solidFill>
              <a:srgbClr val="FF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3082925" y="1290638"/>
            <a:ext cx="330200" cy="1027113"/>
          </a:xfrm>
          <a:prstGeom prst="ellipse">
            <a:avLst/>
          </a:prstGeom>
          <a:noFill/>
          <a:ln>
            <a:solidFill>
              <a:srgbClr val="FF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5040313" y="1290638"/>
            <a:ext cx="330200" cy="1027113"/>
          </a:xfrm>
          <a:prstGeom prst="ellipse">
            <a:avLst/>
          </a:prstGeom>
          <a:noFill/>
          <a:ln>
            <a:solidFill>
              <a:srgbClr val="FF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1" name="TextBox 32"/>
          <p:cNvSpPr txBox="1">
            <a:spLocks noChangeArrowheads="1"/>
          </p:cNvSpPr>
          <p:nvPr/>
        </p:nvSpPr>
        <p:spPr bwMode="auto">
          <a:xfrm>
            <a:off x="1257300" y="2676525"/>
            <a:ext cx="6832600" cy="12160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偏旁都是三点水，偏旁是三点水的字与水有关。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grpSp>
        <p:nvGrpSpPr>
          <p:cNvPr id="17420" name="组合 7"/>
          <p:cNvGrpSpPr/>
          <p:nvPr/>
        </p:nvGrpSpPr>
        <p:grpSpPr>
          <a:xfrm>
            <a:off x="6821488" y="1250950"/>
            <a:ext cx="1125537" cy="1108075"/>
            <a:chOff x="2437" y="2032"/>
            <a:chExt cx="1244" cy="1264"/>
          </a:xfrm>
        </p:grpSpPr>
        <p:sp>
          <p:nvSpPr>
            <p:cNvPr id="17423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pPr eaLnBrk="1" hangingPunct="1"/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7424" name="直接连接符 99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7425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17421" name="文本框 64"/>
          <p:cNvSpPr txBox="1"/>
          <p:nvPr/>
        </p:nvSpPr>
        <p:spPr>
          <a:xfrm>
            <a:off x="6834188" y="1184275"/>
            <a:ext cx="1052512" cy="110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6600" b="1" dirty="0">
                <a:latin typeface="楷体" panose="02010609060101010101" pitchFamily="49" charset="-122"/>
                <a:ea typeface="楷体" panose="02010609060101010101" pitchFamily="49" charset="-122"/>
              </a:rPr>
              <a:t>消</a:t>
            </a:r>
            <a:endParaRPr lang="zh-CN" altLang="en-US" sz="6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6904038" y="1274763"/>
            <a:ext cx="330200" cy="1027113"/>
          </a:xfrm>
          <a:prstGeom prst="ellipse">
            <a:avLst/>
          </a:prstGeom>
          <a:noFill/>
          <a:ln>
            <a:solidFill>
              <a:srgbClr val="FF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 animBg="1"/>
      <p:bldP spid="21" grpId="0"/>
      <p:bldP spid="2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extBox 44"/>
          <p:cNvSpPr txBox="1"/>
          <p:nvPr/>
        </p:nvSpPr>
        <p:spPr>
          <a:xfrm>
            <a:off x="4129088" y="1263650"/>
            <a:ext cx="965200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要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十字形 2"/>
          <p:cNvSpPr/>
          <p:nvPr/>
        </p:nvSpPr>
        <p:spPr>
          <a:xfrm>
            <a:off x="3544888" y="1385888"/>
            <a:ext cx="584200" cy="549275"/>
          </a:xfrm>
          <a:prstGeom prst="plus">
            <a:avLst>
              <a:gd name="adj" fmla="val 40578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5172075" y="1489075"/>
            <a:ext cx="565150" cy="287338"/>
            <a:chOff x="5411176" y="3507854"/>
            <a:chExt cx="706936" cy="360040"/>
          </a:xfrm>
        </p:grpSpPr>
        <p:sp>
          <p:nvSpPr>
            <p:cNvPr id="5" name="矩形 4"/>
            <p:cNvSpPr/>
            <p:nvPr/>
          </p:nvSpPr>
          <p:spPr>
            <a:xfrm>
              <a:off x="5411176" y="3507854"/>
              <a:ext cx="706936" cy="145210"/>
            </a:xfrm>
            <a:prstGeom prst="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5411176" y="3722684"/>
              <a:ext cx="706936" cy="145210"/>
            </a:xfrm>
            <a:prstGeom prst="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7" name="TextBox 44"/>
          <p:cNvSpPr txBox="1"/>
          <p:nvPr/>
        </p:nvSpPr>
        <p:spPr>
          <a:xfrm>
            <a:off x="5969000" y="1263650"/>
            <a:ext cx="965200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腰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44"/>
          <p:cNvSpPr txBox="1"/>
          <p:nvPr/>
        </p:nvSpPr>
        <p:spPr>
          <a:xfrm>
            <a:off x="2546350" y="1263650"/>
            <a:ext cx="752475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月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44"/>
          <p:cNvSpPr txBox="1"/>
          <p:nvPr/>
        </p:nvSpPr>
        <p:spPr>
          <a:xfrm>
            <a:off x="4129088" y="2203450"/>
            <a:ext cx="965200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申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十字形 9"/>
          <p:cNvSpPr/>
          <p:nvPr/>
        </p:nvSpPr>
        <p:spPr>
          <a:xfrm>
            <a:off x="3544888" y="2325688"/>
            <a:ext cx="584200" cy="549275"/>
          </a:xfrm>
          <a:prstGeom prst="plus">
            <a:avLst>
              <a:gd name="adj" fmla="val 40578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5172075" y="2428875"/>
            <a:ext cx="565150" cy="287338"/>
            <a:chOff x="5411176" y="3507854"/>
            <a:chExt cx="706936" cy="360040"/>
          </a:xfrm>
        </p:grpSpPr>
        <p:sp>
          <p:nvSpPr>
            <p:cNvPr id="12" name="矩形 11"/>
            <p:cNvSpPr/>
            <p:nvPr/>
          </p:nvSpPr>
          <p:spPr>
            <a:xfrm>
              <a:off x="5411176" y="3507854"/>
              <a:ext cx="706936" cy="145210"/>
            </a:xfrm>
            <a:prstGeom prst="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5411176" y="3722684"/>
              <a:ext cx="706936" cy="145210"/>
            </a:xfrm>
            <a:prstGeom prst="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14" name="TextBox 44"/>
          <p:cNvSpPr txBox="1"/>
          <p:nvPr/>
        </p:nvSpPr>
        <p:spPr>
          <a:xfrm>
            <a:off x="5969000" y="2203450"/>
            <a:ext cx="965200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伸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44"/>
          <p:cNvSpPr txBox="1"/>
          <p:nvPr/>
        </p:nvSpPr>
        <p:spPr>
          <a:xfrm>
            <a:off x="2630488" y="2239963"/>
            <a:ext cx="708025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亻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44"/>
          <p:cNvSpPr txBox="1"/>
          <p:nvPr/>
        </p:nvSpPr>
        <p:spPr>
          <a:xfrm>
            <a:off x="4129088" y="3228975"/>
            <a:ext cx="965200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般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十字形 16"/>
          <p:cNvSpPr/>
          <p:nvPr/>
        </p:nvSpPr>
        <p:spPr>
          <a:xfrm>
            <a:off x="3544888" y="3351213"/>
            <a:ext cx="584200" cy="549275"/>
          </a:xfrm>
          <a:prstGeom prst="plus">
            <a:avLst>
              <a:gd name="adj" fmla="val 40578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5172075" y="3454400"/>
            <a:ext cx="565150" cy="287338"/>
            <a:chOff x="5411176" y="3507854"/>
            <a:chExt cx="706936" cy="360040"/>
          </a:xfrm>
        </p:grpSpPr>
        <p:sp>
          <p:nvSpPr>
            <p:cNvPr id="19" name="矩形 18"/>
            <p:cNvSpPr/>
            <p:nvPr/>
          </p:nvSpPr>
          <p:spPr>
            <a:xfrm>
              <a:off x="5411176" y="3507854"/>
              <a:ext cx="706936" cy="145210"/>
            </a:xfrm>
            <a:prstGeom prst="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5411176" y="3722684"/>
              <a:ext cx="706936" cy="145210"/>
            </a:xfrm>
            <a:prstGeom prst="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1" name="TextBox 44"/>
          <p:cNvSpPr txBox="1"/>
          <p:nvPr/>
        </p:nvSpPr>
        <p:spPr>
          <a:xfrm>
            <a:off x="5969000" y="3228975"/>
            <a:ext cx="965200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搬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44"/>
          <p:cNvSpPr txBox="1"/>
          <p:nvPr/>
        </p:nvSpPr>
        <p:spPr>
          <a:xfrm>
            <a:off x="2670175" y="3246438"/>
            <a:ext cx="584200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扌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1"/>
          <p:cNvSpPr txBox="1">
            <a:spLocks noChangeArrowheads="1"/>
          </p:cNvSpPr>
          <p:nvPr/>
        </p:nvSpPr>
        <p:spPr bwMode="auto">
          <a:xfrm>
            <a:off x="1060450" y="796925"/>
            <a:ext cx="1924050" cy="5842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加一加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000"/>
                            </p:stCondLst>
                            <p:childTnLst>
                              <p:par>
                                <p:cTn id="5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000"/>
                            </p:stCondLst>
                            <p:childTnLst>
                              <p:par>
                                <p:cTn id="8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7" grpId="0"/>
      <p:bldP spid="8" grpId="0"/>
      <p:bldP spid="9" grpId="0"/>
      <p:bldP spid="10" grpId="0" animBg="1"/>
      <p:bldP spid="14" grpId="0"/>
      <p:bldP spid="15" grpId="0"/>
      <p:bldP spid="16" grpId="0"/>
      <p:bldP spid="17" grpId="0" animBg="1"/>
      <p:bldP spid="21" grpId="0"/>
      <p:bldP spid="22" grpId="0"/>
    </p:bld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自定义设计方案">
  <a:themeElements>
    <a:clrScheme name="蓝色暖调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1704</Words>
  <Application>WPS 演示</Application>
  <PresentationFormat>全屏显示(16:9)</PresentationFormat>
  <Paragraphs>272</Paragraphs>
  <Slides>34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34</vt:i4>
      </vt:variant>
    </vt:vector>
  </HeadingPairs>
  <TitlesOfParts>
    <vt:vector size="47" baseType="lpstr">
      <vt:lpstr>Arial</vt:lpstr>
      <vt:lpstr>宋体</vt:lpstr>
      <vt:lpstr>Wingdings</vt:lpstr>
      <vt:lpstr>Cambria</vt:lpstr>
      <vt:lpstr>黑体</vt:lpstr>
      <vt:lpstr>楷体</vt:lpstr>
      <vt:lpstr>Calibri</vt:lpstr>
      <vt:lpstr>微软雅黑</vt:lpstr>
      <vt:lpstr>Arial Unicode MS</vt:lpstr>
      <vt:lpstr>Arial</vt:lpstr>
      <vt:lpstr>等线</vt:lpstr>
      <vt:lpstr>自定义设计方案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易提分旗舰店; yitifen.tmall.com;</Company>
  <LinksUpToDate>false</LinksUpToDate>
  <SharedDoc>false</SharedDoc>
  <HyperlinksChanged>false</HyperlinksChanged>
  <AppVersion>14.0000</AppVersion>
  <Manager>易提分旗舰店; yitifen.tmall.com;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易提分旗舰店; yitifen.tmall.com</dc:creator>
  <cp:lastModifiedBy>上帝掷骰子吗</cp:lastModifiedBy>
  <cp:revision>2</cp:revision>
  <dcterms:created xsi:type="dcterms:W3CDTF">2023-10-27T05:31:00Z</dcterms:created>
  <dcterms:modified xsi:type="dcterms:W3CDTF">2023-11-13T15:37:26Z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57D183C1EA64472791DF84FD92F44A51_13</vt:lpwstr>
  </property>
  <property fmtid="{D5CDD505-2E9C-101B-9397-08002B2CF9AE}" pid="3" name="KSOProductBuildVer">
    <vt:lpwstr>2052-12.1.0.15374</vt:lpwstr>
  </property>
</Properties>
</file>