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wdp" ContentType="image/vnd.ms-photo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7" r:id="rId3"/>
  </p:sldMasterIdLst>
  <p:sldIdLst>
    <p:sldId id="256" r:id="rId4"/>
    <p:sldId id="257" r:id="rId5"/>
    <p:sldId id="265" r:id="rId6"/>
    <p:sldId id="260" r:id="rId7"/>
    <p:sldId id="267" r:id="rId8"/>
    <p:sldId id="268" r:id="rId9"/>
    <p:sldId id="270" r:id="rId10"/>
    <p:sldId id="258" r:id="rId11"/>
    <p:sldId id="275" r:id="rId12"/>
    <p:sldId id="276" r:id="rId13"/>
    <p:sldId id="259" r:id="rId14"/>
    <p:sldId id="261" r:id="rId15"/>
    <p:sldId id="262" r:id="rId16"/>
    <p:sldId id="280" r:id="rId17"/>
  </p:sldIdLst>
  <p:sldSz cx="9144000" cy="5143500" type="screen16x9"/>
  <p:notesSz cx="6858000" cy="9144000"/>
  <p:custDataLst>
    <p:tags r:id="rId21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5988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156" d="100"/>
          <a:sy n="156" d="100"/>
        </p:scale>
        <p:origin x="538" y="9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文本框 22"/>
          <p:cNvSpPr txBox="1"/>
          <p:nvPr userDrawn="1"/>
        </p:nvSpPr>
        <p:spPr>
          <a:xfrm>
            <a:off x="6913272" y="10352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6" name="直线连接符 4"/>
          <p:cNvCxnSpPr/>
          <p:nvPr userDrawn="1"/>
        </p:nvCxnSpPr>
        <p:spPr>
          <a:xfrm flipV="1">
            <a:off x="6717927" y="38336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矩形 36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gradFill flip="none" rotWithShape="1">
            <a:gsLst>
              <a:gs pos="51000">
                <a:srgbClr val="FFFFFF">
                  <a:alpha val="25000"/>
                </a:srgbClr>
              </a:gs>
              <a:gs pos="20000">
                <a:srgbClr val="FFFFFF">
                  <a:alpha val="50000"/>
                </a:srgbClr>
              </a:gs>
              <a:gs pos="66000">
                <a:schemeClr val="accent1">
                  <a:lumMod val="0"/>
                  <a:lumOff val="100000"/>
                  <a:alpha val="0"/>
                </a:schemeClr>
              </a:gs>
              <a:gs pos="0">
                <a:schemeClr val="bg1">
                  <a:lumMod val="100000"/>
                  <a:alpha val="7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blipFill dpi="0" rotWithShape="1">
          <a:blip r:embed="rId2">
            <a:alphaModFix amt="85000"/>
            <a:lum/>
          </a:blip>
          <a:srcRect/>
          <a:stretch>
            <a:fillRect l="-12000" r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: 圆角 14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-91440" y="-106992"/>
            <a:ext cx="2849881" cy="975360"/>
            <a:chOff x="-91440" y="-106992"/>
            <a:chExt cx="2849881" cy="975360"/>
          </a:xfrm>
        </p:grpSpPr>
        <p:sp>
          <p:nvSpPr>
            <p:cNvPr id="5" name="矩形: 圆角 4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3" name="图片 2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-91440" y="-106992"/>
              <a:ext cx="975360" cy="975360"/>
            </a:xfrm>
            <a:prstGeom prst="rect">
              <a:avLst/>
            </a:prstGeom>
          </p:spPr>
        </p:pic>
        <p:sp>
          <p:nvSpPr>
            <p:cNvPr id="4" name="矩形: 圆角 3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情境导入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8" name="椭圆 7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2" name="文本框 22"/>
          <p:cNvSpPr txBox="1"/>
          <p:nvPr userDrawn="1"/>
        </p:nvSpPr>
        <p:spPr>
          <a:xfrm>
            <a:off x="6771032" y="108274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13" name="直线连接符 4"/>
          <p:cNvCxnSpPr/>
          <p:nvPr userDrawn="1"/>
        </p:nvCxnSpPr>
        <p:spPr>
          <a:xfrm flipV="1">
            <a:off x="6575687" y="388114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bg>
      <p:bgPr>
        <a:blipFill dpi="0" rotWithShape="1">
          <a:blip r:embed="rId2">
            <a:alphaModFix amt="8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: 圆角 24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2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6" name="组合 25"/>
          <p:cNvGrpSpPr/>
          <p:nvPr userDrawn="1"/>
        </p:nvGrpSpPr>
        <p:grpSpPr>
          <a:xfrm>
            <a:off x="0" y="0"/>
            <a:ext cx="2758441" cy="720000"/>
            <a:chOff x="0" y="0"/>
            <a:chExt cx="2758441" cy="720000"/>
          </a:xfrm>
        </p:grpSpPr>
        <p:sp>
          <p:nvSpPr>
            <p:cNvPr id="27" name="矩形: 圆角 26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28" name="图片 27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720000" cy="720000"/>
            </a:xfrm>
            <a:prstGeom prst="rect">
              <a:avLst/>
            </a:prstGeom>
          </p:spPr>
        </p:pic>
        <p:sp>
          <p:nvSpPr>
            <p:cNvPr id="29" name="矩形: 圆角 28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探究新知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30" name="椭圆 29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bg>
      <p:bgPr>
        <a:blipFill dpi="0" rotWithShape="1">
          <a:blip r:embed="rId2">
            <a:alphaModFix amt="8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: 圆角 17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0" y="0"/>
            <a:ext cx="2758441" cy="720000"/>
            <a:chOff x="0" y="0"/>
            <a:chExt cx="2758441" cy="720000"/>
          </a:xfrm>
        </p:grpSpPr>
        <p:sp>
          <p:nvSpPr>
            <p:cNvPr id="8" name="矩形: 圆角 7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720000" cy="720000"/>
            </a:xfrm>
            <a:prstGeom prst="rect">
              <a:avLst/>
            </a:prstGeom>
          </p:spPr>
        </p:pic>
        <p:sp>
          <p:nvSpPr>
            <p:cNvPr id="11" name="矩形: 圆角 10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课堂练习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4" name="椭圆 13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和内容">
    <p:bg>
      <p:bgPr>
        <a:blipFill dpi="0" rotWithShape="1">
          <a:blip r:embed="rId2">
            <a:alphaModFix amt="85000"/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: 圆角 17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10" name="组合 9"/>
          <p:cNvGrpSpPr/>
          <p:nvPr userDrawn="1"/>
        </p:nvGrpSpPr>
        <p:grpSpPr>
          <a:xfrm>
            <a:off x="0" y="0"/>
            <a:ext cx="2758441" cy="720000"/>
            <a:chOff x="0" y="0"/>
            <a:chExt cx="2758441" cy="720000"/>
          </a:xfrm>
        </p:grpSpPr>
        <p:sp>
          <p:nvSpPr>
            <p:cNvPr id="11" name="矩形: 圆角 10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12" name="图片 11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720000" cy="720000"/>
            </a:xfrm>
            <a:prstGeom prst="rect">
              <a:avLst/>
            </a:prstGeom>
          </p:spPr>
        </p:pic>
        <p:sp>
          <p:nvSpPr>
            <p:cNvPr id="14" name="矩形: 圆角 13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课堂小结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5" name="椭圆 14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blipFill dpi="0" rotWithShape="1">
          <a:blip r:embed="rId2">
            <a:alphaModFix amt="8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: 圆角 17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11" name="组合 10"/>
          <p:cNvGrpSpPr/>
          <p:nvPr userDrawn="1"/>
        </p:nvGrpSpPr>
        <p:grpSpPr>
          <a:xfrm>
            <a:off x="0" y="0"/>
            <a:ext cx="2758441" cy="720000"/>
            <a:chOff x="0" y="0"/>
            <a:chExt cx="2758441" cy="720000"/>
          </a:xfrm>
        </p:grpSpPr>
        <p:sp>
          <p:nvSpPr>
            <p:cNvPr id="12" name="矩形: 圆角 11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13" name="图片 12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720000" cy="720000"/>
            </a:xfrm>
            <a:prstGeom prst="rect">
              <a:avLst/>
            </a:prstGeom>
          </p:spPr>
        </p:pic>
        <p:sp>
          <p:nvSpPr>
            <p:cNvPr id="14" name="矩形: 圆角 13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拓展延伸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5" name="椭圆 14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和内容">
    <p:bg>
      <p:bgPr>
        <a:blipFill dpi="0" rotWithShape="1">
          <a:blip r:embed="rId2">
            <a:alphaModFix amt="85000"/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: 圆角 19"/>
          <p:cNvSpPr/>
          <p:nvPr userDrawn="1"/>
        </p:nvSpPr>
        <p:spPr>
          <a:xfrm>
            <a:off x="44450" y="57744"/>
            <a:ext cx="9053830" cy="5021297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71120" y="64459"/>
            <a:ext cx="2687321" cy="594672"/>
            <a:chOff x="71120" y="64459"/>
            <a:chExt cx="2687321" cy="594672"/>
          </a:xfrm>
        </p:grpSpPr>
        <p:sp>
          <p:nvSpPr>
            <p:cNvPr id="8" name="矩形: 圆角 7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71120" y="91343"/>
              <a:ext cx="720000" cy="537313"/>
            </a:xfrm>
            <a:prstGeom prst="rect">
              <a:avLst/>
            </a:prstGeom>
          </p:spPr>
        </p:pic>
        <p:sp>
          <p:nvSpPr>
            <p:cNvPr id="12" name="矩形: 圆角 11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课后作业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3" name="椭圆 12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4" cstate="screen"/>
          <a:srcRect/>
          <a:stretch>
            <a:fillRect/>
          </a:stretch>
        </p:blipFill>
        <p:spPr>
          <a:xfrm>
            <a:off x="941639" y="-1089660"/>
            <a:ext cx="7141676" cy="7141676"/>
          </a:xfrm>
          <a:prstGeom prst="rect">
            <a:avLst/>
          </a:prstGeom>
          <a:effectLst>
            <a:outerShdw blurRad="25400" algn="ctr" rotWithShape="0">
              <a:prstClr val="black">
                <a:alpha val="69000"/>
              </a:prstClr>
            </a:outerShdw>
          </a:effectLst>
        </p:spPr>
      </p:pic>
      <p:sp>
        <p:nvSpPr>
          <p:cNvPr id="19" name="矩形 4"/>
          <p:cNvSpPr>
            <a:spLocks noChangeArrowheads="1"/>
          </p:cNvSpPr>
          <p:nvPr userDrawn="1"/>
        </p:nvSpPr>
        <p:spPr bwMode="auto">
          <a:xfrm>
            <a:off x="2350733" y="2266683"/>
            <a:ext cx="4442534" cy="6145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1.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从教材课后习题中选取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2"/>
          <p:cNvSpPr/>
          <p:nvPr userDrawn="1"/>
        </p:nvSpPr>
        <p:spPr>
          <a:xfrm>
            <a:off x="44450" y="57744"/>
            <a:ext cx="9053830" cy="5021297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8" name="图片 7" descr="千库网_卡通宇航员太空星球星星宇宙_GIF编号23805 (1)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088005" y="-42982"/>
            <a:ext cx="4966716" cy="4966716"/>
          </a:xfrm>
          <a:prstGeom prst="rect">
            <a:avLst/>
          </a:prstGeom>
        </p:spPr>
      </p:pic>
      <p:sp>
        <p:nvSpPr>
          <p:cNvPr id="7" name="矩形 6" descr="7b0a2020202022776f7264617274223a20227b5c2269645c223a32353030343830352c5c227469645c223a31333439337d220a7d0a"/>
          <p:cNvSpPr/>
          <p:nvPr userDrawn="1"/>
        </p:nvSpPr>
        <p:spPr>
          <a:xfrm>
            <a:off x="1076641" y="1681670"/>
            <a:ext cx="6989445" cy="193802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bliqueBottomRight"/>
              <a:lightRig rig="flat" dir="t">
                <a:rot lat="0" lon="0" rev="10200000"/>
              </a:lightRig>
            </a:scene3d>
            <a:sp3d extrusionH="381000" contourW="19050" prstMaterial="matte">
              <a:extrusionClr>
                <a:srgbClr val="BCE2F5"/>
              </a:extrusionClr>
              <a:contourClr>
                <a:srgbClr val="16468D"/>
              </a:contourClr>
            </a:sp3d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dir="2700000" algn="tl" rotWithShape="0">
                    <a:srgbClr val="FFFF00"/>
                  </a:outerShdw>
                  <a:reflection blurRad="6350" stA="10000" endA="300" endPos="35000" dist="63500" dir="5400000" sy="-100000" algn="bl" rotWithShape="0"/>
                </a:effectLst>
                <a:uLnTx/>
                <a:uFillTx/>
                <a:latin typeface="汉仪雅酷黑简" panose="00020600040101010101" charset="-122"/>
                <a:ea typeface="汉仪雅酷黑简" panose="00020600040101010101" charset="-122"/>
                <a:cs typeface="+mn-cs"/>
              </a:rPr>
              <a:t>下节课见</a:t>
            </a:r>
            <a:endParaRPr kumimoji="0" lang="zh-CN" altLang="en-US" sz="120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dir="2700000" algn="tl" rotWithShape="0">
                  <a:srgbClr val="FFFF00"/>
                </a:outerShdw>
                <a:reflection blurRad="6350" stA="10000" endA="300" endPos="35000" dist="63500" dir="5400000" sy="-100000" algn="bl" rotWithShape="0"/>
              </a:effectLst>
              <a:uLnTx/>
              <a:uFillTx/>
              <a:latin typeface="汉仪雅酷黑简" panose="00020600040101010101" charset="-122"/>
              <a:ea typeface="汉仪雅酷黑简" panose="00020600040101010101" charset="-122"/>
              <a:cs typeface="+mn-cs"/>
            </a:endParaRPr>
          </a:p>
        </p:txBody>
      </p:sp>
      <p:sp>
        <p:nvSpPr>
          <p:cNvPr id="9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10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23.jpeg"/><Relationship Id="rId5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2.xml"/><Relationship Id="rId3" Type="http://schemas.openxmlformats.org/officeDocument/2006/relationships/slideLayout" Target="../slideLayouts/slideLayout11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30.emf"/><Relationship Id="rId5" Type="http://schemas.openxmlformats.org/officeDocument/2006/relationships/image" Target="../media/image29.emf"/><Relationship Id="rId4" Type="http://schemas.openxmlformats.org/officeDocument/2006/relationships/image" Target="../media/image28.emf"/><Relationship Id="rId3" Type="http://schemas.microsoft.com/office/2007/relationships/hdphoto" Target="../media/image27.wdp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41.png"/><Relationship Id="rId1" Type="http://schemas.openxmlformats.org/officeDocument/2006/relationships/image" Target="../media/image40.em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2.jpeg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705914" y="192286"/>
            <a:ext cx="859851" cy="500137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测量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15727" y="169203"/>
            <a:ext cx="516996" cy="523220"/>
            <a:chOff x="1395692" y="1566177"/>
            <a:chExt cx="516996" cy="523220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95692" y="1577786"/>
              <a:ext cx="516996" cy="511611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1468883" y="1566177"/>
              <a:ext cx="37061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2800" b="1" dirty="0">
                  <a:solidFill>
                    <a:srgbClr val="0050AA"/>
                  </a:solidFill>
                  <a:latin typeface="+mj-ea"/>
                  <a:ea typeface="+mj-ea"/>
                </a:rPr>
                <a:t>3</a:t>
              </a:r>
              <a:endParaRPr kumimoji="1" lang="zh-CN" altLang="en-US" sz="28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-40527" y="555511"/>
            <a:ext cx="4612527" cy="3044596"/>
            <a:chOff x="-40527" y="555511"/>
            <a:chExt cx="4612527" cy="3044596"/>
          </a:xfrm>
        </p:grpSpPr>
        <p:grpSp>
          <p:nvGrpSpPr>
            <p:cNvPr id="13" name="组合 12"/>
            <p:cNvGrpSpPr/>
            <p:nvPr userDrawn="1"/>
          </p:nvGrpSpPr>
          <p:grpSpPr>
            <a:xfrm>
              <a:off x="-40527" y="555511"/>
              <a:ext cx="4292487" cy="2720452"/>
              <a:chOff x="-40527" y="555511"/>
              <a:chExt cx="4292487" cy="2720452"/>
            </a:xfrm>
          </p:grpSpPr>
          <p:grpSp>
            <p:nvGrpSpPr>
              <p:cNvPr id="17" name="组合 16"/>
              <p:cNvGrpSpPr/>
              <p:nvPr userDrawn="1"/>
            </p:nvGrpSpPr>
            <p:grpSpPr>
              <a:xfrm>
                <a:off x="188918" y="1586863"/>
                <a:ext cx="4063042" cy="1689100"/>
                <a:chOff x="188918" y="1548763"/>
                <a:chExt cx="4063042" cy="1689100"/>
              </a:xfrm>
            </p:grpSpPr>
            <p:sp>
              <p:nvSpPr>
                <p:cNvPr id="19" name="矩形: 圆角 18"/>
                <p:cNvSpPr/>
                <p:nvPr userDrawn="1"/>
              </p:nvSpPr>
              <p:spPr>
                <a:xfrm>
                  <a:off x="188918" y="1548763"/>
                  <a:ext cx="4063042" cy="1689100"/>
                </a:xfrm>
                <a:prstGeom prst="roundRect">
                  <a:avLst/>
                </a:prstGeom>
                <a:solidFill>
                  <a:schemeClr val="bg1"/>
                </a:solidFill>
                <a:ln w="3175">
                  <a:solidFill>
                    <a:schemeClr val="tx1"/>
                  </a:solidFill>
                </a:ln>
                <a:effectLst>
                  <a:outerShdw blurRad="152400" dist="317500" dir="5400000" sx="90000" sy="-19000" rotWithShape="0">
                    <a:prstClr val="black">
                      <a:alpha val="15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5400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20" name="矩形: 圆角 19"/>
                <p:cNvSpPr/>
                <p:nvPr userDrawn="1"/>
              </p:nvSpPr>
              <p:spPr>
                <a:xfrm>
                  <a:off x="320885" y="1625405"/>
                  <a:ext cx="3799108" cy="1535816"/>
                </a:xfrm>
                <a:prstGeom prst="roundRect">
                  <a:avLst/>
                </a:prstGeom>
                <a:solidFill>
                  <a:schemeClr val="bg1"/>
                </a:solidFill>
                <a:ln w="3175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sz="4800" b="1" dirty="0">
                      <a:solidFill>
                        <a:schemeClr val="tx1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估算距离</a:t>
                  </a:r>
                  <a:endParaRPr lang="zh-CN" altLang="en-US" sz="4800" b="1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pic>
            <p:nvPicPr>
              <p:cNvPr id="18" name="图片 17"/>
              <p:cNvPicPr>
                <a:picLocks noChangeAspect="1"/>
              </p:cNvPicPr>
              <p:nvPr userDrawn="1"/>
            </p:nvPicPr>
            <p:blipFill rotWithShape="1">
              <a:blip r:embed="rId2" cstate="print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ackgroundRemoval t="10000" b="90000" l="10000" r="90000">
                            <a14:foregroundMark x1="48600" y1="21450" x2="48109" y2="29149"/>
                            <a14:foregroundMark x1="48400" y1="21350" x2="49850" y2="26100"/>
                            <a14:backgroundMark x1="37250" y1="24850" x2="46300" y2="58650"/>
                            <a14:backgroundMark x1="46300" y1="58650" x2="67300" y2="65600"/>
                            <a14:backgroundMark x1="67300" y1="65600" x2="67900" y2="64700"/>
                            <a14:backgroundMark x1="26450" y1="32300" x2="34700" y2="67600"/>
                            <a14:backgroundMark x1="34700" y1="67600" x2="33600" y2="66000"/>
                            <a14:backgroundMark x1="19450" y1="26900" x2="18950" y2="40450"/>
                            <a14:backgroundMark x1="18950" y1="40450" x2="42750" y2="65850"/>
                            <a14:backgroundMark x1="42750" y1="65850" x2="71950" y2="65900"/>
                            <a14:backgroundMark x1="71950" y1="65900" x2="71000" y2="65900"/>
                            <a14:backgroundMark x1="67050" y1="26350" x2="45650" y2="62650"/>
                            <a14:backgroundMark x1="45650" y1="62650" x2="44050" y2="62250"/>
                            <a14:backgroundMark x1="79350" y1="28250" x2="67050" y2="64700"/>
                            <a14:backgroundMark x1="67050" y1="64700" x2="67350" y2="63400"/>
                            <a14:backgroundMark x1="86550" y1="27050" x2="84400" y2="70650"/>
                            <a14:backgroundMark x1="84400" y1="70650" x2="79350" y2="70750"/>
                            <a14:backgroundMark x1="61500" y1="25900" x2="39950" y2="50050"/>
                            <a14:backgroundMark x1="45500" y1="29100" x2="56950" y2="49800"/>
                            <a14:backgroundMark x1="38200" y1="24600" x2="15500" y2="31750"/>
                            <a14:backgroundMark x1="20150" y1="26200" x2="13450" y2="59750"/>
                            <a14:backgroundMark x1="18400" y1="40100" x2="28250" y2="76450"/>
                            <a14:backgroundMark x1="28250" y1="76450" x2="27050" y2="75700"/>
                            <a14:backgroundMark x1="26600" y1="47600" x2="32050" y2="76300"/>
                            <a14:backgroundMark x1="32050" y1="76300" x2="31600" y2="76000"/>
                            <a14:backgroundMark x1="17950" y1="50350" x2="18250" y2="72350"/>
                            <a14:backgroundMark x1="16800" y1="79800" x2="50650" y2="80900"/>
                            <a14:backgroundMark x1="50650" y1="80900" x2="48450" y2="80400"/>
                            <a14:backgroundMark x1="14600" y1="75250" x2="20150" y2="81450"/>
                            <a14:backgroundMark x1="17550" y1="75400" x2="22650" y2="80700"/>
                            <a14:backgroundMark x1="20600" y1="75550" x2="39050" y2="78800"/>
                            <a14:backgroundMark x1="35400" y1="70300" x2="55350" y2="70550"/>
                            <a14:backgroundMark x1="55350" y1="70550" x2="69100" y2="69550"/>
                            <a14:backgroundMark x1="69100" y1="69550" x2="67650" y2="69550"/>
                            <a14:backgroundMark x1="38500" y1="65000" x2="56250" y2="76250"/>
                            <a14:backgroundMark x1="56250" y1="76250" x2="64000" y2="77050"/>
                            <a14:backgroundMark x1="42300" y1="78050" x2="77400" y2="76000"/>
                            <a14:backgroundMark x1="77400" y1="76000" x2="79650" y2="76000"/>
                            <a14:backgroundMark x1="66200" y1="78050" x2="80750" y2="61350"/>
                            <a14:backgroundMark x1="80750" y1="61350" x2="79800" y2="53600"/>
                            <a14:backgroundMark x1="77450" y1="51400" x2="77250" y2="74750"/>
                            <a14:backgroundMark x1="77250" y1="74750" x2="76450" y2="75250"/>
                            <a14:backgroundMark x1="70150" y1="38050" x2="61800" y2="54300"/>
                            <a14:backgroundMark x1="67950" y1="31750" x2="54000" y2="58000"/>
                            <a14:backgroundMark x1="27800" y1="41700" x2="48450" y2="38500"/>
                            <a14:backgroundMark x1="48450" y1="38500" x2="47000" y2="38950"/>
                            <a14:backgroundMark x1="57700" y1="43750" x2="84050" y2="57550"/>
                            <a14:backgroundMark x1="84050" y1="57550" x2="82600" y2="57550"/>
                            <a14:backgroundMark x1="67800" y1="44800" x2="84250" y2="43100"/>
                            <a14:backgroundMark x1="84250" y1="43100" x2="84800" y2="43350"/>
                            <a14:backgroundMark x1="78200" y1="27950" x2="70850" y2="38350"/>
                            <a14:backgroundMark x1="35850" y1="39500" x2="41400" y2="61050"/>
                            <a14:backgroundMark x1="41400" y1="61050" x2="40400" y2="60350"/>
                            <a14:backgroundMark x1="26450" y1="28850" x2="25450" y2="45550"/>
                            <a14:backgroundMark x1="39200" y1="26850" x2="45300" y2="26450"/>
                            <a14:backgroundMark x1="53050" y1="26200" x2="58900" y2="26200"/>
                            <a14:backgroundMark x1="47700" y1="29650" x2="48500" y2="32200"/>
                            <a14:backgroundMark x1="47850" y1="40200" x2="47950" y2="40700"/>
                            <a14:backgroundMark x1="47450" y1="40000" x2="47950" y2="40650"/>
                            <a14:backgroundMark x1="46900" y1="48800" x2="42850" y2="39850"/>
                            <a14:backgroundMark x1="70100" y1="77250" x2="90800" y2="74350"/>
                            <a14:backgroundMark x1="90800" y1="74350" x2="90600" y2="72600"/>
                            <a14:backgroundMark x1="83900" y1="27750" x2="77300" y2="45100"/>
                            <a14:backgroundMark x1="30800" y1="71700" x2="61200" y2="69700"/>
                            <a14:backgroundMark x1="61200" y1="69700" x2="61150" y2="69600"/>
                            <a14:backgroundMark x1="20350" y1="54800" x2="24350" y2="71850"/>
                            <a14:backgroundMark x1="24350" y1="71850" x2="24350" y2="71850"/>
                            <a14:backgroundMark x1="30350" y1="66900" x2="53850" y2="74250"/>
                            <a14:backgroundMark x1="20800" y1="32100" x2="32150" y2="48100"/>
                            <a14:backgroundMark x1="48000" y1="29250" x2="48000" y2="29250"/>
                            <a14:backgroundMark x1="47850" y1="29200" x2="47900" y2="29450"/>
                            <a14:backgroundMark x1="47850" y1="28950" x2="47850" y2="28950"/>
                            <a14:backgroundMark x1="48100" y1="29150" x2="47850" y2="29150"/>
                            <a14:backgroundMark x1="47850" y1="28950" x2="48050" y2="29350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67517"/>
              <a:stretch>
                <a:fillRect/>
              </a:stretch>
            </p:blipFill>
            <p:spPr>
              <a:xfrm>
                <a:off x="-40527" y="555511"/>
                <a:ext cx="4160520" cy="1351446"/>
              </a:xfrm>
              <a:prstGeom prst="rect">
                <a:avLst/>
              </a:prstGeom>
            </p:spPr>
          </p:pic>
        </p:grpSp>
        <p:pic>
          <p:nvPicPr>
            <p:cNvPr id="14" name="图片 13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40527" y="2362230"/>
              <a:ext cx="669105" cy="615269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67087" y="1131590"/>
              <a:ext cx="771906" cy="775367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99510" y="2727617"/>
              <a:ext cx="872490" cy="872490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89206" y="660301"/>
            <a:ext cx="8068432" cy="119571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lvl="0" indent="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丽丽走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100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米大概是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200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步，她从家到学校走了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1000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步，那么她家到学校大约有多少米？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5" name="TextBox 10"/>
          <p:cNvSpPr txBox="1"/>
          <p:nvPr/>
        </p:nvSpPr>
        <p:spPr>
          <a:xfrm>
            <a:off x="2008565" y="2260521"/>
            <a:ext cx="4846955" cy="681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0">
                <a:solidFill>
                  <a:srgbClr val="1C1C1C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rgbClr val="1C1C1C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C1C1C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C1C1C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1000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里面有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5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个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200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008565" y="3029506"/>
            <a:ext cx="5747385" cy="681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0">
                <a:solidFill>
                  <a:srgbClr val="1C1C1C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rgbClr val="1C1C1C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C1C1C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C1C1C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100+100+100+100+100=500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（米）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933000" y="3797539"/>
            <a:ext cx="6624638" cy="604781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0">
                <a:solidFill>
                  <a:srgbClr val="1C1C1C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rgbClr val="1C1C1C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C1C1C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C1C1C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答：她家到学校大约有</a:t>
            </a:r>
            <a:r>
              <a:rPr lang="en-US" altLang="zh-CN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500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米。</a:t>
            </a:r>
            <a:endParaRPr lang="zh-CN" altLang="en-US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2" grpId="0"/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83568" y="1476462"/>
            <a:ext cx="7500895" cy="2895488"/>
          </a:xfrm>
          <a:prstGeom prst="rect">
            <a:avLst/>
          </a:prstGeom>
        </p:spPr>
      </p:pic>
      <p:sp>
        <p:nvSpPr>
          <p:cNvPr id="26" name="Rectangle 5"/>
          <p:cNvSpPr>
            <a:spLocks noChangeArrowheads="1"/>
          </p:cNvSpPr>
          <p:nvPr/>
        </p:nvSpPr>
        <p:spPr bwMode="auto">
          <a:xfrm>
            <a:off x="599256" y="791550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216404" y="2398791"/>
            <a:ext cx="856378" cy="10519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AutoShape 27"/>
          <p:cNvSpPr>
            <a:spLocks noChangeArrowheads="1"/>
          </p:cNvSpPr>
          <p:nvPr/>
        </p:nvSpPr>
        <p:spPr bwMode="auto">
          <a:xfrm>
            <a:off x="1108488" y="1953272"/>
            <a:ext cx="2160241" cy="417526"/>
          </a:xfrm>
          <a:prstGeom prst="wedgeRoundRectCallout">
            <a:avLst>
              <a:gd name="adj1" fmla="val -24431"/>
              <a:gd name="adj2" fmla="val 67931"/>
              <a:gd name="adj3" fmla="val 16667"/>
            </a:avLst>
          </a:prstGeom>
          <a:solidFill>
            <a:schemeClr val="bg1">
              <a:alpha val="28000"/>
            </a:schemeClr>
          </a:solidFill>
          <a:ln w="19050">
            <a:solidFill>
              <a:srgbClr val="459881"/>
            </a:solidFill>
            <a:miter lim="800000"/>
          </a:ln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10000"/>
              </a:lnSpc>
              <a:defRPr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如何估测距离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4"/>
          <p:cNvSpPr>
            <a:spLocks noChangeArrowheads="1"/>
          </p:cNvSpPr>
          <p:nvPr/>
        </p:nvSpPr>
        <p:spPr bwMode="auto">
          <a:xfrm flipH="1">
            <a:off x="2445476" y="2289972"/>
            <a:ext cx="5482120" cy="1815882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lvl="0">
              <a:lnSpc>
                <a:spcPct val="100000"/>
              </a:lnSpc>
              <a:spcBef>
                <a:spcPct val="50000"/>
              </a:spcBef>
              <a:buNone/>
            </a:pPr>
            <a:r>
              <a:rPr lang="zh-CN" altLang="en-US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在估测较长距离时，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一步的距离</a:t>
            </a:r>
            <a:r>
              <a:rPr lang="zh-CN" altLang="en-US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一分钟走的距离</a:t>
            </a:r>
            <a:r>
              <a:rPr lang="zh-CN" altLang="en-US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公共汽车一站的距离</a:t>
            </a:r>
            <a:r>
              <a:rPr lang="zh-CN" altLang="en-US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，都可以作为单位长度来估算出这段距离的总长度。</a:t>
            </a:r>
            <a:endParaRPr lang="zh-CN" altLang="en-US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 animBg="1"/>
      <p:bldP spid="13" grpId="0" bldLvl="0" animBg="1"/>
      <p:bldP spid="1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482532" y="3256915"/>
            <a:ext cx="8029643" cy="1374140"/>
            <a:chOff x="746" y="5185"/>
            <a:chExt cx="11155" cy="2164"/>
          </a:xfrm>
        </p:grpSpPr>
        <p:sp>
          <p:nvSpPr>
            <p:cNvPr id="9" name="AutoShape 27"/>
            <p:cNvSpPr/>
            <p:nvPr/>
          </p:nvSpPr>
          <p:spPr>
            <a:xfrm rot="10800000">
              <a:off x="2300" y="5651"/>
              <a:ext cx="9601" cy="1698"/>
            </a:xfrm>
            <a:prstGeom prst="wedgeRoundRectCallout">
              <a:avLst>
                <a:gd name="adj1" fmla="val 51969"/>
                <a:gd name="adj2" fmla="val 16112"/>
                <a:gd name="adj3" fmla="val 16667"/>
              </a:avLst>
            </a:prstGeom>
            <a:noFill/>
            <a:ln w="19050" cap="flat" cmpd="sng">
              <a:solidFill>
                <a:srgbClr val="459881"/>
              </a:solidFill>
              <a:prstDash val="solid"/>
              <a:miter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800" b="0">
                  <a:solidFill>
                    <a:srgbClr val="1C1C1C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400">
                  <a:solidFill>
                    <a:srgbClr val="1C1C1C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000">
                  <a:solidFill>
                    <a:srgbClr val="1C1C1C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rgbClr val="1C1C1C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746" y="5185"/>
              <a:ext cx="10820" cy="2164"/>
              <a:chOff x="746" y="5185"/>
              <a:chExt cx="10820" cy="2164"/>
            </a:xfrm>
          </p:grpSpPr>
          <p:sp>
            <p:nvSpPr>
              <p:cNvPr id="13" name="文本框 12"/>
              <p:cNvSpPr txBox="1"/>
              <p:nvPr/>
            </p:nvSpPr>
            <p:spPr>
              <a:xfrm>
                <a:off x="2412" y="5654"/>
                <a:ext cx="9154" cy="1695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marL="0" lvl="0" indent="0" eaLnBrk="1" hangingPunct="1">
                  <a:lnSpc>
                    <a:spcPct val="100000"/>
                  </a:lnSpc>
                  <a:spcBef>
                    <a:spcPct val="0"/>
                  </a:spcBef>
                  <a:buNone/>
                </a:pPr>
                <a:r>
                  <a:rPr lang="zh-CN" altLang="en-US" sz="3200" b="1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+mn-ea"/>
                  </a:rPr>
                  <a:t>小组讨论：不用尺测量，估计一下教室的长和宽各是多少？怎么估算？</a:t>
                </a:r>
                <a:endParaRPr lang="zh-CN" altLang="en-US" sz="32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endParaRPr>
              </a:p>
            </p:txBody>
          </p:sp>
          <p:pic>
            <p:nvPicPr>
              <p:cNvPr id="9224" name="图片 5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>
              <a:xfrm>
                <a:off x="746" y="5185"/>
                <a:ext cx="1554" cy="2164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958" b="19958"/>
          <a:stretch>
            <a:fillRect/>
          </a:stretch>
        </p:blipFill>
        <p:spPr>
          <a:xfrm>
            <a:off x="2025650" y="734541"/>
            <a:ext cx="4540250" cy="27279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9" name="文本框 1"/>
          <p:cNvSpPr txBox="1"/>
          <p:nvPr/>
        </p:nvSpPr>
        <p:spPr>
          <a:xfrm>
            <a:off x="1471613" y="1667193"/>
            <a:ext cx="2586990" cy="56070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 defTabSz="457200" eaLnBrk="1" hangingPunct="1"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小组讨论学习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64526" name="文本框 64525"/>
          <p:cNvSpPr txBox="1"/>
          <p:nvPr/>
        </p:nvSpPr>
        <p:spPr>
          <a:xfrm>
            <a:off x="555281" y="2291080"/>
            <a:ext cx="8203565" cy="184023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defTabSz="685800" eaLnBrk="1" hangingPunct="1">
              <a:lnSpc>
                <a:spcPct val="12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1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．先自己估一估，将结果记录下来。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Times New Roman" panose="02020603050405020304" pitchFamily="18" charset="0"/>
            </a:endParaRPr>
          </a:p>
          <a:p>
            <a:pPr defTabSz="685800" eaLnBrk="1" hangingPunct="1">
              <a:lnSpc>
                <a:spcPct val="12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2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．在小组内交流，互相验证估计是否合理。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Times New Roman" panose="02020603050405020304" pitchFamily="18" charset="0"/>
            </a:endParaRPr>
          </a:p>
          <a:p>
            <a:pPr defTabSz="685800" eaLnBrk="1" hangingPunct="1">
              <a:lnSpc>
                <a:spcPct val="12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3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．小组内汇总同学们的估计方法，准备汇报。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82411" y="850772"/>
            <a:ext cx="698997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估一估，从你家到学校大约有多远。</a:t>
            </a:r>
            <a:endParaRPr lang="zh-CN" altLang="en-US" sz="3200" b="1" dirty="0">
              <a:solidFill>
                <a:srgbClr val="1C1C1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9" grpId="0"/>
      <p:bldP spid="64526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29"/>
          <p:cNvGrpSpPr/>
          <p:nvPr/>
        </p:nvGrpSpPr>
        <p:grpSpPr bwMode="auto">
          <a:xfrm>
            <a:off x="2295130" y="580818"/>
            <a:ext cx="5784851" cy="1111250"/>
            <a:chOff x="2011" y="2660"/>
            <a:chExt cx="3644" cy="700"/>
          </a:xfrm>
        </p:grpSpPr>
        <p:pic>
          <p:nvPicPr>
            <p:cNvPr id="14" name="Picture 27"/>
            <p:cNvPicPr>
              <a:picLocks noChangeAspect="1" noChangeArrowheads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4955" y="2660"/>
              <a:ext cx="700" cy="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AutoShape 27"/>
            <p:cNvSpPr>
              <a:spLocks noChangeArrowheads="1"/>
            </p:cNvSpPr>
            <p:nvPr/>
          </p:nvSpPr>
          <p:spPr bwMode="auto">
            <a:xfrm>
              <a:off x="2011" y="2719"/>
              <a:ext cx="2944" cy="604"/>
            </a:xfrm>
            <a:prstGeom prst="wedgeRoundRectCallout">
              <a:avLst>
                <a:gd name="adj1" fmla="val 52850"/>
                <a:gd name="adj2" fmla="val 17813"/>
                <a:gd name="adj3" fmla="val 16667"/>
              </a:avLst>
            </a:prstGeom>
            <a:solidFill>
              <a:schemeClr val="bg1"/>
            </a:solidFill>
            <a:ln w="19050">
              <a:solidFill>
                <a:srgbClr val="459881"/>
              </a:solidFill>
              <a:miter lim="800000"/>
            </a:ln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100</a:t>
              </a:r>
              <a:r>
                <a:rPr lang="zh-CN" altLang="en-US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米我大约要走</a:t>
              </a:r>
              <a:r>
                <a:rPr lang="en-US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200</a:t>
              </a:r>
              <a:r>
                <a:rPr lang="zh-CN" altLang="en-US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步，从家到学校我走了</a:t>
              </a:r>
              <a:r>
                <a:rPr lang="en-US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600</a:t>
              </a:r>
              <a:r>
                <a:rPr lang="zh-CN" altLang="en-US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步，大约</a:t>
              </a:r>
              <a:r>
                <a:rPr lang="zh-CN" altLang="en-US" sz="2400"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rPr>
                <a:t>……</a:t>
              </a:r>
              <a:endParaRPr lang="en-US" altLang="zh-CN" sz="2400" b="1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" name="矩形 3"/>
          <p:cNvSpPr/>
          <p:nvPr/>
        </p:nvSpPr>
        <p:spPr>
          <a:xfrm>
            <a:off x="249508" y="1502265"/>
            <a:ext cx="2218877" cy="6376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28600">
              <a:lnSpc>
                <a:spcPct val="150000"/>
              </a:lnSpc>
            </a:pPr>
            <a:r>
              <a:rPr lang="zh-CN" altLang="en-US" sz="2800" b="1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整理信息。</a:t>
            </a:r>
            <a:endParaRPr lang="en-US" altLang="zh-CN" sz="2800" b="1" kern="1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591043" y="2180886"/>
            <a:ext cx="1535808" cy="479475"/>
            <a:chOff x="1071277" y="1711572"/>
            <a:chExt cx="1535808" cy="479475"/>
          </a:xfrm>
        </p:grpSpPr>
        <p:sp>
          <p:nvSpPr>
            <p:cNvPr id="29" name="流程图: 可选过程 28"/>
            <p:cNvSpPr/>
            <p:nvPr/>
          </p:nvSpPr>
          <p:spPr>
            <a:xfrm>
              <a:off x="1071277" y="1711572"/>
              <a:ext cx="1388894" cy="479475"/>
            </a:xfrm>
            <a:prstGeom prst="flowChartAlternateProcess">
              <a:avLst/>
            </a:prstGeom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1071277" y="1721646"/>
              <a:ext cx="153580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方法一：</a:t>
              </a:r>
              <a:endPara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2132276" y="2211050"/>
            <a:ext cx="1550484" cy="901871"/>
            <a:chOff x="2113640" y="2771449"/>
            <a:chExt cx="1550484" cy="901871"/>
          </a:xfrm>
        </p:grpSpPr>
        <p:sp>
          <p:nvSpPr>
            <p:cNvPr id="36" name="流程图: 可选过程 35"/>
            <p:cNvSpPr/>
            <p:nvPr/>
          </p:nvSpPr>
          <p:spPr>
            <a:xfrm>
              <a:off x="2113640" y="2771449"/>
              <a:ext cx="1267670" cy="901871"/>
            </a:xfrm>
            <a:prstGeom prst="flowChartAlternateProcess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2148887" y="2819937"/>
              <a:ext cx="1515237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100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米约</a:t>
              </a:r>
              <a:endPara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多少步</a:t>
              </a:r>
              <a:endPara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4218352" y="2217291"/>
            <a:ext cx="2004809" cy="901871"/>
            <a:chOff x="4623758" y="2761660"/>
            <a:chExt cx="2004809" cy="901871"/>
          </a:xfrm>
        </p:grpSpPr>
        <p:sp>
          <p:nvSpPr>
            <p:cNvPr id="39" name="流程图: 可选过程 38"/>
            <p:cNvSpPr/>
            <p:nvPr/>
          </p:nvSpPr>
          <p:spPr>
            <a:xfrm>
              <a:off x="4694626" y="2761660"/>
              <a:ext cx="1621841" cy="901871"/>
            </a:xfrm>
            <a:prstGeom prst="flowChartAlternateProcess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4623758" y="2789232"/>
              <a:ext cx="2004809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rPr>
                <a:t>从家到学校</a:t>
              </a:r>
              <a:endParaRPr lang="en-US" altLang="zh-CN" sz="2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rPr>
                <a:t>约多少步</a:t>
              </a:r>
              <a:endPara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6687264" y="2149824"/>
            <a:ext cx="2004809" cy="914468"/>
            <a:chOff x="7098201" y="2749063"/>
            <a:chExt cx="2004809" cy="914468"/>
          </a:xfrm>
        </p:grpSpPr>
        <p:sp>
          <p:nvSpPr>
            <p:cNvPr id="42" name="流程图: 可选过程 41"/>
            <p:cNvSpPr/>
            <p:nvPr/>
          </p:nvSpPr>
          <p:spPr>
            <a:xfrm>
              <a:off x="7098201" y="2749063"/>
              <a:ext cx="1621841" cy="901871"/>
            </a:xfrm>
            <a:prstGeom prst="flowChartAlternateProcess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1" name="矩形 40"/>
            <p:cNvSpPr/>
            <p:nvPr/>
          </p:nvSpPr>
          <p:spPr>
            <a:xfrm>
              <a:off x="7098201" y="2832534"/>
              <a:ext cx="2004809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rPr>
                <a:t>从家到学校</a:t>
              </a:r>
              <a:endParaRPr lang="en-US" altLang="zh-CN" sz="2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rPr>
                <a:t>约多少米</a:t>
              </a:r>
              <a:endPara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3" name="下箭头 42"/>
          <p:cNvSpPr/>
          <p:nvPr/>
        </p:nvSpPr>
        <p:spPr>
          <a:xfrm>
            <a:off x="2723681" y="3218357"/>
            <a:ext cx="156615" cy="457224"/>
          </a:xfrm>
          <a:prstGeom prst="downArrow">
            <a:avLst/>
          </a:prstGeom>
          <a:solidFill>
            <a:srgbClr val="00B0F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2106408" y="3748126"/>
            <a:ext cx="1531507" cy="901871"/>
            <a:chOff x="2132617" y="2764660"/>
            <a:chExt cx="1531507" cy="901871"/>
          </a:xfrm>
        </p:grpSpPr>
        <p:sp>
          <p:nvSpPr>
            <p:cNvPr id="46" name="流程图: 可选过程 45"/>
            <p:cNvSpPr/>
            <p:nvPr/>
          </p:nvSpPr>
          <p:spPr>
            <a:xfrm>
              <a:off x="2132617" y="2764660"/>
              <a:ext cx="1267670" cy="901871"/>
            </a:xfrm>
            <a:prstGeom prst="flowChartAlternateProcess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5" name="矩形 44"/>
            <p:cNvSpPr/>
            <p:nvPr/>
          </p:nvSpPr>
          <p:spPr>
            <a:xfrm>
              <a:off x="2148887" y="2819937"/>
              <a:ext cx="1515237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400" b="1">
                  <a:latin typeface="楷体" panose="02010609060101010101" pitchFamily="49" charset="-122"/>
                  <a:ea typeface="楷体" panose="02010609060101010101" pitchFamily="49" charset="-122"/>
                </a:rPr>
                <a:t>100</a:t>
              </a:r>
              <a:r>
                <a: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rPr>
                <a:t>米约</a:t>
              </a:r>
              <a:endParaRPr lang="en-US" altLang="zh-CN" sz="2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en-US" altLang="zh-CN" sz="2400" b="1">
                  <a:latin typeface="楷体" panose="02010609060101010101" pitchFamily="49" charset="-122"/>
                  <a:ea typeface="楷体" panose="02010609060101010101" pitchFamily="49" charset="-122"/>
                </a:rPr>
                <a:t>200</a:t>
              </a:r>
              <a:r>
                <a: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rPr>
                <a:t>步</a:t>
              </a:r>
              <a:endPara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7" name="下箭头 46"/>
          <p:cNvSpPr/>
          <p:nvPr/>
        </p:nvSpPr>
        <p:spPr>
          <a:xfrm>
            <a:off x="5091672" y="3184376"/>
            <a:ext cx="156615" cy="457224"/>
          </a:xfrm>
          <a:prstGeom prst="downArrow">
            <a:avLst/>
          </a:prstGeom>
          <a:solidFill>
            <a:srgbClr val="00B0F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4222478" y="3706814"/>
            <a:ext cx="2004809" cy="901871"/>
            <a:chOff x="4623758" y="2761660"/>
            <a:chExt cx="2004809" cy="901871"/>
          </a:xfrm>
        </p:grpSpPr>
        <p:sp>
          <p:nvSpPr>
            <p:cNvPr id="50" name="流程图: 可选过程 49"/>
            <p:cNvSpPr/>
            <p:nvPr/>
          </p:nvSpPr>
          <p:spPr>
            <a:xfrm>
              <a:off x="4694626" y="2761660"/>
              <a:ext cx="1621841" cy="901871"/>
            </a:xfrm>
            <a:prstGeom prst="flowChartAlternateProcess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>
              <a:off x="4623758" y="2789232"/>
              <a:ext cx="2004809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rPr>
                <a:t>从家到学校</a:t>
              </a:r>
              <a:endParaRPr lang="en-US" altLang="zh-CN" sz="2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rPr>
                <a:t>约</a:t>
              </a:r>
              <a:r>
                <a:rPr lang="en-US" altLang="zh-CN" sz="2400" b="1">
                  <a:latin typeface="楷体" panose="02010609060101010101" pitchFamily="49" charset="-122"/>
                  <a:ea typeface="楷体" panose="02010609060101010101" pitchFamily="49" charset="-122"/>
                </a:rPr>
                <a:t>600</a:t>
              </a:r>
              <a:r>
                <a: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rPr>
                <a:t>步</a:t>
              </a:r>
              <a:endPara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1" name="下箭头 50"/>
          <p:cNvSpPr/>
          <p:nvPr/>
        </p:nvSpPr>
        <p:spPr>
          <a:xfrm>
            <a:off x="7499548" y="3139920"/>
            <a:ext cx="156615" cy="457224"/>
          </a:xfrm>
          <a:prstGeom prst="downArrow">
            <a:avLst/>
          </a:prstGeom>
          <a:solidFill>
            <a:srgbClr val="00B0F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2" name="组合 51"/>
          <p:cNvGrpSpPr/>
          <p:nvPr/>
        </p:nvGrpSpPr>
        <p:grpSpPr>
          <a:xfrm>
            <a:off x="6707460" y="3681082"/>
            <a:ext cx="2004809" cy="901871"/>
            <a:chOff x="7073817" y="2749063"/>
            <a:chExt cx="2004809" cy="901871"/>
          </a:xfrm>
        </p:grpSpPr>
        <p:sp>
          <p:nvSpPr>
            <p:cNvPr id="54" name="流程图: 可选过程 53"/>
            <p:cNvSpPr/>
            <p:nvPr/>
          </p:nvSpPr>
          <p:spPr>
            <a:xfrm>
              <a:off x="7098201" y="2749063"/>
              <a:ext cx="1621841" cy="901871"/>
            </a:xfrm>
            <a:prstGeom prst="flowChartAlternateProcess">
              <a:avLst/>
            </a:prstGeom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3" name="矩形 52"/>
            <p:cNvSpPr/>
            <p:nvPr/>
          </p:nvSpPr>
          <p:spPr>
            <a:xfrm>
              <a:off x="7073817" y="2795958"/>
              <a:ext cx="2004809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400" b="1">
                  <a:latin typeface="楷体" panose="02010609060101010101" pitchFamily="49" charset="-122"/>
                  <a:ea typeface="楷体" panose="02010609060101010101" pitchFamily="49" charset="-122"/>
                </a:rPr>
                <a:t>600</a:t>
              </a:r>
              <a:r>
                <a: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rPr>
                <a:t>里有</a:t>
              </a:r>
              <a:r>
                <a:rPr lang="en-US" altLang="zh-CN" sz="2400" b="1"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r>
                <a: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rPr>
                <a:t>个</a:t>
              </a:r>
              <a:r>
                <a:rPr lang="en-US" altLang="zh-CN" sz="2400" b="1">
                  <a:latin typeface="楷体" panose="02010609060101010101" pitchFamily="49" charset="-122"/>
                  <a:ea typeface="楷体" panose="02010609060101010101" pitchFamily="49" charset="-122"/>
                </a:rPr>
                <a:t>200,300</a:t>
              </a:r>
              <a:r>
                <a: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rPr>
                <a:t>米。</a:t>
              </a:r>
              <a:endPara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bldLvl="0" animBg="1"/>
      <p:bldP spid="47" grpId="0" bldLvl="0" animBg="1"/>
      <p:bldP spid="51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32"/>
          <p:cNvGrpSpPr/>
          <p:nvPr/>
        </p:nvGrpSpPr>
        <p:grpSpPr bwMode="auto">
          <a:xfrm>
            <a:off x="2541116" y="787497"/>
            <a:ext cx="6022975" cy="1040541"/>
            <a:chOff x="2455" y="2903"/>
            <a:chExt cx="3794" cy="656"/>
          </a:xfrm>
        </p:grpSpPr>
        <p:pic>
          <p:nvPicPr>
            <p:cNvPr id="20" name="Picture 30"/>
            <p:cNvPicPr>
              <a:picLocks noChangeAspect="1" noChangeArrowheads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55" y="2903"/>
              <a:ext cx="655" cy="6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AutoShape 27"/>
            <p:cNvSpPr>
              <a:spLocks noChangeArrowheads="1"/>
            </p:cNvSpPr>
            <p:nvPr/>
          </p:nvSpPr>
          <p:spPr bwMode="auto">
            <a:xfrm>
              <a:off x="3093" y="2970"/>
              <a:ext cx="3156" cy="580"/>
            </a:xfrm>
            <a:prstGeom prst="wedgeRoundRectCallout">
              <a:avLst>
                <a:gd name="adj1" fmla="val -52446"/>
                <a:gd name="adj2" fmla="val -16749"/>
                <a:gd name="adj3" fmla="val 16667"/>
              </a:avLst>
            </a:prstGeom>
            <a:solidFill>
              <a:schemeClr val="bg1"/>
            </a:solidFill>
            <a:ln w="19050">
              <a:solidFill>
                <a:srgbClr val="459881"/>
              </a:solidFill>
              <a:miter lim="800000"/>
            </a:ln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走</a:t>
              </a:r>
              <a:r>
                <a:rPr lang="en-US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100</a:t>
              </a:r>
              <a:r>
                <a:rPr lang="zh-CN" altLang="en-US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米我大约要用</a:t>
              </a:r>
              <a:r>
                <a:rPr lang="en-US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r>
                <a:rPr lang="zh-CN" altLang="en-US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分钟，从家到学校我大约要走</a:t>
              </a:r>
              <a:r>
                <a:rPr lang="en-US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10</a:t>
              </a:r>
              <a:r>
                <a:rPr lang="zh-CN" altLang="en-US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分钟，大约</a:t>
              </a:r>
              <a:r>
                <a:rPr lang="zh-CN" altLang="en-US" sz="2400"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rPr>
                <a:t>……</a:t>
              </a:r>
              <a:endParaRPr lang="en-US" altLang="zh-CN" sz="2400" b="1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373053" y="1247418"/>
            <a:ext cx="1535808" cy="479475"/>
            <a:chOff x="1071277" y="1711572"/>
            <a:chExt cx="1535808" cy="479475"/>
          </a:xfrm>
        </p:grpSpPr>
        <p:sp>
          <p:nvSpPr>
            <p:cNvPr id="29" name="流程图: 可选过程 28"/>
            <p:cNvSpPr/>
            <p:nvPr/>
          </p:nvSpPr>
          <p:spPr>
            <a:xfrm>
              <a:off x="1071277" y="1711572"/>
              <a:ext cx="1388894" cy="479475"/>
            </a:xfrm>
            <a:prstGeom prst="flowChartAlternateProcess">
              <a:avLst/>
            </a:prstGeom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1071277" y="1721646"/>
              <a:ext cx="153580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方法二：</a:t>
              </a:r>
              <a:endPara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1436440" y="2114839"/>
            <a:ext cx="1515237" cy="901871"/>
            <a:chOff x="2066477" y="2771449"/>
            <a:chExt cx="1515237" cy="901871"/>
          </a:xfrm>
        </p:grpSpPr>
        <p:sp>
          <p:nvSpPr>
            <p:cNvPr id="36" name="流程图: 可选过程 35"/>
            <p:cNvSpPr/>
            <p:nvPr/>
          </p:nvSpPr>
          <p:spPr>
            <a:xfrm>
              <a:off x="2113639" y="2771449"/>
              <a:ext cx="1380741" cy="901871"/>
            </a:xfrm>
            <a:prstGeom prst="flowChartAlternateProcess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2066477" y="2813126"/>
              <a:ext cx="1515237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家到学校有几站地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3569679" y="2121080"/>
            <a:ext cx="2004809" cy="901871"/>
            <a:chOff x="4623758" y="2761660"/>
            <a:chExt cx="2004809" cy="901871"/>
          </a:xfrm>
        </p:grpSpPr>
        <p:sp>
          <p:nvSpPr>
            <p:cNvPr id="39" name="流程图: 可选过程 38"/>
            <p:cNvSpPr/>
            <p:nvPr/>
          </p:nvSpPr>
          <p:spPr>
            <a:xfrm>
              <a:off x="4694626" y="2761660"/>
              <a:ext cx="1621841" cy="901871"/>
            </a:xfrm>
            <a:prstGeom prst="flowChartAlternateProcess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4623758" y="2789232"/>
              <a:ext cx="2004809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两站之间有多远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6021010" y="2053613"/>
            <a:ext cx="2004809" cy="908494"/>
            <a:chOff x="7080620" y="2749063"/>
            <a:chExt cx="2004809" cy="908494"/>
          </a:xfrm>
        </p:grpSpPr>
        <p:sp>
          <p:nvSpPr>
            <p:cNvPr id="5" name="流程图: 可选过程 4"/>
            <p:cNvSpPr/>
            <p:nvPr/>
          </p:nvSpPr>
          <p:spPr>
            <a:xfrm>
              <a:off x="7098201" y="2749063"/>
              <a:ext cx="1621841" cy="901871"/>
            </a:xfrm>
            <a:prstGeom prst="flowChartAlternateProcess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1" name="矩形 40"/>
            <p:cNvSpPr/>
            <p:nvPr/>
          </p:nvSpPr>
          <p:spPr>
            <a:xfrm>
              <a:off x="7080620" y="2826560"/>
              <a:ext cx="2004809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从家到学校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约多少米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3" name="下箭头 42"/>
          <p:cNvSpPr/>
          <p:nvPr/>
        </p:nvSpPr>
        <p:spPr>
          <a:xfrm>
            <a:off x="2075008" y="3122146"/>
            <a:ext cx="156615" cy="457224"/>
          </a:xfrm>
          <a:prstGeom prst="downArrow">
            <a:avLst/>
          </a:prstGeom>
          <a:solidFill>
            <a:srgbClr val="00B0F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1457734" y="3651915"/>
            <a:ext cx="1531508" cy="901871"/>
            <a:chOff x="2132616" y="2764660"/>
            <a:chExt cx="1531508" cy="901871"/>
          </a:xfrm>
        </p:grpSpPr>
        <p:sp>
          <p:nvSpPr>
            <p:cNvPr id="46" name="流程图: 可选过程 45"/>
            <p:cNvSpPr/>
            <p:nvPr/>
          </p:nvSpPr>
          <p:spPr>
            <a:xfrm>
              <a:off x="2132616" y="2764660"/>
              <a:ext cx="1394665" cy="901871"/>
            </a:xfrm>
            <a:prstGeom prst="flowChartAlternateProcess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5" name="矩形 44"/>
            <p:cNvSpPr/>
            <p:nvPr/>
          </p:nvSpPr>
          <p:spPr>
            <a:xfrm>
              <a:off x="2148887" y="2819937"/>
              <a:ext cx="1515237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家到学校有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站地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7" name="下箭头 46"/>
          <p:cNvSpPr/>
          <p:nvPr/>
        </p:nvSpPr>
        <p:spPr>
          <a:xfrm>
            <a:off x="4415318" y="3088165"/>
            <a:ext cx="156615" cy="457224"/>
          </a:xfrm>
          <a:prstGeom prst="downArrow">
            <a:avLst/>
          </a:prstGeom>
          <a:solidFill>
            <a:srgbClr val="00B0F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3573805" y="3610603"/>
            <a:ext cx="2004809" cy="901871"/>
            <a:chOff x="4623758" y="2761660"/>
            <a:chExt cx="2004809" cy="901871"/>
          </a:xfrm>
        </p:grpSpPr>
        <p:sp>
          <p:nvSpPr>
            <p:cNvPr id="50" name="流程图: 可选过程 49"/>
            <p:cNvSpPr/>
            <p:nvPr/>
          </p:nvSpPr>
          <p:spPr>
            <a:xfrm>
              <a:off x="4694626" y="2761660"/>
              <a:ext cx="1621841" cy="901871"/>
            </a:xfrm>
            <a:prstGeom prst="flowChartAlternateProcess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>
              <a:off x="4623758" y="2789232"/>
              <a:ext cx="2004809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两站之间有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500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米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1" name="下箭头 50"/>
          <p:cNvSpPr/>
          <p:nvPr/>
        </p:nvSpPr>
        <p:spPr>
          <a:xfrm>
            <a:off x="6815783" y="3047862"/>
            <a:ext cx="156615" cy="457224"/>
          </a:xfrm>
          <a:prstGeom prst="downArrow">
            <a:avLst/>
          </a:prstGeom>
          <a:solidFill>
            <a:srgbClr val="00B0F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2" name="组合 51"/>
          <p:cNvGrpSpPr/>
          <p:nvPr/>
        </p:nvGrpSpPr>
        <p:grpSpPr>
          <a:xfrm>
            <a:off x="6058787" y="3584871"/>
            <a:ext cx="2004809" cy="901871"/>
            <a:chOff x="7073817" y="2749063"/>
            <a:chExt cx="2004809" cy="901871"/>
          </a:xfrm>
        </p:grpSpPr>
        <p:sp>
          <p:nvSpPr>
            <p:cNvPr id="54" name="流程图: 可选过程 53"/>
            <p:cNvSpPr/>
            <p:nvPr/>
          </p:nvSpPr>
          <p:spPr>
            <a:xfrm>
              <a:off x="7098201" y="2749063"/>
              <a:ext cx="1621841" cy="901871"/>
            </a:xfrm>
            <a:prstGeom prst="flowChartAlternateProcess">
              <a:avLst/>
            </a:prstGeom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3" name="矩形 52"/>
            <p:cNvSpPr/>
            <p:nvPr/>
          </p:nvSpPr>
          <p:spPr>
            <a:xfrm>
              <a:off x="7073817" y="2795958"/>
              <a:ext cx="2004809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个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500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是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1500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米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bldLvl="0" animBg="1"/>
      <p:bldP spid="47" grpId="0" bldLvl="0" animBg="1"/>
      <p:bldP spid="51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19"/>
          <p:cNvGrpSpPr/>
          <p:nvPr/>
        </p:nvGrpSpPr>
        <p:grpSpPr bwMode="auto">
          <a:xfrm>
            <a:off x="2233233" y="521558"/>
            <a:ext cx="5183188" cy="1143000"/>
            <a:chOff x="1719" y="2525"/>
            <a:chExt cx="3265" cy="720"/>
          </a:xfrm>
        </p:grpSpPr>
        <p:pic>
          <p:nvPicPr>
            <p:cNvPr id="11" name="Picture 17"/>
            <p:cNvPicPr>
              <a:picLocks noChangeAspect="1" noChangeArrowheads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4264" y="2525"/>
              <a:ext cx="720" cy="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AutoShape 27"/>
            <p:cNvSpPr>
              <a:spLocks noChangeArrowheads="1"/>
            </p:cNvSpPr>
            <p:nvPr/>
          </p:nvSpPr>
          <p:spPr bwMode="auto">
            <a:xfrm>
              <a:off x="1719" y="2641"/>
              <a:ext cx="2427" cy="604"/>
            </a:xfrm>
            <a:prstGeom prst="wedgeRoundRectCallout">
              <a:avLst>
                <a:gd name="adj1" fmla="val 53349"/>
                <a:gd name="adj2" fmla="val -13549"/>
                <a:gd name="adj3" fmla="val 16667"/>
              </a:avLst>
            </a:prstGeom>
            <a:solidFill>
              <a:schemeClr val="bg1"/>
            </a:solidFill>
            <a:ln w="19050">
              <a:solidFill>
                <a:srgbClr val="459881"/>
              </a:solidFill>
              <a:miter lim="800000"/>
            </a:ln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24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我坐</a:t>
              </a:r>
              <a:r>
                <a:rPr lang="en-US" altLang="zh-CN" sz="24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r>
                <a:rPr lang="zh-CN" altLang="en-US" sz="24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站公共汽车，每站约</a:t>
              </a:r>
              <a:r>
                <a:rPr lang="en-US" altLang="zh-CN" sz="24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500</a:t>
              </a:r>
              <a:r>
                <a:rPr lang="zh-CN" altLang="en-US" sz="24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米，大约</a:t>
              </a:r>
              <a:r>
                <a:rPr lang="zh-CN" altLang="en-US" sz="2400"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rPr>
                <a:t>……</a:t>
              </a:r>
              <a:endParaRPr lang="en-US" altLang="zh-CN" sz="2400" b="1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544626" y="995035"/>
            <a:ext cx="1535808" cy="479475"/>
            <a:chOff x="1071277" y="1711572"/>
            <a:chExt cx="1535808" cy="479475"/>
          </a:xfrm>
        </p:grpSpPr>
        <p:sp>
          <p:nvSpPr>
            <p:cNvPr id="29" name="流程图: 可选过程 28"/>
            <p:cNvSpPr/>
            <p:nvPr/>
          </p:nvSpPr>
          <p:spPr>
            <a:xfrm>
              <a:off x="1071277" y="1711572"/>
              <a:ext cx="1388894" cy="479475"/>
            </a:xfrm>
            <a:prstGeom prst="flowChartAlternateProcess">
              <a:avLst/>
            </a:prstGeom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1071277" y="1721646"/>
              <a:ext cx="153580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方法三：</a:t>
              </a:r>
              <a:endPara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1239307" y="1844432"/>
            <a:ext cx="1681479" cy="1242006"/>
            <a:chOff x="2066477" y="2771449"/>
            <a:chExt cx="1515237" cy="1242006"/>
          </a:xfrm>
        </p:grpSpPr>
        <p:sp>
          <p:nvSpPr>
            <p:cNvPr id="36" name="流程图: 可选过程 35"/>
            <p:cNvSpPr/>
            <p:nvPr/>
          </p:nvSpPr>
          <p:spPr>
            <a:xfrm>
              <a:off x="2113639" y="2771449"/>
              <a:ext cx="1380741" cy="901871"/>
            </a:xfrm>
            <a:prstGeom prst="flowChartAlternateProcess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2066477" y="2813126"/>
              <a:ext cx="1515237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走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100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米用多少时间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3372546" y="1850673"/>
            <a:ext cx="2273084" cy="1227901"/>
            <a:chOff x="4623758" y="2761660"/>
            <a:chExt cx="2004809" cy="1227901"/>
          </a:xfrm>
        </p:grpSpPr>
        <p:sp>
          <p:nvSpPr>
            <p:cNvPr id="39" name="流程图: 可选过程 38"/>
            <p:cNvSpPr/>
            <p:nvPr/>
          </p:nvSpPr>
          <p:spPr>
            <a:xfrm>
              <a:off x="4694626" y="2761660"/>
              <a:ext cx="1621841" cy="901871"/>
            </a:xfrm>
            <a:prstGeom prst="flowChartAlternateProcess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4623758" y="2789232"/>
              <a:ext cx="2004809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从家到学校要用多少时间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5823877" y="1870357"/>
            <a:ext cx="2004809" cy="908494"/>
            <a:chOff x="7080620" y="2749063"/>
            <a:chExt cx="2004809" cy="908494"/>
          </a:xfrm>
        </p:grpSpPr>
        <p:sp>
          <p:nvSpPr>
            <p:cNvPr id="42" name="流程图: 可选过程 41"/>
            <p:cNvSpPr/>
            <p:nvPr/>
          </p:nvSpPr>
          <p:spPr>
            <a:xfrm>
              <a:off x="7098201" y="2749063"/>
              <a:ext cx="1621841" cy="901871"/>
            </a:xfrm>
            <a:prstGeom prst="flowChartAlternateProcess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1" name="矩形 40"/>
            <p:cNvSpPr/>
            <p:nvPr/>
          </p:nvSpPr>
          <p:spPr>
            <a:xfrm>
              <a:off x="7080620" y="2826560"/>
              <a:ext cx="2004809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从家到学校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约多少米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3" name="下箭头 42"/>
          <p:cNvSpPr/>
          <p:nvPr/>
        </p:nvSpPr>
        <p:spPr>
          <a:xfrm>
            <a:off x="1980682" y="2846962"/>
            <a:ext cx="156615" cy="457224"/>
          </a:xfrm>
          <a:prstGeom prst="downArrow">
            <a:avLst/>
          </a:prstGeom>
          <a:solidFill>
            <a:schemeClr val="bg1"/>
          </a:solidFill>
          <a:ln>
            <a:solidFill>
              <a:srgbClr val="45988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1239073" y="3381215"/>
            <a:ext cx="1660185" cy="901871"/>
            <a:chOff x="2132616" y="2764660"/>
            <a:chExt cx="1531508" cy="901871"/>
          </a:xfrm>
        </p:grpSpPr>
        <p:sp>
          <p:nvSpPr>
            <p:cNvPr id="46" name="流程图: 可选过程 45"/>
            <p:cNvSpPr/>
            <p:nvPr/>
          </p:nvSpPr>
          <p:spPr>
            <a:xfrm>
              <a:off x="2132616" y="2764660"/>
              <a:ext cx="1394665" cy="901871"/>
            </a:xfrm>
            <a:prstGeom prst="flowChartAlternateProcess">
              <a:avLst/>
            </a:prstGeom>
            <a:ln>
              <a:solidFill>
                <a:srgbClr val="459881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5" name="矩形 44"/>
            <p:cNvSpPr/>
            <p:nvPr/>
          </p:nvSpPr>
          <p:spPr>
            <a:xfrm>
              <a:off x="2148887" y="2819937"/>
              <a:ext cx="1515237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走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100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米约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分钟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7" name="下箭头 46"/>
          <p:cNvSpPr/>
          <p:nvPr/>
        </p:nvSpPr>
        <p:spPr>
          <a:xfrm>
            <a:off x="4338810" y="2813126"/>
            <a:ext cx="156615" cy="457224"/>
          </a:xfrm>
          <a:prstGeom prst="downArrow">
            <a:avLst/>
          </a:prstGeom>
          <a:solidFill>
            <a:schemeClr val="bg1"/>
          </a:solidFill>
          <a:ln>
            <a:solidFill>
              <a:srgbClr val="45988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3376672" y="3340196"/>
            <a:ext cx="2196950" cy="901871"/>
            <a:chOff x="4623758" y="2761660"/>
            <a:chExt cx="2196950" cy="901871"/>
          </a:xfrm>
        </p:grpSpPr>
        <p:sp>
          <p:nvSpPr>
            <p:cNvPr id="50" name="流程图: 可选过程 49"/>
            <p:cNvSpPr/>
            <p:nvPr/>
          </p:nvSpPr>
          <p:spPr>
            <a:xfrm>
              <a:off x="4694626" y="2761660"/>
              <a:ext cx="1844226" cy="901871"/>
            </a:xfrm>
            <a:prstGeom prst="flowChartAlternateProcess">
              <a:avLst/>
            </a:prstGeom>
            <a:ln>
              <a:solidFill>
                <a:srgbClr val="459881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>
              <a:off x="4623758" y="2789232"/>
              <a:ext cx="2196950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家到学校要约用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10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分钟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1" name="下箭头 50"/>
          <p:cNvSpPr/>
          <p:nvPr/>
        </p:nvSpPr>
        <p:spPr>
          <a:xfrm>
            <a:off x="6618650" y="2864606"/>
            <a:ext cx="156615" cy="457224"/>
          </a:xfrm>
          <a:prstGeom prst="downArrow">
            <a:avLst/>
          </a:prstGeom>
          <a:solidFill>
            <a:schemeClr val="bg1"/>
          </a:solidFill>
          <a:ln>
            <a:solidFill>
              <a:srgbClr val="45988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2" name="组合 51"/>
          <p:cNvGrpSpPr/>
          <p:nvPr/>
        </p:nvGrpSpPr>
        <p:grpSpPr>
          <a:xfrm>
            <a:off x="5861654" y="3401615"/>
            <a:ext cx="2004809" cy="901871"/>
            <a:chOff x="7073817" y="2749063"/>
            <a:chExt cx="2004809" cy="901871"/>
          </a:xfrm>
        </p:grpSpPr>
        <p:sp>
          <p:nvSpPr>
            <p:cNvPr id="54" name="流程图: 可选过程 53"/>
            <p:cNvSpPr/>
            <p:nvPr/>
          </p:nvSpPr>
          <p:spPr>
            <a:xfrm>
              <a:off x="7098201" y="2749063"/>
              <a:ext cx="1621841" cy="901871"/>
            </a:xfrm>
            <a:prstGeom prst="flowChartAlternateProcess">
              <a:avLst/>
            </a:prstGeom>
            <a:ln>
              <a:solidFill>
                <a:srgbClr val="459881"/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3" name="矩形 52"/>
            <p:cNvSpPr/>
            <p:nvPr/>
          </p:nvSpPr>
          <p:spPr>
            <a:xfrm>
              <a:off x="7073817" y="2795958"/>
              <a:ext cx="2004809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10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里面有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endPara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个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，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500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米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589280" y="4303395"/>
            <a:ext cx="79660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举手回答：你还有其他的方法吗？试着用自己的话说一说。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2" dur="1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bldLvl="0" animBg="1"/>
      <p:bldP spid="47" grpId="0" bldLvl="0" animBg="1"/>
      <p:bldP spid="51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713064" y="779805"/>
            <a:ext cx="718552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估一估，从你家到附近的商店大约有多远。</a:t>
            </a:r>
            <a:endParaRPr lang="zh-CN" altLang="en-US" sz="2800" b="1" dirty="0">
              <a:solidFill>
                <a:srgbClr val="1C1C1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13362" y="1527315"/>
            <a:ext cx="1401238" cy="1401238"/>
          </a:xfrm>
          <a:prstGeom prst="rect">
            <a:avLst/>
          </a:prstGeom>
        </p:spPr>
      </p:pic>
      <p:grpSp>
        <p:nvGrpSpPr>
          <p:cNvPr id="55" name="组合 54"/>
          <p:cNvGrpSpPr/>
          <p:nvPr/>
        </p:nvGrpSpPr>
        <p:grpSpPr>
          <a:xfrm>
            <a:off x="1538663" y="2075800"/>
            <a:ext cx="2546775" cy="596899"/>
            <a:chOff x="2411759" y="3465444"/>
            <a:chExt cx="3595024" cy="669277"/>
          </a:xfrm>
        </p:grpSpPr>
        <p:sp>
          <p:nvSpPr>
            <p:cNvPr id="56" name="圆角矩形标注 55"/>
            <p:cNvSpPr/>
            <p:nvPr/>
          </p:nvSpPr>
          <p:spPr>
            <a:xfrm>
              <a:off x="2411759" y="3465444"/>
              <a:ext cx="3595024" cy="669277"/>
            </a:xfrm>
            <a:prstGeom prst="wedgeRoundRectCallout">
              <a:avLst>
                <a:gd name="adj1" fmla="val -52364"/>
                <a:gd name="adj2" fmla="val 19084"/>
                <a:gd name="adj3" fmla="val 16667"/>
              </a:avLst>
            </a:prstGeom>
            <a:solidFill>
              <a:schemeClr val="bg1"/>
            </a:solidFill>
            <a:ln>
              <a:solidFill>
                <a:srgbClr val="459881"/>
              </a:solidFill>
            </a:ln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文本框 56"/>
            <p:cNvSpPr txBox="1"/>
            <p:nvPr/>
          </p:nvSpPr>
          <p:spPr>
            <a:xfrm>
              <a:off x="2411759" y="3506750"/>
              <a:ext cx="3412428" cy="5866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你想怎样估计？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937348" y="2752224"/>
            <a:ext cx="1527765" cy="1527765"/>
          </a:xfrm>
          <a:prstGeom prst="rect">
            <a:avLst/>
          </a:prstGeom>
        </p:spPr>
      </p:pic>
      <p:grpSp>
        <p:nvGrpSpPr>
          <p:cNvPr id="58" name="组合 57"/>
          <p:cNvGrpSpPr/>
          <p:nvPr/>
        </p:nvGrpSpPr>
        <p:grpSpPr>
          <a:xfrm>
            <a:off x="4393951" y="2885217"/>
            <a:ext cx="2654041" cy="1428331"/>
            <a:chOff x="2906793" y="3517614"/>
            <a:chExt cx="2882488" cy="1209784"/>
          </a:xfrm>
        </p:grpSpPr>
        <p:sp>
          <p:nvSpPr>
            <p:cNvPr id="59" name="矩形标注 58"/>
            <p:cNvSpPr/>
            <p:nvPr/>
          </p:nvSpPr>
          <p:spPr>
            <a:xfrm>
              <a:off x="2906793" y="3517614"/>
              <a:ext cx="2596561" cy="1196694"/>
            </a:xfrm>
            <a:prstGeom prst="wedgeRoundRectCallout">
              <a:avLst>
                <a:gd name="adj1" fmla="val 56725"/>
                <a:gd name="adj2" fmla="val -19418"/>
                <a:gd name="adj3" fmla="val 16667"/>
              </a:avLst>
            </a:prstGeom>
            <a:solidFill>
              <a:schemeClr val="bg1"/>
            </a:solidFill>
            <a:ln>
              <a:solidFill>
                <a:srgbClr val="459881"/>
              </a:solidFill>
            </a:ln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0" name="文本框 59"/>
            <p:cNvSpPr txBox="1"/>
            <p:nvPr/>
          </p:nvSpPr>
          <p:spPr>
            <a:xfrm>
              <a:off x="2906793" y="3554319"/>
              <a:ext cx="2882488" cy="11730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今天回家，我们一起去走走看！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6686315" y="1906032"/>
            <a:ext cx="2146160" cy="214616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70" y="809789"/>
            <a:ext cx="487345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估计教室的长、宽各是多少。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AutoShape 27"/>
          <p:cNvSpPr>
            <a:spLocks noChangeArrowheads="1"/>
          </p:cNvSpPr>
          <p:nvPr/>
        </p:nvSpPr>
        <p:spPr bwMode="auto">
          <a:xfrm>
            <a:off x="1687958" y="1736100"/>
            <a:ext cx="5103365" cy="2486025"/>
          </a:xfrm>
          <a:prstGeom prst="wedgeRoundRectCallout">
            <a:avLst>
              <a:gd name="adj1" fmla="val 52976"/>
              <a:gd name="adj2" fmla="val 20767"/>
              <a:gd name="adj3" fmla="val 16667"/>
            </a:avLst>
          </a:prstGeom>
          <a:solidFill>
            <a:schemeClr val="bg1"/>
          </a:solidFill>
          <a:ln w="19050">
            <a:solidFill>
              <a:srgbClr val="459881"/>
            </a:solidFill>
            <a:miter lim="800000"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我走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步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大约是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，沿着教室的长我走了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步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，所以教室的长大约是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；沿着教室的宽我走了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步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，那么教室的宽大约是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641170" y="698039"/>
            <a:ext cx="7861660" cy="10577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估计一下，你从教室走到操场的距离，同桌之间互相交流。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6551693" y="1707051"/>
            <a:ext cx="1951137" cy="1951137"/>
          </a:xfrm>
          <a:prstGeom prst="rect">
            <a:avLst/>
          </a:prstGeom>
        </p:spPr>
      </p:pic>
      <p:sp>
        <p:nvSpPr>
          <p:cNvPr id="20" name="TextBox 25"/>
          <p:cNvSpPr txBox="1">
            <a:spLocks noChangeArrowheads="1"/>
          </p:cNvSpPr>
          <p:nvPr/>
        </p:nvSpPr>
        <p:spPr bwMode="auto">
          <a:xfrm>
            <a:off x="1293535" y="1963603"/>
            <a:ext cx="5328592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kumimoji="1"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kumimoji="1"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kumimoji="1"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kumimoji="1"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）看走</a:t>
            </a:r>
            <a:r>
              <a:rPr kumimoji="1"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</a:t>
            </a:r>
            <a:r>
              <a:rPr kumimoji="1"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米用的时间，然后根据总时间估测距离。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25"/>
          <p:cNvSpPr txBox="1">
            <a:spLocks noChangeArrowheads="1"/>
          </p:cNvSpPr>
          <p:nvPr/>
        </p:nvSpPr>
        <p:spPr bwMode="auto">
          <a:xfrm>
            <a:off x="1293535" y="3049136"/>
            <a:ext cx="5328592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kumimoji="1"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kumimoji="1"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kumimoji="1"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kumimoji="1"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）看</a:t>
            </a:r>
            <a:r>
              <a:rPr kumimoji="1"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kumimoji="1"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米走几步，然后根据一共走了多少步估测距离。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7" grpId="0"/>
    </p:bld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1_Office 主题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833</Words>
  <Application>WPS 演示</Application>
  <PresentationFormat>全屏显示(16:9)</PresentationFormat>
  <Paragraphs>110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32" baseType="lpstr">
      <vt:lpstr>Arial</vt:lpstr>
      <vt:lpstr>宋体</vt:lpstr>
      <vt:lpstr>Wingdings</vt:lpstr>
      <vt:lpstr>黑体</vt:lpstr>
      <vt:lpstr>Calibri</vt:lpstr>
      <vt:lpstr>等线</vt:lpstr>
      <vt:lpstr>楷体</vt:lpstr>
      <vt:lpstr>汉仪雅酷黑简</vt:lpstr>
      <vt:lpstr>Times New Roman</vt:lpstr>
      <vt:lpstr>楷体_GB2312</vt:lpstr>
      <vt:lpstr>新宋体</vt:lpstr>
      <vt:lpstr>等线 Light</vt:lpstr>
      <vt:lpstr>微软雅黑</vt:lpstr>
      <vt:lpstr>Arial Unicode MS</vt:lpstr>
      <vt:lpstr>Cambria</vt:lpstr>
      <vt:lpstr>Arial</vt:lpstr>
      <vt:lpstr>1_Office 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Lenovo</dc:creator>
  <cp:lastModifiedBy>上帝掷骰子吗</cp:lastModifiedBy>
  <cp:revision>52</cp:revision>
  <dcterms:created xsi:type="dcterms:W3CDTF">2019-09-02T08:53:00Z</dcterms:created>
  <dcterms:modified xsi:type="dcterms:W3CDTF">2023-09-28T13:40:52Z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ICV">
    <vt:lpwstr>08765B31C2E849F28505464A6A4EEB9D_12</vt:lpwstr>
  </property>
</Properties>
</file>