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258" r:id="rId12"/>
    <p:sldId id="277" r:id="rId13"/>
    <p:sldId id="275" r:id="rId14"/>
    <p:sldId id="276" r:id="rId15"/>
    <p:sldId id="278" r:id="rId16"/>
    <p:sldId id="259" r:id="rId17"/>
    <p:sldId id="261" r:id="rId18"/>
    <p:sldId id="262" r:id="rId19"/>
    <p:sldId id="284" r:id="rId20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求一个数的几倍是多少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3" name="文本框 4"/>
          <p:cNvSpPr txBox="1"/>
          <p:nvPr/>
        </p:nvSpPr>
        <p:spPr>
          <a:xfrm>
            <a:off x="488786" y="670436"/>
            <a:ext cx="4888230" cy="5359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先画一画，再算一算。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521" name="矩形 42"/>
          <p:cNvSpPr/>
          <p:nvPr/>
        </p:nvSpPr>
        <p:spPr>
          <a:xfrm>
            <a:off x="1812529" y="3546316"/>
            <a:ext cx="432197" cy="377429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/>
          <a:lstStyle/>
          <a:p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2" name="矩形 43"/>
          <p:cNvSpPr/>
          <p:nvPr/>
        </p:nvSpPr>
        <p:spPr>
          <a:xfrm>
            <a:off x="2826941" y="3546316"/>
            <a:ext cx="432197" cy="377429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/>
          <a:lstStyle/>
          <a:p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3" name="矩形 44"/>
          <p:cNvSpPr/>
          <p:nvPr/>
        </p:nvSpPr>
        <p:spPr>
          <a:xfrm>
            <a:off x="3783013" y="3546316"/>
            <a:ext cx="432197" cy="377429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/>
          <a:lstStyle/>
          <a:p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4" name="椭圆 45"/>
          <p:cNvSpPr/>
          <p:nvPr/>
        </p:nvSpPr>
        <p:spPr>
          <a:xfrm>
            <a:off x="2339975" y="3491548"/>
            <a:ext cx="432197" cy="432197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/>
          <a:lstStyle/>
          <a:p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6" name="文本框 47"/>
          <p:cNvSpPr txBox="1"/>
          <p:nvPr/>
        </p:nvSpPr>
        <p:spPr>
          <a:xfrm>
            <a:off x="3366294" y="3560604"/>
            <a:ext cx="342900" cy="3476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33916" y="2851150"/>
            <a:ext cx="5661137" cy="312536"/>
            <a:chOff x="2080" y="8045"/>
            <a:chExt cx="10995" cy="567"/>
          </a:xfrm>
          <a:noFill/>
        </p:grpSpPr>
        <p:sp>
          <p:nvSpPr>
            <p:cNvPr id="20544" name="椭圆 61"/>
            <p:cNvSpPr/>
            <p:nvPr/>
          </p:nvSpPr>
          <p:spPr>
            <a:xfrm>
              <a:off x="2080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45" name="椭圆 62"/>
            <p:cNvSpPr/>
            <p:nvPr/>
          </p:nvSpPr>
          <p:spPr>
            <a:xfrm>
              <a:off x="2725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46" name="椭圆 63"/>
            <p:cNvSpPr/>
            <p:nvPr/>
          </p:nvSpPr>
          <p:spPr>
            <a:xfrm>
              <a:off x="3380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47" name="椭圆 64"/>
            <p:cNvSpPr/>
            <p:nvPr/>
          </p:nvSpPr>
          <p:spPr>
            <a:xfrm>
              <a:off x="4350" y="8045"/>
              <a:ext cx="565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48" name="椭圆 65"/>
            <p:cNvSpPr/>
            <p:nvPr/>
          </p:nvSpPr>
          <p:spPr>
            <a:xfrm>
              <a:off x="4982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49" name="椭圆 66"/>
            <p:cNvSpPr/>
            <p:nvPr/>
          </p:nvSpPr>
          <p:spPr>
            <a:xfrm>
              <a:off x="5650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0" name="椭圆 67"/>
            <p:cNvSpPr/>
            <p:nvPr/>
          </p:nvSpPr>
          <p:spPr>
            <a:xfrm>
              <a:off x="6580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1" name="椭圆 68"/>
            <p:cNvSpPr/>
            <p:nvPr/>
          </p:nvSpPr>
          <p:spPr>
            <a:xfrm>
              <a:off x="7187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2" name="椭圆 69"/>
            <p:cNvSpPr/>
            <p:nvPr/>
          </p:nvSpPr>
          <p:spPr>
            <a:xfrm>
              <a:off x="7845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3" name="椭圆 70"/>
            <p:cNvSpPr/>
            <p:nvPr/>
          </p:nvSpPr>
          <p:spPr>
            <a:xfrm>
              <a:off x="8785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4" name="椭圆 71"/>
            <p:cNvSpPr/>
            <p:nvPr/>
          </p:nvSpPr>
          <p:spPr>
            <a:xfrm>
              <a:off x="9425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5" name="椭圆 72"/>
            <p:cNvSpPr/>
            <p:nvPr/>
          </p:nvSpPr>
          <p:spPr>
            <a:xfrm>
              <a:off x="10027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6" name="椭圆 73"/>
            <p:cNvSpPr/>
            <p:nvPr/>
          </p:nvSpPr>
          <p:spPr>
            <a:xfrm>
              <a:off x="11175" y="8045"/>
              <a:ext cx="565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7" name="椭圆 74"/>
            <p:cNvSpPr/>
            <p:nvPr/>
          </p:nvSpPr>
          <p:spPr>
            <a:xfrm>
              <a:off x="11870" y="8045"/>
              <a:ext cx="567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58" name="椭圆 75"/>
            <p:cNvSpPr/>
            <p:nvPr/>
          </p:nvSpPr>
          <p:spPr>
            <a:xfrm>
              <a:off x="12510" y="8045"/>
              <a:ext cx="565" cy="567"/>
            </a:xfrm>
            <a:prstGeom prst="ellipse">
              <a:avLst/>
            </a:prstGeom>
            <a:grpFill/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86" name="文本框 83"/>
          <p:cNvSpPr txBox="1"/>
          <p:nvPr/>
        </p:nvSpPr>
        <p:spPr>
          <a:xfrm>
            <a:off x="1832769" y="3448368"/>
            <a:ext cx="428625" cy="4333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87" name="文本框 84"/>
          <p:cNvSpPr txBox="1"/>
          <p:nvPr/>
        </p:nvSpPr>
        <p:spPr>
          <a:xfrm>
            <a:off x="2863295" y="3448368"/>
            <a:ext cx="427434" cy="4333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88" name="文本框 85"/>
          <p:cNvSpPr txBox="1"/>
          <p:nvPr/>
        </p:nvSpPr>
        <p:spPr>
          <a:xfrm>
            <a:off x="2255520" y="3463290"/>
            <a:ext cx="393065" cy="378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589" name="文本框 86"/>
          <p:cNvSpPr txBox="1"/>
          <p:nvPr/>
        </p:nvSpPr>
        <p:spPr>
          <a:xfrm>
            <a:off x="3696256" y="3463687"/>
            <a:ext cx="651272" cy="4321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190" y="1372235"/>
            <a:ext cx="7075170" cy="562610"/>
            <a:chOff x="1346" y="2518"/>
            <a:chExt cx="11142" cy="886"/>
          </a:xfrm>
        </p:grpSpPr>
        <p:sp>
          <p:nvSpPr>
            <p:cNvPr id="20494" name="文本框 6"/>
            <p:cNvSpPr txBox="1"/>
            <p:nvPr/>
          </p:nvSpPr>
          <p:spPr>
            <a:xfrm>
              <a:off x="1346" y="2518"/>
              <a:ext cx="11142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/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画   ，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使  的个数是   的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5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倍。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0503" name="椭圆 16"/>
            <p:cNvSpPr/>
            <p:nvPr/>
          </p:nvSpPr>
          <p:spPr>
            <a:xfrm>
              <a:off x="4096" y="2802"/>
              <a:ext cx="458" cy="49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06" name="椭圆 19"/>
            <p:cNvSpPr/>
            <p:nvPr/>
          </p:nvSpPr>
          <p:spPr>
            <a:xfrm>
              <a:off x="6117" y="2802"/>
              <a:ext cx="458" cy="49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ctr"/>
            <a:lstStyle/>
            <a:p>
              <a:endParaRPr lang="zh-CN" altLang="en-US" sz="1875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五角星 1"/>
            <p:cNvSpPr>
              <a:spLocks noChangeAspect="1"/>
            </p:cNvSpPr>
            <p:nvPr/>
          </p:nvSpPr>
          <p:spPr>
            <a:xfrm>
              <a:off x="9387" y="2727"/>
              <a:ext cx="567" cy="567"/>
            </a:xfrm>
            <a:prstGeom prst="star5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五角星 2"/>
          <p:cNvSpPr>
            <a:spLocks noChangeAspect="1"/>
          </p:cNvSpPr>
          <p:nvPr/>
        </p:nvSpPr>
        <p:spPr>
          <a:xfrm>
            <a:off x="1750060" y="2219325"/>
            <a:ext cx="360003" cy="360003"/>
          </a:xfrm>
          <a:prstGeom prst="star5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五角星 5"/>
          <p:cNvSpPr>
            <a:spLocks noChangeAspect="1"/>
          </p:cNvSpPr>
          <p:nvPr/>
        </p:nvSpPr>
        <p:spPr>
          <a:xfrm>
            <a:off x="2178685" y="2219325"/>
            <a:ext cx="360003" cy="360003"/>
          </a:xfrm>
          <a:prstGeom prst="star5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五角星 8"/>
          <p:cNvSpPr>
            <a:spLocks noChangeAspect="1"/>
          </p:cNvSpPr>
          <p:nvPr/>
        </p:nvSpPr>
        <p:spPr>
          <a:xfrm>
            <a:off x="2613025" y="2219325"/>
            <a:ext cx="360003" cy="360003"/>
          </a:xfrm>
          <a:prstGeom prst="star5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77"/>
          <p:cNvCxnSpPr/>
          <p:nvPr/>
        </p:nvCxnSpPr>
        <p:spPr>
          <a:xfrm>
            <a:off x="1337310" y="3276600"/>
            <a:ext cx="6359525" cy="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6" grpId="0" bldLvl="0" animBg="1"/>
      <p:bldP spid="21587" grpId="0" bldLvl="0" animBg="1"/>
      <p:bldP spid="21588" grpId="0" bldLvl="0" animBg="1"/>
      <p:bldP spid="2158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740852" y="733095"/>
            <a:ext cx="604867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7793" y="2826286"/>
            <a:ext cx="1520551" cy="1958677"/>
          </a:xfrm>
          <a:prstGeom prst="rect">
            <a:avLst/>
          </a:prstGeom>
        </p:spPr>
      </p:pic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2494181" y="2334186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94181" y="1676648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8"/>
          <p:cNvSpPr txBox="1">
            <a:spLocks noChangeArrowheads="1"/>
          </p:cNvSpPr>
          <p:nvPr/>
        </p:nvSpPr>
        <p:spPr bwMode="auto">
          <a:xfrm>
            <a:off x="2494181" y="3705786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494181" y="3048248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4942453" y="2334186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42453" y="1676648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5014461" y="3705786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14461" y="3048248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endCxn id="49" idx="1"/>
          </p:cNvCxnSpPr>
          <p:nvPr/>
        </p:nvCxnSpPr>
        <p:spPr>
          <a:xfrm>
            <a:off x="3862333" y="2040136"/>
            <a:ext cx="1152128" cy="130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894876" y="2647646"/>
            <a:ext cx="1152128" cy="130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846062" y="2112144"/>
            <a:ext cx="1168399" cy="13215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3894876" y="2696919"/>
            <a:ext cx="1152128" cy="133670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612396" y="792626"/>
            <a:ext cx="8212821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妈妈的集邮册里有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张动物邮票，风景邮票的张数是动物邮票的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倍，风景邮票有多少张？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3042" y="2387998"/>
            <a:ext cx="2314095" cy="2318977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781619" y="3547487"/>
            <a:ext cx="4998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答：风景邮票有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80789" y="2627199"/>
            <a:ext cx="3400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8×4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025" y="688046"/>
            <a:ext cx="71374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明明今年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岁，妈妈的年龄是明明的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913" y="1218872"/>
            <a:ext cx="475138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）妈妈今年多少岁？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712" y="1832987"/>
            <a:ext cx="47529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4×7=28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（岁）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38224" y="1825515"/>
            <a:ext cx="47529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答：妈妈今年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16913" y="2484972"/>
            <a:ext cx="69119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）再过两年，妈妈的年龄是明明的几倍？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1098136" y="2980532"/>
            <a:ext cx="64801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想：再过两年，明明几岁、妈妈几岁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670382" y="3527490"/>
            <a:ext cx="475138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30÷6=5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1098136" y="4091003"/>
            <a:ext cx="648017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答：再过两年，妈妈的年龄是明明的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519207" y="714375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21740" y="1358265"/>
            <a:ext cx="6948170" cy="1680845"/>
            <a:chOff x="683568" y="1903083"/>
            <a:chExt cx="6948264" cy="18928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903083"/>
              <a:ext cx="6948264" cy="189280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58516" y="2211710"/>
              <a:ext cx="5598368" cy="1266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求一个数的几倍是多少，就是求几个这个数是多少，用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19207" y="3183890"/>
            <a:ext cx="84821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例如：军棋的价钱是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元，象棋的价钱是军棋的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倍，象棋的价钱是多少元？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4068857" y="4197350"/>
            <a:ext cx="42100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答：象棋的价钱是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45526" y="4196146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5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9982" y="3095109"/>
            <a:ext cx="1160949" cy="142604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25916" y="748113"/>
            <a:ext cx="7890255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妈妈买了</a:t>
            </a: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个面包，</a:t>
            </a: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块蛋糕。面包的数量是蛋糕的几倍？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713702" y="4282135"/>
            <a:ext cx="67675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答：面包的数量是蛋糕的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13702" y="3635431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10÷5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云形标注 36"/>
          <p:cNvSpPr/>
          <p:nvPr/>
        </p:nvSpPr>
        <p:spPr>
          <a:xfrm>
            <a:off x="4960486" y="1726957"/>
            <a:ext cx="3240360" cy="1565264"/>
          </a:xfrm>
          <a:prstGeom prst="cloudCallout">
            <a:avLst>
              <a:gd name="adj1" fmla="val 27166"/>
              <a:gd name="adj2" fmla="val 58239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的几倍，就是求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里边有几个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65" y="1988890"/>
            <a:ext cx="1180502" cy="11805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9841" y="2317531"/>
            <a:ext cx="171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10</a:t>
            </a:r>
            <a:r>
              <a:rPr lang="zh-CN" altLang="en-US" sz="2800" dirty="0"/>
              <a:t>个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10" y="1633550"/>
            <a:ext cx="1701193" cy="170119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40474" y="2365529"/>
            <a:ext cx="171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5</a:t>
            </a:r>
            <a:r>
              <a:rPr lang="zh-CN" altLang="en-US" sz="2800" dirty="0"/>
              <a:t>块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911885" y="656052"/>
            <a:ext cx="771940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文具盒里有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支铅笔，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支圆珠笔。铅笔的支数是圆珠笔的几倍？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65027" y="1823027"/>
            <a:ext cx="1870882" cy="2056807"/>
          </a:xfrm>
          <a:prstGeom prst="rect">
            <a:avLst/>
          </a:prstGeom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063860" y="4195060"/>
            <a:ext cx="67675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答：铅笔的支数是圆珠笔的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353" y="3512591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0" y="1823027"/>
            <a:ext cx="1676763" cy="16767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11412" y="2328210"/>
            <a:ext cx="171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12</a:t>
            </a:r>
            <a:r>
              <a:rPr lang="zh-CN" altLang="en-US" sz="2800" dirty="0"/>
              <a:t>支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794" y="1999479"/>
            <a:ext cx="1538202" cy="15382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33996" y="2425522"/>
            <a:ext cx="1718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4</a:t>
            </a:r>
            <a:r>
              <a:rPr lang="zh-CN" altLang="en-US" sz="2800" dirty="0"/>
              <a:t>支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122" y="3347208"/>
            <a:ext cx="1377815" cy="137781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691" y="1930488"/>
            <a:ext cx="2798470" cy="174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标注 3"/>
          <p:cNvSpPr/>
          <p:nvPr/>
        </p:nvSpPr>
        <p:spPr>
          <a:xfrm>
            <a:off x="769887" y="2251358"/>
            <a:ext cx="2396120" cy="1095850"/>
          </a:xfrm>
          <a:prstGeom prst="wedgeRoundRectCallout">
            <a:avLst>
              <a:gd name="adj1" fmla="val -21927"/>
              <a:gd name="adj2" fmla="val 61396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象棋的价钱是多少元？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2843808" y="3833150"/>
            <a:ext cx="601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从题中你知道了什么？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标注 3"/>
          <p:cNvSpPr/>
          <p:nvPr/>
        </p:nvSpPr>
        <p:spPr>
          <a:xfrm>
            <a:off x="5269143" y="793339"/>
            <a:ext cx="2396120" cy="1095850"/>
          </a:xfrm>
          <a:prstGeom prst="wedgeRoundRectCallout">
            <a:avLst>
              <a:gd name="adj1" fmla="val -27191"/>
              <a:gd name="adj2" fmla="val 62835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军棋的价格是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元，象棋的价格是军棋的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6801743" y="833728"/>
            <a:ext cx="509550" cy="337979"/>
          </a:xfrm>
          <a:prstGeom prst="ellipse">
            <a:avLst/>
          </a:prstGeom>
          <a:noFill/>
          <a:ln w="28575" algn="ctr">
            <a:solidFill>
              <a:schemeClr val="accent2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6321191" y="1514701"/>
            <a:ext cx="480552" cy="337713"/>
          </a:xfrm>
          <a:prstGeom prst="ellipse">
            <a:avLst/>
          </a:prstGeom>
          <a:noFill/>
          <a:ln w="28575" algn="ctr">
            <a:solidFill>
              <a:schemeClr val="accent2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utoUpdateAnimBg="0"/>
      <p:bldP spid="15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3883" y="3443848"/>
            <a:ext cx="1107482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260286" y="1655030"/>
            <a:ext cx="3355117" cy="2577251"/>
            <a:chOff x="2755995" y="3464401"/>
            <a:chExt cx="3456384" cy="2438993"/>
          </a:xfrm>
        </p:grpSpPr>
        <p:sp>
          <p:nvSpPr>
            <p:cNvPr id="202" name="云形标注 201"/>
            <p:cNvSpPr/>
            <p:nvPr/>
          </p:nvSpPr>
          <p:spPr>
            <a:xfrm>
              <a:off x="2755995" y="3464401"/>
              <a:ext cx="3456384" cy="1586911"/>
            </a:xfrm>
            <a:prstGeom prst="cloudCallout">
              <a:avLst>
                <a:gd name="adj1" fmla="val 29134"/>
                <a:gd name="adj2" fmla="val 61819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21417" y="3656625"/>
              <a:ext cx="3157085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要求象棋的价钱，就是求（  ）个（  ）是多少。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168359" y="1753649"/>
            <a:ext cx="162736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画图表示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68359" y="671716"/>
            <a:ext cx="76289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军棋的价钱是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元，象棋的价钱是军棋的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倍，象棋的价钱是多少元？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1589873" y="2421674"/>
            <a:ext cx="1152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军棋：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8"/>
          <p:cNvGrpSpPr/>
          <p:nvPr/>
        </p:nvGrpSpPr>
        <p:grpSpPr bwMode="auto">
          <a:xfrm>
            <a:off x="2561899" y="2599366"/>
            <a:ext cx="792163" cy="73025"/>
            <a:chOff x="0" y="0"/>
            <a:chExt cx="1247" cy="114"/>
          </a:xfrm>
        </p:grpSpPr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0" y="114"/>
              <a:ext cx="1247" cy="1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0"/>
            <p:cNvSpPr>
              <a:spLocks noChangeShapeType="1"/>
            </p:cNvSpPr>
            <p:nvPr/>
          </p:nvSpPr>
          <p:spPr bwMode="auto">
            <a:xfrm>
              <a:off x="0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11"/>
            <p:cNvSpPr>
              <a:spLocks noChangeShapeType="1"/>
            </p:cNvSpPr>
            <p:nvPr/>
          </p:nvSpPr>
          <p:spPr bwMode="auto">
            <a:xfrm>
              <a:off x="1247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12"/>
          <p:cNvSpPr/>
          <p:nvPr/>
        </p:nvSpPr>
        <p:spPr bwMode="auto">
          <a:xfrm rot="16200000">
            <a:off x="2919881" y="2457284"/>
            <a:ext cx="76200" cy="792163"/>
          </a:xfrm>
          <a:prstGeom prst="leftBrace">
            <a:avLst>
              <a:gd name="adj1" fmla="val 86632"/>
              <a:gd name="adj2" fmla="val 50000"/>
            </a:avLst>
          </a:prstGeom>
          <a:noFill/>
          <a:ln w="19050">
            <a:solidFill>
              <a:srgbClr val="9933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2579362" y="2943656"/>
            <a:ext cx="10080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8元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4"/>
          <p:cNvSpPr txBox="1">
            <a:spLocks noChangeArrowheads="1"/>
          </p:cNvSpPr>
          <p:nvPr/>
        </p:nvSpPr>
        <p:spPr bwMode="auto">
          <a:xfrm>
            <a:off x="1642738" y="3430195"/>
            <a:ext cx="1152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象棋：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Group 15"/>
          <p:cNvGrpSpPr/>
          <p:nvPr/>
        </p:nvGrpSpPr>
        <p:grpSpPr bwMode="auto">
          <a:xfrm>
            <a:off x="4955851" y="3574657"/>
            <a:ext cx="792162" cy="73025"/>
            <a:chOff x="0" y="0"/>
            <a:chExt cx="1247" cy="114"/>
          </a:xfrm>
        </p:grpSpPr>
        <p:sp>
          <p:nvSpPr>
            <p:cNvPr id="53" name="Line 16"/>
            <p:cNvSpPr>
              <a:spLocks noChangeShapeType="1"/>
            </p:cNvSpPr>
            <p:nvPr/>
          </p:nvSpPr>
          <p:spPr bwMode="auto">
            <a:xfrm>
              <a:off x="0" y="114"/>
              <a:ext cx="1247" cy="1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17"/>
            <p:cNvSpPr>
              <a:spLocks noChangeShapeType="1"/>
            </p:cNvSpPr>
            <p:nvPr/>
          </p:nvSpPr>
          <p:spPr bwMode="auto">
            <a:xfrm>
              <a:off x="0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18"/>
            <p:cNvSpPr>
              <a:spLocks noChangeShapeType="1"/>
            </p:cNvSpPr>
            <p:nvPr/>
          </p:nvSpPr>
          <p:spPr bwMode="auto">
            <a:xfrm>
              <a:off x="1247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Group 19"/>
          <p:cNvGrpSpPr/>
          <p:nvPr/>
        </p:nvGrpSpPr>
        <p:grpSpPr bwMode="auto">
          <a:xfrm>
            <a:off x="2578728" y="3565668"/>
            <a:ext cx="792163" cy="73025"/>
            <a:chOff x="0" y="0"/>
            <a:chExt cx="1247" cy="114"/>
          </a:xfrm>
        </p:grpSpPr>
        <p:sp>
          <p:nvSpPr>
            <p:cNvPr id="57" name="Line 20"/>
            <p:cNvSpPr>
              <a:spLocks noChangeShapeType="1"/>
            </p:cNvSpPr>
            <p:nvPr/>
          </p:nvSpPr>
          <p:spPr bwMode="auto">
            <a:xfrm>
              <a:off x="0" y="114"/>
              <a:ext cx="1247" cy="1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21"/>
            <p:cNvSpPr>
              <a:spLocks noChangeShapeType="1"/>
            </p:cNvSpPr>
            <p:nvPr/>
          </p:nvSpPr>
          <p:spPr bwMode="auto">
            <a:xfrm>
              <a:off x="0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1247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Group 23"/>
          <p:cNvGrpSpPr/>
          <p:nvPr/>
        </p:nvGrpSpPr>
        <p:grpSpPr bwMode="auto">
          <a:xfrm>
            <a:off x="3371526" y="3574657"/>
            <a:ext cx="792162" cy="73025"/>
            <a:chOff x="0" y="0"/>
            <a:chExt cx="1247" cy="114"/>
          </a:xfrm>
        </p:grpSpPr>
        <p:sp>
          <p:nvSpPr>
            <p:cNvPr id="61" name="Line 24"/>
            <p:cNvSpPr>
              <a:spLocks noChangeShapeType="1"/>
            </p:cNvSpPr>
            <p:nvPr/>
          </p:nvSpPr>
          <p:spPr bwMode="auto">
            <a:xfrm>
              <a:off x="0" y="114"/>
              <a:ext cx="1247" cy="1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25"/>
            <p:cNvSpPr>
              <a:spLocks noChangeShapeType="1"/>
            </p:cNvSpPr>
            <p:nvPr/>
          </p:nvSpPr>
          <p:spPr bwMode="auto">
            <a:xfrm>
              <a:off x="0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26"/>
            <p:cNvSpPr>
              <a:spLocks noChangeShapeType="1"/>
            </p:cNvSpPr>
            <p:nvPr/>
          </p:nvSpPr>
          <p:spPr bwMode="auto">
            <a:xfrm>
              <a:off x="1247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Group 27"/>
          <p:cNvGrpSpPr/>
          <p:nvPr/>
        </p:nvGrpSpPr>
        <p:grpSpPr bwMode="auto">
          <a:xfrm>
            <a:off x="4163688" y="3574657"/>
            <a:ext cx="792163" cy="73025"/>
            <a:chOff x="0" y="0"/>
            <a:chExt cx="1247" cy="114"/>
          </a:xfrm>
        </p:grpSpPr>
        <p:sp>
          <p:nvSpPr>
            <p:cNvPr id="65" name="Line 28"/>
            <p:cNvSpPr>
              <a:spLocks noChangeShapeType="1"/>
            </p:cNvSpPr>
            <p:nvPr/>
          </p:nvSpPr>
          <p:spPr bwMode="auto">
            <a:xfrm>
              <a:off x="0" y="114"/>
              <a:ext cx="1247" cy="1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29"/>
            <p:cNvSpPr>
              <a:spLocks noChangeShapeType="1"/>
            </p:cNvSpPr>
            <p:nvPr/>
          </p:nvSpPr>
          <p:spPr bwMode="auto">
            <a:xfrm>
              <a:off x="0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30"/>
            <p:cNvSpPr>
              <a:spLocks noChangeShapeType="1"/>
            </p:cNvSpPr>
            <p:nvPr/>
          </p:nvSpPr>
          <p:spPr bwMode="auto">
            <a:xfrm>
              <a:off x="1247" y="0"/>
              <a:ext cx="1" cy="114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AutoShape 31"/>
          <p:cNvSpPr/>
          <p:nvPr/>
        </p:nvSpPr>
        <p:spPr bwMode="auto">
          <a:xfrm rot="16200000">
            <a:off x="4092250" y="2277670"/>
            <a:ext cx="144463" cy="3170238"/>
          </a:xfrm>
          <a:prstGeom prst="leftBrace">
            <a:avLst>
              <a:gd name="adj1" fmla="val 182875"/>
              <a:gd name="adj2" fmla="val 50000"/>
            </a:avLst>
          </a:prstGeom>
          <a:noFill/>
          <a:ln w="19050">
            <a:solidFill>
              <a:srgbClr val="9933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AutoShape 32"/>
          <p:cNvSpPr>
            <a:spLocks noChangeArrowheads="1"/>
          </p:cNvSpPr>
          <p:nvPr/>
        </p:nvSpPr>
        <p:spPr bwMode="auto">
          <a:xfrm>
            <a:off x="3721729" y="3086840"/>
            <a:ext cx="1828800" cy="361950"/>
          </a:xfrm>
          <a:prstGeom prst="flowChartTerminator">
            <a:avLst/>
          </a:prstGeom>
          <a:noFill/>
          <a:ln w="12700">
            <a:solidFill>
              <a:srgbClr val="9933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zh-CN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33"/>
          <p:cNvSpPr txBox="1">
            <a:spLocks noChangeArrowheads="1"/>
          </p:cNvSpPr>
          <p:nvPr/>
        </p:nvSpPr>
        <p:spPr bwMode="auto">
          <a:xfrm>
            <a:off x="3695375" y="3044651"/>
            <a:ext cx="1800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是军棋的4倍</a:t>
            </a:r>
            <a:endParaRPr lang="zh-CN" altLang="en-US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34"/>
          <p:cNvSpPr txBox="1">
            <a:spLocks noChangeArrowheads="1"/>
          </p:cNvSpPr>
          <p:nvPr/>
        </p:nvSpPr>
        <p:spPr bwMode="auto">
          <a:xfrm>
            <a:off x="3658863" y="4006457"/>
            <a:ext cx="936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?元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 flipH="1">
            <a:off x="7050225" y="2243967"/>
            <a:ext cx="4333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37"/>
          <p:cNvSpPr txBox="1">
            <a:spLocks noChangeArrowheads="1"/>
          </p:cNvSpPr>
          <p:nvPr/>
        </p:nvSpPr>
        <p:spPr bwMode="auto">
          <a:xfrm>
            <a:off x="6019330" y="2676504"/>
            <a:ext cx="3603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8015" y="4290695"/>
            <a:ext cx="4770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举手回答：应该怎样列式？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9" grpId="0" bldLvl="0" animBg="1"/>
      <p:bldP spid="50" grpId="0"/>
      <p:bldP spid="51" grpId="0"/>
      <p:bldP spid="68" grpId="0" bldLvl="0" animBg="1"/>
      <p:bldP spid="69" grpId="0" bldLvl="0" animBg="1"/>
      <p:bldP spid="70" grpId="0"/>
      <p:bldP spid="71" grpId="0"/>
      <p:bldP spid="72" grpId="0"/>
      <p:bldP spid="7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0302" y="3017882"/>
            <a:ext cx="1463970" cy="188579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135587" y="1981418"/>
            <a:ext cx="52341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求几个几是多少，用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35587" y="687071"/>
            <a:ext cx="74631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军棋的价钱是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元，象棋的价钱是军棋的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倍，象棋的价钱是多少元？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2162290" y="3835176"/>
            <a:ext cx="6767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答：象棋的价钱是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78944" y="3074101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11469" y="682611"/>
            <a:ext cx="2969718" cy="715162"/>
            <a:chOff x="1115616" y="483518"/>
            <a:chExt cx="2969718" cy="71516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16" y="483518"/>
              <a:ext cx="948757" cy="715162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2097289" y="579489"/>
              <a:ext cx="198804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>
                  <a:ln w="0"/>
                  <a:latin typeface="楷体" panose="02010609060101010101" pitchFamily="49" charset="-122"/>
                  <a:ea typeface="楷体" panose="02010609060101010101" pitchFamily="49" charset="-122"/>
                </a:rPr>
                <a:t>回顾与反思</a:t>
              </a:r>
              <a:endPara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47"/>
          <p:cNvSpPr/>
          <p:nvPr/>
        </p:nvSpPr>
        <p:spPr>
          <a:xfrm>
            <a:off x="4788024" y="1519314"/>
            <a:ext cx="2905303" cy="1484484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17811" y="1499345"/>
            <a:ext cx="26071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象棋的价格是军棋的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6"/>
          <p:cNvSpPr>
            <a:spLocks noChangeArrowheads="1"/>
          </p:cNvSpPr>
          <p:nvPr/>
        </p:nvSpPr>
        <p:spPr bwMode="auto">
          <a:xfrm>
            <a:off x="1763688" y="2261556"/>
            <a:ext cx="2902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象棋价格：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1" name="Text Box 47"/>
          <p:cNvSpPr>
            <a:spLocks noChangeArrowheads="1"/>
          </p:cNvSpPr>
          <p:nvPr/>
        </p:nvSpPr>
        <p:spPr bwMode="auto">
          <a:xfrm>
            <a:off x="1854709" y="1575322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军棋价格：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362938" y="2406185"/>
            <a:ext cx="233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32÷8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557380" y="1600119"/>
            <a:ext cx="162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左大括号 53"/>
          <p:cNvSpPr/>
          <p:nvPr/>
        </p:nvSpPr>
        <p:spPr>
          <a:xfrm rot="10800000">
            <a:off x="4397444" y="1901515"/>
            <a:ext cx="194274" cy="715473"/>
          </a:xfrm>
          <a:prstGeom prst="leftBrace">
            <a:avLst>
              <a:gd name="adj1" fmla="val 41808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7624" y="3240550"/>
            <a:ext cx="2533888" cy="1352677"/>
            <a:chOff x="1083752" y="3255533"/>
            <a:chExt cx="2533888" cy="13526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752" y="3255533"/>
              <a:ext cx="2105258" cy="1352677"/>
            </a:xfrm>
            <a:prstGeom prst="rect">
              <a:avLst/>
            </a:prstGeom>
          </p:spPr>
        </p:pic>
        <p:sp>
          <p:nvSpPr>
            <p:cNvPr id="55" name="Text Box 47"/>
            <p:cNvSpPr>
              <a:spLocks noChangeArrowheads="1"/>
            </p:cNvSpPr>
            <p:nvPr/>
          </p:nvSpPr>
          <p:spPr bwMode="auto">
            <a:xfrm>
              <a:off x="1331640" y="3670261"/>
              <a:ext cx="228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温馨提示：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8"/>
          <p:cNvSpPr txBox="1">
            <a:spLocks noChangeArrowheads="1"/>
          </p:cNvSpPr>
          <p:nvPr/>
        </p:nvSpPr>
        <p:spPr bwMode="auto">
          <a:xfrm>
            <a:off x="3557380" y="3439834"/>
            <a:ext cx="39142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求一个数的几倍是多少，用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/>
      <p:bldP spid="50" grpId="0"/>
      <p:bldP spid="51" grpId="0"/>
      <p:bldP spid="52" grpId="0"/>
      <p:bldP spid="53" grpId="0"/>
      <p:bldP spid="54" grpId="0" bldLvl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570355"/>
            <a:ext cx="7229475" cy="1647825"/>
          </a:xfrm>
          <a:prstGeom prst="rect">
            <a:avLst/>
          </a:prstGeom>
        </p:spPr>
      </p:pic>
      <p:sp>
        <p:nvSpPr>
          <p:cNvPr id="11269" name="文本框 21506"/>
          <p:cNvSpPr txBox="1"/>
          <p:nvPr/>
        </p:nvSpPr>
        <p:spPr>
          <a:xfrm>
            <a:off x="497840" y="639129"/>
            <a:ext cx="440436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990600" indent="-990600" defTabSz="457200"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小试牛刀：看图列算式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2" name="Text Box 6"/>
          <p:cNvSpPr txBox="1"/>
          <p:nvPr/>
        </p:nvSpPr>
        <p:spPr>
          <a:xfrm>
            <a:off x="4743450" y="3170238"/>
            <a:ext cx="3024188" cy="435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×3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21（只）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1570" y="979805"/>
            <a:ext cx="5415915" cy="1319530"/>
            <a:chOff x="5692" y="1236"/>
            <a:chExt cx="8529" cy="2078"/>
          </a:xfrm>
        </p:grpSpPr>
        <p:sp>
          <p:nvSpPr>
            <p:cNvPr id="11291" name="AutoShape 27"/>
            <p:cNvSpPr/>
            <p:nvPr/>
          </p:nvSpPr>
          <p:spPr>
            <a:xfrm>
              <a:off x="5692" y="1700"/>
              <a:ext cx="5940" cy="843"/>
            </a:xfrm>
            <a:prstGeom prst="wedgeRoundRectCallout">
              <a:avLst>
                <a:gd name="adj1" fmla="val 61077"/>
                <a:gd name="adj2" fmla="val 136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D6C5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lnSpc>
                  <a:spcPct val="9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你知道了哪些信息？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 descr="C:\Users\Administrator\Desktop\图片2.png图片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143" y="1236"/>
              <a:ext cx="2078" cy="207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80035" y="2868295"/>
            <a:ext cx="4263390" cy="1094740"/>
            <a:chOff x="844" y="4595"/>
            <a:chExt cx="6714" cy="1724"/>
          </a:xfrm>
        </p:grpSpPr>
        <p:grpSp>
          <p:nvGrpSpPr>
            <p:cNvPr id="43" name="Group 88"/>
            <p:cNvGrpSpPr/>
            <p:nvPr/>
          </p:nvGrpSpPr>
          <p:grpSpPr>
            <a:xfrm>
              <a:off x="2438" y="5003"/>
              <a:ext cx="5120" cy="908"/>
              <a:chOff x="1140" y="2915"/>
              <a:chExt cx="2048" cy="363"/>
            </a:xfrm>
          </p:grpSpPr>
          <p:sp>
            <p:nvSpPr>
              <p:cNvPr id="44" name="AutoShape 27"/>
              <p:cNvSpPr>
                <a:spLocks noChangeArrowheads="1"/>
              </p:cNvSpPr>
              <p:nvPr/>
            </p:nvSpPr>
            <p:spPr bwMode="auto">
              <a:xfrm>
                <a:off x="1140" y="2915"/>
                <a:ext cx="2048" cy="363"/>
              </a:xfrm>
              <a:prstGeom prst="wedgeRoundRectCallout">
                <a:avLst>
                  <a:gd name="adj1" fmla="val -59644"/>
                  <a:gd name="adj2" fmla="val 3444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D6C56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知道了有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7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只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pic>
            <p:nvPicPr>
              <p:cNvPr id="11288" name="Picture 53" descr="8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9" y="2928"/>
                <a:ext cx="331" cy="27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44" y="4595"/>
              <a:ext cx="1404" cy="1724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66540" y="3790950"/>
            <a:ext cx="4832350" cy="1038225"/>
            <a:chOff x="6327" y="6012"/>
            <a:chExt cx="7610" cy="1635"/>
          </a:xfrm>
        </p:grpSpPr>
        <p:sp>
          <p:nvSpPr>
            <p:cNvPr id="11285" name="AutoShape 27"/>
            <p:cNvSpPr/>
            <p:nvPr/>
          </p:nvSpPr>
          <p:spPr>
            <a:xfrm>
              <a:off x="6327" y="6113"/>
              <a:ext cx="5740" cy="1534"/>
            </a:xfrm>
            <a:prstGeom prst="wedgeRoundRectCallout">
              <a:avLst>
                <a:gd name="adj1" fmla="val 56981"/>
                <a:gd name="adj2" fmla="val -11662"/>
                <a:gd name="adj3" fmla="val 16667"/>
              </a:avLst>
            </a:prstGeom>
            <a:noFill/>
            <a:ln w="19050" cap="flat" cmpd="sng">
              <a:solidFill>
                <a:srgbClr val="3D6C5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80000"/>
                </a:lnSpc>
              </a:pPr>
              <a:r>
                <a:rPr lang="zh-CN" altLang="zh-CN" sz="32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还知道了两种动物只数之间的关系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377" y="6012"/>
              <a:ext cx="1560" cy="1560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68605" y="2863215"/>
            <a:ext cx="3896360" cy="1094740"/>
            <a:chOff x="465" y="4551"/>
            <a:chExt cx="6136" cy="1724"/>
          </a:xfrm>
          <a:solidFill>
            <a:schemeClr val="bg1"/>
          </a:solidFill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2108" y="4950"/>
              <a:ext cx="4493" cy="908"/>
            </a:xfrm>
            <a:prstGeom prst="wedgeRoundRectCallout">
              <a:avLst>
                <a:gd name="adj1" fmla="val -60986"/>
                <a:gd name="adj2" fmla="val 3444"/>
                <a:gd name="adj3" fmla="val 16667"/>
              </a:avLst>
            </a:prstGeom>
            <a:grpFill/>
            <a:ln w="19050">
              <a:solidFill>
                <a:srgbClr val="3D6C56"/>
              </a:solidFill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你是怎么想的？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65" y="4551"/>
              <a:ext cx="1404" cy="17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2866071" y="3840819"/>
            <a:ext cx="6045835" cy="1122045"/>
            <a:chOff x="4221" y="115"/>
            <a:chExt cx="9521" cy="1767"/>
          </a:xfrm>
        </p:grpSpPr>
        <p:grpSp>
          <p:nvGrpSpPr>
            <p:cNvPr id="19" name="组合 18"/>
            <p:cNvGrpSpPr/>
            <p:nvPr/>
          </p:nvGrpSpPr>
          <p:grpSpPr>
            <a:xfrm>
              <a:off x="4221" y="115"/>
              <a:ext cx="9521" cy="1704"/>
              <a:chOff x="4544" y="2135"/>
              <a:chExt cx="9521" cy="170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544" y="2135"/>
                <a:ext cx="9521" cy="1704"/>
                <a:chOff x="4544" y="5943"/>
                <a:chExt cx="9521" cy="1704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2505" y="6021"/>
                  <a:ext cx="1560" cy="1560"/>
                </a:xfrm>
                <a:prstGeom prst="rect">
                  <a:avLst/>
                </a:prstGeom>
              </p:spPr>
            </p:pic>
            <p:sp>
              <p:nvSpPr>
                <p:cNvPr id="16" name="AutoShape 27"/>
                <p:cNvSpPr/>
                <p:nvPr/>
              </p:nvSpPr>
              <p:spPr>
                <a:xfrm>
                  <a:off x="4544" y="5943"/>
                  <a:ext cx="7837" cy="1704"/>
                </a:xfrm>
                <a:prstGeom prst="wedgeRoundRectCallout">
                  <a:avLst>
                    <a:gd name="adj1" fmla="val 55819"/>
                    <a:gd name="adj2" fmla="val 14296"/>
                    <a:gd name="adj3" fmla="val 16667"/>
                  </a:avLst>
                </a:prstGeom>
                <a:solidFill>
                  <a:srgbClr val="FFFFFF"/>
                </a:solidFill>
                <a:ln w="19050" cap="flat" cmpd="sng">
                  <a:solidFill>
                    <a:srgbClr val="3D6C5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要求有多少只 </a:t>
                  </a:r>
                  <a:r>
                    <a:rPr lang="zh-CN" altLang="en-US" sz="26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，</a:t>
                  </a: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就是求</a:t>
                  </a:r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  <a:p>
                  <a:pPr eaLnBrk="1" hangingPunct="1">
                    <a:lnSpc>
                      <a:spcPct val="100000"/>
                    </a:lnSpc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（   ）个（   ）是多少。</a:t>
                  </a:r>
                  <a:endParaRPr lang="zh-CN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Picture 79" descr="8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51" y="2135"/>
                <a:ext cx="823" cy="85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5362" y="951"/>
              <a:ext cx="3811" cy="931"/>
              <a:chOff x="5362" y="951"/>
              <a:chExt cx="3811" cy="931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5362" y="951"/>
                <a:ext cx="942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231" y="964"/>
                <a:ext cx="942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4704" y="2803862"/>
            <a:ext cx="428571" cy="240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0318" y="2920998"/>
            <a:ext cx="1870411" cy="1870411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585667" y="687915"/>
            <a:ext cx="172996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0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0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58294" y="1420877"/>
            <a:ext cx="728036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公鸡有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只，母鸡的只数是公鸡的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倍，母鸡有多少只？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88209" y="2750680"/>
            <a:ext cx="528249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求母鸡的只数就是求（   ）个（   ）。</a:t>
            </a:r>
            <a:endParaRPr lang="en-US" altLang="zh-CN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列式为：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36"/>
          <p:cNvSpPr txBox="1">
            <a:spLocks noChangeArrowheads="1"/>
          </p:cNvSpPr>
          <p:nvPr/>
        </p:nvSpPr>
        <p:spPr bwMode="auto">
          <a:xfrm flipH="1">
            <a:off x="5314863" y="2746239"/>
            <a:ext cx="4333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 Box 37"/>
          <p:cNvSpPr txBox="1">
            <a:spLocks noChangeArrowheads="1"/>
          </p:cNvSpPr>
          <p:nvPr/>
        </p:nvSpPr>
        <p:spPr bwMode="auto">
          <a:xfrm>
            <a:off x="2135447" y="3172382"/>
            <a:ext cx="360363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Text Box 37"/>
          <p:cNvSpPr txBox="1">
            <a:spLocks noChangeArrowheads="1"/>
          </p:cNvSpPr>
          <p:nvPr/>
        </p:nvSpPr>
        <p:spPr bwMode="auto">
          <a:xfrm>
            <a:off x="3203848" y="3556306"/>
            <a:ext cx="381642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（只）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WPS 演示</Application>
  <PresentationFormat>全屏显示(16:9)</PresentationFormat>
  <Paragraphs>183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58</cp:revision>
  <dcterms:created xsi:type="dcterms:W3CDTF">2019-09-02T08:53:00Z</dcterms:created>
  <dcterms:modified xsi:type="dcterms:W3CDTF">2023-09-28T13:39:22Z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C750049F5BDD41CBA365CDC9FC471FBB_12</vt:lpwstr>
  </property>
</Properties>
</file>