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34"/>
  </p:notesMasterIdLst>
  <p:handoutMasterIdLst>
    <p:handoutMasterId r:id="rId35"/>
  </p:handoutMasterIdLst>
  <p:sldIdLst>
    <p:sldId id="466" r:id="rId4"/>
    <p:sldId id="483" r:id="rId5"/>
    <p:sldId id="467" r:id="rId6"/>
    <p:sldId id="468" r:id="rId7"/>
    <p:sldId id="485" r:id="rId8"/>
    <p:sldId id="486" r:id="rId9"/>
    <p:sldId id="487" r:id="rId10"/>
    <p:sldId id="488" r:id="rId11"/>
    <p:sldId id="489" r:id="rId12"/>
    <p:sldId id="491" r:id="rId13"/>
    <p:sldId id="495" r:id="rId14"/>
    <p:sldId id="496" r:id="rId15"/>
    <p:sldId id="492" r:id="rId16"/>
    <p:sldId id="493" r:id="rId17"/>
    <p:sldId id="497" r:id="rId18"/>
    <p:sldId id="494" r:id="rId19"/>
    <p:sldId id="499" r:id="rId20"/>
    <p:sldId id="500" r:id="rId21"/>
    <p:sldId id="498" r:id="rId22"/>
    <p:sldId id="504" r:id="rId23"/>
    <p:sldId id="501" r:id="rId24"/>
    <p:sldId id="502" r:id="rId25"/>
    <p:sldId id="503" r:id="rId26"/>
    <p:sldId id="505" r:id="rId27"/>
    <p:sldId id="506" r:id="rId28"/>
    <p:sldId id="511" r:id="rId29"/>
    <p:sldId id="512" r:id="rId30"/>
    <p:sldId id="507" r:id="rId31"/>
    <p:sldId id="351" r:id="rId32"/>
    <p:sldId id="515" r:id="rId33"/>
  </p:sldIdLst>
  <p:sldSz cx="9144000" cy="5143500"/>
  <p:notesSz cx="6858000" cy="9144000"/>
  <p:custDataLst>
    <p:tags r:id="rId39"/>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09" autoAdjust="0"/>
    <p:restoredTop sz="94660" autoAdjust="0"/>
  </p:normalViewPr>
  <p:slideViewPr>
    <p:cSldViewPr>
      <p:cViewPr varScale="1">
        <p:scale>
          <a:sx n="143" d="100"/>
          <a:sy n="143" d="100"/>
        </p:scale>
        <p:origin x="0" y="0"/>
      </p:cViewPr>
      <p:guideLst/>
    </p:cSldViewPr>
  </p:slideViewPr>
  <p:notesViewPr>
    <p:cSldViewPr>
      <p:cViewPr varScale="1">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gs" Target="tags/tag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notesMaster" Target="notesMasters/notes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页眉占位符 1"/>
          <p:cNvSpPr>
            <a:spLocks noGrp="1"/>
          </p:cNvSpPr>
          <p:nvPr>
            <p:ph type="hdr" sz="quarter" idx="4294967295"/>
          </p:nvPr>
        </p:nvSpPr>
        <p:spPr>
          <a:xfrm>
            <a:off x="0" y="0"/>
            <a:ext cx="2971800" cy="458788"/>
          </a:xfrm>
          <a:prstGeom prst="rect">
            <a:avLst/>
          </a:prstGeom>
        </p:spPr>
        <p:txBody>
          <a:bodyPr lIns="91440" tIns="45720" rIns="91440" bIns="45720" rtlCol="0"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r>
              <a:rPr lang="zh-CN" altLang="en-US" sz="1200"/>
              <a:t>状元成才路</a:t>
            </a:r>
            <a:endParaRPr lang="zh-CN" altLang="en-US" sz="1200"/>
          </a:p>
        </p:txBody>
      </p:sp>
      <p:sp>
        <p:nvSpPr>
          <p:cNvPr id="5123" name="日期占位符 2"/>
          <p:cNvSpPr>
            <a:spLocks noGrp="1"/>
          </p:cNvSpPr>
          <p:nvPr>
            <p:ph type="dt" sz="quarter" idx="9"/>
          </p:nvPr>
        </p:nvSpPr>
        <p:spPr>
          <a:xfrm>
            <a:off x="3884613" y="0"/>
            <a:ext cx="2971800" cy="458788"/>
          </a:xfrm>
          <a:prstGeom prst="rect">
            <a:avLst/>
          </a:prstGeom>
        </p:spPr>
        <p:txBody>
          <a:bodyPr lIns="91440" tIns="45720" rIns="91440" bIns="45720" rtlCol="0" anchor="t" anchorCtr="0"/>
          <a:lstStyle>
            <a:defPPr>
              <a:defRPr lang="zh-CN"/>
            </a:defPPr>
            <a:lvl1pPr marL="0" indent="0" algn="r"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35B5E893-17EE-4047-9F2C-AD8107B30437}" type="datetime1">
              <a:rPr lang="zh-CN" altLang="en-US" sz="1200"/>
            </a:fld>
            <a:endParaRPr lang="zh-CN" altLang="en-US" sz="1200"/>
          </a:p>
        </p:txBody>
      </p:sp>
      <p:sp>
        <p:nvSpPr>
          <p:cNvPr id="5124" name="页脚占位符 3"/>
          <p:cNvSpPr>
            <a:spLocks noGrp="1"/>
          </p:cNvSpPr>
          <p:nvPr>
            <p:ph type="ftr" sz="quarter" idx="19"/>
          </p:nvPr>
        </p:nvSpPr>
        <p:spPr>
          <a:xfrm>
            <a:off x="0" y="8685213"/>
            <a:ext cx="2971800" cy="458788"/>
          </a:xfrm>
          <a:prstGeom prst="rect">
            <a:avLst/>
          </a:prstGeom>
        </p:spPr>
        <p:txBody>
          <a:bodyPr lIns="91440" tIns="45720" rIns="91440" bIns="45720" rtlCol="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200"/>
              <a:t>状元成才路</a:t>
            </a:r>
            <a:endParaRPr lang="zh-CN" altLang="en-US" sz="1200"/>
          </a:p>
        </p:txBody>
      </p:sp>
      <p:sp>
        <p:nvSpPr>
          <p:cNvPr id="5125" name="灯片编号占位符 4"/>
          <p:cNvSpPr>
            <a:spLocks noGrp="1"/>
          </p:cNvSpPr>
          <p:nvPr>
            <p:ph type="sldNum" sz="quarter" idx="29"/>
          </p:nvPr>
        </p:nvSpPr>
        <p:spPr>
          <a:xfrm>
            <a:off x="3884613" y="8685213"/>
            <a:ext cx="2971800" cy="458788"/>
          </a:xfrm>
          <a:prstGeom prst="rect">
            <a:avLst/>
          </a:prstGeom>
        </p:spPr>
        <p:txBody>
          <a:bodyPr wrap="square" lIns="91440" tIns="45720" rIns="91440" bIns="45720" numCol="1" anchor="b" anchorCtr="0" compatLnSpc="1"/>
          <a:lstStyle>
            <a:defPPr>
              <a:defRPr lang="zh-CN"/>
            </a:defPPr>
            <a:lvl1pPr marL="0" indent="0" algn="r"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8454B0D8-059C-4264-943D-85CD7B582D45}" type="slidenum">
              <a:rPr lang="zh-CN" altLang="en-US" sz="1200"/>
            </a:fld>
            <a:endParaRPr lang="zh-CN" altLang="en-US" sz="12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页眉占位符 1"/>
          <p:cNvSpPr>
            <a:spLocks noGrp="1"/>
          </p:cNvSpPr>
          <p:nvPr>
            <p:ph type="hdr" sz="quarter" idx="4294967295"/>
          </p:nvPr>
        </p:nvSpPr>
        <p:spPr>
          <a:xfrm>
            <a:off x="0" y="0"/>
            <a:ext cx="2971800" cy="458788"/>
          </a:xfrm>
          <a:prstGeom prst="rect">
            <a:avLst/>
          </a:prstGeom>
        </p:spPr>
        <p:txBody>
          <a:bodyPr lIns="91440" tIns="45720" rIns="91440" bIns="45720" rtlCol="0"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r>
              <a:rPr lang="zh-CN" altLang="en-US" sz="1200"/>
              <a:t>状元成才路</a:t>
            </a:r>
            <a:endParaRPr lang="zh-CN" altLang="en-US" sz="1200"/>
          </a:p>
        </p:txBody>
      </p:sp>
      <p:sp>
        <p:nvSpPr>
          <p:cNvPr id="6147" name="日期占位符 2"/>
          <p:cNvSpPr>
            <a:spLocks noGrp="1"/>
          </p:cNvSpPr>
          <p:nvPr>
            <p:ph type="dt" idx="9"/>
          </p:nvPr>
        </p:nvSpPr>
        <p:spPr>
          <a:xfrm>
            <a:off x="3884613" y="0"/>
            <a:ext cx="2971800" cy="458788"/>
          </a:xfrm>
          <a:prstGeom prst="rect">
            <a:avLst/>
          </a:prstGeom>
        </p:spPr>
        <p:txBody>
          <a:bodyPr lIns="91440" tIns="45720" rIns="91440" bIns="45720" rtlCol="0" anchor="t" anchorCtr="0"/>
          <a:lstStyle>
            <a:defPPr>
              <a:defRPr lang="zh-CN"/>
            </a:defPPr>
            <a:lvl1pPr marL="0" indent="0" algn="r"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0043F7D9-7987-401B-A9D6-D36DA98DB52E}" type="datetime1">
              <a:rPr lang="zh-CN" altLang="en-US" sz="1200"/>
            </a:fld>
            <a:endParaRPr lang="zh-CN" altLang="en-US" sz="1200"/>
          </a:p>
        </p:txBody>
      </p:sp>
      <p:sp>
        <p:nvSpPr>
          <p:cNvPr id="6148" name="幻灯片图像占位符 3"/>
          <p:cNvSpPr>
            <a:spLocks noGrp="1" noRot="1" noChangeAspect="1"/>
          </p:cNvSpPr>
          <p:nvPr>
            <p:ph type="sldImg" idx="19"/>
          </p:nvPr>
        </p:nvSpPr>
        <p:spPr>
          <a:xfrm>
            <a:off x="685800" y="1143000"/>
            <a:ext cx="5486400" cy="3086100"/>
          </a:xfrm>
          <a:prstGeom prst="rect">
            <a:avLst/>
          </a:prstGeom>
          <a:noFill/>
          <a:ln w="12700">
            <a:solidFill>
              <a:prstClr val="black"/>
            </a:solidFill>
          </a:ln>
        </p:spPr>
      </p:sp>
      <p:sp>
        <p:nvSpPr>
          <p:cNvPr id="6149" name="备注占位符 4"/>
          <p:cNvSpPr>
            <a:spLocks noGrp="1"/>
          </p:cNvSpPr>
          <p:nvPr>
            <p:ph type="body" sz="quarter" idx="29"/>
          </p:nvPr>
        </p:nvSpPr>
        <p:spPr>
          <a:xfrm>
            <a:off x="685800" y="4400550"/>
            <a:ext cx="5486400" cy="3600450"/>
          </a:xfrm>
          <a:prstGeom prst="rect">
            <a:avLst/>
          </a:prstGeom>
        </p:spPr>
        <p:txBody>
          <a:bodyPr lIns="91440" tIns="45720" rIns="91440" bIns="45720" rtlCol="0" anchor="t" anchorCtr="0"/>
          <a:lstStyle>
            <a:lvl1pPr marL="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lang="zh-CN" altLang="en-US" sz="1200">
                <a:solidFill>
                  <a:schemeClr val="tx1"/>
                </a:solidFill>
                <a:latin typeface="等线" pitchFamily="2" charset="-122"/>
                <a:ea typeface="等线" pitchFamily="2" charset="-122"/>
              </a:defRPr>
            </a:lvl5pPr>
          </a:lstStyle>
          <a:p>
            <a:pPr marL="0" lvl="0" indent="0" defTabSz="914400"/>
            <a:r>
              <a:t>编辑母版文本样式</a:t>
            </a:r>
          </a:p>
          <a:p>
            <a:pPr marL="457200" lvl="1" indent="0" defTabSz="914400"/>
            <a:r>
              <a:t>第二级</a:t>
            </a:r>
          </a:p>
          <a:p>
            <a:pPr marL="914400" lvl="2" indent="0" defTabSz="914400"/>
            <a:r>
              <a:t>第三级</a:t>
            </a:r>
          </a:p>
          <a:p>
            <a:pPr marL="1371600" lvl="3" indent="0" defTabSz="914400"/>
            <a:r>
              <a:t>第四级</a:t>
            </a:r>
          </a:p>
          <a:p>
            <a:pPr marL="1828800" lvl="4" indent="0" defTabSz="914400"/>
            <a:r>
              <a:t>第五级</a:t>
            </a:r>
          </a:p>
        </p:txBody>
      </p:sp>
      <p:sp>
        <p:nvSpPr>
          <p:cNvPr id="6150" name="页脚占位符 5"/>
          <p:cNvSpPr>
            <a:spLocks noGrp="1"/>
          </p:cNvSpPr>
          <p:nvPr>
            <p:ph type="ftr" sz="quarter" idx="39"/>
          </p:nvPr>
        </p:nvSpPr>
        <p:spPr>
          <a:xfrm>
            <a:off x="0" y="8685213"/>
            <a:ext cx="2971800" cy="458788"/>
          </a:xfrm>
          <a:prstGeom prst="rect">
            <a:avLst/>
          </a:prstGeom>
        </p:spPr>
        <p:txBody>
          <a:bodyPr lIns="91440" tIns="45720" rIns="91440" bIns="45720" rtlCol="0" anchor="b"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200"/>
              <a:t>状元成才路</a:t>
            </a:r>
            <a:endParaRPr lang="zh-CN" altLang="en-US" sz="1200"/>
          </a:p>
        </p:txBody>
      </p:sp>
      <p:sp>
        <p:nvSpPr>
          <p:cNvPr id="6151" name="灯片编号占位符 6"/>
          <p:cNvSpPr>
            <a:spLocks noGrp="1"/>
          </p:cNvSpPr>
          <p:nvPr>
            <p:ph type="sldNum" sz="quarter" idx="49"/>
          </p:nvPr>
        </p:nvSpPr>
        <p:spPr>
          <a:xfrm>
            <a:off x="3884613" y="8685213"/>
            <a:ext cx="2971800" cy="458788"/>
          </a:xfrm>
          <a:prstGeom prst="rect">
            <a:avLst/>
          </a:prstGeom>
        </p:spPr>
        <p:txBody>
          <a:bodyPr wrap="square" lIns="91440" tIns="45720" rIns="91440" bIns="45720" numCol="1" anchor="b" anchorCtr="0" compatLnSpc="1"/>
          <a:lstStyle>
            <a:defPPr>
              <a:defRPr lang="zh-CN"/>
            </a:defPPr>
            <a:lvl1pPr marL="0" indent="0" algn="r" defTabSz="914400" rtl="0" eaLnBrk="0" fontAlgn="base" hangingPunct="0">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49258F2A-77AF-4669-9AF6-FA8A87AC03AC}" type="slidenum">
              <a:rPr lang="zh-CN" altLang="en-US" sz="1200"/>
            </a:fld>
            <a:endParaRPr lang="zh-CN" altLang="en-US" sz="1200"/>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标题幻灯片">
    <p:bg>
      <p:bgPr>
        <a:solidFill>
          <a:schemeClr val="bg1"/>
        </a:solidFill>
        <a:effectLst/>
      </p:bgPr>
    </p:bg>
    <p:spTree>
      <p:nvGrpSpPr>
        <p:cNvPr id="1" name=""/>
        <p:cNvGrpSpPr/>
        <p:nvPr/>
      </p:nvGrpSpPr>
      <p:grpSpPr/>
      <p:pic>
        <p:nvPicPr>
          <p:cNvPr id="2050" name="图片 2"/>
          <p:cNvPicPr>
            <a:picLocks noChangeAspect="1"/>
          </p:cNvPicPr>
          <p:nvPr/>
        </p:nvPicPr>
        <p:blipFill>
          <a:blip r:embed="rId2"/>
          <a:stretch>
            <a:fillRect/>
          </a:stretch>
        </p:blipFill>
        <p:spPr>
          <a:xfrm>
            <a:off x="0" y="0"/>
            <a:ext cx="9144000" cy="5143500"/>
          </a:xfrm>
          <a:prstGeom prst="rect">
            <a:avLst/>
          </a:prstGeom>
          <a:noFill/>
          <a:ln>
            <a:noFill/>
            <a:miter lim="800000"/>
            <a:headEnd/>
            <a:tailEnd/>
          </a:ln>
        </p:spPr>
      </p:pic>
      <p:pic>
        <p:nvPicPr>
          <p:cNvPr id="2051" name="图片 3"/>
          <p:cNvPicPr>
            <a:picLocks noChangeAspect="1"/>
          </p:cNvPicPr>
          <p:nvPr/>
        </p:nvPicPr>
        <p:blipFill>
          <a:blip r:embed="rId3"/>
          <a:stretch>
            <a:fillRect/>
          </a:stretch>
        </p:blipFill>
        <p:spPr>
          <a:xfrm>
            <a:off x="0" y="0"/>
            <a:ext cx="9144000" cy="5143500"/>
          </a:xfrm>
          <a:prstGeom prst="rect">
            <a:avLst/>
          </a:prstGeom>
          <a:noFill/>
          <a:ln>
            <a:noFill/>
            <a:miter lim="800000"/>
            <a:headEnd/>
            <a:tailEnd/>
          </a:ln>
        </p:spPr>
      </p:pic>
      <p:pic>
        <p:nvPicPr>
          <p:cNvPr id="2052" name="图片 5"/>
          <p:cNvPicPr>
            <a:picLocks noChangeAspect="1"/>
          </p:cNvPicPr>
          <p:nvPr/>
        </p:nvPicPr>
        <p:blipFill>
          <a:blip r:embed="rId4"/>
          <a:stretch>
            <a:fillRect/>
          </a:stretch>
        </p:blipFill>
        <p:spPr>
          <a:xfrm rot="20400000">
            <a:off x="7821613" y="3940175"/>
            <a:ext cx="1679575" cy="1679575"/>
          </a:xfrm>
          <a:prstGeom prst="rect">
            <a:avLst/>
          </a:prstGeom>
          <a:noFill/>
          <a:ln>
            <a:noFill/>
            <a:miter lim="800000"/>
            <a:headEnd/>
            <a:tailEnd/>
          </a:ln>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cSld name="2_标题幻灯片">
    <p:bg>
      <p:bgPr>
        <a:solidFill>
          <a:schemeClr val="bg1"/>
        </a:solidFill>
        <a:effectLst/>
      </p:bgPr>
    </p:bg>
    <p:spTree>
      <p:nvGrpSpPr>
        <p:cNvPr id="1" name=""/>
        <p:cNvGrpSpPr/>
        <p:nvPr/>
      </p:nvGrpSpPr>
      <p:grpSpPr/>
      <p:pic>
        <p:nvPicPr>
          <p:cNvPr id="3074" name="图片 2"/>
          <p:cNvPicPr>
            <a:picLocks noChangeAspect="1"/>
          </p:cNvPicPr>
          <p:nvPr/>
        </p:nvPicPr>
        <p:blipFill>
          <a:blip r:embed="rId2"/>
          <a:stretch>
            <a:fillRect/>
          </a:stretch>
        </p:blipFill>
        <p:spPr>
          <a:xfrm>
            <a:off x="0" y="0"/>
            <a:ext cx="9144000" cy="5143500"/>
          </a:xfrm>
          <a:prstGeom prst="rect">
            <a:avLst/>
          </a:prstGeom>
          <a:noFill/>
          <a:ln>
            <a:noFill/>
            <a:miter lim="800000"/>
            <a:headEnd/>
            <a:tailEnd/>
          </a:ln>
        </p:spPr>
      </p:pic>
      <p:pic>
        <p:nvPicPr>
          <p:cNvPr id="3075" name="图片 3"/>
          <p:cNvPicPr>
            <a:picLocks noChangeAspect="1"/>
          </p:cNvPicPr>
          <p:nvPr/>
        </p:nvPicPr>
        <p:blipFill>
          <a:blip r:embed="rId3"/>
          <a:stretch>
            <a:fillRect/>
          </a:stretch>
        </p:blipFill>
        <p:spPr>
          <a:xfrm>
            <a:off x="0" y="-57150"/>
            <a:ext cx="9144000" cy="5143500"/>
          </a:xfrm>
          <a:prstGeom prst="rect">
            <a:avLst/>
          </a:prstGeom>
          <a:noFill/>
          <a:ln>
            <a:noFill/>
            <a:miter lim="800000"/>
            <a:headEnd/>
            <a:tailEnd/>
          </a:ln>
        </p:spPr>
      </p:pic>
      <p:pic>
        <p:nvPicPr>
          <p:cNvPr id="3076" name="图片 5"/>
          <p:cNvPicPr>
            <a:picLocks noChangeAspect="1"/>
          </p:cNvPicPr>
          <p:nvPr/>
        </p:nvPicPr>
        <p:blipFill>
          <a:blip r:embed="rId4"/>
          <a:stretch>
            <a:fillRect/>
          </a:stretch>
        </p:blipFill>
        <p:spPr>
          <a:xfrm rot="20400000">
            <a:off x="7626350" y="3852863"/>
            <a:ext cx="1681163" cy="1679575"/>
          </a:xfrm>
          <a:prstGeom prst="rect">
            <a:avLst/>
          </a:prstGeom>
          <a:noFill/>
          <a:ln>
            <a:noFill/>
            <a:miter lim="800000"/>
            <a:headEnd/>
            <a:tailEnd/>
          </a:ln>
        </p:spPr>
      </p:pic>
      <p:pic>
        <p:nvPicPr>
          <p:cNvPr id="3077" name="组合 6"/>
          <p:cNvPicPr>
            <a:picLocks noGrp="1" noChangeAspect="1"/>
          </p:cNvPicPr>
          <p:nvPr/>
        </p:nvPicPr>
        <p:blipFill>
          <a:blip r:embed="rId5"/>
          <a:stretch>
            <a:fillRect/>
          </a:stretch>
        </p:blipFill>
        <p:spPr>
          <a:xfrm>
            <a:off x="2820988" y="-4762"/>
            <a:ext cx="3432175" cy="873125"/>
          </a:xfrm>
          <a:prstGeom prst="rect">
            <a:avLst/>
          </a:prstGeom>
          <a:noFill/>
          <a:ln>
            <a:miter lim="800000"/>
            <a:headEnd/>
            <a:tailEnd/>
          </a:ln>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5_自定义版式">
    <p:bg>
      <p:bgPr>
        <a:solidFill>
          <a:schemeClr val="bg1"/>
        </a:solidFill>
        <a:effectLst/>
      </p:bgPr>
    </p:bg>
    <p:spTree>
      <p:nvGrpSpPr>
        <p:cNvPr id="1" name=""/>
        <p:cNvGrpSpPr/>
        <p:nvPr/>
      </p:nvGrpSpPr>
      <p:grpSpPr/>
      <p:pic>
        <p:nvPicPr>
          <p:cNvPr id="4098" name="图片 2"/>
          <p:cNvPicPr>
            <a:picLocks noChangeAspect="1"/>
          </p:cNvPicPr>
          <p:nvPr/>
        </p:nvPicPr>
        <p:blipFill>
          <a:blip r:embed="rId2"/>
          <a:stretch>
            <a:fillRect/>
          </a:stretch>
        </p:blipFill>
        <p:spPr>
          <a:xfrm>
            <a:off x="415925" y="233363"/>
            <a:ext cx="8312150" cy="4676775"/>
          </a:xfrm>
          <a:prstGeom prst="rect">
            <a:avLst/>
          </a:prstGeom>
          <a:noFill/>
          <a:ln>
            <a:noFill/>
            <a:miter lim="800000"/>
            <a:headEnd/>
            <a:tailEnd/>
          </a:ln>
        </p:spPr>
      </p:pic>
      <p:pic>
        <p:nvPicPr>
          <p:cNvPr id="4099" name="图片 3"/>
          <p:cNvPicPr>
            <a:picLocks noChangeAspect="1"/>
          </p:cNvPicPr>
          <p:nvPr/>
        </p:nvPicPr>
        <p:blipFill>
          <a:blip r:embed="rId3"/>
          <a:srcRect l="10967" r="24874"/>
          <a:stretch>
            <a:fillRect/>
          </a:stretch>
        </p:blipFill>
        <p:spPr>
          <a:xfrm>
            <a:off x="0" y="0"/>
            <a:ext cx="9144000" cy="5143500"/>
          </a:xfrm>
          <a:prstGeom prst="rect">
            <a:avLst/>
          </a:prstGeom>
          <a:noFill/>
          <a:ln>
            <a:noFill/>
            <a:miter lim="800000"/>
            <a:headEnd/>
            <a:tailEnd/>
          </a:ln>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5.jpeg"/><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xStyles>
    <p:titleStyle>
      <a:lvl1pPr marL="0" indent="0" algn="ctr" defTabSz="914400" rtl="0" eaLnBrk="0" fontAlgn="base" hangingPunct="0">
        <a:lnSpc>
          <a:spcPct val="100000"/>
        </a:lnSpc>
        <a:spcBef>
          <a:spcPct val="0"/>
        </a:spcBef>
        <a:spcAft>
          <a:spcPct val="0"/>
        </a:spcAft>
        <a:buClrTx/>
        <a:buSzTx/>
        <a:buFontTx/>
        <a:buNone/>
        <a:defRPr sz="4400" kern="1200">
          <a:solidFill>
            <a:schemeClr val="tx1"/>
          </a:solidFill>
          <a:latin typeface="Calibri" panose="020F050202020403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1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框 1"/>
          <p:cNvSpPr txBox="1"/>
          <p:nvPr/>
        </p:nvSpPr>
        <p:spPr>
          <a:xfrm>
            <a:off x="4476750" y="1549400"/>
            <a:ext cx="3535363" cy="1195388"/>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3200" b="1">
                <a:latin typeface="楷体" panose="02010609060101010101" pitchFamily="49" charset="-122"/>
                <a:ea typeface="楷体" panose="02010609060101010101" pitchFamily="49" charset="-122"/>
              </a:rPr>
              <a:t>横眉冷对千夫指，俯首甘为孺子牛。</a:t>
            </a:r>
            <a:endParaRPr lang="zh-CN" altLang="en-US" sz="3200" b="1">
              <a:latin typeface="楷体" panose="02010609060101010101" pitchFamily="49" charset="-122"/>
              <a:ea typeface="楷体" panose="02010609060101010101" pitchFamily="49" charset="-122"/>
            </a:endParaRPr>
          </a:p>
        </p:txBody>
      </p:sp>
      <p:sp>
        <p:nvSpPr>
          <p:cNvPr id="7170" name="文本框 1"/>
          <p:cNvSpPr txBox="1"/>
          <p:nvPr/>
        </p:nvSpPr>
        <p:spPr>
          <a:xfrm>
            <a:off x="5891213" y="2930525"/>
            <a:ext cx="2197100" cy="68262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鲁迅</a:t>
            </a:r>
            <a:endParaRPr lang="zh-CN" altLang="en-US" sz="3200" b="1">
              <a:latin typeface="楷体" panose="02010609060101010101" pitchFamily="49" charset="-122"/>
              <a:ea typeface="楷体" panose="02010609060101010101" pitchFamily="49" charset="-122"/>
            </a:endParaRPr>
          </a:p>
        </p:txBody>
      </p:sp>
      <p:pic>
        <p:nvPicPr>
          <p:cNvPr id="7171" name="图片 1"/>
          <p:cNvPicPr>
            <a:picLocks noGrp="1" noChangeAspect="1"/>
          </p:cNvPicPr>
          <p:nvPr/>
        </p:nvPicPr>
        <p:blipFill>
          <a:blip r:embed="rId1"/>
          <a:stretch>
            <a:fillRect/>
          </a:stretch>
        </p:blipFill>
        <p:spPr>
          <a:xfrm>
            <a:off x="884238" y="901700"/>
            <a:ext cx="3076575" cy="3371850"/>
          </a:xfrm>
          <a:prstGeom prst="rect">
            <a:avLst/>
          </a:prstGeom>
          <a:noFill/>
          <a:ln>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fade">
                                      <p:cBhvr>
                                        <p:cTn id="12" dur="1000"/>
                                        <p:tgtEl>
                                          <p:spTgt spid="7171"/>
                                        </p:tgtEl>
                                      </p:cBhvr>
                                    </p:animEffect>
                                    <p:anim calcmode="lin" valueType="num">
                                      <p:cBhvr>
                                        <p:cTn id="13" dur="1000" fill="hold"/>
                                        <p:tgtEl>
                                          <p:spTgt spid="7171"/>
                                        </p:tgtEl>
                                        <p:attrNameLst>
                                          <p:attrName>ppt_x</p:attrName>
                                        </p:attrNameLst>
                                      </p:cBhvr>
                                      <p:tavLst>
                                        <p:tav tm="0">
                                          <p:val>
                                            <p:strVal val="#ppt_x"/>
                                          </p:val>
                                        </p:tav>
                                        <p:tav tm="100000">
                                          <p:val>
                                            <p:strVal val="#ppt_x"/>
                                          </p:val>
                                        </p:tav>
                                      </p:tavLst>
                                    </p:anim>
                                    <p:anim calcmode="lin" valueType="num">
                                      <p:cBhvr>
                                        <p:cTn id="14"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文本框 1"/>
          <p:cNvSpPr txBox="1"/>
          <p:nvPr/>
        </p:nvSpPr>
        <p:spPr>
          <a:xfrm>
            <a:off x="1909763" y="1857375"/>
            <a:ext cx="7786687" cy="53975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800" b="1">
                <a:latin typeface="楷体" panose="02010609060101010101" pitchFamily="49" charset="-122"/>
                <a:ea typeface="楷体" panose="02010609060101010101" pitchFamily="49" charset="-122"/>
              </a:rPr>
              <a:t>提示：查找资料，解决问题。</a:t>
            </a:r>
            <a:endParaRPr lang="zh-CN" altLang="en-US" sz="2800" b="1">
              <a:latin typeface="楷体" panose="02010609060101010101" pitchFamily="49" charset="-122"/>
              <a:ea typeface="楷体" panose="02010609060101010101" pitchFamily="49" charset="-122"/>
            </a:endParaRPr>
          </a:p>
        </p:txBody>
      </p:sp>
      <p:sp>
        <p:nvSpPr>
          <p:cNvPr id="16386" name="矩形 2"/>
          <p:cNvSpPr/>
          <p:nvPr/>
        </p:nvSpPr>
        <p:spPr>
          <a:xfrm>
            <a:off x="1179513" y="2560638"/>
            <a:ext cx="7046913" cy="128428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5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    伯父他为自己想得少，为别人想得多，深受人们爱戴。</a:t>
            </a:r>
            <a:endParaRPr lang="zh-CN" altLang="zh-CN" sz="2800" b="1">
              <a:solidFill>
                <a:srgbClr val="0033CC"/>
              </a:solidFill>
              <a:latin typeface="楷体" panose="02010609060101010101" pitchFamily="49" charset="-122"/>
              <a:ea typeface="楷体" panose="02010609060101010101" pitchFamily="49" charset="-122"/>
            </a:endParaRPr>
          </a:p>
        </p:txBody>
      </p:sp>
      <p:sp>
        <p:nvSpPr>
          <p:cNvPr id="16387" name="文本框 3"/>
          <p:cNvSpPr txBox="1"/>
          <p:nvPr/>
        </p:nvSpPr>
        <p:spPr>
          <a:xfrm>
            <a:off x="763588" y="958850"/>
            <a:ext cx="7115175" cy="541338"/>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a:lnSpc>
                <a:spcPct val="120000"/>
              </a:lnSpc>
              <a:spcBef>
                <a:spcPts val="1200"/>
              </a:spcBef>
              <a:buFont typeface="Wingdings" panose="05000000000000000000" pitchFamily="2" charset="2"/>
              <a:buChar char="l"/>
            </a:pPr>
            <a:r>
              <a:rPr lang="zh-CN" altLang="en-US" sz="2800" b="1">
                <a:latin typeface="宋体" panose="02010600030101010101" pitchFamily="2" charset="-122"/>
                <a:ea typeface="宋体" panose="02010600030101010101" pitchFamily="2" charset="-122"/>
              </a:rPr>
              <a:t>为何伯父去世会有那么多人来吊唁？</a:t>
            </a:r>
            <a:endParaRPr lang="en-US" altLang="zh-CN" sz="28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randombar(horizontal)">
                                      <p:cBhvr>
                                        <p:cTn id="7" dur="500"/>
                                        <p:tgtEl>
                                          <p:spTgt spid="1638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fade">
                                      <p:cBhvr>
                                        <p:cTn id="12" dur="1000"/>
                                        <p:tgtEl>
                                          <p:spTgt spid="16386"/>
                                        </p:tgtEl>
                                      </p:cBhvr>
                                    </p:animEffect>
                                    <p:anim calcmode="lin" valueType="num">
                                      <p:cBhvr>
                                        <p:cTn id="13" dur="1000" fill="hold"/>
                                        <p:tgtEl>
                                          <p:spTgt spid="16386"/>
                                        </p:tgtEl>
                                        <p:attrNameLst>
                                          <p:attrName>ppt_x</p:attrName>
                                        </p:attrNameLst>
                                      </p:cBhvr>
                                      <p:tavLst>
                                        <p:tav tm="0">
                                          <p:val>
                                            <p:strVal val="#ppt_x"/>
                                          </p:val>
                                        </p:tav>
                                        <p:tav tm="100000">
                                          <p:val>
                                            <p:strVal val="#ppt_x"/>
                                          </p:val>
                                        </p:tav>
                                      </p:tavLst>
                                    </p:anim>
                                    <p:anim calcmode="lin" valueType="num">
                                      <p:cBhvr>
                                        <p:cTn id="14"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框 1"/>
          <p:cNvSpPr txBox="1"/>
          <p:nvPr/>
        </p:nvSpPr>
        <p:spPr>
          <a:xfrm>
            <a:off x="938213" y="1798638"/>
            <a:ext cx="7251700" cy="112712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800" b="1">
                <a:latin typeface="楷体" panose="02010609060101010101" pitchFamily="49" charset="-122"/>
                <a:ea typeface="楷体" panose="02010609060101010101" pitchFamily="49" charset="-122"/>
              </a:rPr>
              <a:t>    提示：在小组内分享资料，集小组的智慧解决问题。</a:t>
            </a:r>
            <a:endParaRPr lang="zh-CN" altLang="en-US" sz="2800" b="1">
              <a:latin typeface="楷体" panose="02010609060101010101" pitchFamily="49" charset="-122"/>
              <a:ea typeface="楷体" panose="02010609060101010101" pitchFamily="49" charset="-122"/>
            </a:endParaRPr>
          </a:p>
        </p:txBody>
      </p:sp>
      <p:sp>
        <p:nvSpPr>
          <p:cNvPr id="17410" name="矩形 2"/>
          <p:cNvSpPr/>
          <p:nvPr/>
        </p:nvSpPr>
        <p:spPr>
          <a:xfrm>
            <a:off x="1617663" y="3086100"/>
            <a:ext cx="7407275" cy="57308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当时社会黑暗，百姓过着穷苦的生活。</a:t>
            </a:r>
            <a:endParaRPr lang="zh-CN" altLang="zh-CN" sz="2800" b="1">
              <a:solidFill>
                <a:srgbClr val="0033CC"/>
              </a:solidFill>
              <a:latin typeface="楷体" panose="02010609060101010101" pitchFamily="49" charset="-122"/>
              <a:ea typeface="楷体" panose="02010609060101010101" pitchFamily="49" charset="-122"/>
            </a:endParaRPr>
          </a:p>
        </p:txBody>
      </p:sp>
      <p:sp>
        <p:nvSpPr>
          <p:cNvPr id="17411" name="文本框 3"/>
          <p:cNvSpPr txBox="1"/>
          <p:nvPr/>
        </p:nvSpPr>
        <p:spPr>
          <a:xfrm>
            <a:off x="938213" y="1006475"/>
            <a:ext cx="7115175" cy="541338"/>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a:lnSpc>
                <a:spcPct val="120000"/>
              </a:lnSpc>
              <a:spcBef>
                <a:spcPts val="1200"/>
              </a:spcBef>
              <a:buFont typeface="Wingdings" panose="05000000000000000000" pitchFamily="2" charset="2"/>
              <a:buChar char="l"/>
            </a:pPr>
            <a:r>
              <a:rPr lang="zh-CN" altLang="en-US" sz="2800" b="1">
                <a:latin typeface="宋体" panose="02010600030101010101" pitchFamily="2" charset="-122"/>
                <a:ea typeface="宋体" panose="02010600030101010101" pitchFamily="2" charset="-122"/>
              </a:rPr>
              <a:t>为何车夫脚上不穿鞋？</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randombar(horizontal)">
                                      <p:cBhvr>
                                        <p:cTn id="7" dur="500"/>
                                        <p:tgtEl>
                                          <p:spTgt spid="1740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fade">
                                      <p:cBhvr>
                                        <p:cTn id="12" dur="1000"/>
                                        <p:tgtEl>
                                          <p:spTgt spid="17410"/>
                                        </p:tgtEl>
                                      </p:cBhvr>
                                    </p:animEffect>
                                    <p:anim calcmode="lin" valueType="num">
                                      <p:cBhvr>
                                        <p:cTn id="13" dur="1000" fill="hold"/>
                                        <p:tgtEl>
                                          <p:spTgt spid="17410"/>
                                        </p:tgtEl>
                                        <p:attrNameLst>
                                          <p:attrName>ppt_x</p:attrName>
                                        </p:attrNameLst>
                                      </p:cBhvr>
                                      <p:tavLst>
                                        <p:tav tm="0">
                                          <p:val>
                                            <p:strVal val="#ppt_x"/>
                                          </p:val>
                                        </p:tav>
                                        <p:tav tm="100000">
                                          <p:val>
                                            <p:strVal val="#ppt_x"/>
                                          </p:val>
                                        </p:tav>
                                      </p:tavLst>
                                    </p:anim>
                                    <p:anim calcmode="lin" valueType="num">
                                      <p:cBhvr>
                                        <p:cTn id="14"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174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1"/>
          <p:cNvSpPr txBox="1"/>
          <p:nvPr/>
        </p:nvSpPr>
        <p:spPr>
          <a:xfrm>
            <a:off x="536575" y="830263"/>
            <a:ext cx="5916613" cy="60960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800" b="1">
                <a:latin typeface="楷体" panose="02010609060101010101" pitchFamily="49" charset="-122"/>
                <a:ea typeface="楷体" panose="02010609060101010101" pitchFamily="49" charset="-122"/>
              </a:rPr>
              <a:t>    提示：理解此处</a:t>
            </a:r>
            <a:r>
              <a:rPr lang="zh-CN" altLang="en-US"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碰壁</a:t>
            </a:r>
            <a:r>
              <a:rPr lang="zh-CN" altLang="en-US"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的含义。</a:t>
            </a:r>
            <a:endParaRPr lang="zh-CN" altLang="en-US" sz="2800" b="1">
              <a:latin typeface="楷体" panose="02010609060101010101" pitchFamily="49" charset="-122"/>
              <a:ea typeface="楷体" panose="02010609060101010101" pitchFamily="49" charset="-122"/>
            </a:endParaRPr>
          </a:p>
        </p:txBody>
      </p:sp>
      <p:sp>
        <p:nvSpPr>
          <p:cNvPr id="18434" name="文本框 3"/>
          <p:cNvSpPr txBox="1"/>
          <p:nvPr/>
        </p:nvSpPr>
        <p:spPr>
          <a:xfrm>
            <a:off x="800100" y="280988"/>
            <a:ext cx="7115175" cy="53975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a:lnSpc>
                <a:spcPct val="120000"/>
              </a:lnSpc>
              <a:spcBef>
                <a:spcPts val="1200"/>
              </a:spcBef>
              <a:buFont typeface="Wingdings" panose="05000000000000000000" pitchFamily="2" charset="2"/>
              <a:buChar char="l"/>
            </a:pPr>
            <a:r>
              <a:rPr lang="zh-CN" altLang="en-US" sz="2800" b="1">
                <a:latin typeface="宋体" panose="02010600030101010101" pitchFamily="2" charset="-122"/>
                <a:ea typeface="宋体" panose="02010600030101010101" pitchFamily="2" charset="-122"/>
              </a:rPr>
              <a:t>为何伯父那么大的人，走路还会碰壁？</a:t>
            </a:r>
            <a:endParaRPr lang="en-US" altLang="zh-CN" sz="2800" b="1">
              <a:latin typeface="宋体" panose="02010600030101010101" pitchFamily="2" charset="-122"/>
            </a:endParaRPr>
          </a:p>
        </p:txBody>
      </p:sp>
      <p:sp>
        <p:nvSpPr>
          <p:cNvPr id="18435" name="文本框 4"/>
          <p:cNvSpPr txBox="1"/>
          <p:nvPr/>
        </p:nvSpPr>
        <p:spPr>
          <a:xfrm>
            <a:off x="944563" y="3530600"/>
            <a:ext cx="7072312" cy="121285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30000"/>
              </a:lnSpc>
            </a:pPr>
            <a:r>
              <a:rPr lang="zh-CN" altLang="en-US" sz="2800" b="1">
                <a:solidFill>
                  <a:srgbClr val="0033CC"/>
                </a:solidFill>
                <a:latin typeface="楷体" panose="02010609060101010101" pitchFamily="49" charset="-122"/>
                <a:ea typeface="楷体" panose="02010609060101010101" pitchFamily="49" charset="-122"/>
              </a:rPr>
              <a:t>    指鲁迅先生在与反动派作斗争时屡遭挫折和迫害。</a:t>
            </a:r>
            <a:endParaRPr lang="zh-CN" altLang="en-US" sz="2800" b="1">
              <a:solidFill>
                <a:srgbClr val="0033CC"/>
              </a:solidFill>
              <a:latin typeface="楷体" panose="02010609060101010101" pitchFamily="49" charset="-122"/>
              <a:ea typeface="楷体" panose="02010609060101010101" pitchFamily="49" charset="-122"/>
            </a:endParaRPr>
          </a:p>
        </p:txBody>
      </p:sp>
      <p:sp>
        <p:nvSpPr>
          <p:cNvPr id="18436" name="文本框 5"/>
          <p:cNvSpPr txBox="1"/>
          <p:nvPr/>
        </p:nvSpPr>
        <p:spPr>
          <a:xfrm>
            <a:off x="944563" y="1460500"/>
            <a:ext cx="7072312" cy="2093913"/>
          </a:xfrm>
          <a:prstGeom prst="rect">
            <a:avLst/>
          </a:prstGeom>
          <a:noFill/>
          <a:ln>
            <a:solidFill>
              <a:prstClr val="black"/>
            </a:solid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30000"/>
              </a:lnSpc>
            </a:pPr>
            <a:r>
              <a:rPr lang="zh-CN" altLang="en-US" sz="2000" b="1">
                <a:latin typeface="楷体" panose="02010609060101010101" pitchFamily="49" charset="-122"/>
                <a:ea typeface="楷体" panose="02010609060101010101" pitchFamily="49" charset="-122"/>
              </a:rPr>
              <a:t>    二十世纪三十年代，当时社会非常黑暗，革命者根本没有言论自由，而鲁迅为了唤起民众觉悟，揭露国民党反动派的丑恶嘴脸，写出了一篇篇犹如匕首的杂文，引起反动派的极度恐慌。他们千方百计地查禁鲁迅的作品，不允许发表，而且对他本人也进行了残酷的迫害。</a:t>
            </a:r>
            <a:endParaRPr lang="zh-CN" altLang="en-US" sz="20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1000"/>
                                        <p:tgtEl>
                                          <p:spTgt spid="18436"/>
                                        </p:tgtEl>
                                      </p:cBhvr>
                                    </p:animEffect>
                                    <p:anim calcmode="lin" valueType="num">
                                      <p:cBhvr>
                                        <p:cTn id="8" dur="1000" fill="hold"/>
                                        <p:tgtEl>
                                          <p:spTgt spid="18436"/>
                                        </p:tgtEl>
                                        <p:attrNameLst>
                                          <p:attrName>ppt_x</p:attrName>
                                        </p:attrNameLst>
                                      </p:cBhvr>
                                      <p:tavLst>
                                        <p:tav tm="0">
                                          <p:val>
                                            <p:strVal val="#ppt_x"/>
                                          </p:val>
                                        </p:tav>
                                        <p:tav tm="100000">
                                          <p:val>
                                            <p:strVal val="#ppt_x"/>
                                          </p:val>
                                        </p:tav>
                                      </p:tavLst>
                                    </p:anim>
                                    <p:anim calcmode="lin" valueType="num">
                                      <p:cBhvr>
                                        <p:cTn id="9" dur="1000" fill="hold"/>
                                        <p:tgtEl>
                                          <p:spTgt spid="184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435"/>
                                        </p:tgtEl>
                                        <p:attrNameLst>
                                          <p:attrName>style.visibility</p:attrName>
                                        </p:attrNameLst>
                                      </p:cBhvr>
                                      <p:to>
                                        <p:strVal val="visible"/>
                                      </p:to>
                                    </p:set>
                                    <p:animEffect transition="in" filter="fade">
                                      <p:cBhvr>
                                        <p:cTn id="14" dur="1000"/>
                                        <p:tgtEl>
                                          <p:spTgt spid="18435"/>
                                        </p:tgtEl>
                                      </p:cBhvr>
                                    </p:animEffect>
                                    <p:anim calcmode="lin" valueType="num">
                                      <p:cBhvr>
                                        <p:cTn id="15" dur="1000" fill="hold"/>
                                        <p:tgtEl>
                                          <p:spTgt spid="18435"/>
                                        </p:tgtEl>
                                        <p:attrNameLst>
                                          <p:attrName>ppt_x</p:attrName>
                                        </p:attrNameLst>
                                      </p:cBhvr>
                                      <p:tavLst>
                                        <p:tav tm="0">
                                          <p:val>
                                            <p:strVal val="#ppt_x"/>
                                          </p:val>
                                        </p:tav>
                                        <p:tav tm="100000">
                                          <p:val>
                                            <p:strVal val="#ppt_x"/>
                                          </p:val>
                                        </p:tav>
                                      </p:tavLst>
                                    </p:anim>
                                    <p:anim calcmode="lin" valueType="num">
                                      <p:cBhvr>
                                        <p:cTn id="16" dur="1000" fill="hold"/>
                                        <p:tgtEl>
                                          <p:spTgt spid="184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文本框 6"/>
          <p:cNvSpPr txBox="1"/>
          <p:nvPr/>
        </p:nvSpPr>
        <p:spPr>
          <a:xfrm>
            <a:off x="1011238" y="1071563"/>
            <a:ext cx="7391400" cy="3046412"/>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50000"/>
              </a:lnSpc>
              <a:spcBef>
                <a:spcPts val="1200"/>
              </a:spcBef>
            </a:pPr>
            <a:r>
              <a:rPr lang="zh-CN" altLang="en-US" sz="3200" b="1">
                <a:latin typeface="宋体" panose="02010600030101010101" pitchFamily="2" charset="-122"/>
                <a:ea typeface="宋体" panose="02010600030101010101" pitchFamily="2" charset="-122"/>
              </a:rPr>
              <a:t>    默读课文，认真想一想：鲁迅先生给你留下了怎样的印象？你是从哪里感受到的？圈画关键词句，在旁边简单批注自己的感受。</a:t>
            </a:r>
            <a:endParaRPr lang="zh-CN" altLang="en-US" sz="3200" b="1">
              <a:latin typeface="宋体" panose="02010600030101010101" pitchFamily="2" charset="-122"/>
              <a:ea typeface="宋体" panose="02010600030101010101" pitchFamily="2" charset="-122"/>
            </a:endParaRPr>
          </a:p>
        </p:txBody>
      </p:sp>
      <p:sp>
        <p:nvSpPr>
          <p:cNvPr id="19458" name="文本框 2"/>
          <p:cNvSpPr txBox="1">
            <a:spLocks noChangeArrowheads="1"/>
          </p:cNvSpPr>
          <p:nvPr/>
        </p:nvSpPr>
        <p:spPr bwMode="auto">
          <a:xfrm>
            <a:off x="2963863" y="58738"/>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感</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9459" name="文本框 2"/>
          <p:cNvSpPr txBox="1">
            <a:spLocks noChangeArrowheads="1"/>
          </p:cNvSpPr>
          <p:nvPr/>
        </p:nvSpPr>
        <p:spPr bwMode="auto">
          <a:xfrm>
            <a:off x="3778250" y="58738"/>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受</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9460" name="文本框 2"/>
          <p:cNvSpPr txBox="1">
            <a:spLocks noChangeArrowheads="1"/>
          </p:cNvSpPr>
          <p:nvPr/>
        </p:nvSpPr>
        <p:spPr bwMode="auto">
          <a:xfrm>
            <a:off x="4610100" y="58738"/>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形</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9461" name="文本框 2"/>
          <p:cNvSpPr txBox="1">
            <a:spLocks noChangeArrowheads="1"/>
          </p:cNvSpPr>
          <p:nvPr/>
        </p:nvSpPr>
        <p:spPr bwMode="auto">
          <a:xfrm>
            <a:off x="5470525" y="58738"/>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象</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文本框 6"/>
          <p:cNvSpPr txBox="1"/>
          <p:nvPr/>
        </p:nvSpPr>
        <p:spPr>
          <a:xfrm>
            <a:off x="804863" y="642938"/>
            <a:ext cx="7705725" cy="2246312"/>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1">
              <a:lnSpc>
                <a:spcPct val="120000"/>
              </a:lnSpc>
              <a:spcBef>
                <a:spcPts val="1200"/>
              </a:spcBef>
              <a:buFont typeface="Wingdings" panose="05000000000000000000" pitchFamily="2" charset="2"/>
              <a:buChar char="l"/>
            </a:pPr>
            <a:r>
              <a:rPr lang="zh-CN" altLang="en-US" sz="2800" b="1">
                <a:latin typeface="楷体" panose="02010609060101010101" pitchFamily="49" charset="-122"/>
                <a:ea typeface="楷体" panose="02010609060101010101" pitchFamily="49" charset="-122"/>
              </a:rPr>
              <a:t>伯父摸着胡子，笑了笑，说：</a:t>
            </a:r>
            <a:r>
              <a:rPr lang="zh-CN" altLang="en-US"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哈哈！还是我的记性好。</a:t>
            </a:r>
            <a:r>
              <a:rPr lang="zh-CN" altLang="en-US"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a:p>
            <a:pPr marL="457200" lvl="0" indent="-457200" eaLnBrk="1" hangingPunct="1">
              <a:lnSpc>
                <a:spcPct val="120000"/>
              </a:lnSpc>
              <a:spcBef>
                <a:spcPts val="1200"/>
              </a:spcBef>
              <a:buFont typeface="Wingdings" panose="05000000000000000000" pitchFamily="2" charset="2"/>
              <a:buChar char="l"/>
            </a:pPr>
            <a:r>
              <a:rPr lang="zh-CN" altLang="en-US" sz="2800" b="1">
                <a:latin typeface="楷体" panose="02010609060101010101" pitchFamily="49" charset="-122"/>
                <a:ea typeface="楷体" panose="02010609060101010101" pitchFamily="49" charset="-122"/>
              </a:rPr>
              <a:t>那天临走的时候，伯父送我两本书，一本是</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表</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，一本是</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小约翰</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p:txBody>
      </p:sp>
      <p:sp>
        <p:nvSpPr>
          <p:cNvPr id="20482" name="矩形 2"/>
          <p:cNvSpPr/>
          <p:nvPr/>
        </p:nvSpPr>
        <p:spPr>
          <a:xfrm>
            <a:off x="3224213" y="120650"/>
            <a:ext cx="2867025" cy="73183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0">
              <a:lnSpc>
                <a:spcPct val="130000"/>
              </a:lnSpc>
              <a:spcAft>
                <a:spcPct val="0"/>
              </a:spcAft>
              <a:buClrTx/>
              <a:buFont typeface="Wingdings" panose="05000000000000000000" pitchFamily="2" charset="2"/>
              <a:buChar char="u"/>
            </a:pPr>
            <a:r>
              <a:rPr lang="zh-CN" altLang="en-US" sz="3200" b="1" spc="0">
                <a:solidFill>
                  <a:srgbClr val="FF00FF"/>
                </a:solidFill>
                <a:latin typeface="宋体" panose="02010600030101010101" pitchFamily="2" charset="-122"/>
                <a:ea typeface="宋体" panose="02010600030101010101" pitchFamily="2" charset="-122"/>
              </a:rPr>
              <a:t>谈</a:t>
            </a:r>
            <a:r>
              <a:rPr lang="en-US" altLang="zh-CN" sz="3200" b="1" spc="0">
                <a:solidFill>
                  <a:srgbClr val="FF00FF"/>
                </a:solidFill>
                <a:latin typeface="宋体" panose="02010600030101010101" pitchFamily="2" charset="-122"/>
              </a:rPr>
              <a:t>《</a:t>
            </a:r>
            <a:r>
              <a:rPr lang="zh-CN" altLang="en-US" sz="3200" b="1" spc="0">
                <a:solidFill>
                  <a:srgbClr val="FF00FF"/>
                </a:solidFill>
                <a:latin typeface="宋体" panose="02010600030101010101" pitchFamily="2" charset="-122"/>
                <a:ea typeface="宋体" panose="02010600030101010101" pitchFamily="2" charset="-122"/>
              </a:rPr>
              <a:t>水浒传</a:t>
            </a:r>
            <a:r>
              <a:rPr lang="en-US" altLang="zh-CN" sz="3200" b="1" spc="0">
                <a:solidFill>
                  <a:srgbClr val="FF00FF"/>
                </a:solidFill>
                <a:latin typeface="宋体" panose="02010600030101010101" pitchFamily="2" charset="-122"/>
              </a:rPr>
              <a:t>》</a:t>
            </a:r>
            <a:endParaRPr lang="zh-CN" altLang="zh-CN" sz="3200" b="1">
              <a:solidFill>
                <a:srgbClr val="FF00FF"/>
              </a:solidFill>
              <a:latin typeface="宋体" panose="02010600030101010101" pitchFamily="2" charset="-122"/>
              <a:ea typeface="宋体" panose="02010600030101010101" pitchFamily="2" charset="-122"/>
            </a:endParaRPr>
          </a:p>
        </p:txBody>
      </p:sp>
      <p:sp>
        <p:nvSpPr>
          <p:cNvPr id="20483" name="矩形 3"/>
          <p:cNvSpPr/>
          <p:nvPr/>
        </p:nvSpPr>
        <p:spPr>
          <a:xfrm>
            <a:off x="715963" y="2984500"/>
            <a:ext cx="7794625" cy="177323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    通过鲁迅先生的</a:t>
            </a:r>
            <a:r>
              <a:rPr lang="zh-CN" altLang="en-US" sz="2800" b="1" spc="0">
                <a:solidFill>
                  <a:srgbClr val="C00000"/>
                </a:solidFill>
                <a:latin typeface="楷体" panose="02010609060101010101" pitchFamily="49" charset="-122"/>
                <a:ea typeface="楷体" panose="02010609060101010101" pitchFamily="49" charset="-122"/>
              </a:rPr>
              <a:t>语言、动作描写</a:t>
            </a:r>
            <a:r>
              <a:rPr lang="zh-CN" altLang="en-US" sz="2800" b="1" spc="0">
                <a:solidFill>
                  <a:srgbClr val="0033CC"/>
                </a:solidFill>
                <a:latin typeface="楷体" panose="02010609060101010101" pitchFamily="49" charset="-122"/>
                <a:ea typeface="楷体" panose="02010609060101010101" pitchFamily="49" charset="-122"/>
              </a:rPr>
              <a:t>，写出了鲁迅先生的率真、有趣，我们感受到了</a:t>
            </a:r>
            <a:r>
              <a:rPr lang="zh-CN" altLang="en-US" sz="2800" b="1" spc="0">
                <a:solidFill>
                  <a:srgbClr val="FF0000"/>
                </a:solidFill>
                <a:latin typeface="楷体" panose="02010609060101010101" pitchFamily="49" charset="-122"/>
                <a:ea typeface="楷体" panose="02010609060101010101" pitchFamily="49" charset="-122"/>
              </a:rPr>
              <a:t>他对晚辈的热情关怀、谆谆教诲</a:t>
            </a:r>
            <a:r>
              <a:rPr lang="zh-CN" altLang="en-US" sz="2800" b="1" spc="0">
                <a:solidFill>
                  <a:srgbClr val="0033CC"/>
                </a:solidFill>
                <a:latin typeface="楷体" panose="02010609060101010101" pitchFamily="49" charset="-122"/>
                <a:ea typeface="楷体" panose="02010609060101010101" pitchFamily="49" charset="-122"/>
              </a:rPr>
              <a:t>。</a:t>
            </a:r>
            <a:endParaRPr lang="zh-CN" altLang="zh-CN" sz="2800" b="1">
              <a:solidFill>
                <a:srgbClr val="0033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1000"/>
                                        <p:tgtEl>
                                          <p:spTgt spid="20483"/>
                                        </p:tgtEl>
                                      </p:cBhvr>
                                    </p:animEffect>
                                    <p:anim calcmode="lin" valueType="num">
                                      <p:cBhvr>
                                        <p:cTn id="8" dur="1000" fill="hold"/>
                                        <p:tgtEl>
                                          <p:spTgt spid="20483"/>
                                        </p:tgtEl>
                                        <p:attrNameLst>
                                          <p:attrName>ppt_x</p:attrName>
                                        </p:attrNameLst>
                                      </p:cBhvr>
                                      <p:tavLst>
                                        <p:tav tm="0">
                                          <p:val>
                                            <p:strVal val="#ppt_x"/>
                                          </p:val>
                                        </p:tav>
                                        <p:tav tm="100000">
                                          <p:val>
                                            <p:strVal val="#ppt_x"/>
                                          </p:val>
                                        </p:tav>
                                      </p:tavLst>
                                    </p:anim>
                                    <p:anim calcmode="lin" valueType="num">
                                      <p:cBhvr>
                                        <p:cTn id="9" dur="1000" fill="hold"/>
                                        <p:tgtEl>
                                          <p:spTgt spid="204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文本框 6"/>
          <p:cNvSpPr txBox="1"/>
          <p:nvPr/>
        </p:nvSpPr>
        <p:spPr>
          <a:xfrm>
            <a:off x="804863" y="762000"/>
            <a:ext cx="7705725" cy="23145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1">
              <a:lnSpc>
                <a:spcPct val="120000"/>
              </a:lnSpc>
              <a:spcBef>
                <a:spcPts val="1200"/>
              </a:spcBef>
              <a:buFont typeface="Wingdings" panose="05000000000000000000" pitchFamily="2" charset="2"/>
              <a:buChar char="l"/>
            </a:pPr>
            <a:r>
              <a:rPr lang="zh-CN" altLang="en-US"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你不知道，</a:t>
            </a:r>
            <a:r>
              <a:rPr lang="zh-CN" altLang="en-US"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伯父摸了摸自己的鼻子，笑着说，</a:t>
            </a:r>
            <a:r>
              <a:rPr lang="zh-CN" altLang="en-US"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我小的时候，鼻子跟你爸爸的一样，也是又高又直的。</a:t>
            </a:r>
            <a:r>
              <a:rPr lang="zh-CN" altLang="en-US"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a:p>
            <a:pPr marL="457200" lvl="0" indent="-457200" eaLnBrk="1" hangingPunct="1">
              <a:lnSpc>
                <a:spcPct val="120000"/>
              </a:lnSpc>
              <a:spcBef>
                <a:spcPts val="1200"/>
              </a:spcBef>
              <a:buFont typeface="Wingdings" panose="05000000000000000000" pitchFamily="2" charset="2"/>
              <a:buChar char="l"/>
            </a:pPr>
            <a:r>
              <a:rPr lang="zh-CN" altLang="en-US"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你想，四周黑洞洞的，还不容易碰壁吗？</a:t>
            </a:r>
            <a:r>
              <a:rPr lang="zh-CN" altLang="en-US"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p:txBody>
      </p:sp>
      <p:sp>
        <p:nvSpPr>
          <p:cNvPr id="21506" name="矩形 2"/>
          <p:cNvSpPr/>
          <p:nvPr/>
        </p:nvSpPr>
        <p:spPr>
          <a:xfrm>
            <a:off x="3224213" y="120650"/>
            <a:ext cx="2867025" cy="641350"/>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0">
              <a:lnSpc>
                <a:spcPct val="130000"/>
              </a:lnSpc>
              <a:spcAft>
                <a:spcPct val="0"/>
              </a:spcAft>
              <a:buClrTx/>
              <a:buFont typeface="Wingdings" panose="05000000000000000000" pitchFamily="2" charset="2"/>
              <a:buChar char="u"/>
            </a:pPr>
            <a:r>
              <a:rPr lang="zh-CN" altLang="en-US" sz="3200" b="1" spc="0">
                <a:solidFill>
                  <a:srgbClr val="FF00FF"/>
                </a:solidFill>
                <a:latin typeface="宋体" panose="02010600030101010101" pitchFamily="2" charset="-122"/>
                <a:ea typeface="宋体" panose="02010600030101010101" pitchFamily="2" charset="-122"/>
              </a:rPr>
              <a:t>谈</a:t>
            </a:r>
            <a:r>
              <a:rPr lang="zh-CN" altLang="en-US" sz="3200" b="1">
                <a:solidFill>
                  <a:srgbClr val="FF00FF"/>
                </a:solidFill>
                <a:latin typeface="宋体" panose="02010600030101010101" pitchFamily="2" charset="-122"/>
                <a:ea typeface="宋体" panose="02010600030101010101" pitchFamily="2" charset="-122"/>
              </a:rPr>
              <a:t>“</a:t>
            </a:r>
            <a:r>
              <a:rPr lang="zh-CN" altLang="en-US" sz="3200" b="1">
                <a:solidFill>
                  <a:srgbClr val="FF00FF"/>
                </a:solidFill>
                <a:latin typeface="宋体" panose="02010600030101010101" pitchFamily="2" charset="-122"/>
                <a:ea typeface="宋体" panose="02010600030101010101" pitchFamily="2" charset="-122"/>
              </a:rPr>
              <a:t>碰壁</a:t>
            </a:r>
            <a:r>
              <a:rPr lang="zh-CN" altLang="en-US" sz="3200" b="1">
                <a:solidFill>
                  <a:srgbClr val="FF00FF"/>
                </a:solidFill>
                <a:latin typeface="宋体" panose="02010600030101010101" pitchFamily="2" charset="-122"/>
                <a:ea typeface="宋体" panose="02010600030101010101" pitchFamily="2" charset="-122"/>
              </a:rPr>
              <a:t>”</a:t>
            </a:r>
            <a:endParaRPr lang="zh-CN" altLang="zh-CN" sz="3200" b="1">
              <a:solidFill>
                <a:srgbClr val="FF00FF"/>
              </a:solidFill>
              <a:latin typeface="宋体" panose="02010600030101010101" pitchFamily="2" charset="-122"/>
              <a:ea typeface="宋体" panose="02010600030101010101" pitchFamily="2" charset="-122"/>
            </a:endParaRPr>
          </a:p>
        </p:txBody>
      </p:sp>
      <p:sp>
        <p:nvSpPr>
          <p:cNvPr id="21507" name="矩形 3"/>
          <p:cNvSpPr/>
          <p:nvPr/>
        </p:nvSpPr>
        <p:spPr>
          <a:xfrm>
            <a:off x="715963" y="3408363"/>
            <a:ext cx="7794625" cy="1212850"/>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latin typeface="宋体" panose="02010600030101010101" pitchFamily="2" charset="-122"/>
                <a:ea typeface="宋体" panose="02010600030101010101" pitchFamily="2" charset="-122"/>
              </a:rPr>
              <a:t>    鲁迅先生为什么说</a:t>
            </a:r>
            <a:r>
              <a:rPr lang="zh-CN" altLang="en-US"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四周黑洞洞的，还不容易碰壁吗？</a:t>
            </a:r>
            <a:r>
              <a:rPr lang="zh-CN" altLang="en-US" sz="2800" b="1">
                <a:latin typeface="宋体" panose="02010600030101010101" pitchFamily="2" charset="-122"/>
                <a:ea typeface="宋体" panose="02010600030101010101" pitchFamily="2" charset="-122"/>
              </a:rPr>
              <a:t>”</a:t>
            </a:r>
            <a:endParaRPr lang="zh-CN" altLang="zh-CN" sz="2800" b="1">
              <a:latin typeface="宋体" panose="02010600030101010101" pitchFamily="2" charset="-122"/>
              <a:ea typeface="宋体" panose="02010600030101010101" pitchFamily="2" charset="-122"/>
            </a:endParaRPr>
          </a:p>
        </p:txBody>
      </p:sp>
      <p:sp>
        <p:nvSpPr>
          <p:cNvPr id="21508" name="椭圆 4"/>
          <p:cNvSpPr/>
          <p:nvPr/>
        </p:nvSpPr>
        <p:spPr>
          <a:xfrm>
            <a:off x="2743200" y="2511425"/>
            <a:ext cx="2193925" cy="4984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FFFFFF"/>
              </a:solidFill>
              <a:latin typeface="Calibri" panose="020F0502020204030204" pitchFamily="34" charset="0"/>
            </a:endParaRPr>
          </a:p>
        </p:txBody>
      </p:sp>
      <p:sp>
        <p:nvSpPr>
          <p:cNvPr id="21509" name="文本框 5"/>
          <p:cNvSpPr txBox="1"/>
          <p:nvPr/>
        </p:nvSpPr>
        <p:spPr>
          <a:xfrm>
            <a:off x="2743200" y="2178050"/>
            <a:ext cx="2336800" cy="40005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000" b="1">
                <a:solidFill>
                  <a:srgbClr val="FF0000"/>
                </a:solidFill>
                <a:latin typeface="Arial" panose="020B0604020202020204" pitchFamily="34" charset="0"/>
                <a:ea typeface="宋体" panose="02010600030101010101" pitchFamily="2" charset="-122"/>
              </a:rPr>
              <a:t>指当时社会的黑暗。</a:t>
            </a:r>
            <a:endParaRPr lang="zh-CN" altLang="en-US" sz="2000" b="1">
              <a:solidFill>
                <a:srgbClr val="FF0000"/>
              </a:solidFill>
              <a:latin typeface="Arial" panose="020B0604020202020204" pitchFamily="34" charset="0"/>
              <a:ea typeface="宋体" panose="02010600030101010101" pitchFamily="2" charset="-122"/>
            </a:endParaRPr>
          </a:p>
        </p:txBody>
      </p:sp>
      <p:sp>
        <p:nvSpPr>
          <p:cNvPr id="21510" name="椭圆 6"/>
          <p:cNvSpPr/>
          <p:nvPr/>
        </p:nvSpPr>
        <p:spPr>
          <a:xfrm>
            <a:off x="6646863" y="2511425"/>
            <a:ext cx="835025" cy="4984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FFFFFF"/>
              </a:solidFill>
              <a:latin typeface="Calibri" panose="020F0502020204030204" pitchFamily="34" charset="0"/>
            </a:endParaRPr>
          </a:p>
        </p:txBody>
      </p:sp>
      <p:sp>
        <p:nvSpPr>
          <p:cNvPr id="21511" name="文本框 7"/>
          <p:cNvSpPr txBox="1"/>
          <p:nvPr/>
        </p:nvSpPr>
        <p:spPr>
          <a:xfrm>
            <a:off x="2743200" y="3021013"/>
            <a:ext cx="5870575" cy="40005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2000" b="1">
                <a:solidFill>
                  <a:srgbClr val="FF0000"/>
                </a:solidFill>
                <a:latin typeface="Arial" panose="020B0604020202020204" pitchFamily="34" charset="0"/>
                <a:ea typeface="宋体" panose="02010600030101010101" pitchFamily="2" charset="-122"/>
              </a:rPr>
              <a:t>指鲁迅先生在与反动派作斗争时屡遭挫折和迫害。</a:t>
            </a:r>
            <a:endParaRPr lang="zh-CN" altLang="en-US" sz="20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fade">
                                      <p:cBhvr>
                                        <p:cTn id="7" dur="1000"/>
                                        <p:tgtEl>
                                          <p:spTgt spid="21507"/>
                                        </p:tgtEl>
                                      </p:cBhvr>
                                    </p:animEffect>
                                    <p:anim calcmode="lin" valueType="num">
                                      <p:cBhvr>
                                        <p:cTn id="8" dur="1000" fill="hold"/>
                                        <p:tgtEl>
                                          <p:spTgt spid="21507"/>
                                        </p:tgtEl>
                                        <p:attrNameLst>
                                          <p:attrName>ppt_x</p:attrName>
                                        </p:attrNameLst>
                                      </p:cBhvr>
                                      <p:tavLst>
                                        <p:tav tm="0">
                                          <p:val>
                                            <p:strVal val="#ppt_x"/>
                                          </p:val>
                                        </p:tav>
                                        <p:tav tm="100000">
                                          <p:val>
                                            <p:strVal val="#ppt_x"/>
                                          </p:val>
                                        </p:tav>
                                      </p:tavLst>
                                    </p:anim>
                                    <p:anim calcmode="lin" valueType="num">
                                      <p:cBhvr>
                                        <p:cTn id="9" dur="1000" fill="hold"/>
                                        <p:tgtEl>
                                          <p:spTgt spid="2150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1508"/>
                                        </p:tgtEl>
                                        <p:attrNameLst>
                                          <p:attrName>style.visibility</p:attrName>
                                        </p:attrNameLst>
                                      </p:cBhvr>
                                      <p:to>
                                        <p:strVal val="visible"/>
                                      </p:to>
                                    </p:set>
                                    <p:animEffect transition="in" filter="wipe(down)">
                                      <p:cBhvr>
                                        <p:cTn id="14" dur="500"/>
                                        <p:tgtEl>
                                          <p:spTgt spid="2150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1509"/>
                                        </p:tgtEl>
                                        <p:attrNameLst>
                                          <p:attrName>style.visibility</p:attrName>
                                        </p:attrNameLst>
                                      </p:cBhvr>
                                      <p:to>
                                        <p:strVal val="visible"/>
                                      </p:to>
                                    </p:set>
                                    <p:animEffect transition="in" filter="fade">
                                      <p:cBhvr>
                                        <p:cTn id="19" dur="1000"/>
                                        <p:tgtEl>
                                          <p:spTgt spid="21509"/>
                                        </p:tgtEl>
                                      </p:cBhvr>
                                    </p:animEffect>
                                    <p:anim calcmode="lin" valueType="num">
                                      <p:cBhvr>
                                        <p:cTn id="20" dur="1000" fill="hold"/>
                                        <p:tgtEl>
                                          <p:spTgt spid="21509"/>
                                        </p:tgtEl>
                                        <p:attrNameLst>
                                          <p:attrName>ppt_x</p:attrName>
                                        </p:attrNameLst>
                                      </p:cBhvr>
                                      <p:tavLst>
                                        <p:tav tm="0">
                                          <p:val>
                                            <p:strVal val="#ppt_x"/>
                                          </p:val>
                                        </p:tav>
                                        <p:tav tm="100000">
                                          <p:val>
                                            <p:strVal val="#ppt_x"/>
                                          </p:val>
                                        </p:tav>
                                      </p:tavLst>
                                    </p:anim>
                                    <p:anim calcmode="lin" valueType="num">
                                      <p:cBhvr>
                                        <p:cTn id="21" dur="1000" fill="hold"/>
                                        <p:tgtEl>
                                          <p:spTgt spid="2150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510"/>
                                        </p:tgtEl>
                                        <p:attrNameLst>
                                          <p:attrName>style.visibility</p:attrName>
                                        </p:attrNameLst>
                                      </p:cBhvr>
                                      <p:to>
                                        <p:strVal val="visible"/>
                                      </p:to>
                                    </p:set>
                                    <p:animEffect transition="in" filter="wipe(down)">
                                      <p:cBhvr>
                                        <p:cTn id="26" dur="500"/>
                                        <p:tgtEl>
                                          <p:spTgt spid="215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511"/>
                                        </p:tgtEl>
                                        <p:attrNameLst>
                                          <p:attrName>style.visibility</p:attrName>
                                        </p:attrNameLst>
                                      </p:cBhvr>
                                      <p:to>
                                        <p:strVal val="visible"/>
                                      </p:to>
                                    </p:set>
                                    <p:animEffect transition="in" filter="fade">
                                      <p:cBhvr>
                                        <p:cTn id="31" dur="1000"/>
                                        <p:tgtEl>
                                          <p:spTgt spid="21511"/>
                                        </p:tgtEl>
                                      </p:cBhvr>
                                    </p:animEffect>
                                    <p:anim calcmode="lin" valueType="num">
                                      <p:cBhvr>
                                        <p:cTn id="32" dur="1000" fill="hold"/>
                                        <p:tgtEl>
                                          <p:spTgt spid="21511"/>
                                        </p:tgtEl>
                                        <p:attrNameLst>
                                          <p:attrName>ppt_x</p:attrName>
                                        </p:attrNameLst>
                                      </p:cBhvr>
                                      <p:tavLst>
                                        <p:tav tm="0">
                                          <p:val>
                                            <p:strVal val="#ppt_x"/>
                                          </p:val>
                                        </p:tav>
                                        <p:tav tm="100000">
                                          <p:val>
                                            <p:strVal val="#ppt_x"/>
                                          </p:val>
                                        </p:tav>
                                      </p:tavLst>
                                    </p:anim>
                                    <p:anim calcmode="lin" valueType="num">
                                      <p:cBhvr>
                                        <p:cTn id="33" dur="1000" fill="hold"/>
                                        <p:tgtEl>
                                          <p:spTgt spid="215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animBg="1"/>
      <p:bldP spid="21509" grpId="0"/>
      <p:bldP spid="21510" grpId="0" animBg="1"/>
      <p:bldP spid="215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矩形 1"/>
          <p:cNvSpPr/>
          <p:nvPr/>
        </p:nvSpPr>
        <p:spPr>
          <a:xfrm>
            <a:off x="811213" y="1993900"/>
            <a:ext cx="7796213" cy="233203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    从鲁迅先生的</a:t>
            </a:r>
            <a:r>
              <a:rPr lang="zh-CN" altLang="en-US" sz="2800" b="1" spc="0">
                <a:solidFill>
                  <a:srgbClr val="C00000"/>
                </a:solidFill>
                <a:latin typeface="楷体" panose="02010609060101010101" pitchFamily="49" charset="-122"/>
                <a:ea typeface="楷体" panose="02010609060101010101" pitchFamily="49" charset="-122"/>
              </a:rPr>
              <a:t>语言描写</a:t>
            </a:r>
            <a:r>
              <a:rPr lang="zh-CN" altLang="en-US" sz="2800" b="1" spc="0">
                <a:solidFill>
                  <a:srgbClr val="0033CC"/>
                </a:solidFill>
                <a:latin typeface="楷体" panose="02010609060101010101" pitchFamily="49" charset="-122"/>
                <a:ea typeface="楷体" panose="02010609060101010101" pitchFamily="49" charset="-122"/>
              </a:rPr>
              <a:t>中，感受到他</a:t>
            </a:r>
            <a:r>
              <a:rPr lang="zh-CN" altLang="en-US" sz="2800" b="1" spc="0">
                <a:solidFill>
                  <a:srgbClr val="FF0000"/>
                </a:solidFill>
                <a:latin typeface="楷体" panose="02010609060101010101" pitchFamily="49" charset="-122"/>
                <a:ea typeface="楷体" panose="02010609060101010101" pitchFamily="49" charset="-122"/>
              </a:rPr>
              <a:t>对黑暗现实的不满</a:t>
            </a:r>
            <a:r>
              <a:rPr lang="zh-CN" altLang="en-US" sz="2800" b="1" spc="0">
                <a:solidFill>
                  <a:srgbClr val="0033CC"/>
                </a:solidFill>
                <a:latin typeface="楷体" panose="02010609060101010101" pitchFamily="49" charset="-122"/>
                <a:ea typeface="楷体" panose="02010609060101010101" pitchFamily="49" charset="-122"/>
              </a:rPr>
              <a:t>，他用幽默的话语暗示自己的身世遭遇，显示出他对困难和敌人的轻蔑，体现了他的</a:t>
            </a:r>
            <a:r>
              <a:rPr lang="zh-CN" altLang="en-US" sz="2800" b="1" spc="0">
                <a:solidFill>
                  <a:srgbClr val="FF0000"/>
                </a:solidFill>
                <a:latin typeface="楷体" panose="02010609060101010101" pitchFamily="49" charset="-122"/>
                <a:ea typeface="楷体" panose="02010609060101010101" pitchFamily="49" charset="-122"/>
              </a:rPr>
              <a:t>自信与乐观</a:t>
            </a:r>
            <a:r>
              <a:rPr lang="zh-CN" altLang="en-US" sz="2800" b="1" spc="0">
                <a:solidFill>
                  <a:srgbClr val="0033CC"/>
                </a:solidFill>
                <a:latin typeface="楷体" panose="02010609060101010101" pitchFamily="49" charset="-122"/>
                <a:ea typeface="楷体" panose="02010609060101010101" pitchFamily="49" charset="-122"/>
              </a:rPr>
              <a:t>的精神。</a:t>
            </a:r>
            <a:endParaRPr lang="zh-CN" altLang="zh-CN" sz="2800" b="1">
              <a:solidFill>
                <a:srgbClr val="0033CC"/>
              </a:solidFill>
              <a:latin typeface="楷体" panose="02010609060101010101" pitchFamily="49" charset="-122"/>
              <a:ea typeface="楷体" panose="02010609060101010101" pitchFamily="49" charset="-122"/>
            </a:endParaRPr>
          </a:p>
        </p:txBody>
      </p:sp>
      <p:sp>
        <p:nvSpPr>
          <p:cNvPr id="22530" name="矩形 2"/>
          <p:cNvSpPr/>
          <p:nvPr/>
        </p:nvSpPr>
        <p:spPr>
          <a:xfrm>
            <a:off x="715963" y="685800"/>
            <a:ext cx="7794625" cy="1212850"/>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latin typeface="宋体" panose="02010600030101010101" pitchFamily="2" charset="-122"/>
                <a:ea typeface="宋体" panose="02010600030101010101" pitchFamily="2" charset="-122"/>
              </a:rPr>
              <a:t>    鲁迅给你留下了什么印象？从他幽默的话语中你感受到了什么？</a:t>
            </a:r>
            <a:endParaRPr lang="zh-CN" altLang="zh-CN" sz="28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1000"/>
                                        <p:tgtEl>
                                          <p:spTgt spid="22530"/>
                                        </p:tgtEl>
                                      </p:cBhvr>
                                    </p:animEffect>
                                    <p:anim calcmode="lin" valueType="num">
                                      <p:cBhvr>
                                        <p:cTn id="8" dur="1000" fill="hold"/>
                                        <p:tgtEl>
                                          <p:spTgt spid="22530"/>
                                        </p:tgtEl>
                                        <p:attrNameLst>
                                          <p:attrName>ppt_x</p:attrName>
                                        </p:attrNameLst>
                                      </p:cBhvr>
                                      <p:tavLst>
                                        <p:tav tm="0">
                                          <p:val>
                                            <p:strVal val="#ppt_x"/>
                                          </p:val>
                                        </p:tav>
                                        <p:tav tm="100000">
                                          <p:val>
                                            <p:strVal val="#ppt_x"/>
                                          </p:val>
                                        </p:tav>
                                      </p:tavLst>
                                    </p:anim>
                                    <p:anim calcmode="lin" valueType="num">
                                      <p:cBhvr>
                                        <p:cTn id="9" dur="1000" fill="hold"/>
                                        <p:tgtEl>
                                          <p:spTgt spid="225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529"/>
                                        </p:tgtEl>
                                        <p:attrNameLst>
                                          <p:attrName>style.visibility</p:attrName>
                                        </p:attrNameLst>
                                      </p:cBhvr>
                                      <p:to>
                                        <p:strVal val="visible"/>
                                      </p:to>
                                    </p:set>
                                    <p:animEffect transition="in" filter="fade">
                                      <p:cBhvr>
                                        <p:cTn id="14" dur="1000"/>
                                        <p:tgtEl>
                                          <p:spTgt spid="22529"/>
                                        </p:tgtEl>
                                      </p:cBhvr>
                                    </p:animEffect>
                                    <p:anim calcmode="lin" valueType="num">
                                      <p:cBhvr>
                                        <p:cTn id="15" dur="1000" fill="hold"/>
                                        <p:tgtEl>
                                          <p:spTgt spid="22529"/>
                                        </p:tgtEl>
                                        <p:attrNameLst>
                                          <p:attrName>ppt_x</p:attrName>
                                        </p:attrNameLst>
                                      </p:cBhvr>
                                      <p:tavLst>
                                        <p:tav tm="0">
                                          <p:val>
                                            <p:strVal val="#ppt_x"/>
                                          </p:val>
                                        </p:tav>
                                        <p:tav tm="100000">
                                          <p:val>
                                            <p:strVal val="#ppt_x"/>
                                          </p:val>
                                        </p:tav>
                                      </p:tavLst>
                                    </p:anim>
                                    <p:anim calcmode="lin" valueType="num">
                                      <p:cBhvr>
                                        <p:cTn id="16" dur="1000" fill="hold"/>
                                        <p:tgtEl>
                                          <p:spTgt spid="225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P spid="225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框 6"/>
          <p:cNvSpPr txBox="1"/>
          <p:nvPr/>
        </p:nvSpPr>
        <p:spPr>
          <a:xfrm>
            <a:off x="804863" y="839788"/>
            <a:ext cx="7705725" cy="2678112"/>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50000"/>
              </a:lnSpc>
              <a:spcBef>
                <a:spcPts val="1200"/>
              </a:spcBef>
            </a:pPr>
            <a:r>
              <a:rPr lang="zh-CN" altLang="en-US" sz="2800" b="1">
                <a:latin typeface="楷体" panose="02010609060101010101" pitchFamily="49" charset="-122"/>
                <a:ea typeface="楷体" panose="02010609060101010101" pitchFamily="49" charset="-122"/>
              </a:rPr>
              <a:t>    我突然注意到他脸上的表情，那么慈祥，那么愉快，眉毛，眼睛，还有额上一条条的皱纹，都现出他心底的欢笑来。那时候，他的脸上充满了自然而和谐的美，是我从来没看见过的。</a:t>
            </a:r>
            <a:endParaRPr lang="zh-CN" altLang="en-US" sz="2800" b="1">
              <a:latin typeface="楷体" panose="02010609060101010101" pitchFamily="49" charset="-122"/>
              <a:ea typeface="楷体" panose="02010609060101010101" pitchFamily="49" charset="-122"/>
            </a:endParaRPr>
          </a:p>
        </p:txBody>
      </p:sp>
      <p:sp>
        <p:nvSpPr>
          <p:cNvPr id="23554" name="矩形 2"/>
          <p:cNvSpPr/>
          <p:nvPr/>
        </p:nvSpPr>
        <p:spPr>
          <a:xfrm>
            <a:off x="3224213" y="120650"/>
            <a:ext cx="2867025" cy="641350"/>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0">
              <a:lnSpc>
                <a:spcPct val="130000"/>
              </a:lnSpc>
              <a:spcAft>
                <a:spcPct val="0"/>
              </a:spcAft>
              <a:buClrTx/>
              <a:buFont typeface="Wingdings" panose="05000000000000000000" pitchFamily="2" charset="2"/>
              <a:buChar char="u"/>
            </a:pPr>
            <a:r>
              <a:rPr lang="zh-CN" altLang="en-US" sz="3200" b="1" spc="0">
                <a:solidFill>
                  <a:srgbClr val="FF00FF"/>
                </a:solidFill>
                <a:latin typeface="宋体" panose="02010600030101010101" pitchFamily="2" charset="-122"/>
                <a:ea typeface="宋体" panose="02010600030101010101" pitchFamily="2" charset="-122"/>
              </a:rPr>
              <a:t>燃放花筒</a:t>
            </a:r>
            <a:endParaRPr lang="zh-CN" altLang="zh-CN" sz="3200" b="1">
              <a:solidFill>
                <a:srgbClr val="FF00FF"/>
              </a:solidFill>
              <a:latin typeface="宋体" panose="02010600030101010101" pitchFamily="2" charset="-122"/>
              <a:ea typeface="宋体" panose="02010600030101010101" pitchFamily="2" charset="-122"/>
            </a:endParaRPr>
          </a:p>
        </p:txBody>
      </p:sp>
      <p:sp>
        <p:nvSpPr>
          <p:cNvPr id="23555" name="矩形 8"/>
          <p:cNvSpPr/>
          <p:nvPr/>
        </p:nvSpPr>
        <p:spPr>
          <a:xfrm>
            <a:off x="1833563" y="3595688"/>
            <a:ext cx="1663700" cy="57308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C00000"/>
                </a:solidFill>
                <a:latin typeface="楷体" panose="02010609060101010101" pitchFamily="49" charset="-122"/>
                <a:ea typeface="楷体" panose="02010609060101010101" pitchFamily="49" charset="-122"/>
              </a:rPr>
              <a:t>神态描写</a:t>
            </a:r>
            <a:endParaRPr lang="zh-CN" altLang="zh-CN" sz="2800" b="1">
              <a:solidFill>
                <a:srgbClr val="C00000"/>
              </a:solidFill>
              <a:latin typeface="楷体" panose="02010609060101010101" pitchFamily="49" charset="-122"/>
              <a:ea typeface="楷体" panose="02010609060101010101" pitchFamily="49" charset="-122"/>
            </a:endParaRPr>
          </a:p>
        </p:txBody>
      </p:sp>
      <p:sp>
        <p:nvSpPr>
          <p:cNvPr id="23556" name="矩形 9"/>
          <p:cNvSpPr/>
          <p:nvPr/>
        </p:nvSpPr>
        <p:spPr>
          <a:xfrm>
            <a:off x="5095875" y="3595688"/>
            <a:ext cx="2270125" cy="57308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FF0000"/>
                </a:solidFill>
                <a:latin typeface="楷体" panose="02010609060101010101" pitchFamily="49" charset="-122"/>
                <a:ea typeface="楷体" panose="02010609060101010101" pitchFamily="49" charset="-122"/>
              </a:rPr>
              <a:t>慈祥与率真</a:t>
            </a:r>
            <a:endParaRPr lang="zh-CN" altLang="zh-CN"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1000"/>
                                        <p:tgtEl>
                                          <p:spTgt spid="23555"/>
                                        </p:tgtEl>
                                      </p:cBhvr>
                                    </p:animEffect>
                                    <p:anim calcmode="lin" valueType="num">
                                      <p:cBhvr>
                                        <p:cTn id="8" dur="1000" fill="hold"/>
                                        <p:tgtEl>
                                          <p:spTgt spid="23555"/>
                                        </p:tgtEl>
                                        <p:attrNameLst>
                                          <p:attrName>ppt_x</p:attrName>
                                        </p:attrNameLst>
                                      </p:cBhvr>
                                      <p:tavLst>
                                        <p:tav tm="0">
                                          <p:val>
                                            <p:strVal val="#ppt_x"/>
                                          </p:val>
                                        </p:tav>
                                        <p:tav tm="100000">
                                          <p:val>
                                            <p:strVal val="#ppt_x"/>
                                          </p:val>
                                        </p:tav>
                                      </p:tavLst>
                                    </p:anim>
                                    <p:anim calcmode="lin" valueType="num">
                                      <p:cBhvr>
                                        <p:cTn id="9" dur="1000" fill="hold"/>
                                        <p:tgtEl>
                                          <p:spTgt spid="235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556"/>
                                        </p:tgtEl>
                                        <p:attrNameLst>
                                          <p:attrName>style.visibility</p:attrName>
                                        </p:attrNameLst>
                                      </p:cBhvr>
                                      <p:to>
                                        <p:strVal val="visible"/>
                                      </p:to>
                                    </p:set>
                                    <p:animEffect transition="in" filter="fade">
                                      <p:cBhvr>
                                        <p:cTn id="14" dur="1000"/>
                                        <p:tgtEl>
                                          <p:spTgt spid="23556"/>
                                        </p:tgtEl>
                                      </p:cBhvr>
                                    </p:animEffect>
                                    <p:anim calcmode="lin" valueType="num">
                                      <p:cBhvr>
                                        <p:cTn id="15" dur="1000" fill="hold"/>
                                        <p:tgtEl>
                                          <p:spTgt spid="23556"/>
                                        </p:tgtEl>
                                        <p:attrNameLst>
                                          <p:attrName>ppt_x</p:attrName>
                                        </p:attrNameLst>
                                      </p:cBhvr>
                                      <p:tavLst>
                                        <p:tav tm="0">
                                          <p:val>
                                            <p:strVal val="#ppt_x"/>
                                          </p:val>
                                        </p:tav>
                                        <p:tav tm="100000">
                                          <p:val>
                                            <p:strVal val="#ppt_x"/>
                                          </p:val>
                                        </p:tav>
                                      </p:tavLst>
                                    </p:anim>
                                    <p:anim calcmode="lin" valueType="num">
                                      <p:cBhvr>
                                        <p:cTn id="16"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文本框 6"/>
          <p:cNvSpPr txBox="1"/>
          <p:nvPr/>
        </p:nvSpPr>
        <p:spPr>
          <a:xfrm>
            <a:off x="701675" y="808038"/>
            <a:ext cx="7707313" cy="388778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1">
              <a:lnSpc>
                <a:spcPct val="120000"/>
              </a:lnSpc>
              <a:spcBef>
                <a:spcPts val="1200"/>
              </a:spcBef>
              <a:buFont typeface="Wingdings" panose="05000000000000000000" pitchFamily="2" charset="2"/>
              <a:buChar char="l"/>
            </a:pPr>
            <a:r>
              <a:rPr lang="zh-CN" altLang="en-US" sz="2400" b="1">
                <a:latin typeface="楷体" panose="02010609060101010101" pitchFamily="49" charset="-122"/>
                <a:ea typeface="楷体" panose="02010609060101010101" pitchFamily="49" charset="-122"/>
              </a:rPr>
              <a:t>他们把那个拉车的扶上车子，一个蹲着，一个半跪着，爸爸拿镊子夹出碎玻璃片，伯父拿硼酸水给他洗干净。他们又给他敷上药，扎好绷带。</a:t>
            </a:r>
            <a:endParaRPr lang="zh-CN" altLang="en-US" sz="2400" b="1">
              <a:latin typeface="楷体" panose="02010609060101010101" pitchFamily="49" charset="-122"/>
              <a:ea typeface="楷体" panose="02010609060101010101" pitchFamily="49" charset="-122"/>
            </a:endParaRPr>
          </a:p>
          <a:p>
            <a:pPr marL="457200" lvl="0" indent="-457200" eaLnBrk="1" hangingPunct="1">
              <a:lnSpc>
                <a:spcPct val="120000"/>
              </a:lnSpc>
              <a:spcBef>
                <a:spcPts val="1200"/>
              </a:spcBef>
              <a:buFont typeface="Wingdings" panose="05000000000000000000" pitchFamily="2" charset="2"/>
              <a:buChar char="l"/>
            </a:pPr>
            <a:r>
              <a:rPr lang="zh-CN" altLang="en-US" sz="2400" b="1">
                <a:latin typeface="楷体" panose="02010609060101010101" pitchFamily="49" charset="-122"/>
                <a:ea typeface="楷体" panose="02010609060101010101" pitchFamily="49" charset="-122"/>
              </a:rPr>
              <a:t>伯父又掏出一些钱来给他，叫他在家里休养几天，把剩下的药和绷带也给了他。</a:t>
            </a:r>
            <a:endParaRPr lang="zh-CN" altLang="en-US" sz="2400" b="1">
              <a:latin typeface="楷体" panose="02010609060101010101" pitchFamily="49" charset="-122"/>
              <a:ea typeface="楷体" panose="02010609060101010101" pitchFamily="49" charset="-122"/>
            </a:endParaRPr>
          </a:p>
          <a:p>
            <a:pPr marL="457200" lvl="0" indent="-457200" eaLnBrk="1" hangingPunct="1">
              <a:lnSpc>
                <a:spcPct val="120000"/>
              </a:lnSpc>
              <a:spcBef>
                <a:spcPts val="1200"/>
              </a:spcBef>
              <a:buFont typeface="Wingdings" panose="05000000000000000000" pitchFamily="2" charset="2"/>
              <a:buChar char="l"/>
            </a:pPr>
            <a:r>
              <a:rPr lang="zh-CN" altLang="en-US" sz="2400" b="1">
                <a:latin typeface="楷体" panose="02010609060101010101" pitchFamily="49" charset="-122"/>
                <a:ea typeface="楷体" panose="02010609060101010101" pitchFamily="49" charset="-122"/>
              </a:rPr>
              <a:t>他的脸上不再有那种慈祥的愉快的表情了，他变得那么严肃。他没有回答我，只把枯瘦的手按在我的头上，半天没动，最后深深地叹了一口气。</a:t>
            </a:r>
            <a:endParaRPr lang="zh-CN" altLang="en-US" sz="2400" b="1">
              <a:latin typeface="楷体" panose="02010609060101010101" pitchFamily="49" charset="-122"/>
              <a:ea typeface="楷体" panose="02010609060101010101" pitchFamily="49" charset="-122"/>
            </a:endParaRPr>
          </a:p>
        </p:txBody>
      </p:sp>
      <p:sp>
        <p:nvSpPr>
          <p:cNvPr id="24578" name="矩形 2"/>
          <p:cNvSpPr/>
          <p:nvPr/>
        </p:nvSpPr>
        <p:spPr>
          <a:xfrm>
            <a:off x="3224213" y="120650"/>
            <a:ext cx="2867025" cy="641350"/>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0">
              <a:lnSpc>
                <a:spcPct val="130000"/>
              </a:lnSpc>
              <a:spcAft>
                <a:spcPct val="0"/>
              </a:spcAft>
              <a:buClrTx/>
              <a:buFont typeface="Wingdings" panose="05000000000000000000" pitchFamily="2" charset="2"/>
              <a:buChar char="u"/>
            </a:pPr>
            <a:r>
              <a:rPr lang="zh-CN" altLang="en-US" sz="3200" b="1" spc="0">
                <a:solidFill>
                  <a:srgbClr val="FF00FF"/>
                </a:solidFill>
                <a:latin typeface="宋体" panose="02010600030101010101" pitchFamily="2" charset="-122"/>
                <a:ea typeface="宋体" panose="02010600030101010101" pitchFamily="2" charset="-122"/>
              </a:rPr>
              <a:t>救助车夫</a:t>
            </a:r>
            <a:endParaRPr lang="zh-CN" altLang="zh-CN" sz="3200" b="1">
              <a:solidFill>
                <a:srgbClr val="FF00FF"/>
              </a:solidFill>
              <a:latin typeface="宋体" panose="02010600030101010101" pitchFamily="2" charset="-122"/>
              <a:ea typeface="宋体" panose="02010600030101010101" pitchFamily="2" charset="-122"/>
            </a:endParaRPr>
          </a:p>
        </p:txBody>
      </p:sp>
      <p:grpSp>
        <p:nvGrpSpPr>
          <p:cNvPr id="24579" name="组合 3"/>
          <p:cNvGrpSpPr/>
          <p:nvPr/>
        </p:nvGrpSpPr>
        <p:grpSpPr>
          <a:xfrm>
            <a:off x="4467225" y="3475038"/>
            <a:ext cx="4783138" cy="1347787"/>
            <a:chOff x="2630557" y="3032125"/>
            <a:chExt cx="4783945" cy="1348724"/>
          </a:xfrm>
        </p:grpSpPr>
        <p:sp>
          <p:nvSpPr>
            <p:cNvPr id="24580" name="云形标注 4"/>
            <p:cNvSpPr/>
            <p:nvPr/>
          </p:nvSpPr>
          <p:spPr>
            <a:xfrm>
              <a:off x="2630557" y="3032125"/>
              <a:ext cx="4677564" cy="1348724"/>
            </a:xfrm>
            <a:prstGeom prst="cloudCallout">
              <a:avLst>
                <a:gd name="adj1" fmla="val -38819"/>
                <a:gd name="adj2" fmla="val -80269"/>
              </a:avLst>
            </a:prstGeom>
            <a:gradFill rotWithShape="1">
              <a:gsLst>
                <a:gs pos="0">
                  <a:srgbClr val="C9B5E8"/>
                </a:gs>
                <a:gs pos="35001">
                  <a:srgbClr val="D9CBEE"/>
                </a:gs>
                <a:gs pos="100000">
                  <a:srgbClr val="F0EAF9"/>
                </a:gs>
              </a:gsLst>
              <a:lin ang="16200000" scaled="1"/>
            </a:gradFill>
            <a:ln>
              <a:solidFill>
                <a:srgbClr val="7D60A0"/>
              </a:solidFill>
              <a:round/>
            </a:ln>
            <a:effectLst>
              <a:outerShdw blurRad="40000" dist="20000" dir="5400000">
                <a:srgbClr val="000000">
                  <a:alpha val="37999"/>
                </a:srgbClr>
              </a:outerShdw>
            </a:effectLst>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000000"/>
                </a:solidFill>
                <a:latin typeface="Calibri" panose="020F0502020204030204" pitchFamily="34" charset="0"/>
              </a:endParaRPr>
            </a:p>
          </p:txBody>
        </p:sp>
        <p:sp>
          <p:nvSpPr>
            <p:cNvPr id="24581" name="文本框 7"/>
            <p:cNvSpPr txBox="1"/>
            <p:nvPr/>
          </p:nvSpPr>
          <p:spPr>
            <a:xfrm>
              <a:off x="2998731" y="3126954"/>
              <a:ext cx="4415771" cy="1126944"/>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latin typeface="宋体" panose="02010600030101010101" pitchFamily="2" charset="-122"/>
                  <a:ea typeface="宋体" panose="02010600030101010101" pitchFamily="2" charset="-122"/>
                </a:rPr>
                <a:t>    读到这些句子，你的心中有什么疑问？</a:t>
              </a:r>
              <a:endParaRPr lang="zh-CN" altLang="en-US" sz="2800" b="1">
                <a:latin typeface="宋体" panose="02010600030101010101" pitchFamily="2" charset="-122"/>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矩形 1"/>
          <p:cNvSpPr/>
          <p:nvPr/>
        </p:nvSpPr>
        <p:spPr>
          <a:xfrm>
            <a:off x="1404938" y="1081088"/>
            <a:ext cx="6551613" cy="2676525"/>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5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    通过对鲁迅先生的</a:t>
            </a:r>
            <a:r>
              <a:rPr lang="zh-CN" altLang="en-US" sz="2800" b="1" spc="0">
                <a:solidFill>
                  <a:srgbClr val="C00000"/>
                </a:solidFill>
                <a:latin typeface="楷体" panose="02010609060101010101" pitchFamily="49" charset="-122"/>
                <a:ea typeface="楷体" panose="02010609060101010101" pitchFamily="49" charset="-122"/>
              </a:rPr>
              <a:t>动作和神态</a:t>
            </a:r>
            <a:r>
              <a:rPr lang="zh-CN" altLang="en-US" sz="2800" b="1" spc="0">
                <a:solidFill>
                  <a:srgbClr val="0033CC"/>
                </a:solidFill>
                <a:latin typeface="楷体" panose="02010609060101010101" pitchFamily="49" charset="-122"/>
                <a:ea typeface="楷体" panose="02010609060101010101" pitchFamily="49" charset="-122"/>
              </a:rPr>
              <a:t>描写，体现出他</a:t>
            </a:r>
            <a:r>
              <a:rPr lang="zh-CN" altLang="en-US" sz="2800" b="1" spc="0">
                <a:solidFill>
                  <a:srgbClr val="FF0000"/>
                </a:solidFill>
                <a:latin typeface="楷体" panose="02010609060101010101" pitchFamily="49" charset="-122"/>
                <a:ea typeface="楷体" panose="02010609060101010101" pitchFamily="49" charset="-122"/>
              </a:rPr>
              <a:t>对贫苦百姓的同情和关心</a:t>
            </a:r>
            <a:r>
              <a:rPr lang="zh-CN" altLang="en-US" sz="2800" b="1" spc="0">
                <a:solidFill>
                  <a:srgbClr val="0033CC"/>
                </a:solidFill>
                <a:latin typeface="楷体" panose="02010609060101010101" pitchFamily="49" charset="-122"/>
                <a:ea typeface="楷体" panose="02010609060101010101" pitchFamily="49" charset="-122"/>
              </a:rPr>
              <a:t>，他为天下穷人的无出路而忧虑，同时又为自己无力解救苦难中的穷人而叹息。</a:t>
            </a:r>
            <a:endParaRPr lang="zh-CN" altLang="zh-CN" sz="2800" b="1">
              <a:solidFill>
                <a:srgbClr val="0033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fade">
                                      <p:cBhvr>
                                        <p:cTn id="7" dur="1000"/>
                                        <p:tgtEl>
                                          <p:spTgt spid="25601"/>
                                        </p:tgtEl>
                                      </p:cBhvr>
                                    </p:animEffect>
                                    <p:anim calcmode="lin" valueType="num">
                                      <p:cBhvr>
                                        <p:cTn id="8" dur="1000" fill="hold"/>
                                        <p:tgtEl>
                                          <p:spTgt spid="25601"/>
                                        </p:tgtEl>
                                        <p:attrNameLst>
                                          <p:attrName>ppt_x</p:attrName>
                                        </p:attrNameLst>
                                      </p:cBhvr>
                                      <p:tavLst>
                                        <p:tav tm="0">
                                          <p:val>
                                            <p:strVal val="#ppt_x"/>
                                          </p:val>
                                        </p:tav>
                                        <p:tav tm="100000">
                                          <p:val>
                                            <p:strVal val="#ppt_x"/>
                                          </p:val>
                                        </p:tav>
                                      </p:tavLst>
                                    </p:anim>
                                    <p:anim calcmode="lin" valueType="num">
                                      <p:cBhvr>
                                        <p:cTn id="9" dur="1000" fill="hold"/>
                                        <p:tgtEl>
                                          <p:spTgt spid="256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194" name="椭圆 8"/>
          <p:cNvSpPr/>
          <p:nvPr/>
        </p:nvSpPr>
        <p:spPr>
          <a:xfrm>
            <a:off x="2997200" y="3816350"/>
            <a:ext cx="720725" cy="720725"/>
          </a:xfrm>
          <a:prstGeom prst="ellipse">
            <a:avLst/>
          </a:prstGeom>
          <a:solidFill>
            <a:srgbClr val="FF33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FF3399"/>
              </a:solidFill>
              <a:latin typeface="Calibri" panose="020F0502020204030204" pitchFamily="34" charset="0"/>
            </a:endParaRPr>
          </a:p>
        </p:txBody>
      </p:sp>
      <p:grpSp>
        <p:nvGrpSpPr>
          <p:cNvPr id="8195" name="组合 2"/>
          <p:cNvGrpSpPr/>
          <p:nvPr/>
        </p:nvGrpSpPr>
        <p:grpSpPr>
          <a:xfrm>
            <a:off x="2997200" y="3494088"/>
            <a:ext cx="6027738" cy="1038225"/>
            <a:chOff x="2901660" y="3909792"/>
            <a:chExt cx="6027270" cy="1038907"/>
          </a:xfrm>
        </p:grpSpPr>
        <p:sp>
          <p:nvSpPr>
            <p:cNvPr id="8196" name="文本框 1"/>
            <p:cNvSpPr txBox="1"/>
            <p:nvPr/>
          </p:nvSpPr>
          <p:spPr>
            <a:xfrm>
              <a:off x="3622419" y="3909792"/>
              <a:ext cx="415945" cy="646373"/>
            </a:xfrm>
            <a:prstGeom prst="rect">
              <a:avLst/>
            </a:prstGeom>
            <a:noFill/>
            <a:ln>
              <a:noFill/>
              <a:miter lim="800000"/>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b="1">
                  <a:solidFill>
                    <a:srgbClr val="000000"/>
                  </a:solidFill>
                  <a:latin typeface="宋体" panose="02010600030101010101" pitchFamily="2" charset="-122"/>
                </a:rPr>
                <a:t>*</a:t>
              </a:r>
              <a:endParaRPr lang="zh-CN" altLang="en-US" sz="3600" b="1">
                <a:solidFill>
                  <a:srgbClr val="000000"/>
                </a:solidFill>
                <a:latin typeface="宋体" panose="02010600030101010101" pitchFamily="2" charset="-122"/>
                <a:ea typeface="宋体" panose="02010600030101010101" pitchFamily="2" charset="-122"/>
              </a:endParaRPr>
            </a:p>
          </p:txBody>
        </p:sp>
        <p:sp>
          <p:nvSpPr>
            <p:cNvPr id="8197" name="文本框 5"/>
            <p:cNvSpPr txBox="1"/>
            <p:nvPr/>
          </p:nvSpPr>
          <p:spPr>
            <a:xfrm>
              <a:off x="2901660" y="4178763"/>
              <a:ext cx="6027270" cy="769936"/>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en-US" altLang="zh-CN" sz="4400" b="1">
                  <a:solidFill>
                    <a:schemeClr val="bg1"/>
                  </a:solidFill>
                  <a:latin typeface="楷体" panose="02010609060101010101" pitchFamily="49" charset="-122"/>
                  <a:ea typeface="楷体" panose="02010609060101010101" pitchFamily="49" charset="-122"/>
                </a:rPr>
                <a:t>27</a:t>
              </a:r>
              <a:r>
                <a:rPr lang="en-US" altLang="zh-CN" sz="4400" b="1">
                  <a:solidFill>
                    <a:srgbClr val="000000"/>
                  </a:solidFill>
                  <a:latin typeface="楷体" panose="02010609060101010101" pitchFamily="49" charset="-122"/>
                  <a:ea typeface="楷体" panose="02010609060101010101" pitchFamily="49" charset="-122"/>
                </a:rPr>
                <a:t> </a:t>
              </a:r>
              <a:r>
                <a:rPr lang="en-US" altLang="zh-CN" sz="4400" b="1" baseline="30000">
                  <a:solidFill>
                    <a:srgbClr val="000000"/>
                  </a:solidFill>
                  <a:latin typeface="楷体" panose="02010609060101010101" pitchFamily="49" charset="-122"/>
                  <a:ea typeface="楷体" panose="02010609060101010101" pitchFamily="49" charset="-122"/>
                </a:rPr>
                <a:t> </a:t>
              </a:r>
              <a:r>
                <a:rPr lang="zh-CN" altLang="en-US" sz="4400" b="1">
                  <a:solidFill>
                    <a:srgbClr val="000000"/>
                  </a:solidFill>
                  <a:latin typeface="楷体" panose="02010609060101010101" pitchFamily="49" charset="-122"/>
                  <a:ea typeface="楷体" panose="02010609060101010101" pitchFamily="49" charset="-122"/>
                </a:rPr>
                <a:t>我的伯父鲁迅先生</a:t>
              </a:r>
              <a:endParaRPr lang="zh-CN" altLang="en-US" sz="4400" b="1">
                <a:solidFill>
                  <a:srgbClr val="000000"/>
                </a:solidFill>
                <a:latin typeface="楷体" panose="02010609060101010101" pitchFamily="49" charset="-122"/>
                <a:ea typeface="楷体" panose="02010609060101010101" pitchFamily="49" charset="-122"/>
              </a:endParaRPr>
            </a:p>
          </p:txBody>
        </p:sp>
      </p:grpSp>
      <p:pic>
        <p:nvPicPr>
          <p:cNvPr id="8198" name="图片 2"/>
          <p:cNvPicPr>
            <a:picLocks noChangeAspect="1"/>
          </p:cNvPicPr>
          <p:nvPr/>
        </p:nvPicPr>
        <p:blipFill>
          <a:blip r:embed="rId2"/>
          <a:srcRect l="33014" t="13150"/>
          <a:stretch>
            <a:fillRect/>
          </a:stretch>
        </p:blipFill>
        <p:spPr>
          <a:xfrm>
            <a:off x="217488" y="4660900"/>
            <a:ext cx="2617787" cy="403225"/>
          </a:xfrm>
          <a:prstGeom prst="rect">
            <a:avLst/>
          </a:prstGeom>
          <a:noFill/>
          <a:ln>
            <a:noFill/>
            <a:miter lim="800000"/>
            <a:headEnd/>
            <a:tailEnd/>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6"/>
          <p:cNvSpPr txBox="1"/>
          <p:nvPr/>
        </p:nvSpPr>
        <p:spPr>
          <a:xfrm>
            <a:off x="728663" y="985838"/>
            <a:ext cx="7705725" cy="209232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800" b="1">
                <a:latin typeface="楷体" panose="02010609060101010101" pitchFamily="49" charset="-122"/>
                <a:ea typeface="楷体" panose="02010609060101010101" pitchFamily="49" charset="-122"/>
              </a:rPr>
              <a:t>    她说：</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周先生自己病得那么厉害，还三更半夜地写文章。有时候我听着他一阵阵接连不断地咳嗽，真替他难受。他对自己的病一点儿也不在乎，倒常常劝我多休息，不叫我干重活儿。</a:t>
            </a:r>
            <a:r>
              <a:rPr lang="zh-CN" altLang="en-US"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p:txBody>
      </p:sp>
      <p:sp>
        <p:nvSpPr>
          <p:cNvPr id="26626" name="矩形 2"/>
          <p:cNvSpPr/>
          <p:nvPr/>
        </p:nvSpPr>
        <p:spPr>
          <a:xfrm>
            <a:off x="3157538" y="254000"/>
            <a:ext cx="2867025" cy="641350"/>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0">
              <a:lnSpc>
                <a:spcPct val="130000"/>
              </a:lnSpc>
              <a:spcAft>
                <a:spcPct val="0"/>
              </a:spcAft>
              <a:buClrTx/>
              <a:buFont typeface="Wingdings" panose="05000000000000000000" pitchFamily="2" charset="2"/>
              <a:buChar char="u"/>
            </a:pPr>
            <a:r>
              <a:rPr lang="zh-CN" altLang="en-US" sz="3200" b="1" spc="0">
                <a:solidFill>
                  <a:srgbClr val="FF00FF"/>
                </a:solidFill>
                <a:latin typeface="宋体" panose="02010600030101010101" pitchFamily="2" charset="-122"/>
                <a:ea typeface="宋体" panose="02010600030101010101" pitchFamily="2" charset="-122"/>
              </a:rPr>
              <a:t>关心女佣</a:t>
            </a:r>
            <a:endParaRPr lang="zh-CN" altLang="zh-CN" sz="3200" b="1">
              <a:solidFill>
                <a:srgbClr val="FF00FF"/>
              </a:solidFill>
              <a:latin typeface="宋体" panose="02010600030101010101" pitchFamily="2" charset="-122"/>
              <a:ea typeface="宋体" panose="02010600030101010101" pitchFamily="2" charset="-122"/>
            </a:endParaRPr>
          </a:p>
        </p:txBody>
      </p:sp>
      <p:sp>
        <p:nvSpPr>
          <p:cNvPr id="26627" name="矩形 8"/>
          <p:cNvSpPr/>
          <p:nvPr/>
        </p:nvSpPr>
        <p:spPr>
          <a:xfrm>
            <a:off x="3744913" y="3984625"/>
            <a:ext cx="1663700" cy="57308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C00000"/>
                </a:solidFill>
                <a:latin typeface="楷体" panose="02010609060101010101" pitchFamily="49" charset="-122"/>
                <a:ea typeface="楷体" panose="02010609060101010101" pitchFamily="49" charset="-122"/>
              </a:rPr>
              <a:t>语言描写</a:t>
            </a:r>
            <a:endParaRPr lang="zh-CN" altLang="zh-CN" sz="2800" b="1">
              <a:solidFill>
                <a:srgbClr val="C00000"/>
              </a:solidFill>
              <a:latin typeface="楷体" panose="02010609060101010101" pitchFamily="49" charset="-122"/>
              <a:ea typeface="楷体" panose="02010609060101010101" pitchFamily="49" charset="-122"/>
            </a:endParaRPr>
          </a:p>
        </p:txBody>
      </p:sp>
      <p:sp>
        <p:nvSpPr>
          <p:cNvPr id="26628" name="文本框 7"/>
          <p:cNvSpPr txBox="1"/>
          <p:nvPr/>
        </p:nvSpPr>
        <p:spPr>
          <a:xfrm>
            <a:off x="673100" y="3143250"/>
            <a:ext cx="7446963" cy="112712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800" b="1">
                <a:latin typeface="宋体" panose="02010600030101010101" pitchFamily="2" charset="-122"/>
                <a:ea typeface="宋体" panose="02010600030101010101" pitchFamily="2" charset="-122"/>
              </a:rPr>
              <a:t>    从哪里感受到鲁迅先生为别人想得多，为自己想得少？</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fade">
                                      <p:cBhvr>
                                        <p:cTn id="7" dur="1000"/>
                                        <p:tgtEl>
                                          <p:spTgt spid="26627"/>
                                        </p:tgtEl>
                                      </p:cBhvr>
                                    </p:animEffect>
                                    <p:anim calcmode="lin" valueType="num">
                                      <p:cBhvr>
                                        <p:cTn id="8" dur="1000" fill="hold"/>
                                        <p:tgtEl>
                                          <p:spTgt spid="26627"/>
                                        </p:tgtEl>
                                        <p:attrNameLst>
                                          <p:attrName>ppt_x</p:attrName>
                                        </p:attrNameLst>
                                      </p:cBhvr>
                                      <p:tavLst>
                                        <p:tav tm="0">
                                          <p:val>
                                            <p:strVal val="#ppt_x"/>
                                          </p:val>
                                        </p:tav>
                                        <p:tav tm="100000">
                                          <p:val>
                                            <p:strVal val="#ppt_x"/>
                                          </p:val>
                                        </p:tav>
                                      </p:tavLst>
                                    </p:anim>
                                    <p:anim calcmode="lin" valueType="num">
                                      <p:cBhvr>
                                        <p:cTn id="9" dur="1000" fill="hold"/>
                                        <p:tgtEl>
                                          <p:spTgt spid="266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框 6"/>
          <p:cNvSpPr txBox="1"/>
          <p:nvPr/>
        </p:nvSpPr>
        <p:spPr>
          <a:xfrm>
            <a:off x="804863" y="835025"/>
            <a:ext cx="7705725" cy="1195388"/>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3200" b="1">
                <a:latin typeface="楷体" panose="02010609060101010101" pitchFamily="49" charset="-122"/>
                <a:ea typeface="楷体" panose="02010609060101010101" pitchFamily="49" charset="-122"/>
              </a:rPr>
              <a:t>    的确，伯父就是这样的一个人，他为自己想得少，为别人想得多。</a:t>
            </a:r>
            <a:endParaRPr lang="zh-CN" altLang="en-US" sz="3200" b="1">
              <a:latin typeface="楷体" panose="02010609060101010101" pitchFamily="49" charset="-122"/>
              <a:ea typeface="楷体" panose="02010609060101010101" pitchFamily="49" charset="-122"/>
            </a:endParaRPr>
          </a:p>
        </p:txBody>
      </p:sp>
      <p:sp>
        <p:nvSpPr>
          <p:cNvPr id="27650" name="椭圆 2"/>
          <p:cNvSpPr/>
          <p:nvPr/>
        </p:nvSpPr>
        <p:spPr>
          <a:xfrm>
            <a:off x="3679825" y="1550988"/>
            <a:ext cx="950913" cy="476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FFFFFF"/>
              </a:solidFill>
              <a:latin typeface="Calibri" panose="020F0502020204030204" pitchFamily="34" charset="0"/>
            </a:endParaRPr>
          </a:p>
        </p:txBody>
      </p:sp>
      <p:grpSp>
        <p:nvGrpSpPr>
          <p:cNvPr id="27651" name="组合 5"/>
          <p:cNvGrpSpPr/>
          <p:nvPr/>
        </p:nvGrpSpPr>
        <p:grpSpPr>
          <a:xfrm>
            <a:off x="2987675" y="2384425"/>
            <a:ext cx="4014788" cy="1131888"/>
            <a:chOff x="1726490" y="2289197"/>
            <a:chExt cx="4015686" cy="1131810"/>
          </a:xfrm>
        </p:grpSpPr>
        <p:sp>
          <p:nvSpPr>
            <p:cNvPr id="27652" name="云形标注 3"/>
            <p:cNvSpPr/>
            <p:nvPr/>
          </p:nvSpPr>
          <p:spPr>
            <a:xfrm>
              <a:off x="1726490" y="2289197"/>
              <a:ext cx="4015686" cy="1131810"/>
            </a:xfrm>
            <a:prstGeom prst="cloudCallout">
              <a:avLst>
                <a:gd name="adj1" fmla="val -21153"/>
                <a:gd name="adj2" fmla="val -76481"/>
              </a:avLst>
            </a:prstGeom>
            <a:gradFill rotWithShape="1">
              <a:gsLst>
                <a:gs pos="0">
                  <a:srgbClr val="DAFDA7"/>
                </a:gs>
                <a:gs pos="35001">
                  <a:srgbClr val="E4FDC2"/>
                </a:gs>
                <a:gs pos="100000">
                  <a:srgbClr val="F5FFE6"/>
                </a:gs>
              </a:gsLst>
              <a:lin ang="16200000" scaled="1"/>
            </a:gradFill>
            <a:ln>
              <a:solidFill>
                <a:srgbClr val="98B954"/>
              </a:solidFill>
              <a:round/>
            </a:ln>
            <a:effectLst>
              <a:outerShdw blurRad="40000" dist="20000" dir="5400000">
                <a:srgbClr val="000000">
                  <a:alpha val="37999"/>
                </a:srgbClr>
              </a:outerShdw>
            </a:effectLst>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solidFill>
                  <a:srgbClr val="000000"/>
                </a:solidFill>
                <a:latin typeface="Calibri" panose="020F0502020204030204" pitchFamily="34" charset="0"/>
              </a:endParaRPr>
            </a:p>
          </p:txBody>
        </p:sp>
        <p:sp>
          <p:nvSpPr>
            <p:cNvPr id="27653" name="文本框 4"/>
            <p:cNvSpPr txBox="1"/>
            <p:nvPr/>
          </p:nvSpPr>
          <p:spPr>
            <a:xfrm>
              <a:off x="2180482" y="2562734"/>
              <a:ext cx="3561694" cy="58473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r>
                <a:rPr lang="zh-CN" altLang="en-US" sz="3200" b="1">
                  <a:latin typeface="Arial" panose="020B0604020202020204" pitchFamily="34" charset="0"/>
                  <a:ea typeface="宋体" panose="02010600030101010101" pitchFamily="2" charset="-122"/>
                </a:rPr>
                <a:t>别人指的哪些人？</a:t>
              </a:r>
              <a:endParaRPr lang="zh-CN" altLang="en-US" sz="3200" b="1">
                <a:latin typeface="Arial" panose="020B0604020202020204" pitchFamily="34"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ipe(down)">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wipe(down)">
                                      <p:cBhvr>
                                        <p:cTn id="12"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6"/>
          <p:cNvSpPr txBox="1"/>
          <p:nvPr/>
        </p:nvSpPr>
        <p:spPr>
          <a:xfrm>
            <a:off x="798513" y="615950"/>
            <a:ext cx="7705725" cy="2233613"/>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3000" b="1">
                <a:latin typeface="楷体" panose="02010609060101010101" pitchFamily="49" charset="-122"/>
                <a:ea typeface="楷体" panose="02010609060101010101" pitchFamily="49" charset="-122"/>
              </a:rPr>
              <a:t>    我呆呆地望着来来往往吊唁的人，想到我永远见不到伯父的面了，听不到他的声音了，也得不到他的爱抚了，泪珠就一滴一滴地掉下来。</a:t>
            </a:r>
            <a:endParaRPr lang="zh-CN" altLang="en-US" sz="3000" b="1">
              <a:latin typeface="楷体" panose="02010609060101010101" pitchFamily="49" charset="-122"/>
              <a:ea typeface="楷体" panose="02010609060101010101" pitchFamily="49" charset="-122"/>
            </a:endParaRPr>
          </a:p>
        </p:txBody>
      </p:sp>
      <p:pic>
        <p:nvPicPr>
          <p:cNvPr id="28674" name="图片 3"/>
          <p:cNvPicPr>
            <a:picLocks noGrp="1" noChangeAspect="1"/>
          </p:cNvPicPr>
          <p:nvPr/>
        </p:nvPicPr>
        <p:blipFill>
          <a:blip r:embed="rId1"/>
          <a:stretch>
            <a:fillRect/>
          </a:stretch>
        </p:blipFill>
        <p:spPr>
          <a:xfrm>
            <a:off x="2778125" y="2373313"/>
            <a:ext cx="3746500" cy="2173287"/>
          </a:xfrm>
          <a:prstGeom prst="rect">
            <a:avLst/>
          </a:prstGeom>
          <a:noFill/>
          <a:ln>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animEffect transition="in" filter="fade">
                                      <p:cBhvr>
                                        <p:cTn id="7" dur="1000"/>
                                        <p:tgtEl>
                                          <p:spTgt spid="28673"/>
                                        </p:tgtEl>
                                      </p:cBhvr>
                                    </p:animEffect>
                                    <p:anim calcmode="lin" valueType="num">
                                      <p:cBhvr>
                                        <p:cTn id="8" dur="1000" fill="hold"/>
                                        <p:tgtEl>
                                          <p:spTgt spid="28673"/>
                                        </p:tgtEl>
                                        <p:attrNameLst>
                                          <p:attrName>ppt_x</p:attrName>
                                        </p:attrNameLst>
                                      </p:cBhvr>
                                      <p:tavLst>
                                        <p:tav tm="0">
                                          <p:val>
                                            <p:strVal val="#ppt_x"/>
                                          </p:val>
                                        </p:tav>
                                        <p:tav tm="100000">
                                          <p:val>
                                            <p:strVal val="#ppt_x"/>
                                          </p:val>
                                        </p:tav>
                                      </p:tavLst>
                                    </p:anim>
                                    <p:anim calcmode="lin" valueType="num">
                                      <p:cBhvr>
                                        <p:cTn id="9" dur="1000" fill="hold"/>
                                        <p:tgtEl>
                                          <p:spTgt spid="286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6"/>
          <p:cNvSpPr txBox="1"/>
          <p:nvPr/>
        </p:nvSpPr>
        <p:spPr>
          <a:xfrm>
            <a:off x="815975" y="2206625"/>
            <a:ext cx="7607300" cy="2462213"/>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514350" lvl="0" indent="-514350" eaLnBrk="1" hangingPunct="1">
              <a:lnSpc>
                <a:spcPct val="120000"/>
              </a:lnSpc>
              <a:spcBef>
                <a:spcPts val="600"/>
              </a:spcBef>
              <a:buFont typeface="Calibri" panose="020F0502020204030204" pitchFamily="34" charset="0"/>
              <a:buAutoNum type="alphaLcPeriod"/>
            </a:pPr>
            <a:r>
              <a:rPr lang="zh-CN" altLang="en-US" sz="2400" b="1">
                <a:latin typeface="宋体" panose="02010600030101010101" pitchFamily="2" charset="-122"/>
                <a:ea typeface="宋体" panose="02010600030101010101" pitchFamily="2" charset="-122"/>
              </a:rPr>
              <a:t>如果你是黄包车夫，在葬礼上，你会对鲁迅先生说些什么呢？</a:t>
            </a:r>
            <a:endParaRPr lang="zh-CN" altLang="en-US" sz="2400" b="1">
              <a:latin typeface="宋体" panose="02010600030101010101" pitchFamily="2" charset="-122"/>
              <a:ea typeface="宋体" panose="02010600030101010101" pitchFamily="2" charset="-122"/>
            </a:endParaRPr>
          </a:p>
          <a:p>
            <a:pPr marL="514350" lvl="0" indent="-514350" eaLnBrk="1" hangingPunct="1">
              <a:lnSpc>
                <a:spcPct val="120000"/>
              </a:lnSpc>
              <a:spcBef>
                <a:spcPts val="600"/>
              </a:spcBef>
              <a:buFont typeface="Calibri" panose="020F0502020204030204" pitchFamily="34" charset="0"/>
              <a:buAutoNum type="alphaLcPeriod"/>
            </a:pPr>
            <a:r>
              <a:rPr lang="zh-CN" altLang="en-US" sz="2400" b="1">
                <a:latin typeface="宋体" panose="02010600030101010101" pitchFamily="2" charset="-122"/>
                <a:ea typeface="宋体" panose="02010600030101010101" pitchFamily="2" charset="-122"/>
              </a:rPr>
              <a:t>如果你是女佣阿三，在葬礼上，你又会对鲁迅先生说些什么呢？</a:t>
            </a:r>
            <a:endParaRPr lang="zh-CN" altLang="en-US" sz="2400" b="1">
              <a:latin typeface="宋体" panose="02010600030101010101" pitchFamily="2" charset="-122"/>
              <a:ea typeface="宋体" panose="02010600030101010101" pitchFamily="2" charset="-122"/>
            </a:endParaRPr>
          </a:p>
          <a:p>
            <a:pPr marL="514350" lvl="0" indent="-514350" eaLnBrk="1" hangingPunct="1">
              <a:lnSpc>
                <a:spcPct val="120000"/>
              </a:lnSpc>
              <a:spcBef>
                <a:spcPts val="600"/>
              </a:spcBef>
              <a:buFont typeface="Calibri" panose="020F0502020204030204" pitchFamily="34" charset="0"/>
              <a:buAutoNum type="alphaLcPeriod"/>
            </a:pPr>
            <a:r>
              <a:rPr lang="zh-CN" altLang="en-US" sz="2400" b="1">
                <a:latin typeface="宋体" panose="02010600030101010101" pitchFamily="2" charset="-122"/>
                <a:ea typeface="宋体" panose="02010600030101010101" pitchFamily="2" charset="-122"/>
              </a:rPr>
              <a:t>此时此刻，你最想对鲁迅先生说些什么？</a:t>
            </a:r>
            <a:endParaRPr lang="zh-CN" altLang="en-US" sz="2400" b="1">
              <a:latin typeface="宋体" panose="02010600030101010101" pitchFamily="2" charset="-122"/>
              <a:ea typeface="宋体" panose="02010600030101010101" pitchFamily="2" charset="-122"/>
            </a:endParaRPr>
          </a:p>
        </p:txBody>
      </p:sp>
      <p:sp>
        <p:nvSpPr>
          <p:cNvPr id="29698" name="文本框 7"/>
          <p:cNvSpPr txBox="1"/>
          <p:nvPr/>
        </p:nvSpPr>
        <p:spPr>
          <a:xfrm>
            <a:off x="815975" y="1676400"/>
            <a:ext cx="4621213" cy="5365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pPr>
            <a:r>
              <a:rPr lang="zh-CN" altLang="en-US" sz="2400" b="1">
                <a:latin typeface="宋体" panose="02010600030101010101" pitchFamily="2" charset="-122"/>
                <a:ea typeface="宋体" panose="02010600030101010101" pitchFamily="2" charset="-122"/>
              </a:rPr>
              <a:t>齐读这句话，思考：</a:t>
            </a:r>
            <a:endParaRPr lang="zh-CN" altLang="en-US" sz="2400" b="1">
              <a:latin typeface="宋体" panose="02010600030101010101" pitchFamily="2" charset="-122"/>
              <a:ea typeface="宋体" panose="02010600030101010101" pitchFamily="2" charset="-122"/>
            </a:endParaRPr>
          </a:p>
        </p:txBody>
      </p:sp>
      <p:sp>
        <p:nvSpPr>
          <p:cNvPr id="29699" name="文本框 6"/>
          <p:cNvSpPr txBox="1"/>
          <p:nvPr/>
        </p:nvSpPr>
        <p:spPr>
          <a:xfrm>
            <a:off x="815975" y="449263"/>
            <a:ext cx="7386638" cy="13112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10000"/>
              </a:lnSpc>
              <a:spcBef>
                <a:spcPts val="1200"/>
              </a:spcBef>
            </a:pPr>
            <a:r>
              <a:rPr lang="zh-CN" altLang="en-US" sz="2400" b="1">
                <a:latin typeface="楷体" panose="02010609060101010101" pitchFamily="49" charset="-122"/>
                <a:ea typeface="楷体" panose="02010609060101010101" pitchFamily="49" charset="-122"/>
              </a:rPr>
              <a:t>    我呆呆地望着来来往往吊唁的人，想到我永远见不到伯父的面了，听不到他的声音了，也得不到他的爱抚了，泪珠就一滴一滴地掉下来。</a:t>
            </a:r>
            <a:endParaRPr lang="zh-CN" altLang="en-US" sz="2400" b="1">
              <a:latin typeface="楷体" panose="02010609060101010101" pitchFamily="49" charset="-122"/>
              <a:ea typeface="楷体" panose="02010609060101010101"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框 6"/>
          <p:cNvSpPr txBox="1"/>
          <p:nvPr/>
        </p:nvSpPr>
        <p:spPr>
          <a:xfrm>
            <a:off x="3189288" y="136525"/>
            <a:ext cx="2846387" cy="90805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1" hangingPunct="1">
              <a:spcBef>
                <a:spcPts val="600"/>
              </a:spcBef>
            </a:pPr>
            <a:r>
              <a:rPr lang="zh-CN" altLang="en-US" sz="2800" b="1">
                <a:latin typeface="楷体" panose="02010609060101010101" pitchFamily="49" charset="-122"/>
                <a:ea typeface="楷体" panose="02010609060101010101" pitchFamily="49" charset="-122"/>
              </a:rPr>
              <a:t>悼鲁迅先生</a:t>
            </a:r>
            <a:endParaRPr lang="en-US" altLang="zh-CN" sz="2800" b="1">
              <a:latin typeface="楷体" panose="02010609060101010101" pitchFamily="49" charset="-122"/>
              <a:ea typeface="楷体" panose="02010609060101010101" pitchFamily="49" charset="-122"/>
            </a:endParaRPr>
          </a:p>
          <a:p>
            <a:pPr lvl="0" algn="ctr" eaLnBrk="1" hangingPunct="1">
              <a:spcBef>
                <a:spcPts val="600"/>
              </a:spcBef>
            </a:pPr>
            <a:r>
              <a:rPr lang="zh-CN" altLang="en-US" sz="2000" b="1">
                <a:latin typeface="楷体" panose="02010609060101010101" pitchFamily="49" charset="-122"/>
                <a:ea typeface="楷体" panose="02010609060101010101" pitchFamily="49" charset="-122"/>
              </a:rPr>
              <a:t>巴金</a:t>
            </a:r>
            <a:endParaRPr lang="zh-CN" altLang="en-US" sz="2000" b="1">
              <a:latin typeface="楷体" panose="02010609060101010101" pitchFamily="49" charset="-122"/>
              <a:ea typeface="楷体" panose="02010609060101010101" pitchFamily="49" charset="-122"/>
            </a:endParaRPr>
          </a:p>
        </p:txBody>
      </p:sp>
      <p:sp>
        <p:nvSpPr>
          <p:cNvPr id="30722" name="文本框 6"/>
          <p:cNvSpPr txBox="1"/>
          <p:nvPr/>
        </p:nvSpPr>
        <p:spPr>
          <a:xfrm>
            <a:off x="754063" y="911225"/>
            <a:ext cx="7718425" cy="38893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    十月十九日上午，一个不幸的消息从上海的一角传出来，在极短的时间里就传遍了全中国，全世界：鲁迅先生逝世了！</a:t>
            </a:r>
            <a:endParaRPr lang="en-US" altLang="zh-CN" sz="2000" b="1">
              <a:latin typeface="楷体" panose="02010609060101010101" pitchFamily="49" charset="-122"/>
              <a:ea typeface="楷体" panose="02010609060101010101" pitchFamily="49" charset="-122"/>
            </a:endParaRPr>
          </a:p>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    花圈、唁电、挽辞、眼泪、哀哭从中国各个地方像洪流一样地汇集到上海来。任何一个小城市的报纸上也发表了哀悼的文章，连最僻远的村镇里也响起了悲痛的哭声。全中国的良心从没有像现在这样地悲痛的。这一个老人，他的一枝笔、一颗心做出了那些巨人所不能完成的事业。甚至在他安静地闭上眼睛的时候，他还把成千上万的人牵引到他的身边。不论是亲密的朋友或者恨深的仇敌，都怀着最深的敬意在他的遗体前哀痛地埋下了头。至少，在这一刻全中国的良心是团结在一起的。</a:t>
            </a:r>
            <a:endParaRPr lang="zh-CN" altLang="en-US" sz="2000" b="1">
              <a:latin typeface="楷体" panose="02010609060101010101" pitchFamily="49" charset="-122"/>
              <a:ea typeface="楷体" panose="02010609060101010101" pitchFamily="49"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6"/>
          <p:cNvSpPr txBox="1"/>
          <p:nvPr/>
        </p:nvSpPr>
        <p:spPr>
          <a:xfrm>
            <a:off x="754063" y="546100"/>
            <a:ext cx="7718425" cy="39401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    我们没有多的言辞来哀悼这么一位伟大的人，因为一切的语言在这个老人的面前都变成了十分渺小；我们不能单单用眼泪来埋葬死者，因为死者是一个至死不屈的英勇战士。但是我们也无法制止悲痛来否认我们的巨大损失；这个老人的逝世使我们失去了一位伟大的导师，青年失去了一个爱护他们的知己朋友，中国人民失去了一个代他们说话的人，中华民族解放运动失去了一个英勇的战士。这个缺额是无法填补的。</a:t>
            </a:r>
            <a:endParaRPr lang="en-US" altLang="zh-CN" sz="2000" b="1">
              <a:latin typeface="楷体" panose="02010609060101010101" pitchFamily="49" charset="-122"/>
              <a:ea typeface="楷体" panose="02010609060101010101" pitchFamily="49" charset="-122"/>
            </a:endParaRPr>
          </a:p>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    鲁迅先生是伟大的。没有人能够否认这样的一句话。然而我们并不想称他做巨星，比他作太阳，因为这样的比喻太抽象了。他并不是我们可望而不可即的自然界的壮观。他从不曾高高地坐在中国</a:t>
            </a:r>
            <a:endParaRPr lang="zh-CN" altLang="en-US" sz="2000" b="1">
              <a:latin typeface="楷体" panose="02010609060101010101" pitchFamily="49" charset="-122"/>
              <a:ea typeface="楷体" panose="02010609060101010101" pitchFamily="49"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6"/>
          <p:cNvSpPr txBox="1"/>
          <p:nvPr/>
        </p:nvSpPr>
        <p:spPr>
          <a:xfrm>
            <a:off x="717550" y="414338"/>
            <a:ext cx="7718425" cy="4462462"/>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青年的头上。一个不识者的简单的信函就可以引起他胸怀的吐露；一个在困苦中的青年的呼吁也会得到他同情的帮忙。在中国没有一个作家像他那样爱护青年的。</a:t>
            </a:r>
            <a:endParaRPr lang="en-US" altLang="zh-CN" sz="2000" b="1">
              <a:latin typeface="楷体" panose="02010609060101010101" pitchFamily="49" charset="-122"/>
              <a:ea typeface="楷体" panose="02010609060101010101" pitchFamily="49" charset="-122"/>
            </a:endParaRPr>
          </a:p>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    然而把这样的一个人单单看做中国文艺界的珍宝是不够的。我们固然珍惜他在文学上的成就，我们也和别的许多人一样以为他的作品可以列入世界不朽的名作之林，但是我们更重视：在民族解放运动中，他是一个伟大的战士；在人类解放运动中，他是十个勇敢的先驱。</a:t>
            </a:r>
            <a:endParaRPr lang="en-US" altLang="zh-CN" sz="2000" b="1">
              <a:latin typeface="楷体" panose="02010609060101010101" pitchFamily="49" charset="-122"/>
              <a:ea typeface="楷体" panose="02010609060101010101" pitchFamily="49" charset="-122"/>
            </a:endParaRPr>
          </a:p>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    鲁迅先生的人格比他的作品更伟大。近二三十年来他的正义的呼声响彻了中国的暗夜，在荆棘遍地的荒野中，他高举着思想的火炬，领导无数的青年向着远远的一线亮光前进。</a:t>
            </a:r>
            <a:endParaRPr lang="zh-CN" altLang="en-US" sz="2000" b="1">
              <a:latin typeface="楷体" panose="02010609060101010101" pitchFamily="49" charset="-122"/>
              <a:ea typeface="楷体" panose="02010609060101010101" pitchFamily="49"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6"/>
          <p:cNvSpPr txBox="1"/>
          <p:nvPr/>
        </p:nvSpPr>
        <p:spPr>
          <a:xfrm>
            <a:off x="725488" y="623888"/>
            <a:ext cx="7718425" cy="37242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    现在，这样的一个人从中国的地平线上消失了。他的死是全中国人民的一个不可补偿的损失。尤其是在国难加深、民族解放运动炽烈的时候，失去了这样的一个伟大的导师，我们的哀痛不是没有原因的。</a:t>
            </a:r>
            <a:endParaRPr lang="en-US" altLang="zh-CN" sz="2000" b="1">
              <a:latin typeface="楷体" panose="02010609060101010101" pitchFamily="49" charset="-122"/>
              <a:ea typeface="楷体" panose="02010609060101010101" pitchFamily="49" charset="-122"/>
            </a:endParaRPr>
          </a:p>
          <a:p>
            <a:pPr lvl="0" eaLnBrk="1" hangingPunct="1">
              <a:lnSpc>
                <a:spcPct val="120000"/>
              </a:lnSpc>
              <a:spcBef>
                <a:spcPts val="1200"/>
              </a:spcBef>
            </a:pPr>
            <a:r>
              <a:rPr lang="zh-CN" altLang="en-US" sz="2000" b="1">
                <a:latin typeface="楷体" panose="02010609060101010101" pitchFamily="49" charset="-122"/>
                <a:ea typeface="楷体" panose="02010609060101010101" pitchFamily="49" charset="-122"/>
              </a:rPr>
              <a:t>    别了，鲁迅先生！你说，</a:t>
            </a:r>
            <a:r>
              <a:rPr lang="zh-CN" altLang="en-US"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忘记我。</a:t>
            </a:r>
            <a:r>
              <a:rPr lang="zh-CN" altLang="en-US"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没有一个人能够忘记你的。我们不会让你静静地死去。你会活起来，活在我们的心里，活在全中国人民的心里。你活着来看大家怎样继承你的遗志向中华民族解放的道路迈进！</a:t>
            </a:r>
            <a:endParaRPr lang="en-US" altLang="zh-CN" sz="2000" b="1">
              <a:latin typeface="楷体" panose="02010609060101010101" pitchFamily="49" charset="-122"/>
              <a:ea typeface="楷体" panose="02010609060101010101" pitchFamily="49" charset="-122"/>
            </a:endParaRPr>
          </a:p>
          <a:p>
            <a:pPr lvl="0" algn="r" eaLnBrk="1" hangingPunct="1">
              <a:lnSpc>
                <a:spcPct val="120000"/>
              </a:lnSpc>
              <a:spcBef>
                <a:spcPts val="1200"/>
              </a:spcBef>
            </a:pPr>
            <a:r>
              <a:rPr lang="en-US" altLang="zh-CN" sz="2000" b="1">
                <a:latin typeface="楷体" panose="02010609060101010101" pitchFamily="49" charset="-122"/>
                <a:ea typeface="楷体" panose="02010609060101010101" pitchFamily="49" charset="-122"/>
              </a:rPr>
              <a:t>1936</a:t>
            </a:r>
            <a:r>
              <a:rPr lang="zh-CN" altLang="en-US" sz="2000" b="1">
                <a:latin typeface="楷体" panose="02010609060101010101" pitchFamily="49" charset="-122"/>
                <a:ea typeface="楷体" panose="02010609060101010101" pitchFamily="49" charset="-122"/>
              </a:rPr>
              <a:t>年</a:t>
            </a:r>
            <a:r>
              <a:rPr lang="en-US" altLang="zh-CN" sz="2000" b="1">
                <a:latin typeface="楷体" panose="02010609060101010101" pitchFamily="49" charset="-122"/>
                <a:ea typeface="楷体" panose="02010609060101010101" pitchFamily="49" charset="-122"/>
              </a:rPr>
              <a:t>10</a:t>
            </a:r>
            <a:r>
              <a:rPr lang="zh-CN" altLang="en-US" sz="2000" b="1">
                <a:latin typeface="楷体" panose="02010609060101010101" pitchFamily="49" charset="-122"/>
                <a:ea typeface="楷体" panose="02010609060101010101" pitchFamily="49" charset="-122"/>
              </a:rPr>
              <a:t>月在上海</a:t>
            </a:r>
            <a:endParaRPr lang="zh-CN" altLang="en-US" sz="2000" b="1">
              <a:latin typeface="楷体" panose="02010609060101010101" pitchFamily="49" charset="-122"/>
              <a:ea typeface="楷体" panose="02010609060101010101" pitchFamily="49"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6"/>
          <p:cNvSpPr txBox="1"/>
          <p:nvPr/>
        </p:nvSpPr>
        <p:spPr>
          <a:xfrm>
            <a:off x="695325" y="512763"/>
            <a:ext cx="7772400" cy="111442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50000"/>
              </a:lnSpc>
              <a:spcBef>
                <a:spcPts val="1200"/>
              </a:spcBef>
            </a:pPr>
            <a:r>
              <a:rPr lang="zh-CN" altLang="en-US" sz="2400" b="1">
                <a:latin typeface="宋体" panose="02010600030101010101" pitchFamily="2" charset="-122"/>
                <a:ea typeface="宋体" panose="02010600030101010101" pitchFamily="2" charset="-122"/>
              </a:rPr>
              <a:t>    本单元，我们已经学习了三篇关于鲁迅先生的文章，你对鲁迅先生有了哪些更加深刻的认识？</a:t>
            </a:r>
            <a:endParaRPr lang="zh-CN" altLang="en-US" sz="2400" b="1">
              <a:latin typeface="宋体" panose="02010600030101010101" pitchFamily="2" charset="-122"/>
              <a:ea typeface="宋体" panose="02010600030101010101" pitchFamily="2" charset="-122"/>
            </a:endParaRPr>
          </a:p>
        </p:txBody>
      </p:sp>
      <p:pic>
        <p:nvPicPr>
          <p:cNvPr id="34818" name="图片 1"/>
          <p:cNvPicPr>
            <a:picLocks noGrp="1" noChangeAspect="1"/>
          </p:cNvPicPr>
          <p:nvPr/>
        </p:nvPicPr>
        <p:blipFill>
          <a:blip r:embed="rId1"/>
          <a:stretch>
            <a:fillRect/>
          </a:stretch>
        </p:blipFill>
        <p:spPr>
          <a:xfrm>
            <a:off x="2532063" y="1801813"/>
            <a:ext cx="4097337" cy="2765425"/>
          </a:xfrm>
          <a:prstGeom prst="rect">
            <a:avLst/>
          </a:prstGeom>
          <a:noFill/>
          <a:ln>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左大括号 22"/>
          <p:cNvSpPr/>
          <p:nvPr/>
        </p:nvSpPr>
        <p:spPr>
          <a:xfrm flipH="1">
            <a:off x="6529388" y="1579563"/>
            <a:ext cx="423862" cy="2976562"/>
          </a:xfrm>
          <a:prstGeom prst="leftBrace">
            <a:avLst>
              <a:gd name="adj1" fmla="val 26074"/>
              <a:gd name="adj2" fmla="val 50000"/>
            </a:avLst>
          </a:prstGeom>
          <a:noFill/>
          <a:ln w="38100">
            <a:solidFill>
              <a:srgbClr val="FF0000"/>
            </a:solidFill>
            <a:round/>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latin typeface="Calibri" panose="020F0502020204030204" pitchFamily="34" charset="0"/>
            </a:endParaRPr>
          </a:p>
        </p:txBody>
      </p:sp>
      <p:sp>
        <p:nvSpPr>
          <p:cNvPr id="35842" name="TextBox 13"/>
          <p:cNvSpPr txBox="1"/>
          <p:nvPr/>
        </p:nvSpPr>
        <p:spPr>
          <a:xfrm>
            <a:off x="6873875" y="2227263"/>
            <a:ext cx="1046163" cy="1509712"/>
          </a:xfrm>
          <a:prstGeom prst="rect">
            <a:avLst/>
          </a:prstGeom>
          <a:noFill/>
          <a:ln>
            <a:noFill/>
            <a:miter lim="800000"/>
          </a:ln>
        </p:spPr>
        <p:txBody>
          <a:bodyPr vert="eaVert"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solidFill>
                  <a:srgbClr val="C00000"/>
                </a:solidFill>
                <a:latin typeface="Calibri" panose="020F0502020204030204" pitchFamily="34" charset="0"/>
                <a:ea typeface="宋体" panose="02010600030101010101" pitchFamily="2" charset="-122"/>
              </a:rPr>
              <a:t>忧国忧民</a:t>
            </a:r>
            <a:endParaRPr lang="zh-CN" altLang="en-US" sz="2800" b="1">
              <a:solidFill>
                <a:srgbClr val="C00000"/>
              </a:solidFill>
              <a:latin typeface="Calibri" panose="020F0502020204030204" pitchFamily="34" charset="0"/>
              <a:ea typeface="宋体" panose="02010600030101010101" pitchFamily="2" charset="-122"/>
            </a:endParaRPr>
          </a:p>
          <a:p>
            <a:pPr lvl="0"/>
            <a:r>
              <a:rPr lang="zh-CN" altLang="en-US" sz="2800" b="1">
                <a:solidFill>
                  <a:srgbClr val="C00000"/>
                </a:solidFill>
                <a:latin typeface="Calibri" panose="020F0502020204030204" pitchFamily="34" charset="0"/>
                <a:ea typeface="宋体" panose="02010600030101010101" pitchFamily="2" charset="-122"/>
              </a:rPr>
              <a:t>深受爱戴</a:t>
            </a:r>
            <a:endParaRPr lang="zh-CN" altLang="en-US" sz="2800" b="1">
              <a:solidFill>
                <a:srgbClr val="C00000"/>
              </a:solidFill>
              <a:latin typeface="Calibri" panose="020F0502020204030204" pitchFamily="34" charset="0"/>
              <a:ea typeface="宋体" panose="02010600030101010101" pitchFamily="2" charset="-122"/>
            </a:endParaRPr>
          </a:p>
        </p:txBody>
      </p:sp>
      <p:sp>
        <p:nvSpPr>
          <p:cNvPr id="35843" name="左大括号 25"/>
          <p:cNvSpPr/>
          <p:nvPr/>
        </p:nvSpPr>
        <p:spPr>
          <a:xfrm>
            <a:off x="2362200" y="1976438"/>
            <a:ext cx="214313" cy="2540000"/>
          </a:xfrm>
          <a:prstGeom prst="leftBrace">
            <a:avLst>
              <a:gd name="adj1" fmla="val 30014"/>
              <a:gd name="adj2" fmla="val 50000"/>
            </a:avLst>
          </a:prstGeom>
          <a:noFill/>
          <a:ln w="38100">
            <a:solidFill>
              <a:srgbClr val="FF0000"/>
            </a:solidFill>
            <a:round/>
          </a:ln>
        </p:spPr>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1800">
              <a:latin typeface="Calibri" panose="020F0502020204030204" pitchFamily="34" charset="0"/>
            </a:endParaRPr>
          </a:p>
        </p:txBody>
      </p:sp>
      <p:sp>
        <p:nvSpPr>
          <p:cNvPr id="35844" name="TextBox 9"/>
          <p:cNvSpPr txBox="1"/>
          <p:nvPr/>
        </p:nvSpPr>
        <p:spPr>
          <a:xfrm>
            <a:off x="1481138" y="2949575"/>
            <a:ext cx="906462" cy="573088"/>
          </a:xfrm>
          <a:prstGeom prst="rect">
            <a:avLst/>
          </a:prstGeom>
          <a:noFill/>
          <a:ln>
            <a:noFill/>
            <a:miter lim="800000"/>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30000"/>
              </a:lnSpc>
            </a:pPr>
            <a:r>
              <a:rPr lang="zh-CN" altLang="en-US" sz="2800" b="1">
                <a:latin typeface="宋体" panose="02010600030101010101" pitchFamily="2" charset="-122"/>
                <a:ea typeface="宋体" panose="02010600030101010101" pitchFamily="2" charset="-122"/>
              </a:rPr>
              <a:t>分述</a:t>
            </a:r>
            <a:endParaRPr lang="zh-CN" altLang="en-US" sz="2800" b="1">
              <a:latin typeface="宋体" panose="02010600030101010101" pitchFamily="2" charset="-122"/>
              <a:ea typeface="宋体" panose="02010600030101010101" pitchFamily="2" charset="-122"/>
            </a:endParaRPr>
          </a:p>
        </p:txBody>
      </p:sp>
      <p:sp>
        <p:nvSpPr>
          <p:cNvPr id="35845" name="矩形 1"/>
          <p:cNvSpPr/>
          <p:nvPr/>
        </p:nvSpPr>
        <p:spPr>
          <a:xfrm>
            <a:off x="1520825" y="1281113"/>
            <a:ext cx="4513263" cy="652463"/>
          </a:xfrm>
          <a:prstGeom prst="rect">
            <a:avLst/>
          </a:prstGeom>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hangingPunct="0">
              <a:lnSpc>
                <a:spcPct val="130000"/>
              </a:lnSpc>
            </a:pPr>
            <a:r>
              <a:rPr lang="zh-CN" altLang="en-US" sz="2800" b="1" spc="0">
                <a:latin typeface="宋体" panose="02010600030101010101" pitchFamily="2" charset="-122"/>
                <a:ea typeface="宋体" panose="02010600030101010101" pitchFamily="2" charset="-122"/>
              </a:rPr>
              <a:t>总述</a:t>
            </a:r>
            <a:r>
              <a:rPr lang="en-US" altLang="zh-CN" sz="2800" b="1" spc="0">
                <a:latin typeface="楷体" panose="02010609060101010101" pitchFamily="49" charset="-122"/>
                <a:ea typeface="楷体" panose="02010609060101010101" pitchFamily="49" charset="-122"/>
              </a:rPr>
              <a:t>——</a:t>
            </a:r>
            <a:r>
              <a:rPr lang="zh-CN" altLang="en-US" sz="2800" b="1" spc="0">
                <a:latin typeface="宋体" panose="02010600030101010101" pitchFamily="2" charset="-122"/>
                <a:ea typeface="宋体" panose="02010600030101010101" pitchFamily="2" charset="-122"/>
              </a:rPr>
              <a:t>鲁迅先生深受爱戴</a:t>
            </a:r>
            <a:endParaRPr lang="en-US" altLang="zh-CN" sz="2800" b="1">
              <a:latin typeface="宋体" panose="02010600030101010101" pitchFamily="2" charset="-122"/>
              <a:ea typeface="宋体" panose="02010600030101010101" pitchFamily="2" charset="-122"/>
            </a:endParaRPr>
          </a:p>
        </p:txBody>
      </p:sp>
      <p:sp>
        <p:nvSpPr>
          <p:cNvPr id="35846" name="矩形 18"/>
          <p:cNvSpPr/>
          <p:nvPr/>
        </p:nvSpPr>
        <p:spPr>
          <a:xfrm>
            <a:off x="3036888" y="747713"/>
            <a:ext cx="3359150" cy="654050"/>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hangingPunct="0">
              <a:lnSpc>
                <a:spcPct val="130000"/>
              </a:lnSpc>
            </a:pPr>
            <a:r>
              <a:rPr lang="zh-CN" altLang="en-US" sz="2800" b="1" spc="0">
                <a:latin typeface="宋体" panose="02010600030101010101" pitchFamily="2" charset="-122"/>
                <a:ea typeface="宋体" panose="02010600030101010101" pitchFamily="2" charset="-122"/>
              </a:rPr>
              <a:t>我的伯父鲁迅先生</a:t>
            </a:r>
            <a:endParaRPr lang="en-US" altLang="zh-CN" sz="2800" b="1">
              <a:latin typeface="宋体" panose="02010600030101010101" pitchFamily="2" charset="-122"/>
              <a:ea typeface="宋体" panose="02010600030101010101" pitchFamily="2" charset="-122"/>
            </a:endParaRPr>
          </a:p>
        </p:txBody>
      </p:sp>
      <p:sp>
        <p:nvSpPr>
          <p:cNvPr id="35847" name="矩形 2"/>
          <p:cNvSpPr/>
          <p:nvPr/>
        </p:nvSpPr>
        <p:spPr>
          <a:xfrm>
            <a:off x="2468563" y="1920875"/>
            <a:ext cx="2349500" cy="523875"/>
          </a:xfrm>
          <a:prstGeom prst="rect">
            <a:avLst/>
          </a:prstGeom>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hangingPunct="0"/>
            <a:r>
              <a:rPr lang="zh-CN" altLang="en-US" sz="2800" b="1" spc="0">
                <a:latin typeface="宋体" panose="02010600030101010101" pitchFamily="2" charset="-122"/>
                <a:ea typeface="宋体" panose="02010600030101010101" pitchFamily="2" charset="-122"/>
              </a:rPr>
              <a:t>谈</a:t>
            </a:r>
            <a:r>
              <a:rPr lang="en-US" altLang="zh-CN" sz="2800" b="1" spc="0">
                <a:latin typeface="宋体" panose="02010600030101010101" pitchFamily="2" charset="-122"/>
                <a:ea typeface="宋体" panose="02010600030101010101" pitchFamily="2" charset="-122"/>
              </a:rPr>
              <a:t>《</a:t>
            </a:r>
            <a:r>
              <a:rPr lang="zh-CN" altLang="en-US" sz="2800" b="1" spc="0">
                <a:latin typeface="宋体" panose="02010600030101010101" pitchFamily="2" charset="-122"/>
                <a:ea typeface="宋体" panose="02010600030101010101" pitchFamily="2" charset="-122"/>
              </a:rPr>
              <a:t>水浒传</a:t>
            </a:r>
            <a:r>
              <a:rPr lang="en-US" altLang="zh-CN" sz="2800" b="1" spc="0">
                <a:latin typeface="宋体" panose="02010600030101010101" pitchFamily="2" charset="-122"/>
                <a:ea typeface="宋体" panose="02010600030101010101" pitchFamily="2" charset="-122"/>
              </a:rPr>
              <a:t>》</a:t>
            </a:r>
            <a:endParaRPr lang="zh-CN" altLang="en-US" sz="2800">
              <a:latin typeface="Arial" panose="020B0604020202020204" pitchFamily="34" charset="0"/>
              <a:ea typeface="宋体" panose="02010600030101010101" pitchFamily="2" charset="-122"/>
            </a:endParaRPr>
          </a:p>
        </p:txBody>
      </p:sp>
      <p:sp>
        <p:nvSpPr>
          <p:cNvPr id="35848" name="矩形 19"/>
          <p:cNvSpPr/>
          <p:nvPr/>
        </p:nvSpPr>
        <p:spPr>
          <a:xfrm>
            <a:off x="2468563" y="2401888"/>
            <a:ext cx="2349500" cy="523875"/>
          </a:xfrm>
          <a:prstGeom prst="rect">
            <a:avLst/>
          </a:prstGeom>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hangingPunct="0"/>
            <a:r>
              <a:rPr lang="zh-CN" altLang="en-US" sz="2800" b="1" spc="0">
                <a:latin typeface="宋体" panose="02010600030101010101" pitchFamily="2" charset="-122"/>
                <a:ea typeface="宋体" panose="02010600030101010101" pitchFamily="2" charset="-122"/>
              </a:rPr>
              <a:t>笑谈</a:t>
            </a:r>
            <a:r>
              <a:rPr lang="zh-CN" altLang="en-US"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碰壁</a:t>
            </a:r>
            <a:r>
              <a:rPr lang="zh-CN" altLang="en-US" sz="2800" b="1">
                <a:latin typeface="宋体" panose="02010600030101010101" pitchFamily="2" charset="-122"/>
                <a:ea typeface="宋体" panose="02010600030101010101" pitchFamily="2" charset="-122"/>
              </a:rPr>
              <a:t>”</a:t>
            </a:r>
            <a:endParaRPr lang="zh-CN" altLang="en-US" sz="2800">
              <a:latin typeface="Arial" panose="020B0604020202020204" pitchFamily="34" charset="0"/>
              <a:ea typeface="宋体" panose="02010600030101010101" pitchFamily="2" charset="-122"/>
            </a:endParaRPr>
          </a:p>
        </p:txBody>
      </p:sp>
      <p:sp>
        <p:nvSpPr>
          <p:cNvPr id="35849" name="矩形 24"/>
          <p:cNvSpPr/>
          <p:nvPr/>
        </p:nvSpPr>
        <p:spPr>
          <a:xfrm>
            <a:off x="2484438" y="2927350"/>
            <a:ext cx="1627187" cy="523875"/>
          </a:xfrm>
          <a:prstGeom prst="rect">
            <a:avLst/>
          </a:prstGeom>
          <a:noFill/>
          <a:ln>
            <a:noFill/>
            <a:miter lim="800000"/>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Arial" panose="020B0604020202020204" pitchFamily="34" charset="0"/>
                <a:ea typeface="宋体" panose="02010600030101010101" pitchFamily="2" charset="-122"/>
              </a:rPr>
              <a:t>燃放花筒</a:t>
            </a:r>
            <a:endParaRPr lang="zh-CN" altLang="en-US" sz="2800" b="1">
              <a:latin typeface="Arial" panose="020B0604020202020204" pitchFamily="34" charset="0"/>
              <a:ea typeface="宋体" panose="02010600030101010101" pitchFamily="2" charset="-122"/>
            </a:endParaRPr>
          </a:p>
        </p:txBody>
      </p:sp>
      <p:sp>
        <p:nvSpPr>
          <p:cNvPr id="35850" name="矩形 27"/>
          <p:cNvSpPr/>
          <p:nvPr/>
        </p:nvSpPr>
        <p:spPr>
          <a:xfrm>
            <a:off x="2513013" y="3522663"/>
            <a:ext cx="1627187" cy="523875"/>
          </a:xfrm>
          <a:prstGeom prst="rect">
            <a:avLst/>
          </a:prstGeom>
          <a:noFill/>
          <a:ln>
            <a:noFill/>
            <a:miter lim="800000"/>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Arial" panose="020B0604020202020204" pitchFamily="34" charset="0"/>
                <a:ea typeface="宋体" panose="02010600030101010101" pitchFamily="2" charset="-122"/>
              </a:rPr>
              <a:t>救助车夫</a:t>
            </a:r>
            <a:endParaRPr lang="zh-CN" altLang="en-US" sz="2800" b="1">
              <a:latin typeface="Arial" panose="020B0604020202020204" pitchFamily="34" charset="0"/>
              <a:ea typeface="宋体" panose="02010600030101010101" pitchFamily="2" charset="-122"/>
            </a:endParaRPr>
          </a:p>
        </p:txBody>
      </p:sp>
      <p:sp>
        <p:nvSpPr>
          <p:cNvPr id="35851" name="矩形 28"/>
          <p:cNvSpPr/>
          <p:nvPr/>
        </p:nvSpPr>
        <p:spPr>
          <a:xfrm>
            <a:off x="2513013" y="4102100"/>
            <a:ext cx="1627187" cy="523875"/>
          </a:xfrm>
          <a:prstGeom prst="rect">
            <a:avLst/>
          </a:prstGeom>
          <a:noFill/>
          <a:ln>
            <a:noFill/>
            <a:miter lim="800000"/>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2800" b="1">
                <a:latin typeface="Arial" panose="020B0604020202020204" pitchFamily="34" charset="0"/>
                <a:ea typeface="宋体" panose="02010600030101010101" pitchFamily="2" charset="-122"/>
              </a:rPr>
              <a:t>关心女仆</a:t>
            </a:r>
            <a:endParaRPr lang="zh-CN" altLang="en-US" sz="2800" b="1">
              <a:latin typeface="Arial" panose="020B0604020202020204" pitchFamily="34" charset="0"/>
              <a:ea typeface="宋体" panose="02010600030101010101" pitchFamily="2" charset="-122"/>
            </a:endParaRPr>
          </a:p>
        </p:txBody>
      </p:sp>
      <p:sp>
        <p:nvSpPr>
          <p:cNvPr id="35852" name="文本框 2"/>
          <p:cNvSpPr txBox="1">
            <a:spLocks noChangeArrowheads="1"/>
          </p:cNvSpPr>
          <p:nvPr/>
        </p:nvSpPr>
        <p:spPr bwMode="auto">
          <a:xfrm>
            <a:off x="2963863" y="58738"/>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板</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35853" name="文本框 2"/>
          <p:cNvSpPr txBox="1">
            <a:spLocks noChangeArrowheads="1"/>
          </p:cNvSpPr>
          <p:nvPr/>
        </p:nvSpPr>
        <p:spPr bwMode="auto">
          <a:xfrm>
            <a:off x="3778250" y="58738"/>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书</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35854" name="文本框 2"/>
          <p:cNvSpPr txBox="1">
            <a:spLocks noChangeArrowheads="1"/>
          </p:cNvSpPr>
          <p:nvPr/>
        </p:nvSpPr>
        <p:spPr bwMode="auto">
          <a:xfrm>
            <a:off x="4610100" y="58738"/>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设</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35855" name="文本框 2"/>
          <p:cNvSpPr txBox="1">
            <a:spLocks noChangeArrowheads="1"/>
          </p:cNvSpPr>
          <p:nvPr/>
        </p:nvSpPr>
        <p:spPr bwMode="auto">
          <a:xfrm>
            <a:off x="5470525" y="58738"/>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计</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wipe(down)">
                                      <p:cBhvr>
                                        <p:cTn id="7" dur="500"/>
                                        <p:tgtEl>
                                          <p:spTgt spid="358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844">
                                            <p:txEl>
                                              <p:pRg st="0" end="0"/>
                                            </p:txEl>
                                          </p:spTgt>
                                        </p:tgtEl>
                                        <p:attrNameLst>
                                          <p:attrName>style.visibility</p:attrName>
                                        </p:attrNameLst>
                                      </p:cBhvr>
                                      <p:to>
                                        <p:strVal val="visible"/>
                                      </p:to>
                                    </p:set>
                                    <p:animEffect transition="in" filter="wipe(left)">
                                      <p:cBhvr>
                                        <p:cTn id="12" dur="500"/>
                                        <p:tgtEl>
                                          <p:spTgt spid="35844">
                                            <p:txEl>
                                              <p:pRg st="0" end="0"/>
                                            </p:txEl>
                                          </p:spTgt>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5843"/>
                                        </p:tgtEl>
                                        <p:attrNameLst>
                                          <p:attrName>style.visibility</p:attrName>
                                        </p:attrNameLst>
                                      </p:cBhvr>
                                      <p:to>
                                        <p:strVal val="visible"/>
                                      </p:to>
                                    </p:set>
                                    <p:animEffect transition="in" filter="wipe(down)">
                                      <p:cBhvr>
                                        <p:cTn id="16" dur="500"/>
                                        <p:tgtEl>
                                          <p:spTgt spid="3584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5847"/>
                                        </p:tgtEl>
                                        <p:attrNameLst>
                                          <p:attrName>style.visibility</p:attrName>
                                        </p:attrNameLst>
                                      </p:cBhvr>
                                      <p:to>
                                        <p:strVal val="visible"/>
                                      </p:to>
                                    </p:set>
                                    <p:animEffect transition="in" filter="wipe(down)">
                                      <p:cBhvr>
                                        <p:cTn id="21" dur="500"/>
                                        <p:tgtEl>
                                          <p:spTgt spid="35847"/>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35848"/>
                                        </p:tgtEl>
                                        <p:attrNameLst>
                                          <p:attrName>style.visibility</p:attrName>
                                        </p:attrNameLst>
                                      </p:cBhvr>
                                      <p:to>
                                        <p:strVal val="visible"/>
                                      </p:to>
                                    </p:set>
                                    <p:animEffect transition="in" filter="randombar(horizontal)">
                                      <p:cBhvr>
                                        <p:cTn id="26" dur="500"/>
                                        <p:tgtEl>
                                          <p:spTgt spid="35848"/>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5849"/>
                                        </p:tgtEl>
                                        <p:attrNameLst>
                                          <p:attrName>style.visibility</p:attrName>
                                        </p:attrNameLst>
                                      </p:cBhvr>
                                      <p:to>
                                        <p:strVal val="visible"/>
                                      </p:to>
                                    </p:set>
                                    <p:animEffect transition="in" filter="randombar(horizontal)">
                                      <p:cBhvr>
                                        <p:cTn id="31" dur="500"/>
                                        <p:tgtEl>
                                          <p:spTgt spid="35849"/>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35850"/>
                                        </p:tgtEl>
                                        <p:attrNameLst>
                                          <p:attrName>style.visibility</p:attrName>
                                        </p:attrNameLst>
                                      </p:cBhvr>
                                      <p:to>
                                        <p:strVal val="visible"/>
                                      </p:to>
                                    </p:set>
                                    <p:animEffect transition="in" filter="randombar(horizontal)">
                                      <p:cBhvr>
                                        <p:cTn id="36" dur="500"/>
                                        <p:tgtEl>
                                          <p:spTgt spid="35850"/>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35851"/>
                                        </p:tgtEl>
                                        <p:attrNameLst>
                                          <p:attrName>style.visibility</p:attrName>
                                        </p:attrNameLst>
                                      </p:cBhvr>
                                      <p:to>
                                        <p:strVal val="visible"/>
                                      </p:to>
                                    </p:set>
                                    <p:animEffect transition="in" filter="randombar(horizontal)">
                                      <p:cBhvr>
                                        <p:cTn id="41" dur="500"/>
                                        <p:tgtEl>
                                          <p:spTgt spid="3585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5841"/>
                                        </p:tgtEl>
                                        <p:attrNameLst>
                                          <p:attrName>style.visibility</p:attrName>
                                        </p:attrNameLst>
                                      </p:cBhvr>
                                      <p:to>
                                        <p:strVal val="visible"/>
                                      </p:to>
                                    </p:set>
                                    <p:animEffect transition="in" filter="wipe(down)">
                                      <p:cBhvr>
                                        <p:cTn id="46" dur="500"/>
                                        <p:tgtEl>
                                          <p:spTgt spid="35841"/>
                                        </p:tgtEl>
                                      </p:cBhvr>
                                    </p:animEffect>
                                  </p:childTnLst>
                                </p:cTn>
                              </p:par>
                            </p:childTnLst>
                          </p:cTn>
                        </p:par>
                        <p:par>
                          <p:cTn id="47" fill="hold">
                            <p:stCondLst>
                              <p:cond delay="500"/>
                            </p:stCondLst>
                            <p:childTnLst>
                              <p:par>
                                <p:cTn id="48" presetID="53" presetClass="entr" presetSubtype="16" fill="hold" grpId="0" nodeType="afterEffect">
                                  <p:stCondLst>
                                    <p:cond delay="0"/>
                                  </p:stCondLst>
                                  <p:childTnLst>
                                    <p:set>
                                      <p:cBhvr>
                                        <p:cTn id="49" dur="1" fill="hold">
                                          <p:stCondLst>
                                            <p:cond delay="0"/>
                                          </p:stCondLst>
                                        </p:cTn>
                                        <p:tgtEl>
                                          <p:spTgt spid="35842"/>
                                        </p:tgtEl>
                                        <p:attrNameLst>
                                          <p:attrName>style.visibility</p:attrName>
                                        </p:attrNameLst>
                                      </p:cBhvr>
                                      <p:to>
                                        <p:strVal val="visible"/>
                                      </p:to>
                                    </p:set>
                                    <p:anim calcmode="lin" valueType="num">
                                      <p:cBhvr>
                                        <p:cTn id="50" dur="500" fill="hold"/>
                                        <p:tgtEl>
                                          <p:spTgt spid="35842"/>
                                        </p:tgtEl>
                                        <p:attrNameLst>
                                          <p:attrName>ppt_w</p:attrName>
                                        </p:attrNameLst>
                                      </p:cBhvr>
                                      <p:tavLst>
                                        <p:tav tm="0">
                                          <p:val>
                                            <p:fltVal val="0"/>
                                          </p:val>
                                        </p:tav>
                                        <p:tav tm="100000">
                                          <p:val>
                                            <p:strVal val="#ppt_w"/>
                                          </p:val>
                                        </p:tav>
                                      </p:tavLst>
                                    </p:anim>
                                    <p:anim calcmode="lin" valueType="num">
                                      <p:cBhvr>
                                        <p:cTn id="51" dur="500" fill="hold"/>
                                        <p:tgtEl>
                                          <p:spTgt spid="35842"/>
                                        </p:tgtEl>
                                        <p:attrNameLst>
                                          <p:attrName>ppt_h</p:attrName>
                                        </p:attrNameLst>
                                      </p:cBhvr>
                                      <p:tavLst>
                                        <p:tav tm="0">
                                          <p:val>
                                            <p:fltVal val="0"/>
                                          </p:val>
                                        </p:tav>
                                        <p:tav tm="100000">
                                          <p:val>
                                            <p:strVal val="#ppt_h"/>
                                          </p:val>
                                        </p:tav>
                                      </p:tavLst>
                                    </p:anim>
                                    <p:animEffect transition="in" filter="fade">
                                      <p:cBhvr>
                                        <p:cTn id="52" dur="5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animBg="1"/>
      <p:bldP spid="35842" grpId="0"/>
      <p:bldP spid="35843" grpId="0" animBg="1"/>
      <p:bldP spid="35845" grpId="0"/>
      <p:bldP spid="35847" grpId="0"/>
      <p:bldP spid="35848" grpId="0"/>
      <p:bldP spid="35849" grpId="0"/>
      <p:bldP spid="35850" grpId="0"/>
      <p:bldP spid="358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文本框 1"/>
          <p:cNvSpPr txBox="1"/>
          <p:nvPr/>
        </p:nvSpPr>
        <p:spPr>
          <a:xfrm>
            <a:off x="654050" y="1147763"/>
            <a:ext cx="7912100" cy="2830512"/>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a:lnSpc>
                <a:spcPct val="150000"/>
              </a:lnSpc>
              <a:spcBef>
                <a:spcPts val="1200"/>
              </a:spcBef>
              <a:buFont typeface="Wingdings" panose="05000000000000000000" pitchFamily="2" charset="2"/>
              <a:buChar char="l"/>
            </a:pPr>
            <a:r>
              <a:rPr lang="zh-CN" altLang="en-US" sz="2800" b="1">
                <a:latin typeface="宋体" panose="02010600030101010101" pitchFamily="2" charset="-122"/>
                <a:ea typeface="宋体" panose="02010600030101010101" pitchFamily="2" charset="-122"/>
              </a:rPr>
              <a:t>用较快的速度默读课文，想想课文写了关于鲁迅先生的哪几件事，给每件事加个小标题。</a:t>
            </a:r>
            <a:endParaRPr lang="zh-CN" altLang="en-US" sz="2800" b="1">
              <a:latin typeface="宋体" panose="02010600030101010101" pitchFamily="2" charset="-122"/>
              <a:ea typeface="宋体" panose="02010600030101010101" pitchFamily="2" charset="-122"/>
            </a:endParaRPr>
          </a:p>
          <a:p>
            <a:pPr marL="457200" lvl="0" indent="-457200">
              <a:lnSpc>
                <a:spcPct val="150000"/>
              </a:lnSpc>
              <a:spcBef>
                <a:spcPts val="1200"/>
              </a:spcBef>
              <a:buFont typeface="Wingdings" panose="05000000000000000000" pitchFamily="2" charset="2"/>
              <a:buChar char="l"/>
            </a:pPr>
            <a:r>
              <a:rPr lang="zh-CN" altLang="en-US" sz="2800" b="1">
                <a:latin typeface="宋体" panose="02010600030101010101" pitchFamily="2" charset="-122"/>
                <a:ea typeface="宋体" panose="02010600030101010101" pitchFamily="2" charset="-122"/>
              </a:rPr>
              <a:t>结合资料和同学交流：课文中的鲁迅先生给你留下了怎样的印象？</a:t>
            </a:r>
            <a:endParaRPr lang="zh-CN" altLang="en-US" sz="2800" b="1">
              <a:latin typeface="宋体" panose="02010600030101010101" pitchFamily="2" charset="-122"/>
              <a:ea typeface="宋体" panose="02010600030101010101" pitchFamily="2" charset="-122"/>
            </a:endParaRPr>
          </a:p>
        </p:txBody>
      </p:sp>
      <p:sp>
        <p:nvSpPr>
          <p:cNvPr id="9218" name="文本框 2"/>
          <p:cNvSpPr txBox="1">
            <a:spLocks noChangeArrowheads="1"/>
          </p:cNvSpPr>
          <p:nvPr/>
        </p:nvSpPr>
        <p:spPr bwMode="auto">
          <a:xfrm>
            <a:off x="2963863"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学</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9219" name="文本框 2"/>
          <p:cNvSpPr txBox="1">
            <a:spLocks noChangeArrowheads="1"/>
          </p:cNvSpPr>
          <p:nvPr/>
        </p:nvSpPr>
        <p:spPr bwMode="auto">
          <a:xfrm>
            <a:off x="3778250"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习</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9220" name="文本框 2"/>
          <p:cNvSpPr txBox="1">
            <a:spLocks noChangeArrowheads="1"/>
          </p:cNvSpPr>
          <p:nvPr/>
        </p:nvSpPr>
        <p:spPr bwMode="auto">
          <a:xfrm>
            <a:off x="4610100"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提</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9221" name="文本框 2"/>
          <p:cNvSpPr txBox="1">
            <a:spLocks noChangeArrowheads="1"/>
          </p:cNvSpPr>
          <p:nvPr/>
        </p:nvSpPr>
        <p:spPr bwMode="auto">
          <a:xfrm>
            <a:off x="5470525"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示</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itchFamily="2" charset="-122"/>
              </a:rPr>
              <a:t>第一课件网，无需注册，免费下载。</a:t>
            </a:r>
            <a:endParaRPr lang="zh-CN" altLang="en-US" sz="2400" b="1" dirty="0">
              <a:solidFill>
                <a:srgbClr val="002060"/>
              </a:solidFill>
              <a:latin typeface="等线"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1"/>
          <p:cNvSpPr txBox="1"/>
          <p:nvPr/>
        </p:nvSpPr>
        <p:spPr>
          <a:xfrm>
            <a:off x="742950" y="566738"/>
            <a:ext cx="7786688" cy="1058862"/>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Bef>
                <a:spcPts val="1200"/>
              </a:spcBef>
            </a:pPr>
            <a:r>
              <a:rPr lang="zh-CN" altLang="en-US" sz="2800" b="1">
                <a:latin typeface="宋体" panose="02010600030101010101" pitchFamily="2" charset="-122"/>
                <a:ea typeface="宋体" panose="02010600030101010101" pitchFamily="2" charset="-122"/>
              </a:rPr>
              <a:t>    用较快的速度默读课文，想想课文写了关于鲁迅先生的哪几件事，给每件事加个小标题。</a:t>
            </a:r>
            <a:endParaRPr lang="zh-CN" altLang="en-US" sz="2800" b="1">
              <a:latin typeface="宋体" panose="02010600030101010101" pitchFamily="2" charset="-122"/>
              <a:ea typeface="宋体" panose="02010600030101010101" pitchFamily="2" charset="-122"/>
            </a:endParaRPr>
          </a:p>
        </p:txBody>
      </p:sp>
      <p:sp>
        <p:nvSpPr>
          <p:cNvPr id="10242" name="矩形 1"/>
          <p:cNvSpPr/>
          <p:nvPr/>
        </p:nvSpPr>
        <p:spPr>
          <a:xfrm>
            <a:off x="742950" y="1625600"/>
            <a:ext cx="7915275" cy="2894013"/>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    提示：</a:t>
            </a:r>
            <a:r>
              <a:rPr lang="zh-CN" altLang="zh-CN" sz="2800" b="1" spc="0">
                <a:solidFill>
                  <a:srgbClr val="0033CC"/>
                </a:solidFill>
                <a:latin typeface="楷体" panose="02010609060101010101" pitchFamily="49" charset="-122"/>
                <a:ea typeface="楷体" panose="02010609060101010101" pitchFamily="49" charset="-122"/>
              </a:rPr>
              <a:t>用较快的速度默读。我们要集中注意力，不回读，带着问题边读边圈画有用信息，并运用这些方法快速默读课文。</a:t>
            </a:r>
            <a:endParaRPr lang="zh-CN" altLang="zh-CN" sz="2800" b="1">
              <a:solidFill>
                <a:srgbClr val="0033CC"/>
              </a:solidFill>
              <a:latin typeface="楷体" panose="02010609060101010101" pitchFamily="49" charset="-122"/>
              <a:ea typeface="楷体" panose="02010609060101010101" pitchFamily="49" charset="-122"/>
            </a:endParaRPr>
          </a:p>
          <a:p>
            <a:pPr marL="0" lvl="0" indent="0" eaLnBrk="1" hangingPunct="0">
              <a:lnSpc>
                <a:spcPct val="130000"/>
              </a:lnSpc>
              <a:spcAft>
                <a:spcPct val="0"/>
              </a:spcAft>
            </a:pPr>
            <a:r>
              <a:rPr lang="en-US" altLang="zh-CN" sz="2800" b="1" spc="0">
                <a:solidFill>
                  <a:srgbClr val="0033CC"/>
                </a:solidFill>
                <a:latin typeface="楷体" panose="02010609060101010101" pitchFamily="49" charset="-122"/>
                <a:ea typeface="楷体" panose="02010609060101010101" pitchFamily="49" charset="-122"/>
              </a:rPr>
              <a:t>    </a:t>
            </a:r>
            <a:r>
              <a:rPr lang="zh-CN" altLang="zh-CN" sz="2800" b="1" spc="0">
                <a:solidFill>
                  <a:srgbClr val="0033CC"/>
                </a:solidFill>
                <a:latin typeface="楷体" panose="02010609060101010101" pitchFamily="49" charset="-122"/>
                <a:ea typeface="楷体" panose="02010609060101010101" pitchFamily="49" charset="-122"/>
              </a:rPr>
              <a:t>小标题比段意简练，一般不是完整的句子，多为短语。</a:t>
            </a:r>
            <a:endParaRPr lang="zh-CN" altLang="zh-CN" sz="2800" b="1">
              <a:solidFill>
                <a:srgbClr val="0033CC"/>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文本框 1"/>
          <p:cNvSpPr txBox="1"/>
          <p:nvPr/>
        </p:nvSpPr>
        <p:spPr>
          <a:xfrm>
            <a:off x="979488" y="1036638"/>
            <a:ext cx="7532687" cy="128428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spcBef>
                <a:spcPts val="1200"/>
              </a:spcBef>
            </a:pPr>
            <a:r>
              <a:rPr lang="zh-CN" altLang="en-US" sz="2800" b="1">
                <a:latin typeface="宋体" panose="02010600030101010101" pitchFamily="2" charset="-122"/>
                <a:ea typeface="宋体" panose="02010600030101010101" pitchFamily="2" charset="-122"/>
              </a:rPr>
              <a:t>    结合资料和同学交流：课文中的鲁迅先生给你留下了怎样的印象？</a:t>
            </a:r>
            <a:endParaRPr lang="zh-CN" altLang="en-US" sz="2800" b="1">
              <a:latin typeface="宋体" panose="02010600030101010101" pitchFamily="2" charset="-122"/>
              <a:ea typeface="宋体" panose="02010600030101010101" pitchFamily="2" charset="-122"/>
            </a:endParaRPr>
          </a:p>
        </p:txBody>
      </p:sp>
      <p:sp>
        <p:nvSpPr>
          <p:cNvPr id="11266" name="矩形 2"/>
          <p:cNvSpPr/>
          <p:nvPr/>
        </p:nvSpPr>
        <p:spPr>
          <a:xfrm>
            <a:off x="979488" y="2482850"/>
            <a:ext cx="7440613" cy="128428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5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    提示：</a:t>
            </a:r>
            <a:r>
              <a:rPr lang="zh-CN" altLang="zh-CN" sz="2800" b="1" spc="0">
                <a:solidFill>
                  <a:srgbClr val="0033CC"/>
                </a:solidFill>
                <a:latin typeface="楷体" panose="02010609060101010101" pitchFamily="49" charset="-122"/>
                <a:ea typeface="楷体" panose="02010609060101010101" pitchFamily="49" charset="-122"/>
              </a:rPr>
              <a:t>我们可以抓关键词句，关注人物的神态、动作、语言等来感受人物形象。</a:t>
            </a:r>
            <a:endParaRPr lang="zh-CN" altLang="zh-CN" sz="2800" b="1">
              <a:solidFill>
                <a:srgbClr val="0033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2"/>
          <p:cNvSpPr txBox="1"/>
          <p:nvPr/>
        </p:nvSpPr>
        <p:spPr>
          <a:xfrm>
            <a:off x="409575" y="776288"/>
            <a:ext cx="7604125" cy="5365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400" b="1">
                <a:latin typeface="宋体" panose="02010600030101010101" pitchFamily="2" charset="-122"/>
                <a:ea typeface="宋体" panose="02010600030101010101" pitchFamily="2" charset="-122"/>
              </a:rPr>
              <a:t>快速默读课文，想一想：为什么段落之间用空行隔开。 </a:t>
            </a:r>
            <a:endParaRPr lang="zh-CN" altLang="en-US" sz="2400" b="1">
              <a:latin typeface="宋体" panose="02010600030101010101" pitchFamily="2" charset="-122"/>
              <a:ea typeface="宋体" panose="02010600030101010101" pitchFamily="2" charset="-122"/>
            </a:endParaRPr>
          </a:p>
        </p:txBody>
      </p:sp>
      <p:grpSp>
        <p:nvGrpSpPr>
          <p:cNvPr id="12290" name="组合 5"/>
          <p:cNvGrpSpPr/>
          <p:nvPr/>
        </p:nvGrpSpPr>
        <p:grpSpPr>
          <a:xfrm>
            <a:off x="587375" y="1304925"/>
            <a:ext cx="7985125" cy="3248025"/>
            <a:chOff x="2794000" y="1102321"/>
            <a:chExt cx="8485732" cy="3452155"/>
          </a:xfrm>
        </p:grpSpPr>
        <p:pic>
          <p:nvPicPr>
            <p:cNvPr id="12291" name="图片 1"/>
            <p:cNvPicPr>
              <a:picLocks noChangeAspect="1"/>
            </p:cNvPicPr>
            <p:nvPr/>
          </p:nvPicPr>
          <p:blipFill>
            <a:blip r:embed="rId1"/>
            <a:srcRect l="6329" r="5263" b="1770"/>
            <a:stretch>
              <a:fillRect/>
            </a:stretch>
          </p:blipFill>
          <p:spPr>
            <a:xfrm>
              <a:off x="2794000" y="1102321"/>
              <a:ext cx="2148520" cy="3452155"/>
            </a:xfrm>
            <a:prstGeom prst="rect">
              <a:avLst/>
            </a:prstGeom>
            <a:noFill/>
            <a:ln>
              <a:noFill/>
              <a:miter lim="800000"/>
              <a:headEnd/>
              <a:tailEnd/>
            </a:ln>
          </p:spPr>
        </p:pic>
        <p:pic>
          <p:nvPicPr>
            <p:cNvPr id="12292" name="图片 2"/>
            <p:cNvPicPr>
              <a:picLocks noChangeAspect="1"/>
            </p:cNvPicPr>
            <p:nvPr/>
          </p:nvPicPr>
          <p:blipFill>
            <a:blip r:embed="rId2"/>
            <a:srcRect l="5248" r="7417" b="2387"/>
            <a:stretch>
              <a:fillRect/>
            </a:stretch>
          </p:blipFill>
          <p:spPr>
            <a:xfrm>
              <a:off x="4931397" y="1102321"/>
              <a:ext cx="2161309" cy="3452155"/>
            </a:xfrm>
            <a:prstGeom prst="rect">
              <a:avLst/>
            </a:prstGeom>
            <a:noFill/>
            <a:ln>
              <a:noFill/>
              <a:miter lim="800000"/>
              <a:headEnd/>
              <a:tailEnd/>
            </a:ln>
          </p:spPr>
        </p:pic>
        <p:pic>
          <p:nvPicPr>
            <p:cNvPr id="12293" name="图片 3"/>
            <p:cNvPicPr>
              <a:picLocks noChangeAspect="1"/>
            </p:cNvPicPr>
            <p:nvPr/>
          </p:nvPicPr>
          <p:blipFill>
            <a:blip r:embed="rId3"/>
            <a:srcRect l="9299" r="2969" b="639"/>
            <a:stretch>
              <a:fillRect/>
            </a:stretch>
          </p:blipFill>
          <p:spPr>
            <a:xfrm>
              <a:off x="7033847" y="1102321"/>
              <a:ext cx="2116548" cy="3452155"/>
            </a:xfrm>
            <a:prstGeom prst="rect">
              <a:avLst/>
            </a:prstGeom>
            <a:noFill/>
            <a:ln>
              <a:noFill/>
              <a:miter lim="800000"/>
              <a:headEnd/>
              <a:tailEnd/>
            </a:ln>
          </p:spPr>
        </p:pic>
        <p:pic>
          <p:nvPicPr>
            <p:cNvPr id="12294" name="图片 4"/>
            <p:cNvPicPr>
              <a:picLocks noChangeAspect="1"/>
            </p:cNvPicPr>
            <p:nvPr/>
          </p:nvPicPr>
          <p:blipFill>
            <a:blip r:embed="rId4"/>
            <a:srcRect l="3603" r="4984"/>
            <a:stretch>
              <a:fillRect/>
            </a:stretch>
          </p:blipFill>
          <p:spPr>
            <a:xfrm>
              <a:off x="9131211" y="1102321"/>
              <a:ext cx="2148521" cy="3452155"/>
            </a:xfrm>
            <a:prstGeom prst="rect">
              <a:avLst/>
            </a:prstGeom>
            <a:noFill/>
            <a:ln>
              <a:noFill/>
              <a:miter lim="800000"/>
              <a:headEnd/>
              <a:tailEnd/>
            </a:ln>
          </p:spPr>
        </p:pic>
      </p:grpSp>
      <p:sp>
        <p:nvSpPr>
          <p:cNvPr id="12295" name="文本框 2"/>
          <p:cNvSpPr txBox="1">
            <a:spLocks noChangeArrowheads="1"/>
          </p:cNvSpPr>
          <p:nvPr/>
        </p:nvSpPr>
        <p:spPr bwMode="auto">
          <a:xfrm>
            <a:off x="2963863"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默</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2296" name="文本框 2"/>
          <p:cNvSpPr txBox="1">
            <a:spLocks noChangeArrowheads="1"/>
          </p:cNvSpPr>
          <p:nvPr/>
        </p:nvSpPr>
        <p:spPr bwMode="auto">
          <a:xfrm>
            <a:off x="3778250"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读</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2297" name="文本框 2"/>
          <p:cNvSpPr txBox="1">
            <a:spLocks noChangeArrowheads="1"/>
          </p:cNvSpPr>
          <p:nvPr/>
        </p:nvSpPr>
        <p:spPr bwMode="auto">
          <a:xfrm>
            <a:off x="4610100"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课</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2298" name="文本框 2"/>
          <p:cNvSpPr txBox="1">
            <a:spLocks noChangeArrowheads="1"/>
          </p:cNvSpPr>
          <p:nvPr/>
        </p:nvSpPr>
        <p:spPr bwMode="auto">
          <a:xfrm>
            <a:off x="5470525"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文</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文本框 1"/>
          <p:cNvSpPr txBox="1"/>
          <p:nvPr/>
        </p:nvSpPr>
        <p:spPr>
          <a:xfrm>
            <a:off x="685800" y="550863"/>
            <a:ext cx="7786688" cy="10572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20000"/>
              </a:lnSpc>
              <a:spcBef>
                <a:spcPts val="1200"/>
              </a:spcBef>
            </a:pPr>
            <a:r>
              <a:rPr lang="zh-CN" altLang="en-US" sz="2800" b="1">
                <a:latin typeface="宋体" panose="02010600030101010101" pitchFamily="2" charset="-122"/>
                <a:ea typeface="宋体" panose="02010600030101010101" pitchFamily="2" charset="-122"/>
              </a:rPr>
              <a:t>    课文写了关于鲁迅先生的哪几件事，给每件事加个小标题。</a:t>
            </a:r>
            <a:endParaRPr lang="zh-CN" altLang="en-US" sz="2800" b="1">
              <a:latin typeface="宋体" panose="02010600030101010101" pitchFamily="2" charset="-122"/>
              <a:ea typeface="宋体" panose="02010600030101010101" pitchFamily="2" charset="-122"/>
            </a:endParaRPr>
          </a:p>
        </p:txBody>
      </p:sp>
      <p:grpSp>
        <p:nvGrpSpPr>
          <p:cNvPr id="13314" name="组合 8"/>
          <p:cNvGrpSpPr/>
          <p:nvPr/>
        </p:nvGrpSpPr>
        <p:grpSpPr>
          <a:xfrm>
            <a:off x="685800" y="3521075"/>
            <a:ext cx="3101975" cy="1041400"/>
            <a:chOff x="2713285" y="4009208"/>
            <a:chExt cx="2227194" cy="1040713"/>
          </a:xfrm>
        </p:grpSpPr>
        <p:sp>
          <p:nvSpPr>
            <p:cNvPr id="13315" name="椭圆 9"/>
            <p:cNvSpPr/>
            <p:nvPr/>
          </p:nvSpPr>
          <p:spPr>
            <a:xfrm>
              <a:off x="2755458" y="4009208"/>
              <a:ext cx="1965037"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2800" b="1">
                <a:solidFill>
                  <a:srgbClr val="0033CC"/>
                </a:solidFill>
                <a:latin typeface="楷体" panose="02010609060101010101" pitchFamily="49" charset="-122"/>
                <a:ea typeface="楷体" panose="02010609060101010101" pitchFamily="49" charset="-122"/>
              </a:endParaRPr>
            </a:p>
          </p:txBody>
        </p:sp>
        <p:sp>
          <p:nvSpPr>
            <p:cNvPr id="13316" name="矩形 10"/>
            <p:cNvSpPr/>
            <p:nvPr/>
          </p:nvSpPr>
          <p:spPr>
            <a:xfrm>
              <a:off x="2713285" y="4244750"/>
              <a:ext cx="2227194" cy="522875"/>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2800" b="1">
                  <a:solidFill>
                    <a:srgbClr val="0033CC"/>
                  </a:solidFill>
                  <a:latin typeface="楷体" panose="02010609060101010101" pitchFamily="49" charset="-122"/>
                  <a:ea typeface="楷体" panose="02010609060101010101" pitchFamily="49" charset="-122"/>
                </a:rPr>
                <a:t>谈</a:t>
              </a:r>
              <a:r>
                <a:rPr lang="en-US" altLang="zh-CN" sz="2800" b="1">
                  <a:solidFill>
                    <a:srgbClr val="0033CC"/>
                  </a:solidFill>
                  <a:latin typeface="楷体" panose="02010609060101010101" pitchFamily="49" charset="-122"/>
                  <a:ea typeface="楷体" panose="02010609060101010101" pitchFamily="49" charset="-122"/>
                </a:rPr>
                <a:t>《</a:t>
              </a:r>
              <a:r>
                <a:rPr lang="zh-CN" altLang="en-US" sz="2800" b="1">
                  <a:solidFill>
                    <a:srgbClr val="0033CC"/>
                  </a:solidFill>
                  <a:latin typeface="楷体" panose="02010609060101010101" pitchFamily="49" charset="-122"/>
                  <a:ea typeface="楷体" panose="02010609060101010101" pitchFamily="49" charset="-122"/>
                </a:rPr>
                <a:t>水浒传</a:t>
              </a:r>
              <a:r>
                <a:rPr lang="en-US" altLang="zh-CN" sz="2800" b="1">
                  <a:solidFill>
                    <a:srgbClr val="0033CC"/>
                  </a:solidFill>
                  <a:latin typeface="楷体" panose="02010609060101010101" pitchFamily="49" charset="-122"/>
                  <a:ea typeface="楷体" panose="02010609060101010101" pitchFamily="49" charset="-122"/>
                </a:rPr>
                <a:t>》</a:t>
              </a:r>
              <a:endParaRPr lang="zh-CN" altLang="en-US" sz="2800" b="1">
                <a:solidFill>
                  <a:srgbClr val="0033CC"/>
                </a:solidFill>
                <a:latin typeface="楷体" panose="02010609060101010101" pitchFamily="49" charset="-122"/>
                <a:ea typeface="楷体" panose="02010609060101010101" pitchFamily="49" charset="-122"/>
              </a:endParaRPr>
            </a:p>
          </p:txBody>
        </p:sp>
      </p:grpSp>
      <p:sp>
        <p:nvSpPr>
          <p:cNvPr id="13317" name="椭圆 11"/>
          <p:cNvSpPr/>
          <p:nvPr/>
        </p:nvSpPr>
        <p:spPr>
          <a:xfrm>
            <a:off x="3595688" y="3543300"/>
            <a:ext cx="2659063" cy="1012825"/>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eaLnBrk="1" hangingPunct="0"/>
            <a:r>
              <a:rPr lang="zh-CN" altLang="en-US" sz="2800" b="1" spc="0">
                <a:solidFill>
                  <a:srgbClr val="0033CC"/>
                </a:solidFill>
                <a:latin typeface="楷体" panose="02010609060101010101" pitchFamily="49" charset="-122"/>
                <a:ea typeface="楷体" panose="02010609060101010101" pitchFamily="49" charset="-122"/>
              </a:rPr>
              <a:t>燃放花筒</a:t>
            </a:r>
            <a:endParaRPr lang="zh-CN" altLang="en-US" sz="2800" b="1">
              <a:solidFill>
                <a:srgbClr val="0033CC"/>
              </a:solidFill>
              <a:latin typeface="楷体" panose="02010609060101010101" pitchFamily="49" charset="-122"/>
              <a:ea typeface="楷体" panose="02010609060101010101" pitchFamily="49" charset="-122"/>
            </a:endParaRPr>
          </a:p>
        </p:txBody>
      </p:sp>
      <p:cxnSp>
        <p:nvCxnSpPr>
          <p:cNvPr id="13318" name="直接连接符 12"/>
          <p:cNvCxnSpPr>
            <a:stCxn id="13315" idx="0"/>
            <a:endCxn id="13323" idx="4"/>
          </p:cNvCxnSpPr>
          <p:nvPr/>
        </p:nvCxnSpPr>
        <p:spPr>
          <a:xfrm flipV="1">
            <a:off x="2112963" y="2771775"/>
            <a:ext cx="1268412" cy="749300"/>
          </a:xfrm>
          <a:prstGeom prst="line">
            <a:avLst/>
          </a:prstGeom>
          <a:noFill/>
          <a:ln w="38100">
            <a:solidFill>
              <a:srgbClr val="C00000"/>
            </a:solidFill>
            <a:round/>
          </a:ln>
        </p:spPr>
      </p:cxnSp>
      <p:cxnSp>
        <p:nvCxnSpPr>
          <p:cNvPr id="13319" name="直接连接符 13"/>
          <p:cNvCxnSpPr>
            <a:stCxn id="13317" idx="0"/>
            <a:endCxn id="13323" idx="4"/>
          </p:cNvCxnSpPr>
          <p:nvPr/>
        </p:nvCxnSpPr>
        <p:spPr>
          <a:xfrm flipH="1" flipV="1">
            <a:off x="3381375" y="2771775"/>
            <a:ext cx="1544638" cy="771525"/>
          </a:xfrm>
          <a:prstGeom prst="line">
            <a:avLst/>
          </a:prstGeom>
          <a:noFill/>
          <a:ln w="38100">
            <a:solidFill>
              <a:srgbClr val="C00000"/>
            </a:solidFill>
            <a:round/>
          </a:ln>
        </p:spPr>
      </p:cxnSp>
      <p:cxnSp>
        <p:nvCxnSpPr>
          <p:cNvPr id="13320" name="直接连接符 14"/>
          <p:cNvCxnSpPr>
            <a:stCxn id="13317" idx="0"/>
            <a:endCxn id="13326" idx="4"/>
          </p:cNvCxnSpPr>
          <p:nvPr/>
        </p:nvCxnSpPr>
        <p:spPr>
          <a:xfrm flipV="1">
            <a:off x="4926013" y="2754313"/>
            <a:ext cx="1371600" cy="788987"/>
          </a:xfrm>
          <a:prstGeom prst="line">
            <a:avLst/>
          </a:prstGeom>
          <a:noFill/>
          <a:ln w="38100">
            <a:solidFill>
              <a:srgbClr val="C00000"/>
            </a:solidFill>
            <a:round/>
          </a:ln>
        </p:spPr>
      </p:cxnSp>
      <p:cxnSp>
        <p:nvCxnSpPr>
          <p:cNvPr id="13321" name="直接连接符 15"/>
          <p:cNvCxnSpPr>
            <a:stCxn id="13329" idx="0"/>
            <a:endCxn id="13326" idx="4"/>
          </p:cNvCxnSpPr>
          <p:nvPr/>
        </p:nvCxnSpPr>
        <p:spPr>
          <a:xfrm flipH="1" flipV="1">
            <a:off x="6297613" y="2754313"/>
            <a:ext cx="1270000" cy="788987"/>
          </a:xfrm>
          <a:prstGeom prst="line">
            <a:avLst/>
          </a:prstGeom>
          <a:noFill/>
          <a:ln w="38100">
            <a:solidFill>
              <a:srgbClr val="C00000"/>
            </a:solidFill>
            <a:round/>
          </a:ln>
        </p:spPr>
      </p:cxnSp>
      <p:grpSp>
        <p:nvGrpSpPr>
          <p:cNvPr id="13322" name="组合 16"/>
          <p:cNvGrpSpPr/>
          <p:nvPr/>
        </p:nvGrpSpPr>
        <p:grpSpPr>
          <a:xfrm>
            <a:off x="2063750" y="1720850"/>
            <a:ext cx="2747963" cy="1050925"/>
            <a:chOff x="2866203" y="3934876"/>
            <a:chExt cx="1957981" cy="1040713"/>
          </a:xfrm>
        </p:grpSpPr>
        <p:sp>
          <p:nvSpPr>
            <p:cNvPr id="13323" name="椭圆 17"/>
            <p:cNvSpPr/>
            <p:nvPr/>
          </p:nvSpPr>
          <p:spPr>
            <a:xfrm>
              <a:off x="2903531" y="3934876"/>
              <a:ext cx="1803016"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2800" b="1">
                <a:solidFill>
                  <a:srgbClr val="0033CC"/>
                </a:solidFill>
                <a:latin typeface="楷体" panose="02010609060101010101" pitchFamily="49" charset="-122"/>
                <a:ea typeface="楷体" panose="02010609060101010101" pitchFamily="49" charset="-122"/>
              </a:endParaRPr>
            </a:p>
          </p:txBody>
        </p:sp>
        <p:sp>
          <p:nvSpPr>
            <p:cNvPr id="13324" name="矩形 10"/>
            <p:cNvSpPr/>
            <p:nvPr/>
          </p:nvSpPr>
          <p:spPr>
            <a:xfrm>
              <a:off x="2866203" y="4132929"/>
              <a:ext cx="1957981" cy="518136"/>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2800" b="1">
                  <a:solidFill>
                    <a:srgbClr val="0033CC"/>
                  </a:solidFill>
                  <a:latin typeface="楷体" panose="02010609060101010101" pitchFamily="49" charset="-122"/>
                  <a:ea typeface="楷体" panose="02010609060101010101" pitchFamily="49" charset="-122"/>
                </a:rPr>
                <a:t>笑谈</a:t>
              </a:r>
              <a:r>
                <a:rPr lang="zh-CN" altLang="en-US" sz="2800" b="1">
                  <a:solidFill>
                    <a:srgbClr val="0033CC"/>
                  </a:solidFill>
                  <a:latin typeface="楷体" panose="02010609060101010101" pitchFamily="49" charset="-122"/>
                  <a:ea typeface="楷体" panose="02010609060101010101" pitchFamily="49" charset="-122"/>
                </a:rPr>
                <a:t>“</a:t>
              </a:r>
              <a:r>
                <a:rPr lang="zh-CN" altLang="en-US" sz="2800" b="1">
                  <a:solidFill>
                    <a:srgbClr val="0033CC"/>
                  </a:solidFill>
                  <a:latin typeface="楷体" panose="02010609060101010101" pitchFamily="49" charset="-122"/>
                  <a:ea typeface="楷体" panose="02010609060101010101" pitchFamily="49" charset="-122"/>
                </a:rPr>
                <a:t>碰壁</a:t>
              </a:r>
              <a:r>
                <a:rPr lang="zh-CN" altLang="en-US" sz="2800" b="1">
                  <a:solidFill>
                    <a:srgbClr val="0033CC"/>
                  </a:solidFill>
                  <a:latin typeface="楷体" panose="02010609060101010101" pitchFamily="49" charset="-122"/>
                  <a:ea typeface="楷体" panose="02010609060101010101" pitchFamily="49" charset="-122"/>
                </a:rPr>
                <a:t>”</a:t>
              </a:r>
              <a:endParaRPr lang="zh-CN" altLang="en-US" sz="2800" b="1">
                <a:solidFill>
                  <a:srgbClr val="0033CC"/>
                </a:solidFill>
                <a:latin typeface="楷体" panose="02010609060101010101" pitchFamily="49" charset="-122"/>
                <a:ea typeface="楷体" panose="02010609060101010101" pitchFamily="49" charset="-122"/>
              </a:endParaRPr>
            </a:p>
          </p:txBody>
        </p:sp>
      </p:grpSp>
      <p:grpSp>
        <p:nvGrpSpPr>
          <p:cNvPr id="13325" name="组合 19"/>
          <p:cNvGrpSpPr/>
          <p:nvPr/>
        </p:nvGrpSpPr>
        <p:grpSpPr>
          <a:xfrm>
            <a:off x="5121275" y="1738313"/>
            <a:ext cx="2389188" cy="1016000"/>
            <a:chOff x="2946276" y="3922996"/>
            <a:chExt cx="1758517" cy="1040713"/>
          </a:xfrm>
        </p:grpSpPr>
        <p:sp>
          <p:nvSpPr>
            <p:cNvPr id="13326" name="椭圆 20"/>
            <p:cNvSpPr/>
            <p:nvPr/>
          </p:nvSpPr>
          <p:spPr>
            <a:xfrm>
              <a:off x="2946276" y="3922996"/>
              <a:ext cx="1732811"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2800" b="1">
                <a:solidFill>
                  <a:srgbClr val="0033CC"/>
                </a:solidFill>
                <a:latin typeface="楷体" panose="02010609060101010101" pitchFamily="49" charset="-122"/>
                <a:ea typeface="楷体" panose="02010609060101010101" pitchFamily="49" charset="-122"/>
              </a:endParaRPr>
            </a:p>
          </p:txBody>
        </p:sp>
        <p:sp>
          <p:nvSpPr>
            <p:cNvPr id="13327" name="矩形 10"/>
            <p:cNvSpPr/>
            <p:nvPr/>
          </p:nvSpPr>
          <p:spPr>
            <a:xfrm>
              <a:off x="2978254" y="4142346"/>
              <a:ext cx="1726539" cy="53594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2800" b="1">
                  <a:solidFill>
                    <a:srgbClr val="0033CC"/>
                  </a:solidFill>
                  <a:latin typeface="楷体" panose="02010609060101010101" pitchFamily="49" charset="-122"/>
                  <a:ea typeface="楷体" panose="02010609060101010101" pitchFamily="49" charset="-122"/>
                </a:rPr>
                <a:t>救助车夫</a:t>
              </a:r>
              <a:endParaRPr lang="zh-CN" altLang="en-US" sz="2800" b="1">
                <a:solidFill>
                  <a:srgbClr val="0033CC"/>
                </a:solidFill>
                <a:latin typeface="楷体" panose="02010609060101010101" pitchFamily="49" charset="-122"/>
                <a:ea typeface="楷体" panose="02010609060101010101" pitchFamily="49" charset="-122"/>
              </a:endParaRPr>
            </a:p>
          </p:txBody>
        </p:sp>
      </p:grpSp>
      <p:grpSp>
        <p:nvGrpSpPr>
          <p:cNvPr id="13328" name="组合 22"/>
          <p:cNvGrpSpPr/>
          <p:nvPr/>
        </p:nvGrpSpPr>
        <p:grpSpPr>
          <a:xfrm>
            <a:off x="6491288" y="3543300"/>
            <a:ext cx="2187575" cy="1012825"/>
            <a:chOff x="2946276" y="3922996"/>
            <a:chExt cx="1758517" cy="1040713"/>
          </a:xfrm>
        </p:grpSpPr>
        <p:sp>
          <p:nvSpPr>
            <p:cNvPr id="13329" name="椭圆 23"/>
            <p:cNvSpPr/>
            <p:nvPr/>
          </p:nvSpPr>
          <p:spPr>
            <a:xfrm>
              <a:off x="2946276" y="3922996"/>
              <a:ext cx="1731718" cy="1040713"/>
            </a:xfrm>
            <a:prstGeom prst="ellipse">
              <a:avLst/>
            </a:prstGeom>
            <a:solidFill>
              <a:srgbClr val="FFFFFF"/>
            </a:solidFill>
            <a:ln>
              <a:noFill/>
            </a:ln>
          </p:spPr>
          <p:style>
            <a:lnRef idx="1">
              <a:schemeClr val="accent6"/>
            </a:lnRef>
            <a:fillRef idx="2">
              <a:schemeClr val="accent6"/>
            </a:fillRef>
            <a:effectRef idx="1">
              <a:schemeClr val="accent6"/>
            </a:effectRef>
            <a:fontRef idx="minor">
              <a:schemeClr val="dk1"/>
            </a:fontRef>
          </p:style>
          <p:txBody>
            <a:bodyPr anchor="ctr" anchorCtr="0"/>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hangingPunct="0"/>
              <a:endParaRPr lang="zh-CN" altLang="en-US" sz="2800" b="1">
                <a:solidFill>
                  <a:srgbClr val="0033CC"/>
                </a:solidFill>
                <a:latin typeface="楷体" panose="02010609060101010101" pitchFamily="49" charset="-122"/>
                <a:ea typeface="楷体" panose="02010609060101010101" pitchFamily="49" charset="-122"/>
              </a:endParaRPr>
            </a:p>
          </p:txBody>
        </p:sp>
        <p:sp>
          <p:nvSpPr>
            <p:cNvPr id="13330" name="矩形 10"/>
            <p:cNvSpPr/>
            <p:nvPr/>
          </p:nvSpPr>
          <p:spPr>
            <a:xfrm>
              <a:off x="2978254" y="4142346"/>
              <a:ext cx="1726539" cy="53762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r>
                <a:rPr lang="zh-CN" altLang="en-US" sz="2800" b="1">
                  <a:solidFill>
                    <a:srgbClr val="0033CC"/>
                  </a:solidFill>
                  <a:latin typeface="楷体" panose="02010609060101010101" pitchFamily="49" charset="-122"/>
                  <a:ea typeface="楷体" panose="02010609060101010101" pitchFamily="49" charset="-122"/>
                </a:rPr>
                <a:t>关心女佣</a:t>
              </a:r>
              <a:endParaRPr lang="zh-CN" altLang="en-US" sz="2800" b="1">
                <a:solidFill>
                  <a:srgbClr val="0033CC"/>
                </a:solidFill>
                <a:latin typeface="楷体" panose="02010609060101010101" pitchFamily="49" charset="-122"/>
                <a:ea typeface="楷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left)">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318"/>
                                        </p:tgtEl>
                                        <p:attrNameLst>
                                          <p:attrName>style.visibility</p:attrName>
                                        </p:attrNameLst>
                                      </p:cBhvr>
                                      <p:to>
                                        <p:strVal val="visible"/>
                                      </p:to>
                                    </p:set>
                                    <p:animEffect transition="in" filter="wipe(left)">
                                      <p:cBhvr>
                                        <p:cTn id="12" dur="500"/>
                                        <p:tgtEl>
                                          <p:spTgt spid="133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322"/>
                                        </p:tgtEl>
                                        <p:attrNameLst>
                                          <p:attrName>style.visibility</p:attrName>
                                        </p:attrNameLst>
                                      </p:cBhvr>
                                      <p:to>
                                        <p:strVal val="visible"/>
                                      </p:to>
                                    </p:set>
                                    <p:animEffect transition="in" filter="wipe(left)">
                                      <p:cBhvr>
                                        <p:cTn id="17" dur="500"/>
                                        <p:tgtEl>
                                          <p:spTgt spid="133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319"/>
                                        </p:tgtEl>
                                        <p:attrNameLst>
                                          <p:attrName>style.visibility</p:attrName>
                                        </p:attrNameLst>
                                      </p:cBhvr>
                                      <p:to>
                                        <p:strVal val="visible"/>
                                      </p:to>
                                    </p:set>
                                    <p:animEffect transition="in" filter="wipe(left)">
                                      <p:cBhvr>
                                        <p:cTn id="22" dur="500"/>
                                        <p:tgtEl>
                                          <p:spTgt spid="133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317"/>
                                        </p:tgtEl>
                                        <p:attrNameLst>
                                          <p:attrName>style.visibility</p:attrName>
                                        </p:attrNameLst>
                                      </p:cBhvr>
                                      <p:to>
                                        <p:strVal val="visible"/>
                                      </p:to>
                                    </p:set>
                                    <p:animEffect transition="in" filter="wipe(left)">
                                      <p:cBhvr>
                                        <p:cTn id="27" dur="500"/>
                                        <p:tgtEl>
                                          <p:spTgt spid="133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320"/>
                                        </p:tgtEl>
                                        <p:attrNameLst>
                                          <p:attrName>style.visibility</p:attrName>
                                        </p:attrNameLst>
                                      </p:cBhvr>
                                      <p:to>
                                        <p:strVal val="visible"/>
                                      </p:to>
                                    </p:set>
                                    <p:animEffect transition="in" filter="wipe(left)">
                                      <p:cBhvr>
                                        <p:cTn id="32" dur="500"/>
                                        <p:tgtEl>
                                          <p:spTgt spid="133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325"/>
                                        </p:tgtEl>
                                        <p:attrNameLst>
                                          <p:attrName>style.visibility</p:attrName>
                                        </p:attrNameLst>
                                      </p:cBhvr>
                                      <p:to>
                                        <p:strVal val="visible"/>
                                      </p:to>
                                    </p:set>
                                    <p:animEffect transition="in" filter="wipe(left)">
                                      <p:cBhvr>
                                        <p:cTn id="37" dur="500"/>
                                        <p:tgtEl>
                                          <p:spTgt spid="133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321"/>
                                        </p:tgtEl>
                                        <p:attrNameLst>
                                          <p:attrName>style.visibility</p:attrName>
                                        </p:attrNameLst>
                                      </p:cBhvr>
                                      <p:to>
                                        <p:strVal val="visible"/>
                                      </p:to>
                                    </p:set>
                                    <p:animEffect transition="in" filter="wipe(left)">
                                      <p:cBhvr>
                                        <p:cTn id="42" dur="500"/>
                                        <p:tgtEl>
                                          <p:spTgt spid="133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328"/>
                                        </p:tgtEl>
                                        <p:attrNameLst>
                                          <p:attrName>style.visibility</p:attrName>
                                        </p:attrNameLst>
                                      </p:cBhvr>
                                      <p:to>
                                        <p:strVal val="visible"/>
                                      </p:to>
                                    </p:set>
                                    <p:animEffect transition="in" filter="wipe(left)">
                                      <p:cBhvr>
                                        <p:cTn id="47" dur="500"/>
                                        <p:tgtEl>
                                          <p:spTgt spid="13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1"/>
          <p:cNvSpPr txBox="1"/>
          <p:nvPr/>
        </p:nvSpPr>
        <p:spPr>
          <a:xfrm>
            <a:off x="685800" y="912813"/>
            <a:ext cx="7786688" cy="54133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800" b="1">
                <a:latin typeface="宋体" panose="02010600030101010101" pitchFamily="2" charset="-122"/>
                <a:ea typeface="宋体" panose="02010600030101010101" pitchFamily="2" charset="-122"/>
              </a:rPr>
              <a:t>自由读第</a:t>
            </a:r>
            <a:r>
              <a:rPr lang="en-US" altLang="zh-CN" sz="2800" b="1">
                <a:latin typeface="宋体" panose="02010600030101010101" pitchFamily="2" charset="-122"/>
              </a:rPr>
              <a:t>1</a:t>
            </a:r>
            <a:r>
              <a:rPr lang="zh-CN" altLang="en-US" sz="2800" b="1">
                <a:latin typeface="宋体" panose="02010600030101010101" pitchFamily="2" charset="-122"/>
                <a:ea typeface="宋体" panose="02010600030101010101" pitchFamily="2" charset="-122"/>
              </a:rPr>
              <a:t>自然段，说说这段话主要写了什么。</a:t>
            </a:r>
            <a:endParaRPr lang="zh-CN" altLang="en-US" sz="2800" b="1">
              <a:latin typeface="宋体" panose="02010600030101010101" pitchFamily="2" charset="-122"/>
              <a:ea typeface="宋体" panose="02010600030101010101" pitchFamily="2" charset="-122"/>
            </a:endParaRPr>
          </a:p>
        </p:txBody>
      </p:sp>
      <p:sp>
        <p:nvSpPr>
          <p:cNvPr id="14338" name="矩形 2"/>
          <p:cNvSpPr/>
          <p:nvPr/>
        </p:nvSpPr>
        <p:spPr>
          <a:xfrm>
            <a:off x="731838" y="1716088"/>
            <a:ext cx="8105775" cy="652463"/>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写伯父去世后，</a:t>
            </a:r>
            <a:r>
              <a:rPr lang="zh-CN" altLang="en-US" sz="2800" b="1">
                <a:solidFill>
                  <a:srgbClr val="0033CC"/>
                </a:solidFill>
                <a:latin typeface="楷体" panose="02010609060101010101" pitchFamily="49" charset="-122"/>
                <a:ea typeface="楷体" panose="02010609060101010101" pitchFamily="49" charset="-122"/>
              </a:rPr>
              <a:t>“</a:t>
            </a:r>
            <a:r>
              <a:rPr lang="zh-CN" altLang="en-US" sz="2800" b="1">
                <a:solidFill>
                  <a:srgbClr val="0033CC"/>
                </a:solidFill>
                <a:latin typeface="楷体" panose="02010609060101010101" pitchFamily="49" charset="-122"/>
                <a:ea typeface="楷体" panose="02010609060101010101" pitchFamily="49" charset="-122"/>
              </a:rPr>
              <a:t>我</a:t>
            </a:r>
            <a:r>
              <a:rPr lang="zh-CN" altLang="en-US" sz="2800" b="1">
                <a:solidFill>
                  <a:srgbClr val="0033CC"/>
                </a:solidFill>
                <a:latin typeface="楷体" panose="02010609060101010101" pitchFamily="49" charset="-122"/>
                <a:ea typeface="楷体" panose="02010609060101010101" pitchFamily="49" charset="-122"/>
              </a:rPr>
              <a:t>”</a:t>
            </a:r>
            <a:r>
              <a:rPr lang="zh-CN" altLang="en-US" sz="2800" b="1">
                <a:solidFill>
                  <a:srgbClr val="0033CC"/>
                </a:solidFill>
                <a:latin typeface="楷体" panose="02010609060101010101" pitchFamily="49" charset="-122"/>
                <a:ea typeface="楷体" panose="02010609060101010101" pitchFamily="49" charset="-122"/>
              </a:rPr>
              <a:t>看到他深受很多人的爱戴。</a:t>
            </a:r>
            <a:endParaRPr lang="zh-CN" altLang="zh-CN" sz="2800" b="1">
              <a:solidFill>
                <a:srgbClr val="0033CC"/>
              </a:solidFill>
              <a:latin typeface="楷体" panose="02010609060101010101" pitchFamily="49" charset="-122"/>
              <a:ea typeface="楷体" panose="02010609060101010101" pitchFamily="49" charset="-122"/>
            </a:endParaRPr>
          </a:p>
        </p:txBody>
      </p:sp>
      <p:sp>
        <p:nvSpPr>
          <p:cNvPr id="14339" name="文本框 1"/>
          <p:cNvSpPr txBox="1"/>
          <p:nvPr/>
        </p:nvSpPr>
        <p:spPr>
          <a:xfrm>
            <a:off x="685800" y="2630488"/>
            <a:ext cx="7786688" cy="541337"/>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1" hangingPunct="1">
              <a:lnSpc>
                <a:spcPct val="120000"/>
              </a:lnSpc>
              <a:spcBef>
                <a:spcPts val="1200"/>
              </a:spcBef>
            </a:pPr>
            <a:r>
              <a:rPr lang="zh-CN" altLang="en-US" sz="2800" b="1">
                <a:latin typeface="宋体" panose="02010600030101010101" pitchFamily="2" charset="-122"/>
                <a:ea typeface="宋体" panose="02010600030101010101" pitchFamily="2" charset="-122"/>
              </a:rPr>
              <a:t>此文运用了什么样的写作方法？</a:t>
            </a:r>
            <a:endParaRPr lang="zh-CN" altLang="en-US" sz="2800" b="1">
              <a:latin typeface="宋体" panose="02010600030101010101" pitchFamily="2" charset="-122"/>
              <a:ea typeface="宋体" panose="02010600030101010101" pitchFamily="2" charset="-122"/>
            </a:endParaRPr>
          </a:p>
        </p:txBody>
      </p:sp>
      <p:sp>
        <p:nvSpPr>
          <p:cNvPr id="14340" name="矩形 4"/>
          <p:cNvSpPr/>
          <p:nvPr/>
        </p:nvSpPr>
        <p:spPr>
          <a:xfrm>
            <a:off x="731838" y="3433763"/>
            <a:ext cx="8105775" cy="573088"/>
          </a:xfrm>
          <a:prstGeom prst="rect">
            <a:avLst/>
          </a:prstGeom>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0">
              <a:lnSpc>
                <a:spcPct val="130000"/>
              </a:lnSpc>
              <a:spcAft>
                <a:spcPct val="0"/>
              </a:spcAft>
            </a:pPr>
            <a:r>
              <a:rPr lang="zh-CN" altLang="en-US" sz="2800" b="1" spc="0">
                <a:solidFill>
                  <a:srgbClr val="0033CC"/>
                </a:solidFill>
                <a:latin typeface="楷体" panose="02010609060101010101" pitchFamily="49" charset="-122"/>
                <a:ea typeface="楷体" panose="02010609060101010101" pitchFamily="49" charset="-122"/>
              </a:rPr>
              <a:t>倒叙</a:t>
            </a:r>
            <a:endParaRPr lang="zh-CN" altLang="zh-CN" sz="2800" b="1">
              <a:solidFill>
                <a:srgbClr val="0033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40"/>
                                        </p:tgtEl>
                                        <p:attrNameLst>
                                          <p:attrName>style.visibility</p:attrName>
                                        </p:attrNameLst>
                                      </p:cBhvr>
                                      <p:to>
                                        <p:strVal val="visible"/>
                                      </p:to>
                                    </p:set>
                                    <p:animEffect transition="in" filter="fade">
                                      <p:cBhvr>
                                        <p:cTn id="14" dur="1000"/>
                                        <p:tgtEl>
                                          <p:spTgt spid="14340"/>
                                        </p:tgtEl>
                                      </p:cBhvr>
                                    </p:animEffect>
                                    <p:anim calcmode="lin" valueType="num">
                                      <p:cBhvr>
                                        <p:cTn id="15" dur="1000" fill="hold"/>
                                        <p:tgtEl>
                                          <p:spTgt spid="14340"/>
                                        </p:tgtEl>
                                        <p:attrNameLst>
                                          <p:attrName>ppt_x</p:attrName>
                                        </p:attrNameLst>
                                      </p:cBhvr>
                                      <p:tavLst>
                                        <p:tav tm="0">
                                          <p:val>
                                            <p:strVal val="#ppt_x"/>
                                          </p:val>
                                        </p:tav>
                                        <p:tav tm="100000">
                                          <p:val>
                                            <p:strVal val="#ppt_x"/>
                                          </p:val>
                                        </p:tav>
                                      </p:tavLst>
                                    </p:anim>
                                    <p:anim calcmode="lin" valueType="num">
                                      <p:cBhvr>
                                        <p:cTn id="16" dur="1000" fill="hold"/>
                                        <p:tgtEl>
                                          <p:spTgt spid="143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框 2"/>
          <p:cNvSpPr txBox="1">
            <a:spLocks noChangeArrowheads="1"/>
          </p:cNvSpPr>
          <p:nvPr/>
        </p:nvSpPr>
        <p:spPr bwMode="auto">
          <a:xfrm>
            <a:off x="1243013" y="1851025"/>
            <a:ext cx="7115175" cy="2622550"/>
          </a:xfrm>
          <a:prstGeom prst="rect">
            <a:avLst/>
          </a:prstGeom>
          <a:noFill/>
          <a:ln>
            <a:noFill/>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lnSpc>
                <a:spcPct val="120000"/>
              </a:lnSpc>
              <a:spcBef>
                <a:spcPts val="1200"/>
              </a:spcBef>
            </a:pPr>
            <a:r>
              <a:rPr lang="zh-CN" altLang="en-US" sz="2800" b="1" spc="0">
                <a:latin typeface="宋体" panose="02010600030101010101" pitchFamily="2" charset="-122"/>
                <a:ea typeface="宋体" panose="02010600030101010101" pitchFamily="2" charset="-122"/>
              </a:rPr>
              <a:t>梳理问题：</a:t>
            </a:r>
            <a:endParaRPr lang="en-US" altLang="zh-CN" sz="2800" b="1">
              <a:latin typeface="宋体" panose="02010600030101010101" pitchFamily="2" charset="-122"/>
            </a:endParaRPr>
          </a:p>
          <a:p>
            <a:pPr marL="457200" lvl="0" indent="-457200" hangingPunct="0">
              <a:lnSpc>
                <a:spcPct val="120000"/>
              </a:lnSpc>
              <a:spcBef>
                <a:spcPts val="1200"/>
              </a:spcBef>
              <a:buClrTx/>
              <a:buFont typeface="Wingdings" panose="05000000000000000000" pitchFamily="2" charset="2"/>
              <a:buChar char="l"/>
            </a:pPr>
            <a:r>
              <a:rPr lang="zh-CN" altLang="en-US" sz="2800" b="1" spc="0">
                <a:latin typeface="宋体" panose="02010600030101010101" pitchFamily="2" charset="-122"/>
                <a:ea typeface="宋体" panose="02010600030101010101" pitchFamily="2" charset="-122"/>
              </a:rPr>
              <a:t>为何伯父去世会有那么多人来吊唁？</a:t>
            </a:r>
            <a:endParaRPr lang="en-US" altLang="zh-CN" sz="2800" b="1">
              <a:latin typeface="宋体" panose="02010600030101010101" pitchFamily="2" charset="-122"/>
            </a:endParaRPr>
          </a:p>
          <a:p>
            <a:pPr marL="457200" lvl="0" indent="-457200" hangingPunct="0">
              <a:lnSpc>
                <a:spcPct val="120000"/>
              </a:lnSpc>
              <a:spcBef>
                <a:spcPts val="1200"/>
              </a:spcBef>
              <a:buClrTx/>
              <a:buFont typeface="Wingdings" panose="05000000000000000000" pitchFamily="2" charset="2"/>
              <a:buChar char="l"/>
            </a:pPr>
            <a:r>
              <a:rPr lang="zh-CN" altLang="en-US" sz="2800" b="1" spc="0">
                <a:latin typeface="宋体" panose="02010600030101010101" pitchFamily="2" charset="-122"/>
                <a:ea typeface="宋体" panose="02010600030101010101" pitchFamily="2" charset="-122"/>
              </a:rPr>
              <a:t>为何伯父那么大的人，走路还会碰壁？</a:t>
            </a:r>
            <a:endParaRPr lang="en-US" altLang="zh-CN" sz="2800" b="1">
              <a:latin typeface="宋体" panose="02010600030101010101" pitchFamily="2" charset="-122"/>
            </a:endParaRPr>
          </a:p>
          <a:p>
            <a:pPr marL="457200" lvl="0" indent="-457200" hangingPunct="0">
              <a:lnSpc>
                <a:spcPct val="120000"/>
              </a:lnSpc>
              <a:spcBef>
                <a:spcPts val="1200"/>
              </a:spcBef>
              <a:buClrTx/>
              <a:buFont typeface="Wingdings" panose="05000000000000000000" pitchFamily="2" charset="2"/>
              <a:buChar char="l"/>
            </a:pPr>
            <a:r>
              <a:rPr lang="zh-CN" altLang="en-US" sz="2800" b="1" spc="0">
                <a:latin typeface="宋体" panose="02010600030101010101" pitchFamily="2" charset="-122"/>
                <a:ea typeface="宋体" panose="02010600030101010101" pitchFamily="2" charset="-122"/>
              </a:rPr>
              <a:t>为何车夫脚上不穿鞋？</a:t>
            </a:r>
            <a:endParaRPr lang="zh-CN" altLang="en-US" sz="2800" b="1">
              <a:latin typeface="宋体" panose="02010600030101010101" pitchFamily="2" charset="-122"/>
              <a:ea typeface="宋体" panose="02010600030101010101" pitchFamily="2" charset="-122"/>
            </a:endParaRPr>
          </a:p>
        </p:txBody>
      </p:sp>
      <p:sp>
        <p:nvSpPr>
          <p:cNvPr id="15362" name="文本框 15"/>
          <p:cNvSpPr txBox="1"/>
          <p:nvPr/>
        </p:nvSpPr>
        <p:spPr>
          <a:xfrm>
            <a:off x="803275" y="1046163"/>
            <a:ext cx="4622800" cy="609600"/>
          </a:xfrm>
          <a:prstGeom prst="rect">
            <a:avLst/>
          </a:prstGeom>
          <a:noFill/>
          <a:ln>
            <a:noFill/>
            <a:miter lim="800000"/>
          </a:ln>
        </p:spPr>
        <p:txBody>
          <a:bodyPr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457200" lvl="0" indent="-457200" eaLnBrk="1" hangingPunct="1">
              <a:lnSpc>
                <a:spcPct val="120000"/>
              </a:lnSpc>
              <a:buFont typeface="Wingdings" panose="05000000000000000000" pitchFamily="2" charset="2"/>
              <a:buChar char="p"/>
            </a:pPr>
            <a:r>
              <a:rPr lang="zh-CN" altLang="en-US" sz="2800" b="1">
                <a:latin typeface="宋体" panose="02010600030101010101" pitchFamily="2" charset="-122"/>
                <a:ea typeface="宋体" panose="02010600030101010101" pitchFamily="2" charset="-122"/>
              </a:rPr>
              <a:t>借助资料，理解课文。</a:t>
            </a:r>
            <a:endParaRPr lang="zh-CN" altLang="en-US" sz="2800" b="1">
              <a:latin typeface="宋体" panose="02010600030101010101" pitchFamily="2" charset="-122"/>
              <a:ea typeface="宋体" panose="02010600030101010101" pitchFamily="2" charset="-122"/>
            </a:endParaRPr>
          </a:p>
        </p:txBody>
      </p:sp>
      <p:sp>
        <p:nvSpPr>
          <p:cNvPr id="15363" name="文本框 2"/>
          <p:cNvSpPr txBox="1">
            <a:spLocks noChangeArrowheads="1"/>
          </p:cNvSpPr>
          <p:nvPr/>
        </p:nvSpPr>
        <p:spPr bwMode="auto">
          <a:xfrm>
            <a:off x="2935288"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理</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5364" name="文本框 2"/>
          <p:cNvSpPr txBox="1">
            <a:spLocks noChangeArrowheads="1"/>
          </p:cNvSpPr>
          <p:nvPr/>
        </p:nvSpPr>
        <p:spPr bwMode="auto">
          <a:xfrm>
            <a:off x="3778250"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解</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5365" name="文本框 2"/>
          <p:cNvSpPr txBox="1">
            <a:spLocks noChangeArrowheads="1"/>
          </p:cNvSpPr>
          <p:nvPr/>
        </p:nvSpPr>
        <p:spPr bwMode="auto">
          <a:xfrm>
            <a:off x="4610100"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课</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
        <p:nvSpPr>
          <p:cNvPr id="15366" name="文本框 2"/>
          <p:cNvSpPr txBox="1">
            <a:spLocks noChangeArrowheads="1"/>
          </p:cNvSpPr>
          <p:nvPr/>
        </p:nvSpPr>
        <p:spPr bwMode="auto">
          <a:xfrm>
            <a:off x="5470525" y="49213"/>
            <a:ext cx="647700" cy="646113"/>
          </a:xfrm>
          <a:prstGeom prst="rect">
            <a:avLst/>
          </a:prstGeom>
          <a:noFill/>
          <a:ln>
            <a:noFill/>
          </a:ln>
        </p:spPr>
        <p:txBody>
          <a:bodyPr wrap="non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hangingPunct="0"/>
            <a:r>
              <a:rPr lang="zh-CN" altLang="en-US" sz="3600" b="1" spc="0">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rPr>
              <a:t>文</a:t>
            </a:r>
            <a:endParaRPr lang="zh-CN" altLang="en-US" sz="3600" b="1">
              <a:solidFill>
                <a:schemeClr val="bg1"/>
              </a:solidFill>
              <a:effectLst>
                <a:outerShdw blurRad="38100" dist="38100" dir="2700000" algn="tl">
                  <a:srgbClr val="000000"/>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randombar(horizontal)">
                                      <p:cBhvr>
                                        <p:cTn id="7"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tags/tag1.xml><?xml version="1.0" encoding="utf-8"?>
<p:tagLst xmlns:p="http://schemas.openxmlformats.org/presentationml/2006/main">
  <p:tag name="AS_NET" val="4.0.30319.42000"/>
  <p:tag name="AS_OS" val="Microsoft Windows NT 6.1.7601 Service Pack 1"/>
  <p:tag name="AS_RELEASE_DATE" val="2023.07.14"/>
  <p:tag name="AS_TITLE" val="Aspose.Slides for .NET 4.0 Client Profile"/>
  <p:tag name="AS_VERSION" val="23.7"/>
  <p:tag name="commondata" val="eyJoZGlkIjoiM2FjN2UwN2E2YzY1YjRlYmUzNjBlODY5NmUzYmRkZWYifQ=="/>
</p:tagLst>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3128</Words>
  <Application>WPS 演示</Application>
  <PresentationFormat>全屏显示(16:9)</PresentationFormat>
  <Paragraphs>215</Paragraphs>
  <Slides>30</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30</vt:i4>
      </vt:variant>
    </vt:vector>
  </HeadingPairs>
  <TitlesOfParts>
    <vt:vector size="43" baseType="lpstr">
      <vt:lpstr>Arial</vt:lpstr>
      <vt:lpstr>宋体</vt:lpstr>
      <vt:lpstr>Wingdings</vt:lpstr>
      <vt:lpstr>Calibri</vt:lpstr>
      <vt:lpstr>等线</vt:lpstr>
      <vt:lpstr>楷体</vt:lpstr>
      <vt:lpstr>黑体</vt:lpstr>
      <vt:lpstr>微软雅黑</vt:lpstr>
      <vt:lpstr>Arial Unicode MS</vt:lpstr>
      <vt:lpstr>Cambria</vt:lpstr>
      <vt:lpstr>Arial</vt: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易提分旗舰店; www.tingtingke.com;</Company>
  <LinksUpToDate>false</LinksUpToDate>
  <SharedDoc>false</SharedDoc>
  <HyperlinksChanged>false</HyperlinksChanged>
  <AppVersion>14.0000</AppVersion>
  <Manager>易提分旗舰店; www.tingtingke.com;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www.tingtingke.com</dc:creator>
  <cp:lastModifiedBy>上帝掷骰子吗</cp:lastModifiedBy>
  <cp:revision>1</cp:revision>
  <dcterms:created xsi:type="dcterms:W3CDTF">2016-01-14T05:53:00Z</dcterms:created>
  <dcterms:modified xsi:type="dcterms:W3CDTF">2023-09-25T17:28:15Z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2C5539E4377441D08320A5F21034086D_12</vt:lpwstr>
  </property>
</Properties>
</file>