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7"/>
  </p:notesMasterIdLst>
  <p:handoutMasterIdLst>
    <p:handoutMasterId r:id="rId22"/>
  </p:handoutMasterIdLst>
  <p:sldIdLst>
    <p:sldId id="466" r:id="rId4"/>
    <p:sldId id="428" r:id="rId5"/>
    <p:sldId id="462" r:id="rId6"/>
    <p:sldId id="293" r:id="rId8"/>
    <p:sldId id="294" r:id="rId9"/>
    <p:sldId id="288" r:id="rId10"/>
    <p:sldId id="267" r:id="rId11"/>
    <p:sldId id="295" r:id="rId12"/>
    <p:sldId id="296" r:id="rId13"/>
    <p:sldId id="289" r:id="rId14"/>
    <p:sldId id="299" r:id="rId15"/>
    <p:sldId id="456" r:id="rId16"/>
    <p:sldId id="455" r:id="rId17"/>
    <p:sldId id="449" r:id="rId18"/>
    <p:sldId id="403" r:id="rId19"/>
    <p:sldId id="463" r:id="rId20"/>
    <p:sldId id="482" r:id="rId21"/>
  </p:sldIdLst>
  <p:sldSz cx="12192000" cy="6858000"/>
  <p:notesSz cx="7104380" cy="1023493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FE2"/>
    <a:srgbClr val="EF858D"/>
    <a:srgbClr val="EFF4E5"/>
    <a:srgbClr val="FF3300"/>
    <a:srgbClr val="00923F"/>
    <a:srgbClr val="202020"/>
    <a:srgbClr val="D38D67"/>
    <a:srgbClr val="A1C4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456" y="-72"/>
      </p:cViewPr>
      <p:guideLst>
        <p:guide orient="horz" pos="2176"/>
        <p:guide pos="28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9B84EA-7D68-4D60-9CB1-D50884785D1C}" type="datetimeFigureOut">
              <a:rPr kumimoji="0" lang="zh-CN" altLang="en-US" sz="1245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45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8F1513-5D20-4DE0-A86F-F1D9BF9F8E2E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53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6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3555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更多资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课堂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新知探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EE575B-936D-4698-A748-5D5B72F3D4FB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p>
            <a:pPr lvl="0">
              <a:buNone/>
            </a:pPr>
            <a:endParaRPr lang="zh-CN" altLang="en-US" sz="9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p>
            <a:pPr lvl="0">
              <a:buNone/>
            </a:pPr>
            <a:endParaRPr lang="zh-CN" altLang="en-US" sz="9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p>
            <a:pPr lvl="0"/>
            <a:fld id="{9A0DB2DC-4C9A-4742-B13C-FB6460FD3503}" type="slidenum">
              <a:rPr lang="en-US" altLang="zh-CN" sz="90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90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hidden="1"/>
          <p:cNvSpPr/>
          <p:nvPr/>
        </p:nvSpPr>
        <p:spPr>
          <a:xfrm>
            <a:off x="123825" y="346075"/>
            <a:ext cx="11952288" cy="639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PT封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503613" y="3467100"/>
            <a:ext cx="51847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知探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tiff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7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tiff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0.png"/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1"/>
          <p:cNvGrpSpPr/>
          <p:nvPr/>
        </p:nvGrpSpPr>
        <p:grpSpPr>
          <a:xfrm>
            <a:off x="4849813" y="404813"/>
            <a:ext cx="1382712" cy="1354137"/>
            <a:chOff x="4037973" y="927718"/>
            <a:chExt cx="896190" cy="1012024"/>
          </a:xfrm>
        </p:grpSpPr>
        <p:pic>
          <p:nvPicPr>
            <p:cNvPr id="6159" name="图片 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0" name="文本框 43"/>
            <p:cNvSpPr txBox="1"/>
            <p:nvPr/>
          </p:nvSpPr>
          <p:spPr>
            <a:xfrm>
              <a:off x="4244498" y="1089111"/>
              <a:ext cx="483435" cy="7578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3" name="组合 44"/>
          <p:cNvGrpSpPr/>
          <p:nvPr/>
        </p:nvGrpSpPr>
        <p:grpSpPr>
          <a:xfrm>
            <a:off x="5951538" y="298450"/>
            <a:ext cx="1497012" cy="1460500"/>
            <a:chOff x="5260478" y="983716"/>
            <a:chExt cx="969348" cy="1091279"/>
          </a:xfrm>
        </p:grpSpPr>
        <p:pic>
          <p:nvPicPr>
            <p:cNvPr id="6157" name="图片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8" name="文本框 46"/>
            <p:cNvSpPr txBox="1"/>
            <p:nvPr/>
          </p:nvSpPr>
          <p:spPr>
            <a:xfrm>
              <a:off x="5539938" y="1171112"/>
              <a:ext cx="483435" cy="757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0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4" name="组合 47"/>
          <p:cNvGrpSpPr/>
          <p:nvPr/>
        </p:nvGrpSpPr>
        <p:grpSpPr>
          <a:xfrm>
            <a:off x="7105650" y="342900"/>
            <a:ext cx="1185863" cy="1182688"/>
            <a:chOff x="6480295" y="1041329"/>
            <a:chExt cx="768163" cy="883997"/>
          </a:xfrm>
        </p:grpSpPr>
        <p:pic>
          <p:nvPicPr>
            <p:cNvPr id="6155" name="图片 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6" name="文本框 49"/>
            <p:cNvSpPr txBox="1"/>
            <p:nvPr/>
          </p:nvSpPr>
          <p:spPr>
            <a:xfrm>
              <a:off x="6644149" y="1216209"/>
              <a:ext cx="483435" cy="688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54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5" name="组合 50"/>
          <p:cNvGrpSpPr/>
          <p:nvPr/>
        </p:nvGrpSpPr>
        <p:grpSpPr>
          <a:xfrm>
            <a:off x="8324850" y="139700"/>
            <a:ext cx="1184275" cy="1192213"/>
            <a:chOff x="7542534" y="1016554"/>
            <a:chExt cx="768163" cy="890093"/>
          </a:xfrm>
        </p:grpSpPr>
        <p:pic>
          <p:nvPicPr>
            <p:cNvPr id="6153" name="图片 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4" name="文本框 52"/>
            <p:cNvSpPr txBox="1"/>
            <p:nvPr/>
          </p:nvSpPr>
          <p:spPr>
            <a:xfrm>
              <a:off x="7684946" y="1115190"/>
              <a:ext cx="483435" cy="757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pic>
        <p:nvPicPr>
          <p:cNvPr id="6150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2975" y="1700213"/>
            <a:ext cx="4165600" cy="485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文本框 3"/>
          <p:cNvSpPr txBox="1"/>
          <p:nvPr/>
        </p:nvSpPr>
        <p:spPr>
          <a:xfrm>
            <a:off x="2078038" y="1597025"/>
            <a:ext cx="80359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4400" dirty="0">
                <a:latin typeface="微软雅黑" panose="020B0503020204020204" pitchFamily="34" charset="-122"/>
              </a:rPr>
              <a:t>2022</a:t>
            </a:r>
            <a:r>
              <a:rPr lang="zh-CN" altLang="en-US" sz="4400" dirty="0">
                <a:latin typeface="微软雅黑" panose="020B0503020204020204" pitchFamily="34" charset="-122"/>
              </a:rPr>
              <a:t>秋人教版数学二年级上册</a:t>
            </a:r>
            <a:endParaRPr lang="zh-CN" altLang="en-US" sz="4400" dirty="0">
              <a:latin typeface="微软雅黑" panose="020B0503020204020204" pitchFamily="34" charset="-122"/>
            </a:endParaRPr>
          </a:p>
        </p:txBody>
      </p:sp>
      <p:pic>
        <p:nvPicPr>
          <p:cNvPr id="6152" name="图片 2" descr="}{MTDX3LEPYR@3MC@X5~CO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5550" y="2343150"/>
            <a:ext cx="3570288" cy="404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22"/>
          <p:cNvSpPr txBox="1"/>
          <p:nvPr/>
        </p:nvSpPr>
        <p:spPr>
          <a:xfrm>
            <a:off x="663575" y="2222500"/>
            <a:ext cx="10507663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拿一根绳子，量出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米、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米……给大家看。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6052255">
            <a:off x="5086350" y="1892300"/>
            <a:ext cx="1663700" cy="611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5365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8" y="1371600"/>
            <a:ext cx="2200275" cy="85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387" name="TextBox 22"/>
          <p:cNvSpPr txBox="1"/>
          <p:nvPr/>
        </p:nvSpPr>
        <p:spPr>
          <a:xfrm>
            <a:off x="695325" y="1604963"/>
            <a:ext cx="10507663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量一量，填一填。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8" name="图片 2"/>
          <p:cNvPicPr>
            <a:picLocks noChangeAspect="1"/>
          </p:cNvPicPr>
          <p:nvPr/>
        </p:nvPicPr>
        <p:blipFill>
          <a:blip r:embed="rId1"/>
          <a:srcRect l="59686" t="19548" r="827" b="31987"/>
          <a:stretch>
            <a:fillRect/>
          </a:stretch>
        </p:blipFill>
        <p:spPr>
          <a:xfrm>
            <a:off x="6380163" y="2817813"/>
            <a:ext cx="4338637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3"/>
          <p:cNvPicPr>
            <a:picLocks noChangeAspect="1"/>
          </p:cNvPicPr>
          <p:nvPr/>
        </p:nvPicPr>
        <p:blipFill>
          <a:blip r:embed="rId1"/>
          <a:srcRect l="456" t="27625" r="64667" b="11955"/>
          <a:stretch>
            <a:fillRect/>
          </a:stretch>
        </p:blipFill>
        <p:spPr>
          <a:xfrm>
            <a:off x="1281113" y="2817813"/>
            <a:ext cx="3832225" cy="238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TextBox 22"/>
          <p:cNvSpPr txBox="1"/>
          <p:nvPr/>
        </p:nvSpPr>
        <p:spPr>
          <a:xfrm>
            <a:off x="841375" y="3409950"/>
            <a:ext cx="42735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大约（     ）支长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1" name="TextBox 22"/>
          <p:cNvSpPr txBox="1"/>
          <p:nvPr/>
        </p:nvSpPr>
        <p:spPr>
          <a:xfrm>
            <a:off x="6573838" y="3409950"/>
            <a:ext cx="42719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大约（     ）根长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86"/>
          <p:cNvSpPr/>
          <p:nvPr/>
        </p:nvSpPr>
        <p:spPr>
          <a:xfrm>
            <a:off x="2374900" y="3517900"/>
            <a:ext cx="7175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Rectangle 86"/>
          <p:cNvSpPr/>
          <p:nvPr/>
        </p:nvSpPr>
        <p:spPr>
          <a:xfrm>
            <a:off x="8047038" y="3517900"/>
            <a:ext cx="7191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5"/>
          <p:cNvSpPr/>
          <p:nvPr/>
        </p:nvSpPr>
        <p:spPr>
          <a:xfrm>
            <a:off x="1317625" y="1363663"/>
            <a:ext cx="20367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量一量。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矩形 6"/>
          <p:cNvSpPr/>
          <p:nvPr/>
        </p:nvSpPr>
        <p:spPr>
          <a:xfrm>
            <a:off x="1968500" y="4943475"/>
            <a:ext cx="25066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约（   ）米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2" name="矩形 7"/>
          <p:cNvSpPr/>
          <p:nvPr/>
        </p:nvSpPr>
        <p:spPr>
          <a:xfrm>
            <a:off x="5267325" y="4943475"/>
            <a:ext cx="5156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身高约（   ）米（   ）厘米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86"/>
          <p:cNvSpPr/>
          <p:nvPr/>
        </p:nvSpPr>
        <p:spPr>
          <a:xfrm>
            <a:off x="2840038" y="4937125"/>
            <a:ext cx="496887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86"/>
          <p:cNvSpPr/>
          <p:nvPr/>
        </p:nvSpPr>
        <p:spPr>
          <a:xfrm>
            <a:off x="6880225" y="4943475"/>
            <a:ext cx="4984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Rectangle 86"/>
          <p:cNvSpPr/>
          <p:nvPr/>
        </p:nvSpPr>
        <p:spPr>
          <a:xfrm>
            <a:off x="8391525" y="4929188"/>
            <a:ext cx="78105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741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7025" y="2289175"/>
            <a:ext cx="2681288" cy="2566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8" name="图片 3" descr="D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4225" y="2060575"/>
            <a:ext cx="1289050" cy="2473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211" t="22327" r="5939" b="49287"/>
          <a:stretch>
            <a:fillRect/>
          </a:stretch>
        </p:blipFill>
        <p:spPr>
          <a:xfrm>
            <a:off x="8129588" y="2624138"/>
            <a:ext cx="1792287" cy="1100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Box 22"/>
          <p:cNvSpPr txBox="1"/>
          <p:nvPr/>
        </p:nvSpPr>
        <p:spPr>
          <a:xfrm>
            <a:off x="371475" y="1370013"/>
            <a:ext cx="10507663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圈出合适的答案。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574800" y="2451100"/>
          <a:ext cx="8532814" cy="326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204"/>
                <a:gridCol w="2133204"/>
                <a:gridCol w="2133202"/>
                <a:gridCol w="2133204"/>
              </a:tblGrid>
              <a:tr h="137134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9446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估计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比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sym typeface="+mn-ea"/>
                        </a:rPr>
                        <a:t>10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厘米</a:t>
                      </a:r>
                      <a:endParaRPr lang="zh-CN" altLang="en-US" sz="2800" b="1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长      短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比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sym typeface="+mn-ea"/>
                        </a:rPr>
                        <a:t>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米</a:t>
                      </a:r>
                      <a:endParaRPr lang="zh-CN" altLang="en-US" sz="2800" b="1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宽     窄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比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米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长     短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9446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测量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比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厘米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长      短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比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sym typeface="+mn-ea"/>
                        </a:rPr>
                        <a:t>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米</a:t>
                      </a:r>
                      <a:endParaRPr lang="zh-CN" altLang="en-US" sz="2800" b="1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宽     窄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比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sym typeface="+mn-ea"/>
                        </a:rPr>
                        <a:t>1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米</a:t>
                      </a:r>
                      <a:endParaRPr lang="zh-CN" altLang="en-US" sz="2800" b="1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长     短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689" marB="45689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8458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739" t="25963" r="54805" b="51826"/>
          <a:stretch>
            <a:fillRect/>
          </a:stretch>
        </p:blipFill>
        <p:spPr>
          <a:xfrm>
            <a:off x="4198938" y="2765425"/>
            <a:ext cx="1185862" cy="860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9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627" t="21605" r="38629" b="48911"/>
          <a:stretch>
            <a:fillRect/>
          </a:stretch>
        </p:blipFill>
        <p:spPr>
          <a:xfrm>
            <a:off x="6491288" y="2624138"/>
            <a:ext cx="635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4049713" y="4303713"/>
            <a:ext cx="635000" cy="4095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06863" y="5257800"/>
            <a:ext cx="635000" cy="4095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31025" y="4303713"/>
            <a:ext cx="635000" cy="4095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931025" y="5257800"/>
            <a:ext cx="635000" cy="4095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9101138" y="4303713"/>
            <a:ext cx="635000" cy="4095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101138" y="5257800"/>
            <a:ext cx="635000" cy="4095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6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9588" y="2519363"/>
            <a:ext cx="1792287" cy="1239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/>
          <p:nvPr/>
        </p:nvSpPr>
        <p:spPr>
          <a:xfrm>
            <a:off x="3154363" y="1647825"/>
            <a:ext cx="6970712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     1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米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（      ）厘米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     100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厘米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（     ）米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     6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米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（       ）厘米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     500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厘米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（     ）米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     4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米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（      ）厘米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     300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厘米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（    ）米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15050" y="1647825"/>
            <a:ext cx="1290638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楷体_GB2312" pitchFamily="49" charset="-122"/>
              </a:rPr>
              <a:t>100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40563" y="2370138"/>
            <a:ext cx="6334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227763" y="3119438"/>
            <a:ext cx="1292225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楷体_GB2312" pitchFamily="49" charset="-122"/>
              </a:rPr>
              <a:t>600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21513" y="3838575"/>
            <a:ext cx="63341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122988" y="4557713"/>
            <a:ext cx="1290638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楷体_GB2312" pitchFamily="49" charset="-122"/>
              </a:rPr>
              <a:t>400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楷体_GB2312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3725" y="5307013"/>
            <a:ext cx="63182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_GB2312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楷体_GB2312" pitchFamily="49" charset="-122"/>
            </a:endParaRPr>
          </a:p>
        </p:txBody>
      </p:sp>
      <p:sp>
        <p:nvSpPr>
          <p:cNvPr id="19465" name="Text Box 2"/>
          <p:cNvSpPr txBox="1"/>
          <p:nvPr/>
        </p:nvSpPr>
        <p:spPr>
          <a:xfrm>
            <a:off x="903288" y="1304925"/>
            <a:ext cx="7423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单位转换。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圆角矩形 8"/>
          <p:cNvSpPr/>
          <p:nvPr/>
        </p:nvSpPr>
        <p:spPr>
          <a:xfrm>
            <a:off x="1304925" y="1797050"/>
            <a:ext cx="9610725" cy="2646363"/>
          </a:xfrm>
          <a:prstGeom prst="roundRect">
            <a:avLst>
              <a:gd name="adj" fmla="val 84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0975" y="1944688"/>
            <a:ext cx="955357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1.量比较长的物体，一般用米尺或卷尺来测量，通</a:t>
            </a:r>
            <a:b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常用“米”作单位。米可以用“m”表示。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6850" y="3481388"/>
            <a:ext cx="9285288" cy="738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2.1 米 = 100 厘米。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1588"/>
            <a:ext cx="12188825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96414" y="981712"/>
            <a:ext cx="10627767" cy="3531585"/>
          </a:xfrm>
          <a:prstGeom prst="rect">
            <a:avLst/>
          </a:prstGeom>
          <a:noFill/>
        </p:spPr>
        <p:txBody>
          <a:bodyPr wrap="none" lIns="90146" tIns="46977" rIns="90146" bIns="46977"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Thank you for listening</a:t>
            </a:r>
            <a:endParaRPr kumimoji="0" lang="en-US" altLang="zh-CN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感谢聆听</a:t>
            </a:r>
            <a:endParaRPr kumimoji="0" lang="zh-CN" altLang="en-US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文本框 1"/>
          <p:cNvSpPr txBox="1"/>
          <p:nvPr/>
        </p:nvSpPr>
        <p:spPr>
          <a:xfrm>
            <a:off x="3878263" y="2651125"/>
            <a:ext cx="4576762" cy="87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长度单位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171" name="Rectangle 6"/>
          <p:cNvSpPr/>
          <p:nvPr/>
        </p:nvSpPr>
        <p:spPr>
          <a:xfrm>
            <a:off x="1949450" y="2843213"/>
            <a:ext cx="7621588" cy="117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lnSpc>
                <a:spcPct val="130000"/>
              </a:lnSpc>
            </a:pPr>
            <a:r>
              <a: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认识米</a:t>
            </a:r>
            <a:endParaRPr lang="zh-CN" altLang="zh-CN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22"/>
          <p:cNvSpPr txBox="1"/>
          <p:nvPr/>
        </p:nvSpPr>
        <p:spPr>
          <a:xfrm>
            <a:off x="522288" y="1600200"/>
            <a:ext cx="10418762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用尺子量一量：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你的课桌大约长（     ）厘米。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你的手掌大约长（    ）厘米。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你的语文课本大约长（    ）厘米。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43300" y="2205038"/>
            <a:ext cx="1196975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60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43300" y="2897188"/>
            <a:ext cx="8985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13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8313" y="3544888"/>
            <a:ext cx="8985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24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655" name="AutoShape 27"/>
          <p:cNvSpPr/>
          <p:nvPr/>
        </p:nvSpPr>
        <p:spPr>
          <a:xfrm>
            <a:off x="3132138" y="4735513"/>
            <a:ext cx="4719637" cy="601662"/>
          </a:xfrm>
          <a:prstGeom prst="wedgeRoundRectCallout">
            <a:avLst>
              <a:gd name="adj1" fmla="val -53579"/>
              <a:gd name="adj2" fmla="val -31185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谁来说一说你的身高是多少？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6163" y="4148138"/>
            <a:ext cx="1839912" cy="177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2765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921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475" y="2171700"/>
            <a:ext cx="10834688" cy="4306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5207000" y="3727450"/>
            <a:ext cx="23813" cy="49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7815263" y="3730625"/>
            <a:ext cx="22225" cy="5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1"/>
          <p:cNvSpPr/>
          <p:nvPr/>
        </p:nvSpPr>
        <p:spPr>
          <a:xfrm>
            <a:off x="4938713" y="4795838"/>
            <a:ext cx="5438775" cy="1428750"/>
          </a:xfrm>
          <a:prstGeom prst="roundRect">
            <a:avLst>
              <a:gd name="adj" fmla="val 8426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量比较长的物体，通常用“米”作单位。米可以用“m”表示。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  <a:sym typeface="+mn-ea"/>
            </a:endParaRPr>
          </a:p>
        </p:txBody>
      </p:sp>
      <p:pic>
        <p:nvPicPr>
          <p:cNvPr id="10245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3350" y="4986338"/>
            <a:ext cx="1674813" cy="177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463675"/>
            <a:ext cx="7593013" cy="3019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AutoShape 20"/>
          <p:cNvSpPr/>
          <p:nvPr/>
        </p:nvSpPr>
        <p:spPr>
          <a:xfrm>
            <a:off x="4106863" y="1420813"/>
            <a:ext cx="4692650" cy="1341437"/>
          </a:xfrm>
          <a:prstGeom prst="wedgeRoundRectCallout">
            <a:avLst>
              <a:gd name="adj1" fmla="val -55884"/>
              <a:gd name="adj2" fmla="val -3208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拿一把米尺，在你的身上量一量，有1米吗？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1267" name="Picture 31" descr="米尺实物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3275013"/>
            <a:ext cx="6589713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6450" y="1020763"/>
            <a:ext cx="1758950" cy="2141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" descr="a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313" y="4100513"/>
            <a:ext cx="7315200" cy="2757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2"/>
          <p:cNvSpPr>
            <a:spLocks noGrp="1"/>
          </p:cNvSpPr>
          <p:nvPr/>
        </p:nvSpPr>
        <p:spPr>
          <a:xfrm>
            <a:off x="3133725" y="1101725"/>
            <a:ext cx="1279525" cy="850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2"/>
          <p:cNvSpPr>
            <a:spLocks noGrp="1"/>
          </p:cNvSpPr>
          <p:nvPr/>
        </p:nvSpPr>
        <p:spPr>
          <a:xfrm>
            <a:off x="7518400" y="1147763"/>
            <a:ext cx="1917700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厘米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AutoShape 32"/>
          <p:cNvSpPr>
            <a:spLocks noChangeArrowheads="1"/>
          </p:cNvSpPr>
          <p:nvPr/>
        </p:nvSpPr>
        <p:spPr bwMode="auto">
          <a:xfrm>
            <a:off x="9436100" y="1781175"/>
            <a:ext cx="2154238" cy="577850"/>
          </a:xfrm>
          <a:prstGeom prst="wedgeRoundRectCallout">
            <a:avLst>
              <a:gd name="adj1" fmla="val -69380"/>
              <a:gd name="adj2" fmla="val -29340"/>
              <a:gd name="adj3" fmla="val 16667"/>
            </a:avLst>
          </a:prstGeom>
          <a:solidFill>
            <a:sysClr val="window" lastClr="FFFFFF"/>
          </a:solidFill>
          <a:ln w="19050">
            <a:solidFill>
              <a:schemeClr val="accent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这是1厘米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AutoShape 33"/>
          <p:cNvSpPr>
            <a:spLocks noChangeArrowheads="1"/>
          </p:cNvSpPr>
          <p:nvPr/>
        </p:nvSpPr>
        <p:spPr bwMode="auto">
          <a:xfrm>
            <a:off x="3616325" y="1928813"/>
            <a:ext cx="1763713" cy="579438"/>
          </a:xfrm>
          <a:prstGeom prst="wedgeRoundRectCallout">
            <a:avLst>
              <a:gd name="adj1" fmla="val -65553"/>
              <a:gd name="adj2" fmla="val -24505"/>
              <a:gd name="adj3" fmla="val 16667"/>
            </a:avLst>
          </a:prstGeom>
          <a:solidFill>
            <a:sysClr val="window" lastClr="FFFFFF"/>
          </a:solidFill>
          <a:ln w="19050">
            <a:solidFill>
              <a:schemeClr val="accent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这是1米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AutoShape 34"/>
          <p:cNvSpPr>
            <a:spLocks noChangeArrowheads="1"/>
          </p:cNvSpPr>
          <p:nvPr/>
        </p:nvSpPr>
        <p:spPr bwMode="auto">
          <a:xfrm>
            <a:off x="2032000" y="3851275"/>
            <a:ext cx="3286125" cy="577850"/>
          </a:xfrm>
          <a:prstGeom prst="wedgeRoundRectCallout">
            <a:avLst>
              <a:gd name="adj1" fmla="val -57697"/>
              <a:gd name="adj2" fmla="val 44624"/>
              <a:gd name="adj3" fmla="val 16667"/>
            </a:avLst>
          </a:prstGeom>
          <a:solidFill>
            <a:sysClr val="window" lastClr="FFFFFF"/>
          </a:solidFill>
          <a:ln w="19050">
            <a:solidFill>
              <a:schemeClr val="accent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1米比1厘米长很多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AutoShape 35"/>
          <p:cNvSpPr>
            <a:spLocks noChangeArrowheads="1"/>
          </p:cNvSpPr>
          <p:nvPr/>
        </p:nvSpPr>
        <p:spPr bwMode="auto">
          <a:xfrm>
            <a:off x="6500813" y="3673475"/>
            <a:ext cx="3386138" cy="577850"/>
          </a:xfrm>
          <a:prstGeom prst="wedgeRoundRectCallout">
            <a:avLst>
              <a:gd name="adj1" fmla="val 60921"/>
              <a:gd name="adj2" fmla="val -7401"/>
              <a:gd name="adj3" fmla="val 16667"/>
            </a:avLst>
          </a:prstGeom>
          <a:solidFill>
            <a:sysClr val="window" lastClr="FFFFFF"/>
          </a:solidFill>
          <a:ln w="19050">
            <a:solidFill>
              <a:schemeClr val="accent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1米里有很多厘米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2296" name="Picture 36" descr="未标题-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0463" y="1646238"/>
            <a:ext cx="1295400" cy="874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AutoShape 28"/>
          <p:cNvSpPr/>
          <p:nvPr/>
        </p:nvSpPr>
        <p:spPr>
          <a:xfrm>
            <a:off x="2289175" y="5111750"/>
            <a:ext cx="7035800" cy="579438"/>
          </a:xfrm>
          <a:prstGeom prst="wedgeRoundRectCallout">
            <a:avLst>
              <a:gd name="adj1" fmla="val 18426"/>
              <a:gd name="adj2" fmla="val -47009"/>
              <a:gd name="adj3" fmla="val 16667"/>
            </a:avLst>
          </a:prstGeom>
          <a:solidFill>
            <a:schemeClr val="bg1"/>
          </a:solidFill>
          <a:ln w="19050">
            <a:noFill/>
          </a:ln>
        </p:spPr>
        <p:txBody>
          <a:bodyPr>
            <a:spAutoFit/>
          </a:bodyPr>
          <a:p>
            <a:r>
              <a:rPr lang="en-US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比一比，你觉得米和厘米之间有什么关系？</a:t>
            </a:r>
            <a:endParaRPr lang="en-US" altLang="en-US" sz="2800" b="1" dirty="0">
              <a:solidFill>
                <a:srgbClr val="000000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12298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93825"/>
            <a:ext cx="1095375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825" y="3673475"/>
            <a:ext cx="2165350" cy="2141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13950" y="3673475"/>
            <a:ext cx="1674813" cy="1776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1393825"/>
            <a:ext cx="2038350" cy="225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7" grpId="0" bldLvl="0"/>
      <p:bldP spid="9" grpId="0" bldLvl="0" animBg="1"/>
      <p:bldP spid="10" grpId="0" bldLvl="0" animBg="1"/>
      <p:bldP spid="11" grpId="0" bldLvl="0" animBg="1"/>
      <p:bldP spid="12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AutoShape 68"/>
          <p:cNvSpPr/>
          <p:nvPr/>
        </p:nvSpPr>
        <p:spPr>
          <a:xfrm>
            <a:off x="6292850" y="1635125"/>
            <a:ext cx="4103688" cy="1817688"/>
          </a:xfrm>
          <a:prstGeom prst="wedgeRoundRectCallout">
            <a:avLst>
              <a:gd name="adj1" fmla="val 27861"/>
              <a:gd name="adj2" fmla="val 73662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>
              <a:lnSpc>
                <a:spcPct val="120000"/>
              </a:lnSpc>
            </a:pPr>
            <a:r>
              <a:rPr lang="en-US" altLang="en-US" sz="2800" b="1" dirty="0">
                <a:latin typeface="宋体" panose="02010600030101010101" pitchFamily="2" charset="-122"/>
                <a:sym typeface="+mn-ea"/>
              </a:rPr>
              <a:t>我们一起来数一数：1，2，3，4，5，6，7，8，9，10。这是10厘米。</a:t>
            </a:r>
            <a:endParaRPr lang="en-US" altLang="en-US" sz="28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0113" y="3454400"/>
            <a:ext cx="1674812" cy="1776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88" y="3005138"/>
            <a:ext cx="5822950" cy="1681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" name="AutoShape 66"/>
          <p:cNvSpPr/>
          <p:nvPr/>
        </p:nvSpPr>
        <p:spPr>
          <a:xfrm>
            <a:off x="7046913" y="2890838"/>
            <a:ext cx="3692525" cy="1724025"/>
          </a:xfrm>
          <a:prstGeom prst="wedgeRoundRectCallout">
            <a:avLst>
              <a:gd name="adj1" fmla="val 34852"/>
              <a:gd name="adj2" fmla="val -7755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继续数：10，                  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Rectangle 86"/>
          <p:cNvSpPr/>
          <p:nvPr/>
        </p:nvSpPr>
        <p:spPr>
          <a:xfrm flipH="1">
            <a:off x="9188450" y="3063875"/>
            <a:ext cx="8747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20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Rectangle 86"/>
          <p:cNvSpPr/>
          <p:nvPr/>
        </p:nvSpPr>
        <p:spPr>
          <a:xfrm flipH="1">
            <a:off x="9832975" y="3063875"/>
            <a:ext cx="8747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30，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" name="Rectangle 86"/>
          <p:cNvSpPr/>
          <p:nvPr/>
        </p:nvSpPr>
        <p:spPr>
          <a:xfrm flipH="1">
            <a:off x="7283450" y="3492500"/>
            <a:ext cx="8731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40，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Rectangle 86"/>
          <p:cNvSpPr/>
          <p:nvPr/>
        </p:nvSpPr>
        <p:spPr>
          <a:xfrm flipH="1">
            <a:off x="8070850" y="3492500"/>
            <a:ext cx="8747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50，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Rectangle 86"/>
          <p:cNvSpPr/>
          <p:nvPr/>
        </p:nvSpPr>
        <p:spPr>
          <a:xfrm flipH="1">
            <a:off x="8791575" y="3492500"/>
            <a:ext cx="874713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60，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Rectangle 86"/>
          <p:cNvSpPr/>
          <p:nvPr/>
        </p:nvSpPr>
        <p:spPr>
          <a:xfrm flipH="1">
            <a:off x="9545638" y="3492500"/>
            <a:ext cx="87153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70，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" name="Rectangle 86"/>
          <p:cNvSpPr/>
          <p:nvPr/>
        </p:nvSpPr>
        <p:spPr>
          <a:xfrm flipH="1">
            <a:off x="7339013" y="3971925"/>
            <a:ext cx="87471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80，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Rectangle 86"/>
          <p:cNvSpPr/>
          <p:nvPr/>
        </p:nvSpPr>
        <p:spPr>
          <a:xfrm flipH="1">
            <a:off x="8101013" y="3971925"/>
            <a:ext cx="8731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90，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" name="Rectangle 86"/>
          <p:cNvSpPr/>
          <p:nvPr/>
        </p:nvSpPr>
        <p:spPr>
          <a:xfrm flipH="1">
            <a:off x="8791575" y="3971925"/>
            <a:ext cx="13128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100。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0" y="1206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1650" y="4957763"/>
            <a:ext cx="3371850" cy="522287"/>
          </a:xfrm>
          <a:prstGeom prst="rect">
            <a:avLst/>
          </a:prstGeom>
          <a:solidFill>
            <a:srgbClr val="FBE5D6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总结：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=100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889"/>
          <a:stretch>
            <a:fillRect/>
          </a:stretch>
        </p:blipFill>
        <p:spPr>
          <a:xfrm>
            <a:off x="10063163" y="1233488"/>
            <a:ext cx="1898650" cy="1973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88" y="3005138"/>
            <a:ext cx="5822950" cy="1681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763</Words>
  <Application>WPS 演示</Application>
  <PresentationFormat>自定义</PresentationFormat>
  <Paragraphs>157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Franklin Gothic Medium</vt:lpstr>
      <vt:lpstr>微软雅黑</vt:lpstr>
      <vt:lpstr>Calibri Light</vt:lpstr>
      <vt:lpstr>Calibri</vt:lpstr>
      <vt:lpstr>黑体</vt:lpstr>
      <vt:lpstr>楷体_GB2312</vt:lpstr>
      <vt:lpstr>新宋体</vt:lpstr>
      <vt:lpstr>Arial Unicode MS</vt:lpstr>
      <vt:lpstr>Cambria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217</cp:revision>
  <dcterms:created xsi:type="dcterms:W3CDTF">2017-08-03T09:01:00Z</dcterms:created>
  <dcterms:modified xsi:type="dcterms:W3CDTF">2023-09-28T13:18:45Z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28106292F1D444CB976718B541760647_13</vt:lpwstr>
  </property>
</Properties>
</file>