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sldIdLst>
    <p:sldId id="309" r:id="rId5"/>
    <p:sldId id="698" r:id="rId6"/>
    <p:sldId id="1029" r:id="rId8"/>
    <p:sldId id="1030" r:id="rId9"/>
    <p:sldId id="1031" r:id="rId10"/>
    <p:sldId id="1032" r:id="rId11"/>
    <p:sldId id="1033" r:id="rId12"/>
    <p:sldId id="1035" r:id="rId13"/>
    <p:sldId id="1036" r:id="rId14"/>
    <p:sldId id="1037" r:id="rId15"/>
    <p:sldId id="1038" r:id="rId16"/>
    <p:sldId id="1039" r:id="rId17"/>
    <p:sldId id="1040" r:id="rId18"/>
    <p:sldId id="1041" r:id="rId19"/>
    <p:sldId id="1042" r:id="rId20"/>
    <p:sldId id="1043" r:id="rId21"/>
    <p:sldId id="1044" r:id="rId22"/>
    <p:sldId id="1045" r:id="rId23"/>
    <p:sldId id="268" r:id="rId24"/>
    <p:sldId id="1047" r:id="rId2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微软雅黑" panose="020B0503020204020204" charset="-122"/>
      <p:regular r:id="rId34"/>
    </p:embeddedFont>
    <p:embeddedFont>
      <p:font typeface="黑体" panose="02010609060101010101" pitchFamily="2" charset="-122"/>
      <p:regular r:id="rId35"/>
    </p:embeddedFont>
    <p:embeddedFont>
      <p:font typeface="楷体" panose="02010609060101010101" charset="-122"/>
      <p:regular r:id="rId36"/>
    </p:embeddedFont>
  </p:embeddedFontLst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4" userDrawn="1">
          <p15:clr>
            <a:srgbClr val="A4A3A4"/>
          </p15:clr>
        </p15:guide>
        <p15:guide id="2" pos="330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7F5"/>
    <a:srgbClr val="00B050"/>
    <a:srgbClr val="FFFFFF"/>
    <a:srgbClr val="3E94C6"/>
    <a:srgbClr val="92B0D5"/>
    <a:srgbClr val="6A9AC2"/>
    <a:srgbClr val="56B74A"/>
    <a:srgbClr val="EFCF81"/>
    <a:srgbClr val="E99E9E"/>
    <a:srgbClr val="D2DD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04"/>
        <p:guide pos="33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.xml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audio" Target="../media/audio2.wav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5.png"/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1.png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1.png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30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/>
        </p:nvSpPr>
        <p:spPr>
          <a:xfrm>
            <a:off x="685800" y="6762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想一想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 6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)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676275" y="1909763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76275" y="334645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3560763" y="1909763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6443663" y="1909763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3560763" y="334645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6443663" y="334645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/>
          <p:nvPr/>
        </p:nvSpPr>
        <p:spPr>
          <a:xfrm>
            <a:off x="800100" y="177927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800100" y="2809875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516313" y="177927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6234113" y="177927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3516313" y="2809875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6234113" y="2809875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35" name="Rectangle 2"/>
          <p:cNvSpPr>
            <a:spLocks noGrp="1"/>
          </p:cNvSpPr>
          <p:nvPr/>
        </p:nvSpPr>
        <p:spPr>
          <a:xfrm>
            <a:off x="685800" y="6762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想一想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 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(   )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Text Box 8"/>
          <p:cNvSpPr txBox="1"/>
          <p:nvPr/>
        </p:nvSpPr>
        <p:spPr>
          <a:xfrm>
            <a:off x="3579813" y="4020820"/>
            <a:ext cx="1564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endParaRPr lang="en-US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3"/>
          <p:cNvSpPr txBox="1"/>
          <p:nvPr/>
        </p:nvSpPr>
        <p:spPr>
          <a:xfrm>
            <a:off x="265113" y="1206500"/>
            <a:ext cx="8224837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相邻两个数，排在后面的数比排在前面的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数多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，排在前面的数比排在后面的数少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2. 7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以内的数从小到大排列为：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6260" y="246380"/>
            <a:ext cx="5761990" cy="220599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79588" y="3687763"/>
            <a:ext cx="5857875" cy="571500"/>
            <a:chOff x="0" y="0"/>
            <a:chExt cx="3690" cy="360"/>
          </a:xfrm>
        </p:grpSpPr>
        <p:sp>
          <p:nvSpPr>
            <p:cNvPr id="4" name="TextBox 53"/>
            <p:cNvSpPr txBox="1">
              <a:spLocks noChangeArrowheads="1"/>
            </p:cNvSpPr>
            <p:nvPr/>
          </p:nvSpPr>
          <p:spPr bwMode="auto">
            <a:xfrm>
              <a:off x="0" y="0"/>
              <a:ext cx="369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条    的是第    缸，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Rectangle 45"/>
            <p:cNvSpPr>
              <a:spLocks noChangeArrowheads="1"/>
            </p:cNvSpPr>
            <p:nvPr/>
          </p:nvSpPr>
          <p:spPr bwMode="auto">
            <a:xfrm>
              <a:off x="1700" y="88"/>
              <a:ext cx="249" cy="24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" name="Group 7"/>
          <p:cNvGrpSpPr/>
          <p:nvPr/>
        </p:nvGrpSpPr>
        <p:grpSpPr>
          <a:xfrm>
            <a:off x="1760538" y="3096260"/>
            <a:ext cx="6467475" cy="571500"/>
            <a:chOff x="0" y="0"/>
            <a:chExt cx="4074" cy="360"/>
          </a:xfrm>
        </p:grpSpPr>
        <p:sp>
          <p:nvSpPr>
            <p:cNvPr id="8" name="TextBox 32"/>
            <p:cNvSpPr txBox="1">
              <a:spLocks noChangeArrowheads="1"/>
            </p:cNvSpPr>
            <p:nvPr/>
          </p:nvSpPr>
          <p:spPr bwMode="auto">
            <a:xfrm>
              <a:off x="0" y="0"/>
              <a:ext cx="4074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从左边数第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缸有    条     ， 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Rectangle 50"/>
            <p:cNvSpPr>
              <a:spLocks noChangeArrowheads="1"/>
            </p:cNvSpPr>
            <p:nvPr/>
          </p:nvSpPr>
          <p:spPr bwMode="auto">
            <a:xfrm>
              <a:off x="1732" y="71"/>
              <a:ext cx="249" cy="24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760538" y="2465388"/>
            <a:ext cx="5214937" cy="571500"/>
            <a:chOff x="0" y="0"/>
            <a:chExt cx="3285" cy="360"/>
          </a:xfrm>
        </p:grpSpPr>
        <p:sp>
          <p:nvSpPr>
            <p:cNvPr id="12" name="TextBox 84"/>
            <p:cNvSpPr txBox="1">
              <a:spLocks noChangeArrowheads="1"/>
            </p:cNvSpPr>
            <p:nvPr/>
          </p:nvSpPr>
          <p:spPr bwMode="auto">
            <a:xfrm>
              <a:off x="0" y="0"/>
              <a:ext cx="3285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 缸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Rectangle 44"/>
            <p:cNvSpPr>
              <a:spLocks noChangeArrowheads="1"/>
            </p:cNvSpPr>
            <p:nvPr/>
          </p:nvSpPr>
          <p:spPr bwMode="auto">
            <a:xfrm>
              <a:off x="778" y="88"/>
              <a:ext cx="249" cy="24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4" name="TextBox 35"/>
          <p:cNvSpPr txBox="1"/>
          <p:nvPr/>
        </p:nvSpPr>
        <p:spPr>
          <a:xfrm>
            <a:off x="1785938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2668588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TextBox 40"/>
          <p:cNvSpPr txBox="1"/>
          <p:nvPr/>
        </p:nvSpPr>
        <p:spPr>
          <a:xfrm>
            <a:off x="3455035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Box 42"/>
          <p:cNvSpPr txBox="1"/>
          <p:nvPr/>
        </p:nvSpPr>
        <p:spPr>
          <a:xfrm>
            <a:off x="4244658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TextBox 43"/>
          <p:cNvSpPr txBox="1"/>
          <p:nvPr/>
        </p:nvSpPr>
        <p:spPr>
          <a:xfrm>
            <a:off x="5113020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TextBox 44"/>
          <p:cNvSpPr txBox="1"/>
          <p:nvPr/>
        </p:nvSpPr>
        <p:spPr>
          <a:xfrm>
            <a:off x="5902643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TextBox 46"/>
          <p:cNvSpPr txBox="1">
            <a:spLocks noChangeArrowheads="1"/>
          </p:cNvSpPr>
          <p:nvPr/>
        </p:nvSpPr>
        <p:spPr bwMode="auto">
          <a:xfrm>
            <a:off x="4392613" y="3105150"/>
            <a:ext cx="639763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5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1" name="TextBox 64"/>
          <p:cNvSpPr txBox="1"/>
          <p:nvPr/>
        </p:nvSpPr>
        <p:spPr>
          <a:xfrm>
            <a:off x="1803400" y="2099310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TextBox 66"/>
          <p:cNvSpPr txBox="1"/>
          <p:nvPr/>
        </p:nvSpPr>
        <p:spPr>
          <a:xfrm>
            <a:off x="2647950" y="209137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TextBox 67"/>
          <p:cNvSpPr txBox="1"/>
          <p:nvPr/>
        </p:nvSpPr>
        <p:spPr>
          <a:xfrm>
            <a:off x="3434398" y="2081848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TextBox 68"/>
          <p:cNvSpPr txBox="1"/>
          <p:nvPr/>
        </p:nvSpPr>
        <p:spPr>
          <a:xfrm>
            <a:off x="4265295" y="2081848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TextBox 70"/>
          <p:cNvSpPr txBox="1">
            <a:spLocks noChangeArrowheads="1"/>
          </p:cNvSpPr>
          <p:nvPr/>
        </p:nvSpPr>
        <p:spPr bwMode="auto">
          <a:xfrm>
            <a:off x="4354195" y="3749675"/>
            <a:ext cx="579438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6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6" name="TextBox 86"/>
          <p:cNvSpPr txBox="1">
            <a:spLocks noChangeArrowheads="1"/>
          </p:cNvSpPr>
          <p:nvPr/>
        </p:nvSpPr>
        <p:spPr bwMode="auto">
          <a:xfrm>
            <a:off x="2857500" y="2493963"/>
            <a:ext cx="68580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7 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8" name="TextBox 39"/>
          <p:cNvSpPr txBox="1"/>
          <p:nvPr/>
        </p:nvSpPr>
        <p:spPr>
          <a:xfrm>
            <a:off x="6690678" y="1185863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缸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TextBox 48"/>
          <p:cNvSpPr txBox="1"/>
          <p:nvPr/>
        </p:nvSpPr>
        <p:spPr>
          <a:xfrm>
            <a:off x="4999990" y="2108835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TextBox 49"/>
          <p:cNvSpPr txBox="1"/>
          <p:nvPr/>
        </p:nvSpPr>
        <p:spPr>
          <a:xfrm>
            <a:off x="5866765" y="2102485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49"/>
          <p:cNvSpPr txBox="1"/>
          <p:nvPr/>
        </p:nvSpPr>
        <p:spPr>
          <a:xfrm>
            <a:off x="6657975" y="2077085"/>
            <a:ext cx="8572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TextBox 87"/>
          <p:cNvSpPr txBox="1">
            <a:spLocks noChangeArrowheads="1"/>
          </p:cNvSpPr>
          <p:nvPr/>
        </p:nvSpPr>
        <p:spPr bwMode="auto">
          <a:xfrm>
            <a:off x="1760855" y="4337050"/>
            <a:ext cx="637413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像上面这样，同桌之间互相提一个问题。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2133600" y="3606800"/>
            <a:ext cx="19081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122488" y="4241800"/>
            <a:ext cx="1229995" cy="63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21" name="AutoShape 2"/>
          <p:cNvSpPr/>
          <p:nvPr/>
        </p:nvSpPr>
        <p:spPr>
          <a:xfrm>
            <a:off x="644525" y="632460"/>
            <a:ext cx="515302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的基数和序数意义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90" name="文本框 3"/>
          <p:cNvSpPr txBox="1"/>
          <p:nvPr/>
        </p:nvSpPr>
        <p:spPr>
          <a:xfrm>
            <a:off x="2789238" y="160973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DF9">
                  <a:alpha val="100000"/>
                </a:srgbClr>
              </a:clrFrom>
              <a:clrTo>
                <a:srgbClr val="FEFD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0645" y="2588260"/>
            <a:ext cx="527685" cy="37211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DF9">
                  <a:alpha val="100000"/>
                </a:srgbClr>
              </a:clrFrom>
              <a:clrTo>
                <a:srgbClr val="FEFD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2905" y="3210560"/>
            <a:ext cx="556895" cy="39306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DF9">
                  <a:alpha val="100000"/>
                </a:srgbClr>
              </a:clrFrom>
              <a:clrTo>
                <a:srgbClr val="FEFD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835" y="3805555"/>
            <a:ext cx="556895" cy="3930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8" grpId="0"/>
      <p:bldP spid="28" grpId="1"/>
      <p:bldP spid="29" grpId="0"/>
      <p:bldP spid="29" grpId="1"/>
      <p:bldP spid="30" grpId="0"/>
      <p:bldP spid="30" grpId="1"/>
      <p:bldP spid="37" grpId="0"/>
      <p:bldP spid="37" grpId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3"/>
          <p:cNvSpPr txBox="1"/>
          <p:nvPr/>
        </p:nvSpPr>
        <p:spPr>
          <a:xfrm>
            <a:off x="1100138" y="1306513"/>
            <a:ext cx="6792912" cy="17646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都表示事物的排列顺序；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则都表示事物的数量。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3159125" y="666750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604" name="Picture 4" descr="E:\罗梦\人一数上\图片\1.jpg"/>
          <p:cNvPicPr preferRelativeResize="0"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241425"/>
            <a:ext cx="1360488" cy="187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6" descr="E:\罗梦\人一数上\图片\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2000" y="1216025"/>
            <a:ext cx="1220788" cy="193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8" descr="167"/>
          <p:cNvPicPr>
            <a:picLocks noChangeAspect="1"/>
          </p:cNvPicPr>
          <p:nvPr/>
        </p:nvPicPr>
        <p:blipFill>
          <a:blip r:embed="rId3" cstate="print"/>
          <a:srcRect l="40659" t="1463" r="25288" b="63161"/>
          <a:stretch>
            <a:fillRect/>
          </a:stretch>
        </p:blipFill>
        <p:spPr>
          <a:xfrm>
            <a:off x="3543300" y="1328738"/>
            <a:ext cx="5286375" cy="171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8" descr="167"/>
          <p:cNvPicPr>
            <a:picLocks noChangeAspect="1"/>
          </p:cNvPicPr>
          <p:nvPr/>
        </p:nvPicPr>
        <p:blipFill>
          <a:blip r:embed="rId3" cstate="print"/>
          <a:srcRect l="40659" t="62517" r="25288" b="1518"/>
          <a:stretch>
            <a:fillRect/>
          </a:stretch>
        </p:blipFill>
        <p:spPr>
          <a:xfrm>
            <a:off x="3543300" y="3216275"/>
            <a:ext cx="5286375" cy="1744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5" descr="E:\罗梦\人一数上\图片\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38" y="3341688"/>
            <a:ext cx="1246187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7" descr="E:\罗梦\人一数上\图片\7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6533" t="9418" r="21173" b="5133"/>
          <a:stretch>
            <a:fillRect/>
          </a:stretch>
        </p:blipFill>
        <p:spPr>
          <a:xfrm>
            <a:off x="2130425" y="3219450"/>
            <a:ext cx="996950" cy="17033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直接连接符 15"/>
          <p:cNvCxnSpPr>
            <a:cxnSpLocks noChangeAspect="1"/>
          </p:cNvCxnSpPr>
          <p:nvPr/>
        </p:nvCxnSpPr>
        <p:spPr>
          <a:xfrm>
            <a:off x="2258695" y="3349625"/>
            <a:ext cx="749935" cy="0"/>
          </a:xfrm>
          <a:prstGeom prst="line">
            <a:avLst/>
          </a:prstGeom>
          <a:ln w="762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>
            <a:spLocks noChangeAspect="1"/>
          </p:cNvSpPr>
          <p:nvPr/>
        </p:nvSpPr>
        <p:spPr>
          <a:xfrm>
            <a:off x="2502535" y="3352165"/>
            <a:ext cx="509270" cy="1490345"/>
          </a:xfrm>
          <a:custGeom>
            <a:avLst/>
            <a:gdLst>
              <a:gd name="connsiteX0" fmla="*/ 793750 w 793750"/>
              <a:gd name="connsiteY0" fmla="*/ 0 h 2362200"/>
              <a:gd name="connsiteX1" fmla="*/ 539750 w 793750"/>
              <a:gd name="connsiteY1" fmla="*/ 596900 h 2362200"/>
              <a:gd name="connsiteX2" fmla="*/ 355600 w 793750"/>
              <a:gd name="connsiteY2" fmla="*/ 1104900 h 2362200"/>
              <a:gd name="connsiteX3" fmla="*/ 184150 w 793750"/>
              <a:gd name="connsiteY3" fmla="*/ 1638300 h 2362200"/>
              <a:gd name="connsiteX4" fmla="*/ 44450 w 793750"/>
              <a:gd name="connsiteY4" fmla="*/ 2159000 h 2362200"/>
              <a:gd name="connsiteX5" fmla="*/ 0 w 793750"/>
              <a:gd name="connsiteY5" fmla="*/ 2362200 h 2362200"/>
              <a:gd name="connsiteX0-1" fmla="*/ 803275 w 803275"/>
              <a:gd name="connsiteY0-2" fmla="*/ 0 h 2386012"/>
              <a:gd name="connsiteX1-3" fmla="*/ 539750 w 803275"/>
              <a:gd name="connsiteY1-4" fmla="*/ 620712 h 2386012"/>
              <a:gd name="connsiteX2-5" fmla="*/ 355600 w 803275"/>
              <a:gd name="connsiteY2-6" fmla="*/ 1128712 h 2386012"/>
              <a:gd name="connsiteX3-7" fmla="*/ 184150 w 803275"/>
              <a:gd name="connsiteY3-8" fmla="*/ 1662112 h 2386012"/>
              <a:gd name="connsiteX4-9" fmla="*/ 44450 w 803275"/>
              <a:gd name="connsiteY4-10" fmla="*/ 2182812 h 2386012"/>
              <a:gd name="connsiteX5-11" fmla="*/ 0 w 803275"/>
              <a:gd name="connsiteY5-12" fmla="*/ 2386012 h 23860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803275" h="2386012">
                <a:moveTo>
                  <a:pt x="803275" y="0"/>
                </a:moveTo>
                <a:cubicBezTo>
                  <a:pt x="712787" y="206375"/>
                  <a:pt x="614362" y="432593"/>
                  <a:pt x="539750" y="620712"/>
                </a:cubicBezTo>
                <a:cubicBezTo>
                  <a:pt x="465138" y="808831"/>
                  <a:pt x="414867" y="955145"/>
                  <a:pt x="355600" y="1128712"/>
                </a:cubicBezTo>
                <a:cubicBezTo>
                  <a:pt x="296333" y="1302279"/>
                  <a:pt x="236008" y="1486429"/>
                  <a:pt x="184150" y="1662112"/>
                </a:cubicBezTo>
                <a:cubicBezTo>
                  <a:pt x="132292" y="1837795"/>
                  <a:pt x="75142" y="2062162"/>
                  <a:pt x="44450" y="2182812"/>
                </a:cubicBezTo>
                <a:cubicBezTo>
                  <a:pt x="13758" y="2303462"/>
                  <a:pt x="6879" y="2344737"/>
                  <a:pt x="0" y="2386012"/>
                </a:cubicBezTo>
              </a:path>
            </a:pathLst>
          </a:custGeom>
          <a:noFill/>
          <a:ln w="7620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251490" y="1430020"/>
            <a:ext cx="603571" cy="1414780"/>
          </a:xfrm>
          <a:custGeom>
            <a:avLst/>
            <a:gdLst>
              <a:gd name="connsiteX0" fmla="*/ 951 w 950"/>
              <a:gd name="connsiteY0" fmla="*/ 0 h 2228"/>
              <a:gd name="connsiteX1" fmla="*/ 262 w 950"/>
              <a:gd name="connsiteY1" fmla="*/ 564 h 2228"/>
              <a:gd name="connsiteX2" fmla="*/ 1 w 950"/>
              <a:gd name="connsiteY2" fmla="*/ 1707 h 2228"/>
              <a:gd name="connsiteX3" fmla="*/ 230 w 950"/>
              <a:gd name="connsiteY3" fmla="*/ 2228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" h="2228">
                <a:moveTo>
                  <a:pt x="951" y="0"/>
                </a:moveTo>
                <a:cubicBezTo>
                  <a:pt x="670" y="69"/>
                  <a:pt x="435" y="271"/>
                  <a:pt x="262" y="564"/>
                </a:cubicBezTo>
                <a:cubicBezTo>
                  <a:pt x="104" y="849"/>
                  <a:pt x="-8" y="1370"/>
                  <a:pt x="1" y="1707"/>
                </a:cubicBezTo>
                <a:cubicBezTo>
                  <a:pt x="10" y="2044"/>
                  <a:pt x="163" y="2175"/>
                  <a:pt x="230" y="2228"/>
                </a:cubicBezTo>
              </a:path>
            </a:pathLst>
          </a:custGeom>
          <a:noFill/>
          <a:ln w="7620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弧形 6"/>
          <p:cNvSpPr/>
          <p:nvPr/>
        </p:nvSpPr>
        <p:spPr>
          <a:xfrm rot="10800000">
            <a:off x="2249805" y="2105660"/>
            <a:ext cx="729615" cy="821690"/>
          </a:xfrm>
          <a:prstGeom prst="arc">
            <a:avLst>
              <a:gd name="adj1" fmla="val 7870073"/>
              <a:gd name="adj2" fmla="val 14844946"/>
            </a:avLst>
          </a:prstGeom>
          <a:noFill/>
          <a:ln w="7620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弧形 11"/>
          <p:cNvSpPr/>
          <p:nvPr/>
        </p:nvSpPr>
        <p:spPr>
          <a:xfrm rot="16200000" flipH="1" flipV="1">
            <a:off x="2240280" y="2116455"/>
            <a:ext cx="729615" cy="709295"/>
          </a:xfrm>
          <a:prstGeom prst="arc">
            <a:avLst>
              <a:gd name="adj1" fmla="val 6120052"/>
              <a:gd name="adj2" fmla="val 13751952"/>
            </a:avLst>
          </a:prstGeom>
          <a:noFill/>
          <a:ln w="7620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弧形 4"/>
          <p:cNvSpPr/>
          <p:nvPr/>
        </p:nvSpPr>
        <p:spPr>
          <a:xfrm rot="16200000">
            <a:off x="2241550" y="2211705"/>
            <a:ext cx="737870" cy="693420"/>
          </a:xfrm>
          <a:prstGeom prst="arc">
            <a:avLst>
              <a:gd name="adj1" fmla="val 9294637"/>
              <a:gd name="adj2" fmla="val 15154142"/>
            </a:avLst>
          </a:prstGeom>
          <a:noFill/>
          <a:ln w="7620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8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1" bldLvl="0" animBg="1"/>
      <p:bldP spid="12" grpId="1" bldLvl="0" animBg="1"/>
      <p:bldP spid="5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3535" y="1381125"/>
            <a:ext cx="8480425" cy="27571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48" h="2363">
                <a:moveTo>
                  <a:pt x="2010" y="0"/>
                </a:moveTo>
                <a:lnTo>
                  <a:pt x="6648" y="0"/>
                </a:lnTo>
                <a:lnTo>
                  <a:pt x="6648" y="2363"/>
                </a:lnTo>
                <a:lnTo>
                  <a:pt x="0" y="2363"/>
                </a:lnTo>
                <a:lnTo>
                  <a:pt x="0" y="639"/>
                </a:lnTo>
                <a:lnTo>
                  <a:pt x="2010" y="639"/>
                </a:lnTo>
                <a:lnTo>
                  <a:pt x="2010" y="0"/>
                </a:lnTo>
                <a:close/>
              </a:path>
            </a:pathLst>
          </a:custGeom>
        </p:spPr>
      </p:pic>
      <p:sp>
        <p:nvSpPr>
          <p:cNvPr id="27649" name="文本框 7"/>
          <p:cNvSpPr txBox="1"/>
          <p:nvPr/>
        </p:nvSpPr>
        <p:spPr>
          <a:xfrm>
            <a:off x="3487738" y="4603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P43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6435" y="895033"/>
            <a:ext cx="30429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按顺序填数。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4799013" y="238442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6592888" y="23749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7376478" y="231775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l="-3610" r="100000" b="72958"/>
          <a:stretch>
            <a:fillRect/>
          </a:stretch>
        </p:blipFill>
        <p:spPr>
          <a:xfrm>
            <a:off x="1753235" y="4171950"/>
            <a:ext cx="152400" cy="4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0" h="639">
                <a:moveTo>
                  <a:pt x="0" y="0"/>
                </a:moveTo>
                <a:lnTo>
                  <a:pt x="240" y="0"/>
                </a:lnTo>
                <a:lnTo>
                  <a:pt x="240" y="639"/>
                </a:lnTo>
                <a:lnTo>
                  <a:pt x="0" y="6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41935" y="1614805"/>
            <a:ext cx="8434070" cy="1214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440" h="1935">
                <a:moveTo>
                  <a:pt x="2164" y="1933"/>
                </a:moveTo>
                <a:cubicBezTo>
                  <a:pt x="2178" y="1932"/>
                  <a:pt x="2190" y="1933"/>
                  <a:pt x="2204" y="1934"/>
                </a:cubicBezTo>
                <a:lnTo>
                  <a:pt x="2211" y="1935"/>
                </a:lnTo>
                <a:lnTo>
                  <a:pt x="2133" y="1935"/>
                </a:lnTo>
                <a:lnTo>
                  <a:pt x="2134" y="1935"/>
                </a:lnTo>
                <a:cubicBezTo>
                  <a:pt x="2145" y="1933"/>
                  <a:pt x="2155" y="1933"/>
                  <a:pt x="2164" y="1933"/>
                </a:cubicBezTo>
                <a:close/>
                <a:moveTo>
                  <a:pt x="2690" y="1895"/>
                </a:moveTo>
                <a:cubicBezTo>
                  <a:pt x="2703" y="1895"/>
                  <a:pt x="2718" y="1896"/>
                  <a:pt x="2736" y="1897"/>
                </a:cubicBezTo>
                <a:cubicBezTo>
                  <a:pt x="2784" y="1901"/>
                  <a:pt x="2808" y="1909"/>
                  <a:pt x="2856" y="1917"/>
                </a:cubicBezTo>
                <a:cubicBezTo>
                  <a:pt x="2898" y="1924"/>
                  <a:pt x="2922" y="1928"/>
                  <a:pt x="2959" y="1934"/>
                </a:cubicBezTo>
                <a:lnTo>
                  <a:pt x="2963" y="1935"/>
                </a:lnTo>
                <a:lnTo>
                  <a:pt x="2523" y="1935"/>
                </a:lnTo>
                <a:lnTo>
                  <a:pt x="2530" y="1931"/>
                </a:lnTo>
                <a:cubicBezTo>
                  <a:pt x="2546" y="1921"/>
                  <a:pt x="2562" y="1909"/>
                  <a:pt x="2580" y="1898"/>
                </a:cubicBezTo>
                <a:lnTo>
                  <a:pt x="2580" y="1897"/>
                </a:lnTo>
                <a:lnTo>
                  <a:pt x="2584" y="1897"/>
                </a:lnTo>
                <a:cubicBezTo>
                  <a:pt x="2594" y="1897"/>
                  <a:pt x="2604" y="1897"/>
                  <a:pt x="2616" y="1897"/>
                </a:cubicBezTo>
                <a:cubicBezTo>
                  <a:pt x="2646" y="1897"/>
                  <a:pt x="2667" y="1896"/>
                  <a:pt x="2690" y="1895"/>
                </a:cubicBezTo>
                <a:close/>
                <a:moveTo>
                  <a:pt x="3132" y="1827"/>
                </a:moveTo>
                <a:lnTo>
                  <a:pt x="3135" y="1830"/>
                </a:lnTo>
                <a:cubicBezTo>
                  <a:pt x="3165" y="1854"/>
                  <a:pt x="3192" y="1864"/>
                  <a:pt x="3234" y="1890"/>
                </a:cubicBezTo>
                <a:cubicBezTo>
                  <a:pt x="3260" y="1906"/>
                  <a:pt x="3282" y="1919"/>
                  <a:pt x="3304" y="1932"/>
                </a:cubicBezTo>
                <a:lnTo>
                  <a:pt x="3310" y="1935"/>
                </a:lnTo>
                <a:lnTo>
                  <a:pt x="3016" y="1935"/>
                </a:lnTo>
                <a:lnTo>
                  <a:pt x="3008" y="1927"/>
                </a:lnTo>
                <a:cubicBezTo>
                  <a:pt x="2999" y="1917"/>
                  <a:pt x="2988" y="1907"/>
                  <a:pt x="2976" y="1897"/>
                </a:cubicBezTo>
                <a:cubicBezTo>
                  <a:pt x="2940" y="1867"/>
                  <a:pt x="2918" y="1844"/>
                  <a:pt x="2888" y="1829"/>
                </a:cubicBezTo>
                <a:lnTo>
                  <a:pt x="2885" y="1828"/>
                </a:lnTo>
                <a:lnTo>
                  <a:pt x="3132" y="1827"/>
                </a:lnTo>
                <a:close/>
                <a:moveTo>
                  <a:pt x="6517" y="1812"/>
                </a:moveTo>
                <a:lnTo>
                  <a:pt x="6527" y="1818"/>
                </a:lnTo>
                <a:cubicBezTo>
                  <a:pt x="6555" y="1833"/>
                  <a:pt x="6582" y="1850"/>
                  <a:pt x="6614" y="1870"/>
                </a:cubicBezTo>
                <a:lnTo>
                  <a:pt x="6618" y="1873"/>
                </a:lnTo>
                <a:lnTo>
                  <a:pt x="6613" y="1871"/>
                </a:lnTo>
                <a:cubicBezTo>
                  <a:pt x="6601" y="1867"/>
                  <a:pt x="6589" y="1862"/>
                  <a:pt x="6576" y="1857"/>
                </a:cubicBezTo>
                <a:cubicBezTo>
                  <a:pt x="6537" y="1842"/>
                  <a:pt x="6518" y="1830"/>
                  <a:pt x="6490" y="1814"/>
                </a:cubicBezTo>
                <a:lnTo>
                  <a:pt x="6486" y="1812"/>
                </a:lnTo>
                <a:lnTo>
                  <a:pt x="6517" y="1812"/>
                </a:lnTo>
                <a:close/>
                <a:moveTo>
                  <a:pt x="9570" y="1799"/>
                </a:moveTo>
                <a:lnTo>
                  <a:pt x="9568" y="1799"/>
                </a:lnTo>
                <a:cubicBezTo>
                  <a:pt x="9525" y="1809"/>
                  <a:pt x="9501" y="1810"/>
                  <a:pt x="9456" y="1817"/>
                </a:cubicBezTo>
                <a:cubicBezTo>
                  <a:pt x="9408" y="1825"/>
                  <a:pt x="9388" y="1825"/>
                  <a:pt x="9336" y="1837"/>
                </a:cubicBezTo>
                <a:cubicBezTo>
                  <a:pt x="9284" y="1849"/>
                  <a:pt x="9248" y="1869"/>
                  <a:pt x="9196" y="1877"/>
                </a:cubicBezTo>
                <a:cubicBezTo>
                  <a:pt x="9180" y="1880"/>
                  <a:pt x="9167" y="1880"/>
                  <a:pt x="9155" y="1880"/>
                </a:cubicBezTo>
                <a:lnTo>
                  <a:pt x="9151" y="1880"/>
                </a:lnTo>
                <a:lnTo>
                  <a:pt x="9159" y="1875"/>
                </a:lnTo>
                <a:cubicBezTo>
                  <a:pt x="9192" y="1854"/>
                  <a:pt x="9215" y="1836"/>
                  <a:pt x="9254" y="1810"/>
                </a:cubicBezTo>
                <a:cubicBezTo>
                  <a:pt x="9257" y="1808"/>
                  <a:pt x="9260" y="1806"/>
                  <a:pt x="9263" y="1804"/>
                </a:cubicBezTo>
                <a:lnTo>
                  <a:pt x="9268" y="1800"/>
                </a:lnTo>
                <a:lnTo>
                  <a:pt x="9570" y="1799"/>
                </a:lnTo>
                <a:close/>
                <a:moveTo>
                  <a:pt x="10689" y="1794"/>
                </a:moveTo>
                <a:lnTo>
                  <a:pt x="10689" y="1794"/>
                </a:lnTo>
                <a:cubicBezTo>
                  <a:pt x="10686" y="1802"/>
                  <a:pt x="10682" y="1810"/>
                  <a:pt x="10676" y="1817"/>
                </a:cubicBezTo>
                <a:cubicBezTo>
                  <a:pt x="10644" y="1857"/>
                  <a:pt x="10604" y="1885"/>
                  <a:pt x="10556" y="1897"/>
                </a:cubicBezTo>
                <a:cubicBezTo>
                  <a:pt x="10508" y="1909"/>
                  <a:pt x="10484" y="1897"/>
                  <a:pt x="10436" y="1877"/>
                </a:cubicBezTo>
                <a:cubicBezTo>
                  <a:pt x="10388" y="1857"/>
                  <a:pt x="10364" y="1825"/>
                  <a:pt x="10316" y="1797"/>
                </a:cubicBezTo>
                <a:lnTo>
                  <a:pt x="10313" y="1796"/>
                </a:lnTo>
                <a:lnTo>
                  <a:pt x="10689" y="1794"/>
                </a:lnTo>
                <a:close/>
                <a:moveTo>
                  <a:pt x="0" y="0"/>
                </a:moveTo>
                <a:lnTo>
                  <a:pt x="13440" y="0"/>
                </a:lnTo>
                <a:lnTo>
                  <a:pt x="13440" y="1935"/>
                </a:lnTo>
                <a:lnTo>
                  <a:pt x="11707" y="1935"/>
                </a:lnTo>
                <a:lnTo>
                  <a:pt x="11709" y="1927"/>
                </a:lnTo>
                <a:cubicBezTo>
                  <a:pt x="11712" y="1912"/>
                  <a:pt x="11713" y="1895"/>
                  <a:pt x="11716" y="1877"/>
                </a:cubicBezTo>
                <a:cubicBezTo>
                  <a:pt x="11724" y="1829"/>
                  <a:pt x="11720" y="1805"/>
                  <a:pt x="11716" y="1757"/>
                </a:cubicBezTo>
                <a:cubicBezTo>
                  <a:pt x="11712" y="1709"/>
                  <a:pt x="11708" y="1685"/>
                  <a:pt x="11696" y="1637"/>
                </a:cubicBezTo>
                <a:cubicBezTo>
                  <a:pt x="11684" y="1589"/>
                  <a:pt x="11676" y="1565"/>
                  <a:pt x="11656" y="1517"/>
                </a:cubicBezTo>
                <a:cubicBezTo>
                  <a:pt x="11636" y="1469"/>
                  <a:pt x="11624" y="1445"/>
                  <a:pt x="11596" y="1397"/>
                </a:cubicBezTo>
                <a:cubicBezTo>
                  <a:pt x="11568" y="1349"/>
                  <a:pt x="11556" y="1321"/>
                  <a:pt x="11516" y="1277"/>
                </a:cubicBezTo>
                <a:cubicBezTo>
                  <a:pt x="11476" y="1233"/>
                  <a:pt x="11444" y="1193"/>
                  <a:pt x="11396" y="1177"/>
                </a:cubicBezTo>
                <a:cubicBezTo>
                  <a:pt x="11348" y="1161"/>
                  <a:pt x="11324" y="1185"/>
                  <a:pt x="11276" y="1197"/>
                </a:cubicBezTo>
                <a:cubicBezTo>
                  <a:pt x="11228" y="1209"/>
                  <a:pt x="11200" y="1205"/>
                  <a:pt x="11156" y="1237"/>
                </a:cubicBezTo>
                <a:cubicBezTo>
                  <a:pt x="11112" y="1269"/>
                  <a:pt x="11084" y="1309"/>
                  <a:pt x="11056" y="1357"/>
                </a:cubicBezTo>
                <a:cubicBezTo>
                  <a:pt x="11028" y="1405"/>
                  <a:pt x="11036" y="1429"/>
                  <a:pt x="11016" y="1477"/>
                </a:cubicBezTo>
                <a:cubicBezTo>
                  <a:pt x="10996" y="1525"/>
                  <a:pt x="10992" y="1561"/>
                  <a:pt x="10956" y="1597"/>
                </a:cubicBezTo>
                <a:cubicBezTo>
                  <a:pt x="10920" y="1633"/>
                  <a:pt x="10884" y="1637"/>
                  <a:pt x="10836" y="1657"/>
                </a:cubicBezTo>
                <a:cubicBezTo>
                  <a:pt x="10788" y="1677"/>
                  <a:pt x="10748" y="1665"/>
                  <a:pt x="10716" y="1697"/>
                </a:cubicBezTo>
                <a:cubicBezTo>
                  <a:pt x="10704" y="1709"/>
                  <a:pt x="10700" y="1724"/>
                  <a:pt x="10698" y="1739"/>
                </a:cubicBezTo>
                <a:lnTo>
                  <a:pt x="10697" y="1748"/>
                </a:lnTo>
                <a:lnTo>
                  <a:pt x="10689" y="1747"/>
                </a:lnTo>
                <a:cubicBezTo>
                  <a:pt x="10632" y="1741"/>
                  <a:pt x="10597" y="1737"/>
                  <a:pt x="10534" y="1730"/>
                </a:cubicBezTo>
                <a:cubicBezTo>
                  <a:pt x="10462" y="1722"/>
                  <a:pt x="10418" y="1722"/>
                  <a:pt x="10354" y="1710"/>
                </a:cubicBezTo>
                <a:cubicBezTo>
                  <a:pt x="10290" y="1698"/>
                  <a:pt x="10266" y="1674"/>
                  <a:pt x="10214" y="1670"/>
                </a:cubicBezTo>
                <a:cubicBezTo>
                  <a:pt x="10162" y="1666"/>
                  <a:pt x="10142" y="1694"/>
                  <a:pt x="10094" y="1690"/>
                </a:cubicBezTo>
                <a:cubicBezTo>
                  <a:pt x="10046" y="1686"/>
                  <a:pt x="10022" y="1666"/>
                  <a:pt x="9974" y="1650"/>
                </a:cubicBezTo>
                <a:cubicBezTo>
                  <a:pt x="9926" y="1634"/>
                  <a:pt x="9902" y="1614"/>
                  <a:pt x="9854" y="1610"/>
                </a:cubicBezTo>
                <a:cubicBezTo>
                  <a:pt x="9806" y="1606"/>
                  <a:pt x="9782" y="1618"/>
                  <a:pt x="9734" y="1630"/>
                </a:cubicBezTo>
                <a:cubicBezTo>
                  <a:pt x="9686" y="1642"/>
                  <a:pt x="9662" y="1654"/>
                  <a:pt x="9614" y="1670"/>
                </a:cubicBezTo>
                <a:cubicBezTo>
                  <a:pt x="9566" y="1686"/>
                  <a:pt x="9542" y="1698"/>
                  <a:pt x="9494" y="1710"/>
                </a:cubicBezTo>
                <a:cubicBezTo>
                  <a:pt x="9446" y="1722"/>
                  <a:pt x="9422" y="1710"/>
                  <a:pt x="9374" y="1730"/>
                </a:cubicBezTo>
                <a:cubicBezTo>
                  <a:pt x="9332" y="1748"/>
                  <a:pt x="9308" y="1771"/>
                  <a:pt x="9271" y="1798"/>
                </a:cubicBezTo>
                <a:lnTo>
                  <a:pt x="9268" y="1800"/>
                </a:lnTo>
                <a:lnTo>
                  <a:pt x="6517" y="1812"/>
                </a:lnTo>
                <a:lnTo>
                  <a:pt x="6511" y="1808"/>
                </a:lnTo>
                <a:cubicBezTo>
                  <a:pt x="6499" y="1802"/>
                  <a:pt x="6487" y="1796"/>
                  <a:pt x="6474" y="1790"/>
                </a:cubicBezTo>
                <a:cubicBezTo>
                  <a:pt x="6448" y="1778"/>
                  <a:pt x="6429" y="1776"/>
                  <a:pt x="6411" y="1773"/>
                </a:cubicBezTo>
                <a:lnTo>
                  <a:pt x="6405" y="1772"/>
                </a:lnTo>
                <a:lnTo>
                  <a:pt x="6403" y="1771"/>
                </a:lnTo>
                <a:cubicBezTo>
                  <a:pt x="6386" y="1763"/>
                  <a:pt x="6370" y="1755"/>
                  <a:pt x="6353" y="1748"/>
                </a:cubicBezTo>
                <a:lnTo>
                  <a:pt x="6351" y="1748"/>
                </a:lnTo>
                <a:lnTo>
                  <a:pt x="6338" y="1738"/>
                </a:lnTo>
                <a:cubicBezTo>
                  <a:pt x="6303" y="1708"/>
                  <a:pt x="6279" y="1672"/>
                  <a:pt x="6254" y="1630"/>
                </a:cubicBezTo>
                <a:cubicBezTo>
                  <a:pt x="6226" y="1582"/>
                  <a:pt x="6226" y="1558"/>
                  <a:pt x="6214" y="1510"/>
                </a:cubicBezTo>
                <a:cubicBezTo>
                  <a:pt x="6202" y="1462"/>
                  <a:pt x="6202" y="1438"/>
                  <a:pt x="6194" y="1390"/>
                </a:cubicBezTo>
                <a:cubicBezTo>
                  <a:pt x="6186" y="1342"/>
                  <a:pt x="6178" y="1318"/>
                  <a:pt x="6174" y="1270"/>
                </a:cubicBezTo>
                <a:cubicBezTo>
                  <a:pt x="6170" y="1222"/>
                  <a:pt x="6194" y="1198"/>
                  <a:pt x="6174" y="1150"/>
                </a:cubicBezTo>
                <a:cubicBezTo>
                  <a:pt x="6154" y="1102"/>
                  <a:pt x="6118" y="1058"/>
                  <a:pt x="6074" y="1030"/>
                </a:cubicBezTo>
                <a:cubicBezTo>
                  <a:pt x="6030" y="1002"/>
                  <a:pt x="6002" y="998"/>
                  <a:pt x="5954" y="1010"/>
                </a:cubicBezTo>
                <a:cubicBezTo>
                  <a:pt x="5906" y="1022"/>
                  <a:pt x="5870" y="1050"/>
                  <a:pt x="5834" y="1090"/>
                </a:cubicBezTo>
                <a:cubicBezTo>
                  <a:pt x="5798" y="1130"/>
                  <a:pt x="5778" y="1162"/>
                  <a:pt x="5774" y="1210"/>
                </a:cubicBezTo>
                <a:cubicBezTo>
                  <a:pt x="5770" y="1258"/>
                  <a:pt x="5802" y="1282"/>
                  <a:pt x="5814" y="1330"/>
                </a:cubicBezTo>
                <a:cubicBezTo>
                  <a:pt x="5826" y="1378"/>
                  <a:pt x="5826" y="1402"/>
                  <a:pt x="5834" y="1450"/>
                </a:cubicBezTo>
                <a:cubicBezTo>
                  <a:pt x="5842" y="1498"/>
                  <a:pt x="5846" y="1522"/>
                  <a:pt x="5854" y="1570"/>
                </a:cubicBezTo>
                <a:cubicBezTo>
                  <a:pt x="5862" y="1618"/>
                  <a:pt x="5866" y="1642"/>
                  <a:pt x="5874" y="1690"/>
                </a:cubicBezTo>
                <a:cubicBezTo>
                  <a:pt x="5879" y="1720"/>
                  <a:pt x="5889" y="1741"/>
                  <a:pt x="5893" y="1764"/>
                </a:cubicBezTo>
                <a:lnTo>
                  <a:pt x="5894" y="1766"/>
                </a:lnTo>
                <a:lnTo>
                  <a:pt x="5884" y="1768"/>
                </a:lnTo>
                <a:cubicBezTo>
                  <a:pt x="5871" y="1770"/>
                  <a:pt x="5856" y="1773"/>
                  <a:pt x="5836" y="1777"/>
                </a:cubicBezTo>
                <a:cubicBezTo>
                  <a:pt x="5791" y="1788"/>
                  <a:pt x="5757" y="1804"/>
                  <a:pt x="5715" y="1814"/>
                </a:cubicBezTo>
                <a:lnTo>
                  <a:pt x="5707" y="1815"/>
                </a:lnTo>
                <a:lnTo>
                  <a:pt x="5621" y="1816"/>
                </a:lnTo>
                <a:lnTo>
                  <a:pt x="5608" y="1815"/>
                </a:lnTo>
                <a:cubicBezTo>
                  <a:pt x="5603" y="1815"/>
                  <a:pt x="5598" y="1815"/>
                  <a:pt x="5593" y="1815"/>
                </a:cubicBezTo>
                <a:lnTo>
                  <a:pt x="5586" y="1816"/>
                </a:lnTo>
                <a:lnTo>
                  <a:pt x="3132" y="1827"/>
                </a:lnTo>
                <a:lnTo>
                  <a:pt x="3129" y="1824"/>
                </a:lnTo>
                <a:cubicBezTo>
                  <a:pt x="3124" y="1820"/>
                  <a:pt x="3119" y="1815"/>
                  <a:pt x="3114" y="1810"/>
                </a:cubicBezTo>
                <a:cubicBezTo>
                  <a:pt x="3074" y="1770"/>
                  <a:pt x="3074" y="1722"/>
                  <a:pt x="3034" y="1690"/>
                </a:cubicBezTo>
                <a:cubicBezTo>
                  <a:pt x="2994" y="1658"/>
                  <a:pt x="2962" y="1650"/>
                  <a:pt x="2914" y="1650"/>
                </a:cubicBezTo>
                <a:cubicBezTo>
                  <a:pt x="2866" y="1650"/>
                  <a:pt x="2842" y="1682"/>
                  <a:pt x="2794" y="1690"/>
                </a:cubicBezTo>
                <a:cubicBezTo>
                  <a:pt x="2746" y="1698"/>
                  <a:pt x="2722" y="1674"/>
                  <a:pt x="2674" y="1690"/>
                </a:cubicBezTo>
                <a:cubicBezTo>
                  <a:pt x="2626" y="1706"/>
                  <a:pt x="2602" y="1746"/>
                  <a:pt x="2554" y="1770"/>
                </a:cubicBezTo>
                <a:cubicBezTo>
                  <a:pt x="2506" y="1794"/>
                  <a:pt x="2482" y="1798"/>
                  <a:pt x="2434" y="1810"/>
                </a:cubicBezTo>
                <a:cubicBezTo>
                  <a:pt x="2386" y="1822"/>
                  <a:pt x="2336" y="1827"/>
                  <a:pt x="2314" y="1830"/>
                </a:cubicBezTo>
                <a:lnTo>
                  <a:pt x="2766" y="1828"/>
                </a:lnTo>
                <a:lnTo>
                  <a:pt x="2761" y="1830"/>
                </a:lnTo>
                <a:cubicBezTo>
                  <a:pt x="2753" y="1832"/>
                  <a:pt x="2745" y="1835"/>
                  <a:pt x="2736" y="1837"/>
                </a:cubicBezTo>
                <a:cubicBezTo>
                  <a:pt x="2688" y="1849"/>
                  <a:pt x="2668" y="1853"/>
                  <a:pt x="2616" y="1877"/>
                </a:cubicBezTo>
                <a:cubicBezTo>
                  <a:pt x="2610" y="1880"/>
                  <a:pt x="2603" y="1884"/>
                  <a:pt x="2597" y="1887"/>
                </a:cubicBezTo>
                <a:lnTo>
                  <a:pt x="2580" y="1897"/>
                </a:lnTo>
                <a:lnTo>
                  <a:pt x="2570" y="1897"/>
                </a:lnTo>
                <a:cubicBezTo>
                  <a:pt x="2547" y="1897"/>
                  <a:pt x="2526" y="1897"/>
                  <a:pt x="2496" y="1897"/>
                </a:cubicBezTo>
                <a:cubicBezTo>
                  <a:pt x="2448" y="1897"/>
                  <a:pt x="2424" y="1897"/>
                  <a:pt x="2376" y="1897"/>
                </a:cubicBezTo>
                <a:cubicBezTo>
                  <a:pt x="2328" y="1897"/>
                  <a:pt x="2304" y="1893"/>
                  <a:pt x="2256" y="1897"/>
                </a:cubicBezTo>
                <a:cubicBezTo>
                  <a:pt x="2208" y="1901"/>
                  <a:pt x="2184" y="1897"/>
                  <a:pt x="2136" y="1917"/>
                </a:cubicBezTo>
                <a:cubicBezTo>
                  <a:pt x="2124" y="1922"/>
                  <a:pt x="2114" y="1928"/>
                  <a:pt x="2104" y="1935"/>
                </a:cubicBezTo>
                <a:lnTo>
                  <a:pt x="2104" y="1935"/>
                </a:lnTo>
                <a:lnTo>
                  <a:pt x="0" y="193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TextBox 3"/>
          <p:cNvSpPr txBox="1"/>
          <p:nvPr/>
        </p:nvSpPr>
        <p:spPr>
          <a:xfrm>
            <a:off x="573088" y="8302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2513" y="3163888"/>
            <a:ext cx="737076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把右边的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圈起来。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从左边数，在第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的上面画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4800" y="1199833"/>
            <a:ext cx="377825" cy="3794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509" name="文本框 7"/>
          <p:cNvSpPr txBox="1"/>
          <p:nvPr/>
        </p:nvSpPr>
        <p:spPr>
          <a:xfrm>
            <a:off x="3487738" y="460375"/>
            <a:ext cx="2557462" cy="4302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P43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12888" y="1062038"/>
            <a:ext cx="7186613" cy="2032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050" y="1893888"/>
            <a:ext cx="369888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左</a:t>
            </a: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99500" y="1858963"/>
            <a:ext cx="36830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右</a:t>
            </a: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549400" y="3381375"/>
            <a:ext cx="784225" cy="4937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32088" y="3381375"/>
            <a:ext cx="677863" cy="4921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65275" y="4154488"/>
            <a:ext cx="784225" cy="4937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41725" y="4075113"/>
            <a:ext cx="1006475" cy="573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3369310"/>
            <a:ext cx="600075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4119245"/>
            <a:ext cx="600075" cy="485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 Box 3"/>
          <p:cNvSpPr txBox="1"/>
          <p:nvPr/>
        </p:nvSpPr>
        <p:spPr>
          <a:xfrm>
            <a:off x="1100138" y="2968625"/>
            <a:ext cx="6792912" cy="17646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都表示事物的排列顺序；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则表示事物的数量。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9702" name="Picture 23"/>
          <p:cNvPicPr>
            <a:picLocks noChangeAspect="1"/>
          </p:cNvPicPr>
          <p:nvPr/>
        </p:nvPicPr>
        <p:blipFill>
          <a:blip r:embed="rId1" cstate="print"/>
          <a:srcRect l="3488" b="8694"/>
          <a:stretch>
            <a:fillRect/>
          </a:stretch>
        </p:blipFill>
        <p:spPr>
          <a:xfrm>
            <a:off x="1149350" y="766763"/>
            <a:ext cx="185737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Picture 21" descr="158-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2100" y="1824038"/>
            <a:ext cx="949325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9888" y="692150"/>
            <a:ext cx="1752600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5" name="Picture 15" descr="158-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1525" y="1824038"/>
            <a:ext cx="949325" cy="94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1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 6和7的认识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58800" y="666750"/>
            <a:ext cx="5214620" cy="4201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12" h="6617">
                <a:moveTo>
                  <a:pt x="2240" y="0"/>
                </a:moveTo>
                <a:lnTo>
                  <a:pt x="8212" y="0"/>
                </a:lnTo>
                <a:lnTo>
                  <a:pt x="8212" y="6617"/>
                </a:lnTo>
                <a:lnTo>
                  <a:pt x="0" y="6617"/>
                </a:lnTo>
                <a:lnTo>
                  <a:pt x="0" y="960"/>
                </a:lnTo>
                <a:lnTo>
                  <a:pt x="2240" y="960"/>
                </a:lnTo>
                <a:lnTo>
                  <a:pt x="2240" y="0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4612323" y="717868"/>
            <a:ext cx="1028700" cy="2383447"/>
            <a:chOff x="7612" y="1062"/>
            <a:chExt cx="1620" cy="3755"/>
          </a:xfrm>
        </p:grpSpPr>
        <p:sp>
          <p:nvSpPr>
            <p:cNvPr id="13" name="任意多边形 12"/>
            <p:cNvSpPr/>
            <p:nvPr/>
          </p:nvSpPr>
          <p:spPr>
            <a:xfrm>
              <a:off x="7612" y="1965"/>
              <a:ext cx="1000" cy="2342"/>
            </a:xfrm>
            <a:custGeom>
              <a:avLst/>
              <a:gdLst>
                <a:gd name="connisteX0" fmla="*/ 8255 w 635000"/>
                <a:gd name="connsiteY0" fmla="*/ 15875 h 1487170"/>
                <a:gd name="connisteX1" fmla="*/ 8255 w 635000"/>
                <a:gd name="connsiteY1" fmla="*/ 1339850 h 1487170"/>
                <a:gd name="connisteX2" fmla="*/ 54610 w 635000"/>
                <a:gd name="connsiteY2" fmla="*/ 1378585 h 1487170"/>
                <a:gd name="connisteX3" fmla="*/ 46990 w 635000"/>
                <a:gd name="connsiteY3" fmla="*/ 1401445 h 1487170"/>
                <a:gd name="connisteX4" fmla="*/ 0 w 635000"/>
                <a:gd name="connsiteY4" fmla="*/ 1386205 h 1487170"/>
                <a:gd name="connisteX5" fmla="*/ 0 w 635000"/>
                <a:gd name="connsiteY5" fmla="*/ 1487170 h 1487170"/>
                <a:gd name="connisteX6" fmla="*/ 635000 w 635000"/>
                <a:gd name="connsiteY6" fmla="*/ 1487170 h 1487170"/>
                <a:gd name="connisteX7" fmla="*/ 635000 w 635000"/>
                <a:gd name="connsiteY7" fmla="*/ 0 h 1487170"/>
                <a:gd name="connisteX8" fmla="*/ 8255 w 635000"/>
                <a:gd name="connsiteY8" fmla="*/ 15875 h 14871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635000" h="1487170">
                  <a:moveTo>
                    <a:pt x="8255" y="15875"/>
                  </a:moveTo>
                  <a:lnTo>
                    <a:pt x="8255" y="1339850"/>
                  </a:lnTo>
                  <a:lnTo>
                    <a:pt x="54610" y="1378585"/>
                  </a:lnTo>
                  <a:lnTo>
                    <a:pt x="46990" y="1401445"/>
                  </a:lnTo>
                  <a:lnTo>
                    <a:pt x="0" y="1386205"/>
                  </a:lnTo>
                  <a:lnTo>
                    <a:pt x="0" y="1487170"/>
                  </a:lnTo>
                  <a:lnTo>
                    <a:pt x="635000" y="1487170"/>
                  </a:lnTo>
                  <a:lnTo>
                    <a:pt x="635000" y="0"/>
                  </a:lnTo>
                  <a:lnTo>
                    <a:pt x="8255" y="15875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612" y="1991"/>
              <a:ext cx="171" cy="2450"/>
            </a:xfrm>
            <a:custGeom>
              <a:avLst/>
              <a:gdLst>
                <a:gd name="connisteX0" fmla="*/ 0 w 108585"/>
                <a:gd name="connsiteY0" fmla="*/ 0 h 1541145"/>
                <a:gd name="connisteX1" fmla="*/ 108585 w 108585"/>
                <a:gd name="connsiteY1" fmla="*/ 7620 h 1541145"/>
                <a:gd name="connisteX2" fmla="*/ 108585 w 108585"/>
                <a:gd name="connsiteY2" fmla="*/ 1541145 h 1541145"/>
                <a:gd name="connisteX3" fmla="*/ 23495 w 108585"/>
                <a:gd name="connsiteY3" fmla="*/ 1525270 h 1541145"/>
                <a:gd name="connisteX4" fmla="*/ 0 w 108585"/>
                <a:gd name="connsiteY4" fmla="*/ 1456055 h 1541145"/>
                <a:gd name="connisteX5" fmla="*/ 0 w 108585"/>
                <a:gd name="connsiteY5" fmla="*/ 0 h 154114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08585" h="1541145">
                  <a:moveTo>
                    <a:pt x="0" y="0"/>
                  </a:moveTo>
                  <a:lnTo>
                    <a:pt x="108585" y="7620"/>
                  </a:lnTo>
                  <a:lnTo>
                    <a:pt x="108585" y="1541145"/>
                  </a:lnTo>
                  <a:lnTo>
                    <a:pt x="23495" y="1525270"/>
                  </a:lnTo>
                  <a:lnTo>
                    <a:pt x="0" y="14560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DB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1272" name="组合 21"/>
            <p:cNvGrpSpPr/>
            <p:nvPr/>
          </p:nvGrpSpPr>
          <p:grpSpPr>
            <a:xfrm>
              <a:off x="7661" y="1062"/>
              <a:ext cx="1571" cy="3755"/>
              <a:chOff x="7661" y="1062"/>
              <a:chExt cx="1571" cy="3755"/>
            </a:xfrm>
          </p:grpSpPr>
          <p:grpSp>
            <p:nvGrpSpPr>
              <p:cNvPr id="11273" name="组合 16"/>
              <p:cNvGrpSpPr/>
              <p:nvPr/>
            </p:nvGrpSpPr>
            <p:grpSpPr>
              <a:xfrm>
                <a:off x="8768" y="1990"/>
                <a:ext cx="330" cy="2587"/>
                <a:chOff x="8768" y="1990"/>
                <a:chExt cx="330" cy="2552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8768" y="1990"/>
                  <a:ext cx="330" cy="2552"/>
                </a:xfrm>
                <a:custGeom>
                  <a:avLst/>
                  <a:gdLst>
                    <a:gd name="connisteX0" fmla="*/ 0 w 209550"/>
                    <a:gd name="connsiteY0" fmla="*/ 47625 h 1651635"/>
                    <a:gd name="connisteX1" fmla="*/ 209550 w 209550"/>
                    <a:gd name="connsiteY1" fmla="*/ 0 h 1651635"/>
                    <a:gd name="connisteX2" fmla="*/ 209550 w 209550"/>
                    <a:gd name="connsiteY2" fmla="*/ 1651635 h 1651635"/>
                    <a:gd name="connisteX3" fmla="*/ 14605 w 209550"/>
                    <a:gd name="connsiteY3" fmla="*/ 1556385 h 1651635"/>
                    <a:gd name="connisteX4" fmla="*/ 0 w 209550"/>
                    <a:gd name="connsiteY4" fmla="*/ 47625 h 165163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209550" h="1651635">
                      <a:moveTo>
                        <a:pt x="0" y="47625"/>
                      </a:moveTo>
                      <a:lnTo>
                        <a:pt x="209550" y="0"/>
                      </a:lnTo>
                      <a:lnTo>
                        <a:pt x="209550" y="1651635"/>
                      </a:lnTo>
                      <a:lnTo>
                        <a:pt x="14605" y="1556385"/>
                      </a:lnTo>
                      <a:lnTo>
                        <a:pt x="0" y="47625"/>
                      </a:lnTo>
                      <a:close/>
                    </a:path>
                  </a:pathLst>
                </a:custGeom>
                <a:solidFill>
                  <a:srgbClr val="E5DBD7"/>
                </a:solidFill>
                <a:ln w="0">
                  <a:solidFill>
                    <a:srgbClr val="897F7F">
                      <a:alpha val="71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8808" y="2206"/>
                  <a:ext cx="231" cy="646"/>
                </a:xfrm>
                <a:custGeom>
                  <a:avLst/>
                  <a:gdLst>
                    <a:gd name="connisteX0" fmla="*/ 0 w 146685"/>
                    <a:gd name="connsiteY0" fmla="*/ 38735 h 410210"/>
                    <a:gd name="connisteX1" fmla="*/ 146685 w 146685"/>
                    <a:gd name="connsiteY1" fmla="*/ 0 h 410210"/>
                    <a:gd name="connisteX2" fmla="*/ 146685 w 146685"/>
                    <a:gd name="connsiteY2" fmla="*/ 410210 h 410210"/>
                    <a:gd name="connisteX3" fmla="*/ 0 w 146685"/>
                    <a:gd name="connsiteY3" fmla="*/ 394970 h 410210"/>
                    <a:gd name="connisteX4" fmla="*/ 0 w 146685"/>
                    <a:gd name="connsiteY4" fmla="*/ 38735 h 41021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</a:cxnLst>
                  <a:rect l="l" t="t" r="r" b="b"/>
                  <a:pathLst>
                    <a:path w="146685" h="410210">
                      <a:moveTo>
                        <a:pt x="0" y="38735"/>
                      </a:moveTo>
                      <a:lnTo>
                        <a:pt x="146685" y="0"/>
                      </a:lnTo>
                      <a:lnTo>
                        <a:pt x="146685" y="410210"/>
                      </a:lnTo>
                      <a:lnTo>
                        <a:pt x="0" y="394970"/>
                      </a:lnTo>
                      <a:lnTo>
                        <a:pt x="0" y="38735"/>
                      </a:lnTo>
                      <a:close/>
                    </a:path>
                  </a:pathLst>
                </a:custGeom>
                <a:solidFill>
                  <a:srgbClr val="DDF4F9"/>
                </a:solidFill>
                <a:ln w="0">
                  <a:solidFill>
                    <a:srgbClr val="897F7F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cxnSp>
            <p:nvCxnSpPr>
              <p:cNvPr id="19" name="直接连接符 18"/>
              <p:cNvCxnSpPr/>
              <p:nvPr/>
            </p:nvCxnSpPr>
            <p:spPr>
              <a:xfrm flipH="1">
                <a:off x="8505" y="1062"/>
                <a:ext cx="0" cy="3240"/>
              </a:xfrm>
              <a:prstGeom prst="line">
                <a:avLst/>
              </a:prstGeom>
              <a:ln w="0">
                <a:solidFill>
                  <a:srgbClr val="897F7F">
                    <a:alpha val="6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任意多边形 19"/>
              <p:cNvSpPr/>
              <p:nvPr/>
            </p:nvSpPr>
            <p:spPr>
              <a:xfrm>
                <a:off x="7661" y="4227"/>
                <a:ext cx="1571" cy="590"/>
              </a:xfrm>
              <a:custGeom>
                <a:avLst/>
                <a:gdLst>
                  <a:gd name="connisteX0" fmla="*/ 0 w 991235"/>
                  <a:gd name="connsiteY0" fmla="*/ 0 h 263525"/>
                  <a:gd name="connisteX1" fmla="*/ 541655 w 991235"/>
                  <a:gd name="connsiteY1" fmla="*/ 0 h 263525"/>
                  <a:gd name="connisteX2" fmla="*/ 991235 w 991235"/>
                  <a:gd name="connsiteY2" fmla="*/ 201295 h 263525"/>
                  <a:gd name="connisteX3" fmla="*/ 696595 w 991235"/>
                  <a:gd name="connsiteY3" fmla="*/ 263525 h 263525"/>
                  <a:gd name="connisteX4" fmla="*/ 495300 w 991235"/>
                  <a:gd name="connsiteY4" fmla="*/ 186055 h 263525"/>
                  <a:gd name="connisteX5" fmla="*/ 185420 w 991235"/>
                  <a:gd name="connsiteY5" fmla="*/ 124460 h 263525"/>
                  <a:gd name="connisteX6" fmla="*/ 15240 w 991235"/>
                  <a:gd name="connsiteY6" fmla="*/ 116205 h 263525"/>
                  <a:gd name="connisteX7" fmla="*/ 0 w 991235"/>
                  <a:gd name="connsiteY7" fmla="*/ 0 h 26352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991235" h="263525">
                    <a:moveTo>
                      <a:pt x="0" y="0"/>
                    </a:moveTo>
                    <a:lnTo>
                      <a:pt x="541655" y="0"/>
                    </a:lnTo>
                    <a:lnTo>
                      <a:pt x="991235" y="201295"/>
                    </a:lnTo>
                    <a:lnTo>
                      <a:pt x="696595" y="263525"/>
                    </a:lnTo>
                    <a:lnTo>
                      <a:pt x="495300" y="186055"/>
                    </a:lnTo>
                    <a:lnTo>
                      <a:pt x="185420" y="124460"/>
                    </a:lnTo>
                    <a:lnTo>
                      <a:pt x="15240" y="1162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7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8599" y="1286"/>
                <a:ext cx="0" cy="3061"/>
              </a:xfrm>
              <a:prstGeom prst="line">
                <a:avLst/>
              </a:prstGeom>
              <a:ln w="0">
                <a:solidFill>
                  <a:srgbClr val="897F7F">
                    <a:alpha val="6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290" name="文本框 3"/>
          <p:cNvSpPr txBox="1"/>
          <p:nvPr/>
        </p:nvSpPr>
        <p:spPr>
          <a:xfrm>
            <a:off x="2789238" y="133033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" name="图片 5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543800" y="3181350"/>
            <a:ext cx="1447800" cy="1859915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5791200" y="1733550"/>
            <a:ext cx="2894330" cy="1226185"/>
          </a:xfrm>
          <a:prstGeom prst="wedgeRoundRectCallout">
            <a:avLst>
              <a:gd name="adj1" fmla="val 34203"/>
              <a:gd name="adj2" fmla="val 65173"/>
              <a:gd name="adj3" fmla="val 16667"/>
            </a:avLst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你看到了什么？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有几个同学？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791200" y="2188210"/>
            <a:ext cx="2894330" cy="770255"/>
          </a:xfrm>
          <a:prstGeom prst="wedgeRoundRectCallout">
            <a:avLst>
              <a:gd name="adj1" fmla="val 34203"/>
              <a:gd name="adj2" fmla="val 65173"/>
              <a:gd name="adj3" fmla="val 16667"/>
            </a:avLst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现在有几个同学？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uiExpand="1" build="allAtOnce"/>
      <p:bldP spid="7" grpId="1" bldLvl="0" animBg="1" build="allAtOnce"/>
      <p:bldP spid="10" grpId="0" bldLvl="0" animBg="1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 3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216525" y="3543300"/>
            <a:ext cx="915988" cy="132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3"/>
          <p:cNvPicPr>
            <a:picLocks noChangeAspect="1"/>
          </p:cNvPicPr>
          <p:nvPr/>
        </p:nvPicPr>
        <p:blipFill>
          <a:blip r:embed="rId2" cstate="print"/>
          <a:srcRect l="3488" b="8694"/>
          <a:stretch>
            <a:fillRect/>
          </a:stretch>
        </p:blipFill>
        <p:spPr>
          <a:xfrm>
            <a:off x="5083175" y="1541463"/>
            <a:ext cx="185737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1" descr="158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9963" y="1541463"/>
            <a:ext cx="949325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7" descr="158-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550" y="3627438"/>
            <a:ext cx="1338263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224463" y="2700338"/>
            <a:ext cx="34531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   摆一摆。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Picture 16" descr="158-10"/>
          <p:cNvPicPr>
            <a:picLocks noChangeAspect="1"/>
          </p:cNvPicPr>
          <p:nvPr/>
        </p:nvPicPr>
        <p:blipFill>
          <a:blip r:embed="rId5" cstate="print"/>
          <a:srcRect l="37546" r="44109"/>
          <a:stretch>
            <a:fillRect/>
          </a:stretch>
        </p:blipFill>
        <p:spPr>
          <a:xfrm>
            <a:off x="6402388" y="2700338"/>
            <a:ext cx="458787" cy="56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5" name="AutoShape 2"/>
          <p:cNvSpPr/>
          <p:nvPr/>
        </p:nvSpPr>
        <p:spPr>
          <a:xfrm>
            <a:off x="609600" y="742950"/>
            <a:ext cx="351631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的认识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57200" y="1353185"/>
            <a:ext cx="3796030" cy="3058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12" h="6617">
                <a:moveTo>
                  <a:pt x="2240" y="0"/>
                </a:moveTo>
                <a:lnTo>
                  <a:pt x="8212" y="0"/>
                </a:lnTo>
                <a:lnTo>
                  <a:pt x="8212" y="6617"/>
                </a:lnTo>
                <a:lnTo>
                  <a:pt x="0" y="6617"/>
                </a:lnTo>
                <a:lnTo>
                  <a:pt x="0" y="960"/>
                </a:lnTo>
                <a:lnTo>
                  <a:pt x="2240" y="960"/>
                </a:lnTo>
                <a:lnTo>
                  <a:pt x="2240" y="0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4724400" y="575310"/>
            <a:ext cx="3985260" cy="756920"/>
            <a:chOff x="7440" y="906"/>
            <a:chExt cx="6276" cy="119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40" y="906"/>
              <a:ext cx="6276" cy="1192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10466" y="1707"/>
              <a:ext cx="383" cy="376"/>
            </a:xfrm>
            <a:prstGeom prst="roundRect">
              <a:avLst/>
            </a:prstGeom>
            <a:solidFill>
              <a:srgbClr val="E5F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23"/>
          <p:cNvPicPr>
            <a:picLocks noChangeAspect="1"/>
          </p:cNvPicPr>
          <p:nvPr/>
        </p:nvPicPr>
        <p:blipFill>
          <a:blip r:embed="rId1" cstate="print"/>
          <a:srcRect l="3488" b="8694"/>
          <a:stretch>
            <a:fillRect/>
          </a:stretch>
        </p:blipFill>
        <p:spPr>
          <a:xfrm>
            <a:off x="5083175" y="1541463"/>
            <a:ext cx="185737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21" descr="158-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9963" y="1541463"/>
            <a:ext cx="949325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848600" y="3254375"/>
            <a:ext cx="1076325" cy="1382395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4648200" y="3051175"/>
            <a:ext cx="3176270" cy="1559560"/>
          </a:xfrm>
          <a:prstGeom prst="wedgeRoundRectCallout">
            <a:avLst>
              <a:gd name="adj1" fmla="val 57556"/>
              <a:gd name="adj2" fmla="val -8428"/>
              <a:gd name="adj3" fmla="val 16667"/>
            </a:avLst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数一数，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教室里还有哪些物品的数量是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575310"/>
            <a:ext cx="3985260" cy="75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57200" y="1353185"/>
            <a:ext cx="3796030" cy="3058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12" h="6617">
                <a:moveTo>
                  <a:pt x="2240" y="0"/>
                </a:moveTo>
                <a:lnTo>
                  <a:pt x="8212" y="0"/>
                </a:lnTo>
                <a:lnTo>
                  <a:pt x="8212" y="6617"/>
                </a:lnTo>
                <a:lnTo>
                  <a:pt x="0" y="6617"/>
                </a:lnTo>
                <a:lnTo>
                  <a:pt x="0" y="960"/>
                </a:lnTo>
                <a:lnTo>
                  <a:pt x="2240" y="960"/>
                </a:lnTo>
                <a:lnTo>
                  <a:pt x="2240" y="0"/>
                </a:lnTo>
                <a:close/>
              </a:path>
            </a:pathLst>
          </a:custGeom>
        </p:spPr>
      </p:pic>
      <p:sp>
        <p:nvSpPr>
          <p:cNvPr id="9" name="圆角矩形 8"/>
          <p:cNvSpPr/>
          <p:nvPr/>
        </p:nvSpPr>
        <p:spPr>
          <a:xfrm>
            <a:off x="6645910" y="1083945"/>
            <a:ext cx="243205" cy="238760"/>
          </a:xfrm>
          <a:prstGeom prst="roundRect">
            <a:avLst/>
          </a:prstGeom>
          <a:solidFill>
            <a:srgbClr val="E5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57200" y="1353185"/>
            <a:ext cx="3796030" cy="3058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12" h="6617">
                <a:moveTo>
                  <a:pt x="2240" y="0"/>
                </a:moveTo>
                <a:lnTo>
                  <a:pt x="8212" y="0"/>
                </a:lnTo>
                <a:lnTo>
                  <a:pt x="8212" y="6617"/>
                </a:lnTo>
                <a:lnTo>
                  <a:pt x="0" y="6617"/>
                </a:lnTo>
                <a:lnTo>
                  <a:pt x="0" y="960"/>
                </a:lnTo>
                <a:lnTo>
                  <a:pt x="2240" y="960"/>
                </a:lnTo>
                <a:lnTo>
                  <a:pt x="224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575310"/>
            <a:ext cx="3985260" cy="7569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11738" y="3452813"/>
            <a:ext cx="34531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   摆一摆。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1976438"/>
            <a:ext cx="1752600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4" descr="C:\Users\Administrator\Desktop\5.png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544003" y="595313"/>
            <a:ext cx="537845" cy="74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5" descr="158-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8563" y="1987550"/>
            <a:ext cx="949325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6" descr="158-10"/>
          <p:cNvPicPr>
            <a:picLocks noChangeAspect="1"/>
          </p:cNvPicPr>
          <p:nvPr/>
        </p:nvPicPr>
        <p:blipFill>
          <a:blip r:embed="rId6" cstate="print"/>
          <a:srcRect l="37546" r="44109"/>
          <a:stretch>
            <a:fillRect/>
          </a:stretch>
        </p:blipFill>
        <p:spPr>
          <a:xfrm>
            <a:off x="6189663" y="3452813"/>
            <a:ext cx="458787" cy="56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515938" y="4529138"/>
            <a:ext cx="4298950" cy="488950"/>
          </a:xfrm>
          <a:prstGeom prst="wedgeRoundRectCallout">
            <a:avLst>
              <a:gd name="adj1" fmla="val -22223"/>
              <a:gd name="adj2" fmla="val -78376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加上老师一共有多少个人呢？</a:t>
            </a:r>
            <a:endParaRPr lang="zh-CN" altLang="en-US" sz="24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645910" y="1083945"/>
            <a:ext cx="243205" cy="238760"/>
          </a:xfrm>
          <a:prstGeom prst="roundRect">
            <a:avLst/>
          </a:prstGeom>
          <a:solidFill>
            <a:srgbClr val="E5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05 -0.000246914 L 0.301736 0.0011111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76350" y="1144588"/>
            <a:ext cx="5657850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51"/>
          <p:cNvSpPr/>
          <p:nvPr/>
        </p:nvSpPr>
        <p:spPr>
          <a:xfrm>
            <a:off x="1746250" y="3344863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颗珠子，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2" name="Rectangle 51"/>
          <p:cNvSpPr/>
          <p:nvPr/>
        </p:nvSpPr>
        <p:spPr>
          <a:xfrm>
            <a:off x="3954463" y="3360738"/>
            <a:ext cx="41259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添上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颗是（   ）。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3" name="Rectangle 51"/>
          <p:cNvSpPr/>
          <p:nvPr/>
        </p:nvSpPr>
        <p:spPr>
          <a:xfrm>
            <a:off x="1746250" y="4189413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珠子，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4" name="Rectangle 51"/>
          <p:cNvSpPr/>
          <p:nvPr/>
        </p:nvSpPr>
        <p:spPr>
          <a:xfrm>
            <a:off x="3954463" y="4205288"/>
            <a:ext cx="41259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添上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是（   ）。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5" name="Rectangle 51"/>
          <p:cNvSpPr/>
          <p:nvPr/>
        </p:nvSpPr>
        <p:spPr>
          <a:xfrm>
            <a:off x="6005513" y="3378200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6" name="Rectangle 51"/>
          <p:cNvSpPr/>
          <p:nvPr/>
        </p:nvSpPr>
        <p:spPr>
          <a:xfrm>
            <a:off x="6033135" y="4216718"/>
            <a:ext cx="860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9700" y="1892300"/>
            <a:ext cx="43973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5" descr="1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9438" y="1892300"/>
            <a:ext cx="439737" cy="89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8" name="AutoShape 2"/>
          <p:cNvSpPr/>
          <p:nvPr/>
        </p:nvSpPr>
        <p:spPr>
          <a:xfrm>
            <a:off x="644525" y="654050"/>
            <a:ext cx="479266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数序及大小比较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90" name="文本框 3"/>
          <p:cNvSpPr txBox="1"/>
          <p:nvPr/>
        </p:nvSpPr>
        <p:spPr>
          <a:xfrm>
            <a:off x="2789238" y="133033"/>
            <a:ext cx="271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40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347 0.000000 L 0.000000 0.000000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347 0.000000 L 0.000000 0.000000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/>
          <p:nvPr/>
        </p:nvSpPr>
        <p:spPr>
          <a:xfrm>
            <a:off x="900430" y="2387918"/>
            <a:ext cx="5443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的前面是（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900430" y="3173730"/>
            <a:ext cx="55165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的后面是（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900430" y="3894455"/>
            <a:ext cx="6784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的相邻数是（   ）和（   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8" name="Text Box 10"/>
          <p:cNvSpPr txBox="1"/>
          <p:nvPr/>
        </p:nvSpPr>
        <p:spPr>
          <a:xfrm>
            <a:off x="2973705" y="2389823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9" name="Text Box 11"/>
          <p:cNvSpPr txBox="1"/>
          <p:nvPr/>
        </p:nvSpPr>
        <p:spPr>
          <a:xfrm>
            <a:off x="2965768" y="3178493"/>
            <a:ext cx="879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0" name="Text Box 13"/>
          <p:cNvSpPr txBox="1"/>
          <p:nvPr/>
        </p:nvSpPr>
        <p:spPr>
          <a:xfrm>
            <a:off x="3421380" y="3894455"/>
            <a:ext cx="7540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1" name="Text Box 14"/>
          <p:cNvSpPr txBox="1"/>
          <p:nvPr/>
        </p:nvSpPr>
        <p:spPr>
          <a:xfrm>
            <a:off x="5126355" y="3884930"/>
            <a:ext cx="844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443" name="Picture 19" descr="16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5013" y="1057275"/>
            <a:ext cx="76723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4"/>
          <p:cNvSpPr txBox="1"/>
          <p:nvPr/>
        </p:nvSpPr>
        <p:spPr>
          <a:xfrm>
            <a:off x="6470650" y="1325563"/>
            <a:ext cx="935038" cy="398780"/>
          </a:xfrm>
          <a:prstGeom prst="rect">
            <a:avLst/>
          </a:prstGeom>
          <a:solidFill>
            <a:srgbClr val="DFA09F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(    )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7427913" y="1325563"/>
            <a:ext cx="965200" cy="398780"/>
          </a:xfrm>
          <a:prstGeom prst="rect">
            <a:avLst/>
          </a:prstGeom>
          <a:solidFill>
            <a:srgbClr val="DFA09F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(    )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6553200" y="1200468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7518400" y="1200468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4415" y="1523365"/>
            <a:ext cx="485775" cy="0"/>
          </a:xfrm>
          <a:prstGeom prst="line">
            <a:avLst/>
          </a:prstGeom>
          <a:ln w="50800" cap="rnd">
            <a:solidFill>
              <a:srgbClr val="3E94C6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94550" y="1521460"/>
            <a:ext cx="485775" cy="0"/>
          </a:xfrm>
          <a:prstGeom prst="line">
            <a:avLst/>
          </a:prstGeom>
          <a:ln w="50800" cap="rnd">
            <a:solidFill>
              <a:srgbClr val="3E94C6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772400" y="3257550"/>
            <a:ext cx="1108710" cy="1424305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4876800" y="2343150"/>
            <a:ext cx="3176270" cy="1167130"/>
          </a:xfrm>
          <a:prstGeom prst="wedgeRoundRectCallout">
            <a:avLst>
              <a:gd name="adj1" fmla="val 45301"/>
              <a:gd name="adj2" fmla="val 63656"/>
              <a:gd name="adj3" fmla="val 16667"/>
            </a:avLst>
          </a:prstGeom>
          <a:solidFill>
            <a:schemeClr val="bg1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看着尺子图，还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能想到什么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  <p:bldP spid="8201" grpId="0"/>
      <p:bldP spid="4" grpId="0"/>
      <p:bldP spid="5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2"/>
          <p:cNvGrpSpPr/>
          <p:nvPr/>
        </p:nvGrpSpPr>
        <p:grpSpPr>
          <a:xfrm>
            <a:off x="2540000" y="2847975"/>
            <a:ext cx="1465263" cy="2060575"/>
            <a:chOff x="1690" y="2944"/>
            <a:chExt cx="923" cy="1298"/>
          </a:xfrm>
        </p:grpSpPr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1690" y="2944"/>
              <a:ext cx="923" cy="1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5   6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6   5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椭圆 74"/>
            <p:cNvSpPr>
              <a:spLocks noChangeArrowheads="1"/>
            </p:cNvSpPr>
            <p:nvPr/>
          </p:nvSpPr>
          <p:spPr bwMode="auto">
            <a:xfrm>
              <a:off x="2031" y="3194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椭圆 74"/>
            <p:cNvSpPr>
              <a:spLocks noChangeArrowheads="1"/>
            </p:cNvSpPr>
            <p:nvPr/>
          </p:nvSpPr>
          <p:spPr bwMode="auto">
            <a:xfrm>
              <a:off x="2031" y="3800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pic>
        <p:nvPicPr>
          <p:cNvPr id="23" name="Picture 45" descr="16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6375" y="854075"/>
            <a:ext cx="1047750" cy="2090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46" descr="16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6375" y="854075"/>
            <a:ext cx="1039813" cy="208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47" descr="16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0663" y="854075"/>
            <a:ext cx="1046162" cy="20875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" name="Group 54"/>
          <p:cNvGrpSpPr/>
          <p:nvPr/>
        </p:nvGrpSpPr>
        <p:grpSpPr>
          <a:xfrm>
            <a:off x="5259388" y="2822575"/>
            <a:ext cx="1465262" cy="2060575"/>
            <a:chOff x="1690" y="2944"/>
            <a:chExt cx="923" cy="1298"/>
          </a:xfrm>
        </p:grpSpPr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1690" y="2944"/>
              <a:ext cx="923" cy="1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6   7</a:t>
              </a:r>
              <a:endPara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7   6</a:t>
              </a:r>
              <a:endPara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椭圆 74"/>
            <p:cNvSpPr>
              <a:spLocks noChangeArrowheads="1"/>
            </p:cNvSpPr>
            <p:nvPr/>
          </p:nvSpPr>
          <p:spPr bwMode="auto">
            <a:xfrm>
              <a:off x="2031" y="3194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椭圆 74"/>
            <p:cNvSpPr>
              <a:spLocks noChangeArrowheads="1"/>
            </p:cNvSpPr>
            <p:nvPr/>
          </p:nvSpPr>
          <p:spPr bwMode="auto">
            <a:xfrm>
              <a:off x="2031" y="3800"/>
              <a:ext cx="270" cy="27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2992438" y="3170238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016250" y="4127500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711825" y="3144838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5745163" y="4098925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563745" y="2419350"/>
            <a:ext cx="381000" cy="4286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084060" y="2067243"/>
            <a:ext cx="381000" cy="40163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 bldLvl="0" animBg="1"/>
      <p:bldP spid="34" grpId="1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815</Words>
  <Application>WPS 演示</Application>
  <PresentationFormat>全屏显示(16:9)</PresentationFormat>
  <Paragraphs>206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637</cp:revision>
  <dcterms:created xsi:type="dcterms:W3CDTF">2015-05-29T07:51:00Z</dcterms:created>
  <dcterms:modified xsi:type="dcterms:W3CDTF">2023-09-28T13:09:56Z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