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3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8" r:id="rId13"/>
    <p:sldId id="272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660066"/>
    <a:srgbClr val="0000FF"/>
    <a:srgbClr val="FF3300"/>
    <a:srgbClr val="009900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10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0D0858-C45B-4B6C-820F-FD8B4350AFA2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0D0858-C45B-4B6C-820F-FD8B4350AFA2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0D0858-C45B-4B6C-820F-FD8B4350AFA2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0D0858-C45B-4B6C-820F-FD8B4350AFA2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0D0858-C45B-4B6C-820F-FD8B4350AFA2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0D0858-C45B-4B6C-820F-FD8B4350AFA2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0D0858-C45B-4B6C-820F-FD8B4350AFA2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0D0858-C45B-4B6C-820F-FD8B4350AFA2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0D0858-C45B-4B6C-820F-FD8B4350AFA2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0D0858-C45B-4B6C-820F-FD8B4350AFA2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0D0858-C45B-4B6C-820F-FD8B4350AFA2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0D0858-C45B-4B6C-820F-FD8B4350AFA2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611188" y="981075"/>
            <a:ext cx="7772400" cy="1470025"/>
          </a:xfrm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4400" b="1" kern="1200" dirty="0">
                <a:latin typeface="+mj-lt"/>
                <a:ea typeface="+mj-ea"/>
                <a:cs typeface="+mj-cs"/>
              </a:rPr>
              <a:t>Lesson 20  LiMing</a:t>
            </a:r>
            <a:r>
              <a:rPr lang="en-US" altLang="zh-CN" sz="4400" b="1" kern="120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’s </a:t>
            </a:r>
            <a:r>
              <a:rPr lang="en-US" altLang="zh-CN" sz="4400" b="1" kern="1200" dirty="0">
                <a:latin typeface="+mj-lt"/>
                <a:ea typeface="+mj-ea"/>
                <a:cs typeface="+mj-cs"/>
              </a:rPr>
              <a:t>Family</a:t>
            </a:r>
            <a:endParaRPr lang="en-US" altLang="zh-CN" sz="4400" b="1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2051" name="Picture 3" descr="9Z{XAK@2QV1]_G66H9Q9VD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2781300"/>
            <a:ext cx="4105275" cy="3335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 Box 5"/>
          <p:cNvSpPr txBox="1"/>
          <p:nvPr/>
        </p:nvSpPr>
        <p:spPr>
          <a:xfrm>
            <a:off x="5508625" y="2133600"/>
            <a:ext cx="2916238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Arial" panose="020B0604020202020204" pitchFamily="34" charset="0"/>
              </a:rPr>
              <a:t>Tips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：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人名后加</a:t>
            </a:r>
            <a:r>
              <a:rPr lang="en-US" altLang="zh-CN" b="1" dirty="0">
                <a:solidFill>
                  <a:srgbClr val="FF3300"/>
                </a:solidFill>
                <a:latin typeface="Arial" panose="020B0604020202020204" pitchFamily="34" charset="0"/>
              </a:rPr>
              <a:t>’s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表示“某人的”。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en-US" dirty="0"/>
          </a:p>
        </p:txBody>
      </p:sp>
      <p:sp>
        <p:nvSpPr>
          <p:cNvPr id="11268" name="WordArt 4"/>
          <p:cNvSpPr/>
          <p:nvPr/>
        </p:nvSpPr>
        <p:spPr>
          <a:xfrm>
            <a:off x="1331913" y="1484313"/>
            <a:ext cx="6837362" cy="2859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72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you!</a:t>
            </a:r>
            <a:endParaRPr lang="zh-CN" altLang="en-US" sz="72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975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Can you introduce your </a:t>
            </a:r>
            <a:r>
              <a:rPr lang="en-US" altLang="zh-CN" sz="5400" b="1" dirty="0">
                <a:solidFill>
                  <a:srgbClr val="CC00FF"/>
                </a:solidFill>
              </a:rPr>
              <a:t>f</a:t>
            </a:r>
            <a:r>
              <a:rPr lang="en-US" altLang="zh-CN" sz="5400" b="1" dirty="0">
                <a:solidFill>
                  <a:srgbClr val="009900"/>
                </a:solidFill>
              </a:rPr>
              <a:t>a</a:t>
            </a:r>
            <a:r>
              <a:rPr lang="en-US" altLang="zh-CN" sz="5400" b="1" dirty="0">
                <a:solidFill>
                  <a:srgbClr val="FF3300"/>
                </a:solidFill>
              </a:rPr>
              <a:t>m</a:t>
            </a:r>
            <a:r>
              <a:rPr lang="en-US" altLang="zh-CN" sz="5400" b="1" dirty="0">
                <a:solidFill>
                  <a:srgbClr val="0000FF"/>
                </a:solidFill>
              </a:rPr>
              <a:t>i</a:t>
            </a:r>
            <a:r>
              <a:rPr lang="en-US" altLang="zh-CN" sz="5400" b="1" dirty="0"/>
              <a:t>l</a:t>
            </a:r>
            <a:r>
              <a:rPr lang="en-US" altLang="zh-CN" sz="5400" b="1" dirty="0">
                <a:solidFill>
                  <a:srgbClr val="660066"/>
                </a:solidFill>
              </a:rPr>
              <a:t>y</a:t>
            </a:r>
            <a:r>
              <a:rPr lang="en-US" altLang="zh-CN" dirty="0"/>
              <a:t>?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4572000" y="2420938"/>
            <a:ext cx="4043363" cy="2159000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This is my family.</a:t>
            </a:r>
            <a:endParaRPr lang="en-US" altLang="zh-CN" dirty="0"/>
          </a:p>
          <a:p>
            <a:pPr eaLnBrk="1" hangingPunct="1"/>
            <a:r>
              <a:rPr lang="en-US" altLang="zh-CN" dirty="0"/>
              <a:t>This is my ……</a:t>
            </a:r>
            <a:endParaRPr lang="en-US" altLang="zh-CN" dirty="0"/>
          </a:p>
        </p:txBody>
      </p:sp>
      <p:pic>
        <p:nvPicPr>
          <p:cNvPr id="3076" name="Picture 4" descr="HB7I}391`CJM8IOSMKBY90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412875"/>
            <a:ext cx="4824412" cy="475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Look at LiMing’s family.</a:t>
            </a:r>
            <a:endParaRPr lang="en-US" altLang="zh-CN" dirty="0"/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2771775" y="5084763"/>
            <a:ext cx="3251200" cy="115252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/>
              <a:t>This is my family.</a:t>
            </a:r>
            <a:endParaRPr lang="en-US" altLang="zh-CN" dirty="0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/>
              <a:t>We l</a:t>
            </a:r>
            <a:r>
              <a:rPr lang="en-US" altLang="zh-CN" dirty="0">
                <a:solidFill>
                  <a:srgbClr val="FF3300"/>
                </a:solidFill>
              </a:rPr>
              <a:t>i</a:t>
            </a:r>
            <a:r>
              <a:rPr lang="en-US" altLang="zh-CN" dirty="0"/>
              <a:t>ve in </a:t>
            </a:r>
            <a:r>
              <a:rPr lang="en-US" altLang="zh-CN" dirty="0">
                <a:solidFill>
                  <a:srgbClr val="FF0000"/>
                </a:solidFill>
              </a:rPr>
              <a:t>China.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5124" name="Picture 4" descr="FISJ%[$}LE7RV9FG%GA`7@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1412875"/>
            <a:ext cx="4752975" cy="3621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Text Box 5"/>
          <p:cNvSpPr txBox="1"/>
          <p:nvPr/>
        </p:nvSpPr>
        <p:spPr>
          <a:xfrm>
            <a:off x="6372225" y="5157788"/>
            <a:ext cx="2590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6000" dirty="0">
                <a:solidFill>
                  <a:srgbClr val="FF0000"/>
                </a:solidFill>
                <a:latin typeface="Arial" panose="020B0604020202020204" pitchFamily="34" charset="0"/>
              </a:rPr>
              <a:t>Ch</a:t>
            </a:r>
            <a:r>
              <a:rPr lang="en-US" altLang="zh-CN" sz="6000" dirty="0">
                <a:latin typeface="Arial" panose="020B0604020202020204" pitchFamily="34" charset="0"/>
              </a:rPr>
              <a:t>i</a:t>
            </a:r>
            <a:r>
              <a:rPr lang="en-US" altLang="zh-CN" sz="6000" dirty="0">
                <a:solidFill>
                  <a:srgbClr val="0000FF"/>
                </a:solidFill>
                <a:latin typeface="Arial" panose="020B0604020202020204" pitchFamily="34" charset="0"/>
              </a:rPr>
              <a:t>na</a:t>
            </a:r>
            <a:endParaRPr lang="en-US" altLang="zh-CN" sz="60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6804025" y="6021388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中国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5127" name="Text Box 7"/>
          <p:cNvSpPr txBox="1"/>
          <p:nvPr/>
        </p:nvSpPr>
        <p:spPr>
          <a:xfrm>
            <a:off x="3563938" y="6165850"/>
            <a:ext cx="12239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居住在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23">
                                            <p:txEl>
                                              <p:charRg st="19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2000"/>
                                        <p:tgtEl>
                                          <p:spTgt spid="51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idx="1"/>
          </p:nvPr>
        </p:nvSpPr>
        <p:spPr>
          <a:xfrm>
            <a:off x="2268538" y="4652963"/>
            <a:ext cx="5472112" cy="1617662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/>
              <a:t>I’m a </a:t>
            </a:r>
            <a:r>
              <a:rPr lang="en-US" altLang="zh-CN" dirty="0">
                <a:solidFill>
                  <a:srgbClr val="FF0000"/>
                </a:solidFill>
              </a:rPr>
              <a:t>st</a:t>
            </a:r>
            <a:r>
              <a:rPr lang="en-US" altLang="zh-CN" dirty="0">
                <a:solidFill>
                  <a:srgbClr val="CC00FF"/>
                </a:solidFill>
              </a:rPr>
              <a:t>u</a:t>
            </a:r>
            <a:r>
              <a:rPr lang="en-US" altLang="zh-CN" dirty="0">
                <a:solidFill>
                  <a:srgbClr val="FF0000"/>
                </a:solidFill>
              </a:rPr>
              <a:t>dent</a:t>
            </a:r>
            <a:r>
              <a:rPr lang="en-US" altLang="zh-CN" dirty="0"/>
              <a:t>.</a:t>
            </a:r>
            <a:endParaRPr lang="en-US" altLang="zh-CN" dirty="0"/>
          </a:p>
          <a:p>
            <a:pPr eaLnBrk="1" hangingPunct="1">
              <a:buNone/>
            </a:pPr>
            <a:r>
              <a:rPr lang="en-US" altLang="zh-CN" dirty="0"/>
              <a:t>My name is LiMing. </a:t>
            </a:r>
            <a:endParaRPr lang="en-US" altLang="zh-CN" dirty="0"/>
          </a:p>
        </p:txBody>
      </p:sp>
      <p:pic>
        <p:nvPicPr>
          <p:cNvPr id="5123" name="Picture 3" descr="LK`TM1VCKX}L}]6(T%WGD4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476250"/>
            <a:ext cx="3875087" cy="4257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1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6">
                                            <p:txEl>
                                              <p:charRg st="15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idx="1"/>
          </p:nvPr>
        </p:nvSpPr>
        <p:spPr>
          <a:xfrm>
            <a:off x="2051050" y="4508500"/>
            <a:ext cx="5041900" cy="1368425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/>
              <a:t>My father is a </a:t>
            </a:r>
            <a:r>
              <a:rPr lang="en-US" altLang="zh-CN" dirty="0">
                <a:solidFill>
                  <a:srgbClr val="FF0000"/>
                </a:solidFill>
              </a:rPr>
              <a:t>tea</a:t>
            </a:r>
            <a:r>
              <a:rPr lang="en-US" altLang="zh-CN" dirty="0">
                <a:solidFill>
                  <a:srgbClr val="CC00FF"/>
                </a:solidFill>
              </a:rPr>
              <a:t>ch</a:t>
            </a:r>
            <a:r>
              <a:rPr lang="en-US" altLang="zh-CN" dirty="0">
                <a:solidFill>
                  <a:srgbClr val="FF0000"/>
                </a:solidFill>
              </a:rPr>
              <a:t>er</a:t>
            </a:r>
            <a:r>
              <a:rPr lang="en-US" altLang="zh-CN" dirty="0"/>
              <a:t>.</a:t>
            </a:r>
            <a:endParaRPr lang="en-US" altLang="zh-CN" dirty="0"/>
          </a:p>
          <a:p>
            <a:pPr eaLnBrk="1" hangingPunct="1">
              <a:buNone/>
            </a:pPr>
            <a:r>
              <a:rPr lang="en-US" altLang="zh-CN" dirty="0"/>
              <a:t>His name is Li Daming.</a:t>
            </a:r>
            <a:endParaRPr lang="en-US" altLang="zh-CN" dirty="0"/>
          </a:p>
        </p:txBody>
      </p:sp>
      <p:pic>
        <p:nvPicPr>
          <p:cNvPr id="6147" name="Picture 3" descr="RUAOYJI$I%P`QQ0XKM`ELV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620713"/>
            <a:ext cx="3395663" cy="3744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2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0">
                                            <p:txEl>
                                              <p:charRg st="24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idx="1"/>
          </p:nvPr>
        </p:nvSpPr>
        <p:spPr>
          <a:xfrm>
            <a:off x="2339975" y="4437063"/>
            <a:ext cx="4176713" cy="1296987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/>
              <a:t>My mother is a </a:t>
            </a:r>
            <a:r>
              <a:rPr lang="en-US" altLang="zh-CN" dirty="0">
                <a:solidFill>
                  <a:srgbClr val="009900"/>
                </a:solidFill>
              </a:rPr>
              <a:t>doc</a:t>
            </a:r>
            <a:r>
              <a:rPr lang="en-US" altLang="zh-CN" dirty="0">
                <a:solidFill>
                  <a:srgbClr val="FF0000"/>
                </a:solidFill>
              </a:rPr>
              <a:t>tor</a:t>
            </a:r>
            <a:r>
              <a:rPr lang="en-US" altLang="zh-CN" dirty="0"/>
              <a:t>. </a:t>
            </a:r>
            <a:endParaRPr lang="en-US" altLang="zh-CN" dirty="0"/>
          </a:p>
          <a:p>
            <a:pPr eaLnBrk="1" hangingPunct="1">
              <a:buNone/>
            </a:pPr>
            <a:r>
              <a:rPr lang="en-US" altLang="zh-CN" dirty="0"/>
              <a:t>Her name is Liu Yun.</a:t>
            </a:r>
            <a:endParaRPr lang="en-US" altLang="zh-CN" dirty="0"/>
          </a:p>
        </p:txBody>
      </p:sp>
      <p:pic>
        <p:nvPicPr>
          <p:cNvPr id="7171" name="Picture 3" descr="${XFZQ($P44UQS@}JZJC$Y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438" y="333375"/>
            <a:ext cx="3816350" cy="376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4"/>
          <p:cNvSpPr txBox="1"/>
          <p:nvPr/>
        </p:nvSpPr>
        <p:spPr>
          <a:xfrm>
            <a:off x="6516688" y="4508500"/>
            <a:ext cx="17287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医生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6300788" y="5013325"/>
            <a:ext cx="38163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009900"/>
                </a:solidFill>
                <a:latin typeface="Arial" panose="020B0604020202020204" pitchFamily="34" charset="0"/>
              </a:rPr>
              <a:t>dog----doc</a:t>
            </a:r>
            <a:endParaRPr lang="en-US" altLang="zh-CN" sz="3200" b="1" dirty="0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24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>
                                            <p:txEl>
                                              <p:charRg st="24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charRg st="24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  <p:bldP spid="8196" grpId="0"/>
      <p:bldP spid="819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1835150" y="4868863"/>
            <a:ext cx="5554663" cy="865187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/>
              <a:t>We are a happy family.</a:t>
            </a:r>
            <a:endParaRPr lang="en-US" altLang="zh-CN" dirty="0"/>
          </a:p>
        </p:txBody>
      </p:sp>
      <p:pic>
        <p:nvPicPr>
          <p:cNvPr id="8196" name="Picture 4" descr="9Z{XAK@2QV1]_G66H9Q9VD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549275"/>
            <a:ext cx="5184775" cy="4211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1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1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1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Let’s do it!</a:t>
            </a:r>
            <a:endParaRPr lang="en-US" altLang="zh-CN" dirty="0"/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4859338" y="1412875"/>
            <a:ext cx="3538537" cy="4852988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/>
              <a:t>This is my family.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/>
              <a:t>This is my </a:t>
            </a:r>
            <a:r>
              <a:rPr lang="zh-CN" altLang="en-US" sz="2400" dirty="0">
                <a:solidFill>
                  <a:srgbClr val="FF0000"/>
                </a:solidFill>
              </a:rPr>
              <a:t>father</a:t>
            </a:r>
            <a:r>
              <a:rPr lang="zh-CN" altLang="en-US" sz="2400" dirty="0"/>
              <a:t>.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/>
              <a:t>His name is</a:t>
            </a:r>
            <a:r>
              <a:rPr lang="zh-CN" altLang="en-US" sz="2400" u="sng" dirty="0"/>
              <a:t>          </a:t>
            </a:r>
            <a:r>
              <a:rPr lang="zh-CN" altLang="en-US" sz="2400" dirty="0"/>
              <a:t>.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/>
              <a:t>He is a _________.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/>
              <a:t>This is my </a:t>
            </a:r>
            <a:r>
              <a:rPr lang="zh-CN" altLang="en-US" sz="2400" dirty="0">
                <a:solidFill>
                  <a:srgbClr val="FF0000"/>
                </a:solidFill>
              </a:rPr>
              <a:t>mother</a:t>
            </a:r>
            <a:r>
              <a:rPr lang="zh-CN" altLang="en-US" sz="2400" dirty="0"/>
              <a:t>.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/>
              <a:t>Her name is</a:t>
            </a:r>
            <a:r>
              <a:rPr lang="zh-CN" altLang="en-US" sz="2400" u="sng" dirty="0"/>
              <a:t>         </a:t>
            </a:r>
            <a:r>
              <a:rPr lang="zh-CN" altLang="en-US" sz="2400" dirty="0"/>
              <a:t>.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/>
              <a:t>She is a _______.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/>
              <a:t>This is </a:t>
            </a:r>
            <a:r>
              <a:rPr lang="zh-CN" altLang="en-US" sz="2400" dirty="0">
                <a:solidFill>
                  <a:srgbClr val="FF0000"/>
                </a:solidFill>
              </a:rPr>
              <a:t>me</a:t>
            </a:r>
            <a:r>
              <a:rPr lang="zh-CN" altLang="en-US" sz="2400" dirty="0"/>
              <a:t>.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/>
              <a:t>My name is</a:t>
            </a:r>
            <a:r>
              <a:rPr lang="zh-CN" altLang="en-US" sz="2400" u="sng" dirty="0"/>
              <a:t>          </a:t>
            </a:r>
            <a:r>
              <a:rPr lang="zh-CN" altLang="en-US" sz="2400" dirty="0"/>
              <a:t>.</a:t>
            </a:r>
            <a:endParaRPr lang="zh-CN" altLang="en-US" sz="24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/>
              <a:t>I am a student. </a:t>
            </a:r>
            <a:endParaRPr lang="zh-CN" altLang="en-US" sz="2400" dirty="0"/>
          </a:p>
        </p:txBody>
      </p:sp>
      <p:pic>
        <p:nvPicPr>
          <p:cNvPr id="9220" name="Picture 4" descr="318JWHX]9C$0I10J8GE6AG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700213"/>
            <a:ext cx="4319587" cy="3217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395288" y="5589588"/>
            <a:ext cx="8229600" cy="96520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dirty="0"/>
              <a:t>  </a:t>
            </a:r>
            <a:endParaRPr lang="zh-CN" altLang="en-US" dirty="0"/>
          </a:p>
        </p:txBody>
      </p:sp>
      <p:pic>
        <p:nvPicPr>
          <p:cNvPr id="10243" name="Picture 3" descr="6MH0E5HBDP%]QXU4NLY7D4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476250"/>
            <a:ext cx="2874963" cy="567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AutoShape 4"/>
          <p:cNvSpPr/>
          <p:nvPr/>
        </p:nvSpPr>
        <p:spPr>
          <a:xfrm>
            <a:off x="5580063" y="1052513"/>
            <a:ext cx="3168650" cy="1008062"/>
          </a:xfrm>
          <a:prstGeom prst="wedgeEllipseCallout">
            <a:avLst>
              <a:gd name="adj1" fmla="val -27106"/>
              <a:gd name="adj2" fmla="val 100079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eaLnBrk="1" hangingPunct="1"/>
            <a:r>
              <a:rPr lang="en-US" altLang="zh-CN" sz="3600" dirty="0">
                <a:latin typeface="Arial" panose="020B0604020202020204" pitchFamily="34" charset="0"/>
              </a:rPr>
              <a:t>I’m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sh</a:t>
            </a:r>
            <a:r>
              <a:rPr lang="en-US" altLang="zh-CN" sz="3600" dirty="0">
                <a:solidFill>
                  <a:srgbClr val="CC00FF"/>
                </a:solidFill>
                <a:latin typeface="Arial" panose="020B0604020202020204" pitchFamily="34" charset="0"/>
              </a:rPr>
              <a:t>or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t</a:t>
            </a:r>
            <a:r>
              <a:rPr lang="en-US" altLang="zh-CN" sz="3600" dirty="0">
                <a:latin typeface="Arial" panose="020B0604020202020204" pitchFamily="34" charset="0"/>
              </a:rPr>
              <a:t>.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sp>
        <p:nvSpPr>
          <p:cNvPr id="11269" name="AutoShape 5"/>
          <p:cNvSpPr/>
          <p:nvPr/>
        </p:nvSpPr>
        <p:spPr>
          <a:xfrm>
            <a:off x="971550" y="1052513"/>
            <a:ext cx="2376488" cy="1008062"/>
          </a:xfrm>
          <a:prstGeom prst="wedgeEllipseCallout">
            <a:avLst>
              <a:gd name="adj1" fmla="val 42185"/>
              <a:gd name="adj2" fmla="val 67954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eaLnBrk="1" hangingPunct="1"/>
            <a:r>
              <a:rPr lang="en-US" altLang="zh-CN" sz="3600" dirty="0">
                <a:latin typeface="Arial" panose="020B0604020202020204" pitchFamily="34" charset="0"/>
              </a:rPr>
              <a:t>I’m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tall</a:t>
            </a:r>
            <a:r>
              <a:rPr lang="en-US" altLang="zh-CN" sz="3600" dirty="0">
                <a:latin typeface="Arial" panose="020B0604020202020204" pitchFamily="34" charset="0"/>
              </a:rPr>
              <a:t>.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595</Words>
  <Application>WPS 演示</Application>
  <PresentationFormat>全屏显示(4:3)</PresentationFormat>
  <Paragraphs>63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Lesson 20  LiMing’s Family</vt:lpstr>
      <vt:lpstr>Can you introduce your family?</vt:lpstr>
      <vt:lpstr>Look at LiMing’s family.</vt:lpstr>
      <vt:lpstr>PowerPoint 演示文稿</vt:lpstr>
      <vt:lpstr>PowerPoint 演示文稿</vt:lpstr>
      <vt:lpstr>PowerPoint 演示文稿</vt:lpstr>
      <vt:lpstr>PowerPoint 演示文稿</vt:lpstr>
      <vt:lpstr>Let’s do it!</vt:lpstr>
      <vt:lpstr>PowerPoint 演示文稿</vt:lpstr>
      <vt:lpstr>PowerPoint 演示文稿</vt:lpstr>
      <vt:lpstr>PowerPoint 演示文稿</vt:lpstr>
    </vt:vector>
  </TitlesOfParts>
  <Company>www.xkb1.com</Company>
  <LinksUpToDate>false</LinksUpToDate>
  <SharedDoc>false</SharedDoc>
  <HyperlinksChanged>false</HyperlinksChanged>
  <AppVersion>14.0000</AppVersion>
  <Manager>www.xkb1.com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www.xkb1.com</dc:title>
  <dc:creator>www.xkb1.com; 530La</dc:creator>
  <cp:keywords>www.xkb1.com</cp:keywords>
  <dc:description>www.xkb1.com</dc:description>
  <dc:subject>www.xkb1.com</dc:subject>
  <cp:category>www.xkb1.com</cp:category>
  <cp:lastModifiedBy>上帝掷骰子吗</cp:lastModifiedBy>
  <cp:revision>39</cp:revision>
  <dcterms:created xsi:type="dcterms:W3CDTF">2012-12-05T23:04:00Z</dcterms:created>
  <dcterms:modified xsi:type="dcterms:W3CDTF">2023-09-30T15:50:25Z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DB02D1EF45C04E8FA7B80BC03BB5BEE2_13</vt:lpwstr>
  </property>
</Properties>
</file>