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30"/>
  </p:notesMasterIdLst>
  <p:handoutMasterIdLst>
    <p:handoutMasterId r:id="rId31"/>
  </p:handoutMasterIdLst>
  <p:sldIdLst>
    <p:sldId id="451" r:id="rId4"/>
    <p:sldId id="492" r:id="rId5"/>
    <p:sldId id="366" r:id="rId6"/>
    <p:sldId id="497" r:id="rId7"/>
    <p:sldId id="518" r:id="rId8"/>
    <p:sldId id="519" r:id="rId9"/>
    <p:sldId id="520" r:id="rId10"/>
    <p:sldId id="521" r:id="rId11"/>
    <p:sldId id="522" r:id="rId12"/>
    <p:sldId id="523" r:id="rId13"/>
    <p:sldId id="524" r:id="rId14"/>
    <p:sldId id="525" r:id="rId15"/>
    <p:sldId id="526" r:id="rId16"/>
    <p:sldId id="527" r:id="rId17"/>
    <p:sldId id="528" r:id="rId18"/>
    <p:sldId id="529" r:id="rId19"/>
    <p:sldId id="498" r:id="rId20"/>
    <p:sldId id="530" r:id="rId21"/>
    <p:sldId id="531" r:id="rId22"/>
    <p:sldId id="532" r:id="rId23"/>
    <p:sldId id="533" r:id="rId24"/>
    <p:sldId id="534" r:id="rId25"/>
    <p:sldId id="536" r:id="rId26"/>
    <p:sldId id="535" r:id="rId27"/>
    <p:sldId id="491" r:id="rId28"/>
    <p:sldId id="539" r:id="rId29"/>
  </p:sldIdLst>
  <p:sldSz cx="9144000" cy="5143500"/>
  <p:notesSz cx="6858000" cy="9144000"/>
  <p:custDataLst>
    <p:tags r:id="rId35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10" autoAdjust="0"/>
    <p:restoredTop sz="94660" autoAdjust="0"/>
  </p:normalViewPr>
  <p:slideViewPr>
    <p:cSldViewPr>
      <p:cViewPr varScale="1">
        <p:scale>
          <a:sx n="151" d="100"/>
          <a:sy n="151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endParaRPr lang="zh-CN" altLang="en-US" sz="1200"/>
          </a:p>
        </p:txBody>
      </p:sp>
      <p:sp>
        <p:nvSpPr>
          <p:cNvPr id="8195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F61417AD-3618-4ADF-B776-57D9A668BAF3}" type="datetime">
              <a:rPr lang="zh-CN" altLang="en-US" sz="1200"/>
            </a:fld>
            <a:endParaRPr lang="zh-CN" altLang="en-US" sz="1200"/>
          </a:p>
        </p:txBody>
      </p:sp>
      <p:sp>
        <p:nvSpPr>
          <p:cNvPr id="8196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endParaRPr lang="zh-CN" altLang="en-US" sz="1200"/>
          </a:p>
        </p:txBody>
      </p:sp>
      <p:sp>
        <p:nvSpPr>
          <p:cNvPr id="8197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B2130D96-AE99-43C2-AB8A-B2120793966B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endParaRPr lang="zh-CN" altLang="en-US" sz="1200"/>
          </a:p>
        </p:txBody>
      </p:sp>
      <p:sp>
        <p:nvSpPr>
          <p:cNvPr id="717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4DDFFDB-463B-4736-907D-8E871325A7BF}" type="datetime">
              <a:rPr lang="zh-CN" altLang="en-US" sz="1200"/>
            </a:fld>
            <a:endParaRPr lang="zh-CN" altLang="en-US" sz="1200"/>
          </a:p>
        </p:txBody>
      </p:sp>
      <p:sp>
        <p:nvSpPr>
          <p:cNvPr id="7172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7173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717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 sz="1200"/>
          </a:p>
        </p:txBody>
      </p:sp>
      <p:sp>
        <p:nvSpPr>
          <p:cNvPr id="717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CFBAA5B-FD95-40E7-B8FA-F878D365EF19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jpeg"/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051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075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3076" name="组合 3"/>
          <p:cNvGrpSpPr/>
          <p:nvPr/>
        </p:nvGrpSpPr>
        <p:grpSpPr>
          <a:xfrm>
            <a:off x="8243888" y="4354513"/>
            <a:ext cx="1058862" cy="788987"/>
            <a:chOff x="1507594" y="921876"/>
            <a:chExt cx="1058062" cy="788557"/>
          </a:xfrm>
        </p:grpSpPr>
        <p:pic>
          <p:nvPicPr>
            <p:cNvPr id="3078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63688" y="921876"/>
              <a:ext cx="801968" cy="78855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3079" name="文本框 5"/>
            <p:cNvSpPr txBox="1">
              <a:spLocks noChangeArrowheads="1"/>
            </p:cNvSpPr>
            <p:nvPr/>
          </p:nvSpPr>
          <p:spPr bwMode="auto">
            <a:xfrm>
              <a:off x="1507594" y="1059913"/>
              <a:ext cx="399748" cy="647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/>
              <a:r>
                <a:rPr lang="zh-CN" altLang="en-US" sz="1400"/>
                <a:t>龙小可</a:t>
              </a:r>
              <a:endParaRPr lang="zh-CN" altLang="en-US" sz="1400"/>
            </a:p>
          </p:txBody>
        </p:sp>
      </p:grpSp>
      <p:sp>
        <p:nvSpPr>
          <p:cNvPr id="3077" name="矩形 6"/>
          <p:cNvSpPr/>
          <p:nvPr/>
        </p:nvSpPr>
        <p:spPr>
          <a:xfrm>
            <a:off x="7812088" y="0"/>
            <a:ext cx="1331912" cy="700088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099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4100" name="组合 3"/>
          <p:cNvGrpSpPr/>
          <p:nvPr/>
        </p:nvGrpSpPr>
        <p:grpSpPr>
          <a:xfrm>
            <a:off x="8243888" y="4354513"/>
            <a:ext cx="1058862" cy="788987"/>
            <a:chOff x="1507594" y="921876"/>
            <a:chExt cx="1058062" cy="788557"/>
          </a:xfrm>
        </p:grpSpPr>
        <p:pic>
          <p:nvPicPr>
            <p:cNvPr id="4101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63688" y="921876"/>
              <a:ext cx="801968" cy="78855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4102" name="文本框 5"/>
            <p:cNvSpPr txBox="1">
              <a:spLocks noChangeArrowheads="1"/>
            </p:cNvSpPr>
            <p:nvPr/>
          </p:nvSpPr>
          <p:spPr bwMode="auto">
            <a:xfrm>
              <a:off x="1507594" y="1059913"/>
              <a:ext cx="399748" cy="647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/>
              <a:r>
                <a:rPr lang="zh-CN" altLang="en-US" sz="1400"/>
                <a:t>龙小可</a:t>
              </a:r>
              <a:endParaRPr lang="zh-CN" altLang="en-US" sz="1400"/>
            </a:p>
          </p:txBody>
        </p:sp>
      </p:grp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512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5124" name="组合 3"/>
          <p:cNvGrpSpPr/>
          <p:nvPr/>
        </p:nvGrpSpPr>
        <p:grpSpPr>
          <a:xfrm>
            <a:off x="8243888" y="4354513"/>
            <a:ext cx="1058862" cy="788987"/>
            <a:chOff x="1507594" y="921876"/>
            <a:chExt cx="1058062" cy="788557"/>
          </a:xfrm>
        </p:grpSpPr>
        <p:pic>
          <p:nvPicPr>
            <p:cNvPr id="5126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63688" y="921876"/>
              <a:ext cx="801968" cy="78855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5127" name="文本框 5"/>
            <p:cNvSpPr txBox="1">
              <a:spLocks noChangeArrowheads="1"/>
            </p:cNvSpPr>
            <p:nvPr/>
          </p:nvSpPr>
          <p:spPr bwMode="auto">
            <a:xfrm>
              <a:off x="1507594" y="1059913"/>
              <a:ext cx="399748" cy="647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/>
              <a:r>
                <a:rPr lang="zh-CN" altLang="en-US" sz="1400"/>
                <a:t>龙小可</a:t>
              </a:r>
              <a:endParaRPr lang="zh-CN" altLang="en-US" sz="1400"/>
            </a:p>
          </p:txBody>
        </p:sp>
      </p:grpSp>
      <p:sp>
        <p:nvSpPr>
          <p:cNvPr id="5125" name="五边形 6"/>
          <p:cNvSpPr/>
          <p:nvPr/>
        </p:nvSpPr>
        <p:spPr>
          <a:xfrm>
            <a:off x="0" y="50800"/>
            <a:ext cx="2700338" cy="669925"/>
          </a:xfrm>
          <a:prstGeom prst="homePlate">
            <a:avLst>
              <a:gd name="adj" fmla="val 49993"/>
            </a:avLst>
          </a:prstGeom>
          <a:solidFill>
            <a:schemeClr val="bg1"/>
          </a:solidFill>
          <a:ln w="25400">
            <a:noFill/>
            <a:miter lim="800000"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147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6148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8.png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/>
        </p:nvPicPr>
        <p:blipFill>
          <a:blip r:embed="rId7"/>
          <a:srcRect l="2" r="1456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Calibri" panose="020F05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32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slide" Target="slide2.xml"/><Relationship Id="rId2" Type="http://schemas.openxmlformats.org/officeDocument/2006/relationships/slide" Target="slide12.xml"/><Relationship Id="rId1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20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500000">
            <a:off x="6002338" y="2460625"/>
            <a:ext cx="1276350" cy="12763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9219" name="矩形 2">
            <a:hlinkClick r:id="rId2" action="ppaction://hlinksldjump"/>
          </p:cNvPr>
          <p:cNvSpPr/>
          <p:nvPr/>
        </p:nvSpPr>
        <p:spPr>
          <a:xfrm>
            <a:off x="6965950" y="2917825"/>
            <a:ext cx="1858963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20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500000">
            <a:off x="4646613" y="1196975"/>
            <a:ext cx="1276350" cy="12763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9221" name="矩形 1">
            <a:hlinkClick r:id="rId3" action="ppaction://hlinksldjump"/>
          </p:cNvPr>
          <p:cNvSpPr/>
          <p:nvPr/>
        </p:nvSpPr>
        <p:spPr>
          <a:xfrm>
            <a:off x="5792788" y="1563688"/>
            <a:ext cx="2376487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22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8938" y="1000125"/>
            <a:ext cx="1246187" cy="12461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9223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9275" y="2354263"/>
            <a:ext cx="1246188" cy="12461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1"/>
          <p:cNvSpPr/>
          <p:nvPr/>
        </p:nvSpPr>
        <p:spPr>
          <a:xfrm>
            <a:off x="900113" y="1419225"/>
            <a:ext cx="7488237" cy="20129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浸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是什么意思？在这句话里又是指什么？这里的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浸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和前面的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浸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有什么不同？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1"/>
          <p:cNvSpPr/>
          <p:nvPr/>
        </p:nvSpPr>
        <p:spPr>
          <a:xfrm>
            <a:off x="539750" y="842963"/>
            <a:ext cx="8135938" cy="1651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摇哇摇，桂花纷纷落下来，我们满头满身都是桂花。我喊着：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啊！真像下雨，好香的雨呀！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459" name="Picture 2" descr="未命名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0" y="2114550"/>
            <a:ext cx="2395538" cy="24876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9460" name="矩形 3"/>
          <p:cNvSpPr/>
          <p:nvPr/>
        </p:nvSpPr>
        <p:spPr>
          <a:xfrm>
            <a:off x="6394450" y="2543175"/>
            <a:ext cx="704850" cy="1570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FF0000"/>
                </a:solidFill>
              </a:rPr>
              <a:t>桂花雨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6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500000">
            <a:off x="4833938" y="1441450"/>
            <a:ext cx="1474787" cy="14747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483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538" y="1289050"/>
            <a:ext cx="1439862" cy="14398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484" name="矩形 1"/>
          <p:cNvSpPr/>
          <p:nvPr/>
        </p:nvSpPr>
        <p:spPr>
          <a:xfrm>
            <a:off x="5789613" y="1995488"/>
            <a:ext cx="2449512" cy="733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1506" name="组合 3"/>
          <p:cNvGrpSpPr/>
          <p:nvPr/>
        </p:nvGrpSpPr>
        <p:grpSpPr>
          <a:xfrm>
            <a:off x="323850" y="195263"/>
            <a:ext cx="2062163" cy="544512"/>
            <a:chOff x="1438698" y="982657"/>
            <a:chExt cx="2498303" cy="616461"/>
          </a:xfrm>
        </p:grpSpPr>
        <p:pic>
          <p:nvPicPr>
            <p:cNvPr id="21509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26398" y="989342"/>
              <a:ext cx="2407602" cy="607331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21510" name="文本框 2"/>
            <p:cNvSpPr txBox="1"/>
            <p:nvPr/>
          </p:nvSpPr>
          <p:spPr>
            <a:xfrm>
              <a:off x="1438698" y="982657"/>
              <a:ext cx="2076874" cy="59196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/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精读感悟</a:t>
              </a:r>
              <a:endParaRPr lang="zh-CN" altLang="en-US" sz="2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1507" name="矩形 4"/>
          <p:cNvSpPr/>
          <p:nvPr/>
        </p:nvSpPr>
        <p:spPr>
          <a:xfrm>
            <a:off x="1042988" y="1216025"/>
            <a:ext cx="7489825" cy="1371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这还是一场快乐无比的桂花雨？你是从哪些词句感受到的？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1508" name="矩形 5"/>
          <p:cNvSpPr/>
          <p:nvPr/>
        </p:nvSpPr>
        <p:spPr>
          <a:xfrm>
            <a:off x="1042988" y="2643188"/>
            <a:ext cx="7273925" cy="11096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这下，我可乐了，帮大人抱着桂花树，使劲地摇。</a:t>
            </a:r>
            <a:endParaRPr lang="zh-CN" altLang="en-US" sz="3200" b="1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0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1"/>
          <p:cNvSpPr/>
          <p:nvPr/>
        </p:nvSpPr>
        <p:spPr>
          <a:xfrm>
            <a:off x="539750" y="1131888"/>
            <a:ext cx="8135938" cy="1651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摇花对我来说是件大事，我总是缠着母亲问：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妈，怎么还不摇桂花呢？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母亲说：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还早呢，花开的时间太短，摇不下来的。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1" name="矩形 2"/>
          <p:cNvSpPr/>
          <p:nvPr/>
        </p:nvSpPr>
        <p:spPr>
          <a:xfrm>
            <a:off x="4614863" y="1114425"/>
            <a:ext cx="1008062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大事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2" name="矩形 3"/>
          <p:cNvSpPr/>
          <p:nvPr/>
        </p:nvSpPr>
        <p:spPr>
          <a:xfrm>
            <a:off x="6251575" y="1114425"/>
            <a:ext cx="20605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总是缠着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3" name="矩形 7"/>
          <p:cNvSpPr/>
          <p:nvPr/>
        </p:nvSpPr>
        <p:spPr>
          <a:xfrm>
            <a:off x="1044575" y="3363913"/>
            <a:ext cx="7254875" cy="633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表达出</a:t>
            </a: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盼望摇桂花时的急切心情。</a:t>
            </a:r>
            <a:endParaRPr lang="zh-CN" altLang="en-US" sz="3200" b="1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/>
      <p:bldP spid="22532" grpId="0"/>
      <p:bldP spid="2253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1"/>
          <p:cNvSpPr/>
          <p:nvPr/>
        </p:nvSpPr>
        <p:spPr>
          <a:xfrm>
            <a:off x="528638" y="814388"/>
            <a:ext cx="4176712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发挥想象，完成填空。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3555" name="矩形 2"/>
          <p:cNvSpPr/>
          <p:nvPr/>
        </p:nvSpPr>
        <p:spPr>
          <a:xfrm>
            <a:off x="528638" y="1563688"/>
            <a:ext cx="7788275" cy="2562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______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（时间），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就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________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（动作），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地问：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妈，怎么还不摇桂花呢？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母亲说：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还早呢，花开的时间太短，摇不下来的。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1"/>
          <p:cNvSpPr/>
          <p:nvPr/>
        </p:nvSpPr>
        <p:spPr>
          <a:xfrm>
            <a:off x="611188" y="1492250"/>
            <a:ext cx="8064500" cy="1922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啊！真像下雨，好香的雨呀！</a:t>
            </a:r>
            <a:r>
              <a:rPr lang="en-US" altLang="zh-CN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为什么说桂花纷纷落下来的情景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真像下雨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？为什么说是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好香的雨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矩形 7"/>
          <p:cNvSpPr/>
          <p:nvPr/>
        </p:nvSpPr>
        <p:spPr>
          <a:xfrm>
            <a:off x="755650" y="842963"/>
            <a:ext cx="7643813" cy="1281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可以用什么词来形容一下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我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现在的心情？你还知道哪些表示快乐的词？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5603" name="矩形 8"/>
          <p:cNvSpPr/>
          <p:nvPr/>
        </p:nvSpPr>
        <p:spPr>
          <a:xfrm>
            <a:off x="1430338" y="2354263"/>
            <a:ext cx="6294437" cy="20129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欣喜若狂　兴奋不已　欢天喜地</a:t>
            </a:r>
            <a:endParaRPr lang="zh-CN" altLang="en-US" sz="3200" b="1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兴高采烈　欢呼雀跃　笑逐颜开　心花怒放</a:t>
            </a:r>
            <a:endParaRPr lang="zh-CN" altLang="en-US" sz="3200" b="1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矩形 1"/>
          <p:cNvSpPr/>
          <p:nvPr/>
        </p:nvSpPr>
        <p:spPr>
          <a:xfrm>
            <a:off x="576263" y="987425"/>
            <a:ext cx="8135937" cy="1281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将</a:t>
            </a:r>
            <a:r>
              <a:rPr lang="en-US" altLang="zh-CN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这里的桂花再香，也比不上家乡院子里的桂花。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改成反问句。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6627" name="矩形 2"/>
          <p:cNvSpPr/>
          <p:nvPr/>
        </p:nvSpPr>
        <p:spPr>
          <a:xfrm>
            <a:off x="827088" y="2716213"/>
            <a:ext cx="7632700" cy="1281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这里的桂花再香，怎么比得上家乡院子里的桂花呢？</a:t>
            </a:r>
            <a:endParaRPr lang="zh-CN" altLang="en-US" sz="3200" b="1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矩形 1"/>
          <p:cNvSpPr/>
          <p:nvPr/>
        </p:nvSpPr>
        <p:spPr>
          <a:xfrm>
            <a:off x="323850" y="0"/>
            <a:ext cx="212407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想象说话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1" name="矩形 2"/>
          <p:cNvSpPr/>
          <p:nvPr/>
        </p:nvSpPr>
        <p:spPr>
          <a:xfrm>
            <a:off x="611188" y="771525"/>
            <a:ext cx="8128000" cy="3817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如果我说：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这里的水真甜啊！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母亲会说：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___________________________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1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如果我说：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这里的橘子真甜啊！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母亲会说：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_____________________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1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　　许多年过去了，我和母亲到了外地，我对母亲说：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这里的生活真好呀！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母亲会说：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_______________________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2"/>
          <p:cNvPicPr>
            <a:picLocks noChangeAspect="1"/>
          </p:cNvPicPr>
          <p:nvPr/>
        </p:nvPicPr>
        <p:blipFill>
          <a:blip r:embed="rId1"/>
          <a:srcRect b="6601"/>
          <a:stretch>
            <a:fillRect/>
          </a:stretch>
        </p:blipFill>
        <p:spPr>
          <a:xfrm>
            <a:off x="755650" y="1347788"/>
            <a:ext cx="3024188" cy="28257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190500" algn="tl">
              <a:srgbClr val="000000">
                <a:alpha val="70000"/>
              </a:srgbClr>
            </a:outerShdw>
          </a:effectLst>
        </p:spPr>
      </p:pic>
      <p:sp>
        <p:nvSpPr>
          <p:cNvPr id="10243" name="矩形 7"/>
          <p:cNvSpPr/>
          <p:nvPr/>
        </p:nvSpPr>
        <p:spPr>
          <a:xfrm>
            <a:off x="4211638" y="1041400"/>
            <a:ext cx="4173537" cy="6413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-342900" eaLnBrk="1" hangingPunct="0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zh-CN" altLang="en-US" sz="3200" b="1" spc="0">
                <a:latin typeface="宋体" panose="02010600030101010101" pitchFamily="2" charset="-122"/>
              </a:rPr>
              <a:t>你们见过什么样的雨？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0244" name="矩形 8"/>
          <p:cNvSpPr/>
          <p:nvPr/>
        </p:nvSpPr>
        <p:spPr>
          <a:xfrm>
            <a:off x="4243388" y="1711325"/>
            <a:ext cx="3960812" cy="29479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-342900" eaLnBrk="1" hangingPunct="1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春雨绵绵　牛毛细雨　</a:t>
            </a:r>
            <a:endParaRPr lang="en-US" altLang="zh-CN" sz="3200" b="1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-342900" eaLnBrk="1" hangingPunct="1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细雨如烟  蒙蒙细雨　</a:t>
            </a:r>
            <a:endParaRPr lang="en-US" altLang="zh-CN" sz="3200" b="1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-342900" eaLnBrk="1" hangingPunct="1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瓢泼大雨　狂风骤雨　</a:t>
            </a:r>
            <a:endParaRPr lang="en-US" altLang="zh-CN" sz="3200" b="1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-342900" eaLnBrk="1" hangingPunct="1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倾盆大雨</a:t>
            </a:r>
            <a:endParaRPr lang="zh-CN" altLang="en-US" sz="3200" b="1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5" name="矩形 4"/>
          <p:cNvSpPr/>
          <p:nvPr/>
        </p:nvSpPr>
        <p:spPr>
          <a:xfrm>
            <a:off x="3783013" y="284163"/>
            <a:ext cx="2376487" cy="603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4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313" y="30163"/>
            <a:ext cx="1246187" cy="12461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1"/>
          <p:cNvSpPr/>
          <p:nvPr/>
        </p:nvSpPr>
        <p:spPr>
          <a:xfrm>
            <a:off x="1042988" y="1492250"/>
            <a:ext cx="74168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从这里，你感受到了母亲怎样的情怀？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8675" name="矩形 2"/>
          <p:cNvSpPr>
            <a:spLocks noChangeArrowheads="1"/>
          </p:cNvSpPr>
          <p:nvPr/>
        </p:nvSpPr>
        <p:spPr bwMode="auto">
          <a:xfrm>
            <a:off x="3492500" y="2716213"/>
            <a:ext cx="1871663" cy="73183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思念故乡</a:t>
            </a:r>
            <a:endParaRPr lang="zh-CN" altLang="en-US" sz="3200" b="1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9698" name="组合 3"/>
          <p:cNvGrpSpPr/>
          <p:nvPr/>
        </p:nvGrpSpPr>
        <p:grpSpPr>
          <a:xfrm>
            <a:off x="323850" y="195263"/>
            <a:ext cx="2062163" cy="544512"/>
            <a:chOff x="1438698" y="982657"/>
            <a:chExt cx="2498303" cy="616461"/>
          </a:xfrm>
        </p:grpSpPr>
        <p:pic>
          <p:nvPicPr>
            <p:cNvPr id="29700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26398" y="989342"/>
              <a:ext cx="2407602" cy="607331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29701" name="文本框 2"/>
            <p:cNvSpPr txBox="1"/>
            <p:nvPr/>
          </p:nvSpPr>
          <p:spPr>
            <a:xfrm>
              <a:off x="1438698" y="982657"/>
              <a:ext cx="2076874" cy="59196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/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拓展阅读</a:t>
              </a:r>
              <a:endParaRPr lang="zh-CN" altLang="en-US" sz="2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9699" name="矩形 4"/>
          <p:cNvSpPr>
            <a:spLocks noChangeArrowheads="1"/>
          </p:cNvSpPr>
          <p:nvPr/>
        </p:nvSpPr>
        <p:spPr bwMode="auto">
          <a:xfrm>
            <a:off x="611188" y="915988"/>
            <a:ext cx="8137525" cy="393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514350" lvl="0" indent="-514350" eaLnBrk="1" hangingPunct="0">
              <a:lnSpc>
                <a:spcPct val="13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君自故乡来，应知故乡事。来日绮窗前，寒梅著花未？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0">
              <a:lnSpc>
                <a:spcPct val="130000"/>
              </a:lnSpc>
            </a:pP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                  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王维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杂诗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 eaLnBrk="1" hangingPunct="0">
              <a:lnSpc>
                <a:spcPct val="130000"/>
              </a:lnSpc>
              <a:buFont typeface="Calibri" panose="020F0502020204030204" pitchFamily="34" charset="0"/>
              <a:buAutoNum type="arabicPeriod" startAt="2"/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床前明月光，疑是地上霜。举头望明月，低头思故乡。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0">
              <a:lnSpc>
                <a:spcPct val="130000"/>
              </a:lnSpc>
            </a:pP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                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李白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静夜思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矩形 1"/>
          <p:cNvSpPr>
            <a:spLocks noChangeArrowheads="1"/>
          </p:cNvSpPr>
          <p:nvPr/>
        </p:nvSpPr>
        <p:spPr bwMode="auto">
          <a:xfrm>
            <a:off x="611188" y="1276350"/>
            <a:ext cx="8137525" cy="265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514350" lvl="0" indent="-514350" eaLnBrk="1" hangingPunct="0">
              <a:lnSpc>
                <a:spcPct val="130000"/>
              </a:lnSpc>
              <a:buFont typeface="Calibri" panose="020F0502020204030204" pitchFamily="34" charset="0"/>
              <a:buAutoNum type="arabicPeriod" startAt="3"/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少小离家老大回，乡音无改鬓毛衰。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0">
              <a:lnSpc>
                <a:spcPct val="130000"/>
              </a:lnSpc>
            </a:pP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贺知章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回乡偶书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 eaLnBrk="1" hangingPunct="0">
              <a:lnSpc>
                <a:spcPct val="130000"/>
              </a:lnSpc>
              <a:buFont typeface="Calibri" panose="020F0502020204030204" pitchFamily="34" charset="0"/>
              <a:buAutoNum type="arabicPeriod" startAt="4"/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露从今夜白，月是故乡明。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0">
              <a:lnSpc>
                <a:spcPct val="130000"/>
              </a:lnSpc>
            </a:pP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杜甫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月夜忆舍弟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矩形 1"/>
          <p:cNvSpPr/>
          <p:nvPr/>
        </p:nvSpPr>
        <p:spPr>
          <a:xfrm>
            <a:off x="755650" y="712788"/>
            <a:ext cx="7632700" cy="3895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花是故乡香，月是故乡明，人是故乡亲。 故乡的一草一木都能勾起人们对往事、对亲人的思念，因而很多文人墨客都留下了思乡的名篇，如林海音的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城南旧事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、鲁迅的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故乡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、琦君的散文集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桂花雨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。请同学们在课下多读一读这些书，到时我们再一起分享阅读心得。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矩形 1"/>
          <p:cNvSpPr/>
          <p:nvPr/>
        </p:nvSpPr>
        <p:spPr>
          <a:xfrm>
            <a:off x="827088" y="1563688"/>
            <a:ext cx="7416800" cy="192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仿照描写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摇花乐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的片段，以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《________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乐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为题，写一段自己童年的生活趣事。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TextBox 2"/>
          <p:cNvSpPr txBox="1"/>
          <p:nvPr/>
        </p:nvSpPr>
        <p:spPr>
          <a:xfrm>
            <a:off x="471488" y="1884363"/>
            <a:ext cx="549275" cy="17541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桂花雨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5" name="左大括号 24"/>
          <p:cNvSpPr/>
          <p:nvPr/>
        </p:nvSpPr>
        <p:spPr>
          <a:xfrm>
            <a:off x="1084263" y="944563"/>
            <a:ext cx="242887" cy="3568700"/>
          </a:xfrm>
          <a:prstGeom prst="leftBrace">
            <a:avLst>
              <a:gd name="adj1" fmla="val 29862"/>
              <a:gd name="adj2" fmla="val 50000"/>
            </a:avLst>
          </a:prstGeom>
          <a:noFill/>
          <a:ln w="25400">
            <a:solidFill>
              <a:srgbClr val="F79646"/>
            </a:solidFill>
            <a:round/>
          </a:ln>
          <a:effectLst>
            <a:outerShdw blurRad="40000" dist="20000" dir="5400000">
              <a:srgbClr val="000000">
                <a:alpha val="37999"/>
              </a:srgbClr>
            </a:outerShdw>
          </a:effectLst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/>
          </a:p>
        </p:txBody>
      </p:sp>
      <p:sp>
        <p:nvSpPr>
          <p:cNvPr id="33796" name="TextBox 2"/>
          <p:cNvSpPr txBox="1"/>
          <p:nvPr/>
        </p:nvSpPr>
        <p:spPr>
          <a:xfrm>
            <a:off x="1214438" y="895350"/>
            <a:ext cx="1616075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爱桂花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7" name="TextBox 2"/>
          <p:cNvSpPr txBox="1"/>
          <p:nvPr/>
        </p:nvSpPr>
        <p:spPr>
          <a:xfrm>
            <a:off x="2724150" y="895350"/>
            <a:ext cx="2640013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迷人的香气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8" name="TextBox 2"/>
          <p:cNvSpPr txBox="1"/>
          <p:nvPr/>
        </p:nvSpPr>
        <p:spPr>
          <a:xfrm>
            <a:off x="1214438" y="1978025"/>
            <a:ext cx="1509712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摇桂花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9" name="TextBox 2"/>
          <p:cNvSpPr txBox="1"/>
          <p:nvPr/>
        </p:nvSpPr>
        <p:spPr>
          <a:xfrm>
            <a:off x="2533650" y="1465263"/>
            <a:ext cx="1835150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桂花盛开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800" name="TextBox 2"/>
          <p:cNvSpPr txBox="1"/>
          <p:nvPr/>
        </p:nvSpPr>
        <p:spPr>
          <a:xfrm>
            <a:off x="4392613" y="1465263"/>
            <a:ext cx="1835150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香飘四方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801" name="TextBox 2"/>
          <p:cNvSpPr txBox="1"/>
          <p:nvPr/>
        </p:nvSpPr>
        <p:spPr>
          <a:xfrm>
            <a:off x="2533650" y="1968500"/>
            <a:ext cx="1835150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摇落桂花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802" name="TextBox 2"/>
          <p:cNvSpPr txBox="1"/>
          <p:nvPr/>
        </p:nvSpPr>
        <p:spPr>
          <a:xfrm>
            <a:off x="4392613" y="1968500"/>
            <a:ext cx="1835150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纷纷如雨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803" name="TextBox 2"/>
          <p:cNvSpPr txBox="1"/>
          <p:nvPr/>
        </p:nvSpPr>
        <p:spPr>
          <a:xfrm>
            <a:off x="2533650" y="2441575"/>
            <a:ext cx="1835150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一年四季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804" name="TextBox 2"/>
          <p:cNvSpPr txBox="1"/>
          <p:nvPr/>
        </p:nvSpPr>
        <p:spPr>
          <a:xfrm>
            <a:off x="4392613" y="2441575"/>
            <a:ext cx="1835150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香甜生活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805" name="左大括号 49"/>
          <p:cNvSpPr/>
          <p:nvPr/>
        </p:nvSpPr>
        <p:spPr>
          <a:xfrm rot="10800000">
            <a:off x="6018213" y="1541463"/>
            <a:ext cx="209550" cy="1382712"/>
          </a:xfrm>
          <a:prstGeom prst="leftBrace">
            <a:avLst>
              <a:gd name="adj1" fmla="val 29876"/>
              <a:gd name="adj2" fmla="val 50000"/>
            </a:avLst>
          </a:prstGeom>
          <a:noFill/>
          <a:ln w="25400">
            <a:solidFill>
              <a:srgbClr val="F79646"/>
            </a:solidFill>
            <a:round/>
          </a:ln>
          <a:effectLst>
            <a:outerShdw blurRad="40000" dist="20000" dir="5400000">
              <a:srgbClr val="000000">
                <a:alpha val="37999"/>
              </a:srgbClr>
            </a:outerShdw>
          </a:effectLst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/>
          </a:p>
        </p:txBody>
      </p:sp>
      <p:sp>
        <p:nvSpPr>
          <p:cNvPr id="33806" name="TextBox 2"/>
          <p:cNvSpPr txBox="1"/>
          <p:nvPr/>
        </p:nvSpPr>
        <p:spPr>
          <a:xfrm>
            <a:off x="6235700" y="1666875"/>
            <a:ext cx="927100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充满欢乐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807" name="TextBox 2"/>
          <p:cNvSpPr txBox="1"/>
          <p:nvPr/>
        </p:nvSpPr>
        <p:spPr>
          <a:xfrm>
            <a:off x="1214438" y="3502025"/>
            <a:ext cx="1509712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思桂花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808" name="TextBox 2"/>
          <p:cNvSpPr txBox="1"/>
          <p:nvPr/>
        </p:nvSpPr>
        <p:spPr>
          <a:xfrm>
            <a:off x="2535238" y="2989263"/>
            <a:ext cx="2378075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杭州赏桂花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809" name="TextBox 2"/>
          <p:cNvSpPr txBox="1"/>
          <p:nvPr/>
        </p:nvSpPr>
        <p:spPr>
          <a:xfrm>
            <a:off x="2535238" y="3492500"/>
            <a:ext cx="2759075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给母亲带桂花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810" name="TextBox 2"/>
          <p:cNvSpPr txBox="1"/>
          <p:nvPr/>
        </p:nvSpPr>
        <p:spPr>
          <a:xfrm>
            <a:off x="2535238" y="3965575"/>
            <a:ext cx="2667000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又思故乡桂花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811" name="左大括号 55"/>
          <p:cNvSpPr/>
          <p:nvPr/>
        </p:nvSpPr>
        <p:spPr>
          <a:xfrm rot="10800000">
            <a:off x="5003800" y="3065463"/>
            <a:ext cx="209550" cy="1381125"/>
          </a:xfrm>
          <a:prstGeom prst="leftBrace">
            <a:avLst>
              <a:gd name="adj1" fmla="val 29873"/>
              <a:gd name="adj2" fmla="val 50000"/>
            </a:avLst>
          </a:prstGeom>
          <a:noFill/>
          <a:ln w="25400">
            <a:solidFill>
              <a:srgbClr val="F79646"/>
            </a:solidFill>
            <a:round/>
          </a:ln>
          <a:effectLst>
            <a:outerShdw blurRad="40000" dist="20000" dir="5400000">
              <a:srgbClr val="000000">
                <a:alpha val="37999"/>
              </a:srgbClr>
            </a:outerShdw>
          </a:effectLst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/>
          </a:p>
        </p:txBody>
      </p:sp>
      <p:sp>
        <p:nvSpPr>
          <p:cNvPr id="33812" name="TextBox 2"/>
          <p:cNvSpPr txBox="1"/>
          <p:nvPr/>
        </p:nvSpPr>
        <p:spPr>
          <a:xfrm>
            <a:off x="5260975" y="3181350"/>
            <a:ext cx="944563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乡思永存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813" name="左大括号 57"/>
          <p:cNvSpPr/>
          <p:nvPr/>
        </p:nvSpPr>
        <p:spPr>
          <a:xfrm rot="10800000">
            <a:off x="7108825" y="944563"/>
            <a:ext cx="244475" cy="3568700"/>
          </a:xfrm>
          <a:prstGeom prst="leftBrace">
            <a:avLst>
              <a:gd name="adj1" fmla="val 29871"/>
              <a:gd name="adj2" fmla="val 50000"/>
            </a:avLst>
          </a:prstGeom>
          <a:noFill/>
          <a:ln w="25400">
            <a:solidFill>
              <a:srgbClr val="F79646"/>
            </a:solidFill>
            <a:round/>
          </a:ln>
          <a:effectLst>
            <a:outerShdw blurRad="40000" dist="20000" dir="5400000">
              <a:srgbClr val="000000">
                <a:alpha val="37999"/>
              </a:srgbClr>
            </a:outerShdw>
          </a:effectLst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/>
          </a:p>
        </p:txBody>
      </p:sp>
      <p:sp>
        <p:nvSpPr>
          <p:cNvPr id="33814" name="TextBox 2"/>
          <p:cNvSpPr txBox="1"/>
          <p:nvPr/>
        </p:nvSpPr>
        <p:spPr>
          <a:xfrm>
            <a:off x="7396163" y="1300163"/>
            <a:ext cx="1219200" cy="2854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阵阵桂花雨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片片思乡情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815" name="矩形 32"/>
          <p:cNvSpPr/>
          <p:nvPr/>
        </p:nvSpPr>
        <p:spPr>
          <a:xfrm>
            <a:off x="265113" y="57150"/>
            <a:ext cx="212407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33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33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33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 animBg="1"/>
      <p:bldP spid="33796" grpId="0"/>
      <p:bldP spid="33797" grpId="0"/>
      <p:bldP spid="33798" grpId="0"/>
      <p:bldP spid="33799" grpId="0"/>
      <p:bldP spid="33800" grpId="0"/>
      <p:bldP spid="33801" grpId="0"/>
      <p:bldP spid="33802" grpId="0"/>
      <p:bldP spid="33803" grpId="0"/>
      <p:bldP spid="33804" grpId="0"/>
      <p:bldP spid="33805" grpId="0" animBg="1"/>
      <p:bldP spid="33806" grpId="0"/>
      <p:bldP spid="33807" grpId="0"/>
      <p:bldP spid="33808" grpId="0"/>
      <p:bldP spid="33809" grpId="0"/>
      <p:bldP spid="33810" grpId="0"/>
      <p:bldP spid="33811" grpId="0" animBg="1"/>
      <p:bldP spid="33812" grpId="0"/>
      <p:bldP spid="33813" grpId="0" animBg="1"/>
      <p:bldP spid="338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266" name="椭圆 3"/>
          <p:cNvSpPr/>
          <p:nvPr/>
        </p:nvSpPr>
        <p:spPr>
          <a:xfrm>
            <a:off x="684213" y="1844675"/>
            <a:ext cx="719137" cy="720725"/>
          </a:xfrm>
          <a:prstGeom prst="ellipse">
            <a:avLst/>
          </a:prstGeom>
          <a:solidFill>
            <a:srgbClr val="02A0E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267" name="标题 1"/>
          <p:cNvSpPr txBox="1"/>
          <p:nvPr/>
        </p:nvSpPr>
        <p:spPr>
          <a:xfrm>
            <a:off x="539750" y="1779588"/>
            <a:ext cx="2952750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850900" eaLnBrk="1" hangingPunct="1"/>
            <a:r>
              <a:rPr lang="en-US" altLang="zh-CN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44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桂花雨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68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123825"/>
            <a:ext cx="3906838" cy="463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Box 10"/>
          <p:cNvSpPr txBox="1"/>
          <p:nvPr/>
        </p:nvSpPr>
        <p:spPr>
          <a:xfrm>
            <a:off x="1352550" y="2500313"/>
            <a:ext cx="7488238" cy="1795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不懂　兰花　箩筐　婆婆　糕饼  沉浸　纠缠　茶叶　捡起</a:t>
            </a:r>
            <a:endParaRPr lang="zh-CN" altLang="en-US" sz="4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1" name="矩形 2"/>
          <p:cNvSpPr/>
          <p:nvPr/>
        </p:nvSpPr>
        <p:spPr>
          <a:xfrm>
            <a:off x="782638" y="917575"/>
            <a:ext cx="7534275" cy="1651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1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>
                <a:latin typeface="宋体" panose="02010600030101010101" pitchFamily="2" charset="-122"/>
              </a:rPr>
              <a:t>读准字音。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marL="514350" lvl="0" indent="-514350" eaLnBrk="1" hangingPunct="1">
              <a:lnSpc>
                <a:spcPct val="11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>
                <a:latin typeface="宋体" panose="02010600030101010101" pitchFamily="2" charset="-122"/>
              </a:rPr>
              <a:t>读通句子，遇到长句或难读的句子多读几遍。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grpSp>
        <p:nvGrpSpPr>
          <p:cNvPr id="12292" name="组合 3"/>
          <p:cNvGrpSpPr/>
          <p:nvPr/>
        </p:nvGrpSpPr>
        <p:grpSpPr>
          <a:xfrm>
            <a:off x="323850" y="195263"/>
            <a:ext cx="2062163" cy="544512"/>
            <a:chOff x="1438698" y="982657"/>
            <a:chExt cx="2498303" cy="616461"/>
          </a:xfrm>
        </p:grpSpPr>
        <p:pic>
          <p:nvPicPr>
            <p:cNvPr id="12293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26398" y="989342"/>
              <a:ext cx="2407602" cy="607331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12294" name="文本框 2"/>
            <p:cNvSpPr txBox="1"/>
            <p:nvPr/>
          </p:nvSpPr>
          <p:spPr>
            <a:xfrm>
              <a:off x="1438698" y="982657"/>
              <a:ext cx="2076874" cy="59196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/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初读课文</a:t>
              </a:r>
              <a:endParaRPr lang="zh-CN" altLang="en-US" sz="2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 Box 5"/>
          <p:cNvSpPr txBox="1"/>
          <p:nvPr/>
        </p:nvSpPr>
        <p:spPr>
          <a:xfrm>
            <a:off x="611188" y="1203325"/>
            <a:ext cx="83058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读了课文，谁能说说课文主要写了什么内容？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3315" name="矩形 1"/>
          <p:cNvSpPr/>
          <p:nvPr/>
        </p:nvSpPr>
        <p:spPr>
          <a:xfrm>
            <a:off x="649288" y="2355850"/>
            <a:ext cx="7750175" cy="13731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主要写了</a:t>
            </a: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童年时代的</a:t>
            </a: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摇花乐</a:t>
            </a: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和那摇落的阵阵桂花雨。 </a:t>
            </a:r>
            <a:endParaRPr lang="zh-CN" altLang="en-US" sz="3200" b="1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338" name="组合 3"/>
          <p:cNvGrpSpPr/>
          <p:nvPr/>
        </p:nvGrpSpPr>
        <p:grpSpPr>
          <a:xfrm>
            <a:off x="323850" y="195263"/>
            <a:ext cx="2062163" cy="544512"/>
            <a:chOff x="1438698" y="982657"/>
            <a:chExt cx="2498303" cy="616461"/>
          </a:xfrm>
        </p:grpSpPr>
        <p:pic>
          <p:nvPicPr>
            <p:cNvPr id="14343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26398" y="989342"/>
              <a:ext cx="2407602" cy="607331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14344" name="文本框 2"/>
            <p:cNvSpPr txBox="1"/>
            <p:nvPr/>
          </p:nvSpPr>
          <p:spPr>
            <a:xfrm>
              <a:off x="1438698" y="982657"/>
              <a:ext cx="2076874" cy="59196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/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精读课文</a:t>
              </a:r>
              <a:endParaRPr lang="zh-CN" altLang="en-US" sz="2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339" name="矩形 4"/>
          <p:cNvSpPr/>
          <p:nvPr/>
        </p:nvSpPr>
        <p:spPr>
          <a:xfrm>
            <a:off x="396875" y="1028700"/>
            <a:ext cx="5040313" cy="633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桂花雨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是什么意思？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4340" name="矩形 5"/>
          <p:cNvSpPr/>
          <p:nvPr/>
        </p:nvSpPr>
        <p:spPr>
          <a:xfrm>
            <a:off x="396875" y="1695450"/>
            <a:ext cx="7561263" cy="568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指很多桂花一起落下来，就像下雨一样。</a:t>
            </a:r>
            <a:endParaRPr lang="zh-CN" altLang="en-US" sz="3200" b="1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1" name="矩形 6"/>
          <p:cNvSpPr/>
          <p:nvPr/>
        </p:nvSpPr>
        <p:spPr>
          <a:xfrm>
            <a:off x="396875" y="2336800"/>
            <a:ext cx="5040313" cy="635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文中是怎么说的？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4342" name="矩形 7"/>
          <p:cNvSpPr/>
          <p:nvPr/>
        </p:nvSpPr>
        <p:spPr>
          <a:xfrm>
            <a:off x="396875" y="2892425"/>
            <a:ext cx="8353425" cy="1195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桂花纷纷落下来，我们满头满身都是桂花。我喊着：</a:t>
            </a:r>
            <a:r>
              <a:rPr lang="en-US" altLang="zh-CN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啊！真像下雨，好香的雨呀！</a:t>
            </a:r>
            <a:r>
              <a:rPr lang="en-US" altLang="zh-CN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/>
      <p:bldP spid="14341" grpId="0"/>
      <p:bldP spid="143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1"/>
          <p:cNvSpPr/>
          <p:nvPr/>
        </p:nvSpPr>
        <p:spPr>
          <a:xfrm>
            <a:off x="1620838" y="781050"/>
            <a:ext cx="5545137" cy="635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这是一场</a:t>
            </a:r>
            <a:r>
              <a:rPr lang="en-US" altLang="zh-CN" sz="3200" b="1">
                <a:latin typeface="宋体" panose="02010600030101010101" pitchFamily="2" charset="-122"/>
              </a:rPr>
              <a:t>________</a:t>
            </a:r>
            <a:r>
              <a:rPr lang="zh-CN" altLang="en-US" sz="3200" b="1">
                <a:latin typeface="宋体" panose="02010600030101010101" pitchFamily="2" charset="-122"/>
              </a:rPr>
              <a:t>的桂花雨。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pic>
        <p:nvPicPr>
          <p:cNvPr id="15363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4438" y="1568450"/>
            <a:ext cx="385762" cy="4841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5364" name="TextBox 1"/>
          <p:cNvSpPr txBox="1"/>
          <p:nvPr/>
        </p:nvSpPr>
        <p:spPr>
          <a:xfrm>
            <a:off x="4140200" y="1416050"/>
            <a:ext cx="649288" cy="647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香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5" name="TextBox 1"/>
          <p:cNvSpPr txBox="1"/>
          <p:nvPr/>
        </p:nvSpPr>
        <p:spPr>
          <a:xfrm>
            <a:off x="4140200" y="2181225"/>
            <a:ext cx="649288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6" name="TextBox 1"/>
          <p:cNvSpPr txBox="1"/>
          <p:nvPr/>
        </p:nvSpPr>
        <p:spPr>
          <a:xfrm>
            <a:off x="4151313" y="2944813"/>
            <a:ext cx="1111250" cy="647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难忘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7" name="TextBox 1"/>
          <p:cNvSpPr txBox="1"/>
          <p:nvPr/>
        </p:nvSpPr>
        <p:spPr>
          <a:xfrm>
            <a:off x="4140200" y="3730625"/>
            <a:ext cx="1111250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思念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368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1263" y="2335213"/>
            <a:ext cx="385762" cy="4841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5369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1263" y="3092450"/>
            <a:ext cx="385762" cy="4841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5370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5550" y="3886200"/>
            <a:ext cx="385763" cy="4841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4" grpId="0"/>
      <p:bldP spid="15365" grpId="0"/>
      <p:bldP spid="15366" grpId="0"/>
      <p:bldP spid="1536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椭圆形标注 5"/>
          <p:cNvSpPr/>
          <p:nvPr/>
        </p:nvSpPr>
        <p:spPr>
          <a:xfrm>
            <a:off x="2843213" y="3165475"/>
            <a:ext cx="3744912" cy="1920875"/>
          </a:xfrm>
          <a:prstGeom prst="wedgeEllipseCallout">
            <a:avLst>
              <a:gd name="adj1" fmla="val 16583"/>
              <a:gd name="adj2" fmla="val -62116"/>
            </a:avLst>
          </a:prstGeom>
          <a:solidFill>
            <a:schemeClr val="bg1"/>
          </a:solidFill>
          <a:ln w="25400">
            <a:solidFill>
              <a:srgbClr val="FFC000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387" name="矩形 1"/>
          <p:cNvSpPr/>
          <p:nvPr/>
        </p:nvSpPr>
        <p:spPr>
          <a:xfrm>
            <a:off x="250825" y="536575"/>
            <a:ext cx="7345363" cy="11096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这是一场香喷喷的桂花雨，你是从哪些词句感受到的？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6388" name="矩形 2"/>
          <p:cNvSpPr/>
          <p:nvPr/>
        </p:nvSpPr>
        <p:spPr>
          <a:xfrm>
            <a:off x="250825" y="1851025"/>
            <a:ext cx="8424863" cy="11096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桂花盛开的时候，不说香飘十里，至少前后左右十几家邻居，没有不浸在桂花香里的。</a:t>
            </a:r>
            <a:endParaRPr lang="zh-CN" altLang="en-US" sz="3200" b="1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9" name="矩形 3"/>
          <p:cNvSpPr/>
          <p:nvPr/>
        </p:nvSpPr>
        <p:spPr>
          <a:xfrm>
            <a:off x="5145088" y="2403475"/>
            <a:ext cx="5969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浸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6390" name="TextBox 4"/>
          <p:cNvSpPr txBox="1"/>
          <p:nvPr/>
        </p:nvSpPr>
        <p:spPr>
          <a:xfrm>
            <a:off x="3159125" y="3281363"/>
            <a:ext cx="3068638" cy="1616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投入的、陶醉的、忘我的、沉醉的感觉。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0" dur="2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nimBg="1"/>
      <p:bldP spid="16387" grpId="0"/>
      <p:bldP spid="16388" grpId="0"/>
      <p:bldP spid="16389" grpId="0"/>
      <p:bldP spid="1639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矩形 1"/>
          <p:cNvSpPr/>
          <p:nvPr/>
        </p:nvSpPr>
        <p:spPr>
          <a:xfrm>
            <a:off x="539750" y="744538"/>
            <a:ext cx="8135938" cy="2259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桂花摇落以后，挑去小枝小叶，晒上几天太阳，收在铁盒子里，可以加在茶叶里泡茶，过年时还可以做糕饼。全年，整个村子都浸在桂花的香气里。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1" name="矩形 2"/>
          <p:cNvSpPr/>
          <p:nvPr/>
        </p:nvSpPr>
        <p:spPr>
          <a:xfrm>
            <a:off x="4211638" y="731838"/>
            <a:ext cx="595312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挑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2" name="矩形 3"/>
          <p:cNvSpPr/>
          <p:nvPr/>
        </p:nvSpPr>
        <p:spPr>
          <a:xfrm>
            <a:off x="1042988" y="2908300"/>
            <a:ext cx="6769100" cy="635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说说为什么用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挑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而不用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捡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7413" name="矩形 4"/>
          <p:cNvSpPr/>
          <p:nvPr/>
        </p:nvSpPr>
        <p:spPr>
          <a:xfrm>
            <a:off x="755650" y="3484563"/>
            <a:ext cx="7704138" cy="11096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挑</a:t>
            </a: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是有选择、有目的地挑选，而</a:t>
            </a: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捡</a:t>
            </a: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只是拾取。</a:t>
            </a:r>
            <a:endParaRPr lang="zh-CN" altLang="en-US" sz="3200" b="1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/>
      <p:bldP spid="17412" grpId="0"/>
      <p:bldP spid="17413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1669</Words>
  <Application>WPS 演示</Application>
  <PresentationFormat>全屏显示(16:9)</PresentationFormat>
  <Paragraphs>166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0" baseType="lpstr">
      <vt:lpstr>Arial</vt:lpstr>
      <vt:lpstr>宋体</vt:lpstr>
      <vt:lpstr>Wingdings</vt:lpstr>
      <vt:lpstr>Calibri</vt:lpstr>
      <vt:lpstr>楷体</vt:lpstr>
      <vt:lpstr>黑体</vt:lpstr>
      <vt:lpstr>微软雅黑</vt:lpstr>
      <vt:lpstr>Arial Unicode MS</vt:lpstr>
      <vt:lpstr>等线</vt:lpstr>
      <vt:lpstr>Cambria</vt:lpstr>
      <vt:lpstr>Arial</vt:lpstr>
      <vt:lpstr>等线</vt:lpstr>
      <vt:lpstr>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433</cp:revision>
  <dcterms:created xsi:type="dcterms:W3CDTF">2016-10-29T08:56:00Z</dcterms:created>
  <dcterms:modified xsi:type="dcterms:W3CDTF">2023-09-25T17:13:58Z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������">
    <vt:lpwstr>状元成才路系列</vt:lpwstr>
  </property>
  <property fmtid="{D5CDD505-2E9C-101B-9397-08002B2CF9AE}" pid="3" name="KSOProductBuildVer">
    <vt:lpwstr>2052-12.1.0.15374</vt:lpwstr>
  </property>
  <property fmtid="{D5CDD505-2E9C-101B-9397-08002B2CF9AE}" pid="4" name="ICV">
    <vt:lpwstr>A6B72B0F2063450FBA58D05EB83EA6C3_12</vt:lpwstr>
  </property>
</Properties>
</file>