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sldIdLst>
    <p:sldId id="256" r:id="rId4"/>
    <p:sldId id="257" r:id="rId5"/>
    <p:sldId id="267" r:id="rId6"/>
    <p:sldId id="305" r:id="rId7"/>
    <p:sldId id="258" r:id="rId8"/>
    <p:sldId id="306" r:id="rId9"/>
    <p:sldId id="307" r:id="rId10"/>
    <p:sldId id="259" r:id="rId11"/>
    <p:sldId id="302" r:id="rId12"/>
    <p:sldId id="320" r:id="rId13"/>
    <p:sldId id="319" r:id="rId14"/>
    <p:sldId id="271" r:id="rId15"/>
    <p:sldId id="300" r:id="rId16"/>
    <p:sldId id="308" r:id="rId17"/>
    <p:sldId id="309" r:id="rId18"/>
    <p:sldId id="315" r:id="rId19"/>
    <p:sldId id="316" r:id="rId20"/>
    <p:sldId id="310" r:id="rId21"/>
    <p:sldId id="264" r:id="rId22"/>
    <p:sldId id="303" r:id="rId23"/>
    <p:sldId id="317" r:id="rId24"/>
    <p:sldId id="318" r:id="rId25"/>
    <p:sldId id="278" r:id="rId26"/>
    <p:sldId id="334" r:id="rId27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7EDD38-9E1D-4C1D-AA85-638C6C12FD7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7EDD38-9E1D-4C1D-AA85-638C6C12FD7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7EDD38-9E1D-4C1D-AA85-638C6C12FD7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7EDD38-9E1D-4C1D-AA85-638C6C12FD7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7EDD38-9E1D-4C1D-AA85-638C6C12FD7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7EDD38-9E1D-4C1D-AA85-638C6C12FD7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7EDD38-9E1D-4C1D-AA85-638C6C12FD7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7EDD38-9E1D-4C1D-AA85-638C6C12FD7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7EDD38-9E1D-4C1D-AA85-638C6C12FD7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7EDD38-9E1D-4C1D-AA85-638C6C12FD7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7EDD38-9E1D-4C1D-AA85-638C6C12FD7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7EDD38-9E1D-4C1D-AA85-638C6C12FD7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7EDD38-9E1D-4C1D-AA85-638C6C12FD7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7EDD38-9E1D-4C1D-AA85-638C6C12FD7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7EDD38-9E1D-4C1D-AA85-638C6C12FD7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7EDD38-9E1D-4C1D-AA85-638C6C12FD7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7EDD38-9E1D-4C1D-AA85-638C6C12FD7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image" Target="../media/image12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2.png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" name="矩形 35"/>
          <p:cNvSpPr/>
          <p:nvPr/>
        </p:nvSpPr>
        <p:spPr>
          <a:xfrm>
            <a:off x="0" y="4365625"/>
            <a:ext cx="9144000" cy="16557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19" name="文本框 4130"/>
          <p:cNvSpPr txBox="1"/>
          <p:nvPr/>
        </p:nvSpPr>
        <p:spPr>
          <a:xfrm>
            <a:off x="2944813" y="4543425"/>
            <a:ext cx="3360737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18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041650" y="5373688"/>
            <a:ext cx="3060700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03647" y="213236"/>
            <a:ext cx="6642988" cy="4151867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143125" y="1838325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敌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693988" y="1577975"/>
            <a:ext cx="287338" cy="1223963"/>
          </a:xfrm>
          <a:prstGeom prst="leftBrac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87675" y="1568450"/>
            <a:ext cx="2195513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恐前后受其敌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35288" y="2298700"/>
            <a:ext cx="152400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盖以诱敌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6300" y="3709988"/>
            <a:ext cx="59690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2697163" y="3449638"/>
            <a:ext cx="287338" cy="1225550"/>
          </a:xfrm>
          <a:prstGeom prst="leftBrac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38463" y="3362325"/>
            <a:ext cx="2363787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恐前后受其敌 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38463" y="4170363"/>
            <a:ext cx="152400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狼不敢前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51500" y="1557338"/>
            <a:ext cx="144145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</a:rPr>
              <a:t>攻击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59338" y="2276475"/>
            <a:ext cx="165735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</a:rPr>
              <a:t>敌方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64163" y="3357563"/>
            <a:ext cx="1728787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</a:rPr>
              <a:t>前面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19700" y="4160838"/>
            <a:ext cx="208915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向前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  <p:bldP spid="8" grpId="0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0" y="692150"/>
            <a:ext cx="2244725" cy="5857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词类活用：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0713" y="1628775"/>
            <a:ext cx="7191375" cy="4921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洞：名词用作动词，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指挖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洞。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  “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一狼洞其中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”</a:t>
            </a:r>
            <a:endParaRPr kumimoji="0" lang="zh-CN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188" y="4375150"/>
            <a:ext cx="7705725" cy="49371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犬：名词用作状语，像狗似的。 “其一犬坐于前”</a:t>
            </a:r>
            <a:endParaRPr kumimoji="0" lang="zh-CN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188" y="2824163"/>
            <a:ext cx="8208963" cy="8921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隧：名词用作状语，“从通道”的意思 。“意将隧入以攻其后也”</a:t>
            </a:r>
            <a:endParaRPr kumimoji="0" lang="zh-CN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4"/>
          <p:cNvSpPr/>
          <p:nvPr/>
        </p:nvSpPr>
        <p:spPr>
          <a:xfrm>
            <a:off x="415925" y="1763713"/>
            <a:ext cx="8223250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一屠晚归，担中肉尽，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止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有剩骨。途中两狼，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缀行</a:t>
            </a:r>
            <a:r>
              <a:rPr lang="zh-CN" altLang="en-US" sz="24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甚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远。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屠惧，投以骨。一狼得骨止，一狼仍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投之，后狼止而前狼又至。骨已尽矣，而两狼之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并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驱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如故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。        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3573463" y="1717675"/>
            <a:ext cx="15748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仅，只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7077075" y="1795463"/>
            <a:ext cx="1731963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连接、紧跟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7"/>
          <p:cNvSpPr txBox="1"/>
          <p:nvPr/>
        </p:nvSpPr>
        <p:spPr>
          <a:xfrm>
            <a:off x="7812088" y="2565400"/>
            <a:ext cx="493712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很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5795963" y="2708275"/>
            <a:ext cx="8032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跟从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10"/>
          <p:cNvSpPr txBox="1"/>
          <p:nvPr/>
        </p:nvSpPr>
        <p:spPr>
          <a:xfrm>
            <a:off x="6516688" y="3429000"/>
            <a:ext cx="9588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又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12"/>
          <p:cNvSpPr txBox="1"/>
          <p:nvPr/>
        </p:nvSpPr>
        <p:spPr>
          <a:xfrm>
            <a:off x="5076825" y="4365625"/>
            <a:ext cx="8032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一起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13"/>
          <p:cNvSpPr txBox="1"/>
          <p:nvPr/>
        </p:nvSpPr>
        <p:spPr>
          <a:xfrm>
            <a:off x="6011863" y="4365625"/>
            <a:ext cx="1731962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跟原来一样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490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0491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2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265"/>
          <p:cNvSpPr txBox="1"/>
          <p:nvPr/>
        </p:nvSpPr>
        <p:spPr>
          <a:xfrm>
            <a:off x="498475" y="1285875"/>
            <a:ext cx="8359775" cy="429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    一个屠户晚回家，担子里的肉卖完了，只剩下一些骨头。路上遇到两只狼，紧跟着走了很远。</a:t>
            </a:r>
            <a:endParaRPr lang="zh-CN" altLang="en-US" sz="2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    屠夫害怕了，把骨头投给狼。一只狼得到骨头停下了，另一只狼仍然跟从。屠户又拿起一块骨头扔过去，后得到骨头的那只狼停下了，可是先得到骨头的那只狼又跟上来。骨头已经扔完了，然而两只狼像原来一样一起追赶。</a:t>
            </a:r>
            <a:endParaRPr lang="zh-CN" altLang="en-US" sz="2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92150"/>
            <a:ext cx="1216025" cy="5857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翻 译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471488" y="1801813"/>
            <a:ext cx="8256587" cy="208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30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屠大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窘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，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恐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前后受其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敌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。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顾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野有麦场，场主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积薪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其中，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苫蔽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成丘。屠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乃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奔倚其下，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弛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担持刀。狼不敢前，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眈眈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相向。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14"/>
          <p:cNvSpPr txBox="1"/>
          <p:nvPr/>
        </p:nvSpPr>
        <p:spPr>
          <a:xfrm>
            <a:off x="508000" y="1803400"/>
            <a:ext cx="235108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处境困迫，为难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15"/>
          <p:cNvSpPr txBox="1"/>
          <p:nvPr/>
        </p:nvSpPr>
        <p:spPr>
          <a:xfrm>
            <a:off x="2195513" y="2740025"/>
            <a:ext cx="8032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担心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16"/>
          <p:cNvSpPr txBox="1"/>
          <p:nvPr/>
        </p:nvSpPr>
        <p:spPr>
          <a:xfrm>
            <a:off x="3624263" y="1793875"/>
            <a:ext cx="8032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攻击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17"/>
          <p:cNvSpPr txBox="1"/>
          <p:nvPr/>
        </p:nvSpPr>
        <p:spPr>
          <a:xfrm>
            <a:off x="4262438" y="2740025"/>
            <a:ext cx="11128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看，视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18"/>
          <p:cNvSpPr txBox="1"/>
          <p:nvPr/>
        </p:nvSpPr>
        <p:spPr>
          <a:xfrm>
            <a:off x="6534150" y="18827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堆积柴草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19"/>
          <p:cNvSpPr txBox="1"/>
          <p:nvPr/>
        </p:nvSpPr>
        <p:spPr>
          <a:xfrm>
            <a:off x="185738" y="2955925"/>
            <a:ext cx="15779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覆盖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遮盖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20"/>
          <p:cNvSpPr txBox="1"/>
          <p:nvPr/>
        </p:nvSpPr>
        <p:spPr>
          <a:xfrm>
            <a:off x="2120900" y="3963988"/>
            <a:ext cx="8032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于是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21"/>
          <p:cNvSpPr txBox="1"/>
          <p:nvPr/>
        </p:nvSpPr>
        <p:spPr>
          <a:xfrm>
            <a:off x="3700463" y="3975100"/>
            <a:ext cx="15779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解除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卸下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22"/>
          <p:cNvSpPr txBox="1"/>
          <p:nvPr/>
        </p:nvSpPr>
        <p:spPr>
          <a:xfrm>
            <a:off x="6608763" y="3910013"/>
            <a:ext cx="235108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凶狠注视的样子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265"/>
          <p:cNvSpPr txBox="1"/>
          <p:nvPr/>
        </p:nvSpPr>
        <p:spPr>
          <a:xfrm>
            <a:off x="498475" y="1125538"/>
            <a:ext cx="8359775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    屠户处境困迫，恐怕前后一起受到狼的攻击。看野地里有一个打麦场，场主人在那里堆积柴草，覆盖成小山一样。屠户于是奔过去倚靠在柴草堆下面，卸下担子拿起屠刀。两只狼都不敢上前，瞪眼朝着屠户。</a:t>
            </a:r>
            <a:endParaRPr lang="zh-CN" altLang="en-US" sz="2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606425" y="1282700"/>
            <a:ext cx="8080375" cy="378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少时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一狼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径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去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其一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犬坐于前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。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久之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目似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暝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意暇甚。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屠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暴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起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以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刀劈狼首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又数刀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毙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之。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方欲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行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转视积薪后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一狼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洞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其中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意将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隧入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以攻其后也。身已半入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止露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尻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尾。屠自后断其股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亦毙之。乃悟前狼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假寐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盖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以诱敌。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968375" y="1252538"/>
            <a:ext cx="1960563" cy="430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一会儿</a:t>
            </a:r>
            <a:endParaRPr lang="zh-CN" altLang="en-US" sz="2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2389188" y="1276350"/>
            <a:ext cx="814387" cy="430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径直</a:t>
            </a:r>
            <a:endParaRPr lang="zh-CN" altLang="en-US" sz="2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7"/>
          <p:cNvSpPr txBox="1"/>
          <p:nvPr/>
        </p:nvSpPr>
        <p:spPr>
          <a:xfrm>
            <a:off x="3587750" y="1263650"/>
            <a:ext cx="2855913" cy="430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像狗似的蹲坐在前面</a:t>
            </a:r>
            <a:endParaRPr lang="zh-CN" altLang="en-US" sz="2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8"/>
          <p:cNvSpPr txBox="1"/>
          <p:nvPr/>
        </p:nvSpPr>
        <p:spPr>
          <a:xfrm>
            <a:off x="5292725" y="2074863"/>
            <a:ext cx="1519238" cy="430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时间长了</a:t>
            </a:r>
            <a:endParaRPr lang="zh-CN" altLang="en-US" sz="2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9"/>
          <p:cNvSpPr txBox="1"/>
          <p:nvPr/>
        </p:nvSpPr>
        <p:spPr>
          <a:xfrm>
            <a:off x="6659563" y="981075"/>
            <a:ext cx="9366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闭上眼睛</a:t>
            </a:r>
            <a:endParaRPr lang="zh-CN" altLang="en-US" sz="2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10"/>
          <p:cNvSpPr txBox="1"/>
          <p:nvPr/>
        </p:nvSpPr>
        <p:spPr>
          <a:xfrm>
            <a:off x="7466013" y="1276350"/>
            <a:ext cx="1714500" cy="430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神情很悠闲</a:t>
            </a:r>
            <a:endParaRPr lang="zh-CN" altLang="en-US" sz="2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11"/>
          <p:cNvSpPr txBox="1"/>
          <p:nvPr/>
        </p:nvSpPr>
        <p:spPr>
          <a:xfrm>
            <a:off x="792163" y="2227263"/>
            <a:ext cx="796925" cy="430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突然</a:t>
            </a:r>
            <a:endParaRPr lang="zh-CN" altLang="en-US" sz="2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12"/>
          <p:cNvSpPr txBox="1"/>
          <p:nvPr/>
        </p:nvSpPr>
        <p:spPr>
          <a:xfrm>
            <a:off x="1646238" y="2260600"/>
            <a:ext cx="492125" cy="430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endParaRPr lang="zh-CN" altLang="en-US" sz="2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13"/>
          <p:cNvSpPr txBox="1"/>
          <p:nvPr/>
        </p:nvSpPr>
        <p:spPr>
          <a:xfrm>
            <a:off x="4103688" y="2271713"/>
            <a:ext cx="796925" cy="430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杀死</a:t>
            </a:r>
            <a:endParaRPr lang="zh-CN" altLang="en-US" sz="2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14"/>
          <p:cNvSpPr txBox="1"/>
          <p:nvPr/>
        </p:nvSpPr>
        <p:spPr>
          <a:xfrm>
            <a:off x="5187950" y="3016250"/>
            <a:ext cx="492125" cy="430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</a:t>
            </a:r>
            <a:endParaRPr lang="zh-CN" altLang="en-US" sz="2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15"/>
          <p:cNvSpPr txBox="1"/>
          <p:nvPr/>
        </p:nvSpPr>
        <p:spPr>
          <a:xfrm>
            <a:off x="5589588" y="3005138"/>
            <a:ext cx="796925" cy="430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想要</a:t>
            </a:r>
            <a:endParaRPr lang="zh-CN" altLang="en-US" sz="2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16"/>
          <p:cNvSpPr txBox="1"/>
          <p:nvPr/>
        </p:nvSpPr>
        <p:spPr>
          <a:xfrm>
            <a:off x="833438" y="3890963"/>
            <a:ext cx="796925" cy="430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挖洞</a:t>
            </a:r>
            <a:endParaRPr lang="zh-CN" altLang="en-US" sz="2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17"/>
          <p:cNvSpPr txBox="1"/>
          <p:nvPr/>
        </p:nvSpPr>
        <p:spPr>
          <a:xfrm>
            <a:off x="2100263" y="3965575"/>
            <a:ext cx="2020887" cy="430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从通道进入</a:t>
            </a:r>
            <a:endParaRPr lang="zh-CN" altLang="en-US" sz="2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 Box 18"/>
          <p:cNvSpPr txBox="1"/>
          <p:nvPr/>
        </p:nvSpPr>
        <p:spPr>
          <a:xfrm>
            <a:off x="6735763" y="3916363"/>
            <a:ext cx="796925" cy="430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屁股</a:t>
            </a:r>
            <a:endParaRPr lang="zh-CN" altLang="en-US" sz="2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19"/>
          <p:cNvSpPr txBox="1"/>
          <p:nvPr/>
        </p:nvSpPr>
        <p:spPr>
          <a:xfrm>
            <a:off x="4243388" y="4899025"/>
            <a:ext cx="1408112" cy="430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假装睡觉</a:t>
            </a:r>
            <a:endParaRPr lang="zh-CN" altLang="en-US" sz="2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 Box 20"/>
          <p:cNvSpPr txBox="1"/>
          <p:nvPr/>
        </p:nvSpPr>
        <p:spPr>
          <a:xfrm>
            <a:off x="5580063" y="4891088"/>
            <a:ext cx="193357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表示推测，大概，原来是</a:t>
            </a:r>
            <a:endParaRPr lang="zh-CN" altLang="en-US" sz="2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265"/>
          <p:cNvSpPr txBox="1"/>
          <p:nvPr/>
        </p:nvSpPr>
        <p:spPr>
          <a:xfrm>
            <a:off x="479425" y="674688"/>
            <a:ext cx="8359775" cy="4800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    一会儿，一只狼径直离开，另一只狼像狗似的蹲坐在前面。时间长了，那只狼好像闭上眼睛，神情很悠闲。屠户突然跳起来，用刀劈狼的脑袋，又连砍几刀把狼杀死。屠户正要上路，转到柴草堆后面一看，只见另一只狼正在柴草堆里挖洞，想要钻过去从背后对屠户进行攻击。狼的身子已经钻进一半，只有屁股和尾巴露在外面。屠户从后面砍断了狼的后腿，也把狼杀死。这才明白前面的那只狼假装睡觉，原来是用来诱惑敌方的。</a:t>
            </a:r>
            <a:endParaRPr lang="zh-CN" altLang="en-US" sz="2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22"/>
          <p:cNvSpPr/>
          <p:nvPr/>
        </p:nvSpPr>
        <p:spPr>
          <a:xfrm>
            <a:off x="1331913" y="2103438"/>
            <a:ext cx="67691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狼亦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黠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矣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顷刻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两毙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禽兽之变诈几何哉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止增笑耳。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23"/>
          <p:cNvSpPr txBox="1"/>
          <p:nvPr/>
        </p:nvSpPr>
        <p:spPr>
          <a:xfrm>
            <a:off x="1712913" y="1671638"/>
            <a:ext cx="96361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狡猾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468313" y="3284538"/>
            <a:ext cx="8169275" cy="1549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    狼也太狡猾了，可是一会儿两只狼都被杀死，禽兽的诡诈手段能有多少啊？只是增加笑料罢了。</a:t>
            </a:r>
            <a:endParaRPr lang="zh-CN" altLang="en-US" sz="2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9113" y="1628775"/>
            <a:ext cx="12969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一会儿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1265"/>
          <p:cNvSpPr txBox="1"/>
          <p:nvPr/>
        </p:nvSpPr>
        <p:spPr>
          <a:xfrm>
            <a:off x="474663" y="1671638"/>
            <a:ext cx="8280400" cy="1293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    本文故事情节围绕屠户和狼展开，请填写下面的情节提纲：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651" name="Rectangle 15"/>
          <p:cNvSpPr>
            <a:spLocks noGrp="1"/>
          </p:cNvSpPr>
          <p:nvPr/>
        </p:nvSpPr>
        <p:spPr>
          <a:xfrm>
            <a:off x="2947988" y="2924175"/>
            <a:ext cx="4648200" cy="2590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　         　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狼；</a:t>
            </a:r>
            <a:b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　         　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狼；</a:t>
            </a:r>
            <a:b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　         　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狼；</a:t>
            </a:r>
            <a:b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　         　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狼。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1"/>
          <p:cNvSpPr txBox="1"/>
          <p:nvPr/>
        </p:nvSpPr>
        <p:spPr>
          <a:xfrm>
            <a:off x="4227513" y="2924175"/>
            <a:ext cx="519112" cy="493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遇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4" name="文本框 2"/>
          <p:cNvSpPr txBox="1"/>
          <p:nvPr/>
        </p:nvSpPr>
        <p:spPr>
          <a:xfrm>
            <a:off x="4205288" y="3573463"/>
            <a:ext cx="519112" cy="493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惧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5" name="文本框 3"/>
          <p:cNvSpPr txBox="1"/>
          <p:nvPr/>
        </p:nvSpPr>
        <p:spPr>
          <a:xfrm>
            <a:off x="4171950" y="4156075"/>
            <a:ext cx="519113" cy="493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御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6" name="文本框 4"/>
          <p:cNvSpPr txBox="1"/>
          <p:nvPr/>
        </p:nvSpPr>
        <p:spPr>
          <a:xfrm>
            <a:off x="4194175" y="4743450"/>
            <a:ext cx="519113" cy="493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杀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27656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7657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重点解读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1"/>
          <p:cNvSpPr txBox="1"/>
          <p:nvPr/>
        </p:nvSpPr>
        <p:spPr>
          <a:xfrm>
            <a:off x="269875" y="1557338"/>
            <a:ext cx="8648700" cy="2292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600" b="1" dirty="0">
                <a:latin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2600" b="1" dirty="0">
                <a:latin typeface="宋体" panose="02010600030101010101" pitchFamily="2" charset="-122"/>
                <a:sym typeface="Arial" panose="020B0604020202020204" pitchFamily="34" charset="0"/>
              </a:rPr>
              <a:t>积累文言词汇，正确理解、翻译、背诵课文。</a:t>
            </a:r>
            <a:endParaRPr lang="zh-CN" altLang="en-US" sz="2600" b="1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600" b="1" dirty="0">
                <a:latin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2600" b="1" dirty="0">
                <a:latin typeface="宋体" panose="02010600030101010101" pitchFamily="2" charset="-122"/>
                <a:sym typeface="Arial" panose="020B0604020202020204" pitchFamily="34" charset="0"/>
              </a:rPr>
              <a:t>体会狼与屠户的形象，把握文章主旨。</a:t>
            </a:r>
            <a:endParaRPr lang="zh-CN" altLang="en-US" sz="2600" b="1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600" b="1" dirty="0">
                <a:latin typeface="宋体" panose="02010600030101010101" pitchFamily="2" charset="-122"/>
                <a:sym typeface="Arial" panose="020B0604020202020204" pitchFamily="34" charset="0"/>
              </a:rPr>
              <a:t>3.</a:t>
            </a:r>
            <a:r>
              <a:rPr lang="zh-CN" altLang="en-US" sz="2600" b="1" dirty="0">
                <a:latin typeface="Times New Roman" panose="02020603050405020304" pitchFamily="18" charset="0"/>
              </a:rPr>
              <a:t>学习本文语言简炼生动、在记事基础上发表议论的写法。</a:t>
            </a:r>
            <a:endParaRPr lang="zh-CN" altLang="en-US" sz="2600" b="1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0243" name="Picture 5" descr="http://p3.so.qhimgs1.com/bdr/_240_/t012ed7257a985079a3.jpg"/>
          <p:cNvPicPr>
            <a:picLocks noChangeAspect="1"/>
          </p:cNvPicPr>
          <p:nvPr/>
        </p:nvPicPr>
        <p:blipFill>
          <a:blip r:embed="rId1"/>
          <a:srcRect t="15750" r="5763"/>
          <a:stretch>
            <a:fillRect/>
          </a:stretch>
        </p:blipFill>
        <p:spPr>
          <a:xfrm>
            <a:off x="1331913" y="4365625"/>
            <a:ext cx="3240087" cy="1925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4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0245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1265"/>
          <p:cNvSpPr txBox="1"/>
          <p:nvPr/>
        </p:nvSpPr>
        <p:spPr>
          <a:xfrm>
            <a:off x="827088" y="1052513"/>
            <a:ext cx="493395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本文哪些语句表现了狼的狡猾？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Rectangle 5"/>
          <p:cNvSpPr>
            <a:spLocks noGrp="1"/>
          </p:cNvSpPr>
          <p:nvPr/>
        </p:nvSpPr>
        <p:spPr>
          <a:xfrm>
            <a:off x="827088" y="1844675"/>
            <a:ext cx="7772400" cy="37512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缀行甚远。 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一狼得骨止，一狼仍从</a:t>
            </a:r>
            <a:r>
              <a:rPr kumimoji="0" lang="en-US" altLang="zh-CN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两狼之并驱如故。 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狼不敢前，眈眈相向。 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一狼径去，其一犬坐于前。久之，目似瞑，意暇甚。 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一狼洞其中，意将隧入以攻其后也。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乃悟前狼假寐，盖以诱敌。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533400" marR="0" lvl="0" indent="-5334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7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9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29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1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41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6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charRg st="66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3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charRg st="83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1265"/>
          <p:cNvSpPr txBox="1"/>
          <p:nvPr/>
        </p:nvSpPr>
        <p:spPr>
          <a:xfrm>
            <a:off x="935038" y="1208088"/>
            <a:ext cx="4932362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屠户的机智表现在什么地方？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Rectangle 5"/>
          <p:cNvSpPr>
            <a:spLocks noGrp="1"/>
          </p:cNvSpPr>
          <p:nvPr/>
        </p:nvSpPr>
        <p:spPr>
          <a:xfrm>
            <a:off x="684213" y="2136775"/>
            <a:ext cx="7850187" cy="26606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20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顾野有麦场，乃奔倚其下，弛担持刀。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暴起，以刀劈狼首，又数刀毙之。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转视积薪后，一狼洞其中，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自后断其股，亦毙之。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8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4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34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1265"/>
          <p:cNvSpPr txBox="1"/>
          <p:nvPr/>
        </p:nvSpPr>
        <p:spPr>
          <a:xfrm>
            <a:off x="935038" y="1052513"/>
            <a:ext cx="4932362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作者对此事发表了怎样的议论？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Rectangle 5"/>
          <p:cNvSpPr>
            <a:spLocks noGrp="1"/>
          </p:cNvSpPr>
          <p:nvPr/>
        </p:nvSpPr>
        <p:spPr>
          <a:xfrm>
            <a:off x="496888" y="2060575"/>
            <a:ext cx="8229600" cy="11620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狼亦黠矣，而顷刻两毙，禽兽之变诈几何哉？止增笑耳。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5"/>
          <p:cNvSpPr>
            <a:spLocks noGrp="1"/>
          </p:cNvSpPr>
          <p:nvPr/>
        </p:nvSpPr>
        <p:spPr>
          <a:xfrm>
            <a:off x="260350" y="3644900"/>
            <a:ext cx="8640763" cy="18002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面对像狼那样的恶势力，以退让求生存是无济于事的，必须敢于斗争，善于斗争，这正是此文的寓意所在（即主题）。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9"/>
          <p:cNvSpPr/>
          <p:nvPr/>
        </p:nvSpPr>
        <p:spPr>
          <a:xfrm>
            <a:off x="468313" y="1125538"/>
            <a:ext cx="842486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    请结合图片适当想象，将此文改编成一篇白话故事，注意环境、神态、动作、心理的描写。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31747" name="Picture 6" descr="hxx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0400" y="4489450"/>
            <a:ext cx="2286000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Picture 7" descr="hxx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75" y="2544763"/>
            <a:ext cx="2063750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Picture 8" descr="hxx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6950" y="2544763"/>
            <a:ext cx="2127250" cy="157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0" name="Picture 9" descr="hxx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1850" y="2525713"/>
            <a:ext cx="2159000" cy="154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1" name="Picture 10" descr="hxx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0675" y="4489450"/>
            <a:ext cx="2447925" cy="16462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752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1753" name="图片 88070" descr="未标题-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4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23850" y="1557338"/>
            <a:ext cx="8640763" cy="2220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sym typeface="Arial" panose="020B0604020202020204" pitchFamily="34" charset="0"/>
              </a:rPr>
              <a:t>    昔日东郭先生遇见了危难中的中山狼，险些被它吃掉，幸亏农夫的帮助，才转危为安。今日屠夫又遇见了中山狼的“后代”，又会怎样呢？下面，让我们一起来看一篇发生在屠户和狼之间的故事，相信它会给你带来独特的感受。</a:t>
            </a:r>
            <a:endParaRPr lang="zh-CN" altLang="en-US" sz="2400" b="1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1267" name="Picture 4" descr="http://p0.so.qhmsg.com/bdr/_240_/t0128a7a8bd92e1509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4149725"/>
            <a:ext cx="3657600" cy="2286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8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1269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0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2" descr="http://p0.so.qhmsg.com/bdr/_240_/t0184db1a36b612624f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484313"/>
            <a:ext cx="4321175" cy="3240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1" descr="http://p2.so.qhimgs1.com/bdr/_240_/t0189b7b47b9f8a99a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363" y="3471863"/>
            <a:ext cx="3725862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Picture 4" descr="http://p5.so.qhimgs1.com/bdr/_240_/t01ed8bf40e690c762b.jpg"/>
          <p:cNvPicPr>
            <a:picLocks noChangeAspect="1"/>
          </p:cNvPicPr>
          <p:nvPr/>
        </p:nvPicPr>
        <p:blipFill>
          <a:blip r:embed="rId3"/>
          <a:srcRect l="34000"/>
          <a:stretch>
            <a:fillRect/>
          </a:stretch>
        </p:blipFill>
        <p:spPr>
          <a:xfrm>
            <a:off x="5508625" y="692150"/>
            <a:ext cx="2376488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14"/>
          <p:cNvSpPr/>
          <p:nvPr/>
        </p:nvSpPr>
        <p:spPr>
          <a:xfrm>
            <a:off x="492125" y="1644650"/>
            <a:ext cx="4968875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600" b="1" dirty="0">
                <a:latin typeface="宋体" panose="02010600030101010101" pitchFamily="2" charset="-122"/>
              </a:rPr>
              <a:t>     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蒲松龄</a:t>
            </a:r>
            <a:r>
              <a:rPr lang="zh-CN" altLang="en-US" sz="2600" b="1" dirty="0">
                <a:latin typeface="宋体" panose="02010600030101010101" pitchFamily="2" charset="-122"/>
              </a:rPr>
              <a:t>（</a:t>
            </a:r>
            <a:r>
              <a:rPr lang="en-US" altLang="zh-CN" sz="2600" b="1" dirty="0">
                <a:latin typeface="宋体" panose="02010600030101010101" pitchFamily="2" charset="-122"/>
              </a:rPr>
              <a:t>1640</a:t>
            </a:r>
            <a:r>
              <a:rPr lang="zh-CN" altLang="en-US" sz="2600" b="1" dirty="0">
                <a:latin typeface="宋体" panose="02010600030101010101" pitchFamily="2" charset="-122"/>
              </a:rPr>
              <a:t>－</a:t>
            </a:r>
            <a:r>
              <a:rPr lang="en-US" altLang="zh-CN" sz="2600" b="1" dirty="0">
                <a:latin typeface="宋体" panose="02010600030101010101" pitchFamily="2" charset="-122"/>
              </a:rPr>
              <a:t>1715</a:t>
            </a:r>
            <a:r>
              <a:rPr lang="zh-CN" altLang="en-US" sz="2600" b="1" dirty="0">
                <a:latin typeface="宋体" panose="02010600030101010101" pitchFamily="2" charset="-122"/>
              </a:rPr>
              <a:t>），字留仙，别号柳泉居士，清代山东淄川（今山东淄博）人，著名文学家。代表作</a:t>
            </a:r>
            <a:r>
              <a:rPr lang="en-US" altLang="zh-CN" sz="2600" b="1" dirty="0"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latin typeface="宋体" panose="02010600030101010101" pitchFamily="2" charset="-122"/>
              </a:rPr>
              <a:t>聊斋志异</a:t>
            </a:r>
            <a:r>
              <a:rPr lang="en-US" altLang="zh-CN" sz="2600" b="1" dirty="0"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宋体" panose="02010600030101010101" pitchFamily="2" charset="-122"/>
              </a:rPr>
              <a:t>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pic>
        <p:nvPicPr>
          <p:cNvPr id="13315" name="Picture 3" descr="b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525" y="2205038"/>
            <a:ext cx="2870200" cy="33131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6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3317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3"/>
          <p:cNvSpPr txBox="1"/>
          <p:nvPr/>
        </p:nvSpPr>
        <p:spPr>
          <a:xfrm>
            <a:off x="530225" y="1927225"/>
            <a:ext cx="8280400" cy="4894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20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    </a:t>
            </a:r>
            <a:r>
              <a:rPr lang="zh-CN" altLang="en-US" sz="2600" b="1" dirty="0">
                <a:latin typeface="宋体" panose="02010600030101010101" pitchFamily="2" charset="-122"/>
              </a:rPr>
              <a:t>“聊斋”是他的书屋名称，“志”是记述的意思，“异”指奇异的故事。《聊斋志异》共有短篇小说491篇，题材大多来自民间和下层知识分子的传说。多数故事通过描写妖狐神鬼来反映现实的社会生活。《聊斋志异》代表他文学创作的最高成就，是他一生心血的结晶。 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pic>
        <p:nvPicPr>
          <p:cNvPr id="14339" name="Picture 2" descr="http://p5.so.qhimgs1.com/bdr/_240_/t018ce5fea53532ec9b.jpg"/>
          <p:cNvPicPr>
            <a:picLocks noChangeAspect="1"/>
          </p:cNvPicPr>
          <p:nvPr/>
        </p:nvPicPr>
        <p:blipFill>
          <a:blip r:embed="rId1"/>
          <a:srcRect t="22050" b="30701"/>
          <a:stretch>
            <a:fillRect/>
          </a:stretch>
        </p:blipFill>
        <p:spPr>
          <a:xfrm>
            <a:off x="611188" y="665163"/>
            <a:ext cx="2963862" cy="963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700" name="Picture 4" descr="http://s4.sinaimg.cn/bmiddle/6290dc45h7f23c7553e13&amp;690"/>
          <p:cNvPicPr>
            <a:picLocks noChangeAspect="1"/>
          </p:cNvPicPr>
          <p:nvPr/>
        </p:nvPicPr>
        <p:blipFill>
          <a:blip r:embed="rId1"/>
          <a:srcRect b="3870"/>
          <a:stretch>
            <a:fillRect/>
          </a:stretch>
        </p:blipFill>
        <p:spPr>
          <a:xfrm>
            <a:off x="827088" y="549275"/>
            <a:ext cx="4300537" cy="309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2" name="Picture 6" descr="http://p0.so.qhimgs1.com/bdr/_240_/t01f89398fe2ae55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313" y="3933825"/>
            <a:ext cx="533400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Text Box 8"/>
          <p:cNvSpPr txBox="1"/>
          <p:nvPr/>
        </p:nvSpPr>
        <p:spPr>
          <a:xfrm>
            <a:off x="1439863" y="1874838"/>
            <a:ext cx="6588125" cy="37861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25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缀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窘       苫        蔽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弛       眈        瞑       隧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尻       黠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11"/>
          <p:cNvSpPr txBox="1"/>
          <p:nvPr/>
        </p:nvSpPr>
        <p:spPr>
          <a:xfrm>
            <a:off x="1343025" y="1952625"/>
            <a:ext cx="9096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zhuì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Text Box 12"/>
          <p:cNvSpPr txBox="1"/>
          <p:nvPr/>
        </p:nvSpPr>
        <p:spPr>
          <a:xfrm>
            <a:off x="3109913" y="1944688"/>
            <a:ext cx="1090612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jiǒng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Text Box 12"/>
          <p:cNvSpPr txBox="1"/>
          <p:nvPr/>
        </p:nvSpPr>
        <p:spPr>
          <a:xfrm>
            <a:off x="4968875" y="1927225"/>
            <a:ext cx="10985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shàn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Text Box 11"/>
          <p:cNvSpPr txBox="1"/>
          <p:nvPr/>
        </p:nvSpPr>
        <p:spPr>
          <a:xfrm>
            <a:off x="7219950" y="1906588"/>
            <a:ext cx="5762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bì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30338" y="3168650"/>
            <a:ext cx="9080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chí 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22625" y="3127375"/>
            <a:ext cx="7286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dān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21288" y="3132138"/>
            <a:ext cx="1090612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míng 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Text Box 15"/>
          <p:cNvSpPr txBox="1"/>
          <p:nvPr/>
        </p:nvSpPr>
        <p:spPr>
          <a:xfrm>
            <a:off x="7094538" y="3124200"/>
            <a:ext cx="77311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suì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Text Box 18"/>
          <p:cNvSpPr txBox="1"/>
          <p:nvPr/>
        </p:nvSpPr>
        <p:spPr>
          <a:xfrm>
            <a:off x="1393825" y="4387850"/>
            <a:ext cx="8397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kāo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06750" y="4357688"/>
            <a:ext cx="7286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xiá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6397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6398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0" y="692150"/>
            <a:ext cx="1831975" cy="5857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一词多义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24075" y="2193925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止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674938" y="1933575"/>
            <a:ext cx="287338" cy="1223963"/>
          </a:xfrm>
          <a:prstGeom prst="leftBrac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16238" y="1844675"/>
            <a:ext cx="152400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止有剩骨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16238" y="2652713"/>
            <a:ext cx="186055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一狼得骨止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3125" y="4337050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693988" y="4076700"/>
            <a:ext cx="287338" cy="1223963"/>
          </a:xfrm>
          <a:prstGeom prst="leftBrac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35288" y="3989388"/>
            <a:ext cx="1189037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意暇甚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35288" y="4797425"/>
            <a:ext cx="320040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意将隧入以攻其后也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59338" y="1844675"/>
            <a:ext cx="187325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</a:rPr>
              <a:t>仅，只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6825" y="2636838"/>
            <a:ext cx="1582738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</a:rPr>
              <a:t>停止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43438" y="3933825"/>
            <a:ext cx="2881312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</a:rPr>
              <a:t>这里指神情、态度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75463" y="4868863"/>
            <a:ext cx="158432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</a:rPr>
              <a:t>想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  <p:bldP spid="9" grpId="0"/>
      <p:bldP spid="10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1975</Words>
  <Application>WPS 演示</Application>
  <PresentationFormat>全屏显示(4:3)</PresentationFormat>
  <Paragraphs>228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楷体</vt:lpstr>
      <vt:lpstr>Times New Roman</vt:lpstr>
      <vt:lpstr>黑体</vt:lpstr>
      <vt:lpstr>Calibri</vt:lpstr>
      <vt:lpstr>微软雅黑</vt:lpstr>
      <vt:lpstr>Arial Unicode MS</vt:lpstr>
      <vt:lpstr>Arial</vt:lpstr>
      <vt:lpstr>Cambria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222</cp:revision>
  <dcterms:created xsi:type="dcterms:W3CDTF">2017-02-18T06:44:00Z</dcterms:created>
  <dcterms:modified xsi:type="dcterms:W3CDTF">2023-09-28T12:44:17Z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9468488AFA9F4D268C2A51EE5E85F1B2_13</vt:lpwstr>
  </property>
</Properties>
</file>