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3"/>
    <p:sldMasterId id="2147483666" r:id="rId4"/>
  </p:sldMasterIdLst>
  <p:notesMasterIdLst>
    <p:notesMasterId r:id="rId7"/>
  </p:notesMasterIdLst>
  <p:sldIdLst>
    <p:sldId id="309" r:id="rId5"/>
    <p:sldId id="698" r:id="rId6"/>
    <p:sldId id="1122" r:id="rId8"/>
    <p:sldId id="1123" r:id="rId9"/>
    <p:sldId id="1133" r:id="rId10"/>
    <p:sldId id="1134" r:id="rId11"/>
    <p:sldId id="1135" r:id="rId12"/>
    <p:sldId id="1136" r:id="rId13"/>
    <p:sldId id="1138" r:id="rId14"/>
    <p:sldId id="1129" r:id="rId15"/>
    <p:sldId id="1130" r:id="rId16"/>
    <p:sldId id="1131" r:id="rId17"/>
    <p:sldId id="1132" r:id="rId18"/>
    <p:sldId id="268" r:id="rId19"/>
    <p:sldId id="1144" r:id="rId2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微软雅黑" panose="020B0503020204020204" charset="-122"/>
      <p:regular r:id="rId29"/>
    </p:embeddedFont>
    <p:embeddedFont>
      <p:font typeface="黑体" panose="02010609060101010101" pitchFamily="2" charset="-122"/>
      <p:regular r:id="rId30"/>
    </p:embeddedFont>
    <p:embeddedFont>
      <p:font typeface="楷体" panose="02010609060101010101" charset="-122"/>
      <p:regular r:id="rId31"/>
    </p:embeddedFont>
  </p:embeddedFontLst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12" userDrawn="1">
          <p15:clr>
            <a:srgbClr val="A4A3A4"/>
          </p15:clr>
        </p15:guide>
        <p15:guide id="2" pos="325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69D3"/>
    <a:srgbClr val="FFFFFF"/>
    <a:srgbClr val="0066FF"/>
    <a:srgbClr val="3D8BFD"/>
    <a:srgbClr val="E4C4A7"/>
    <a:srgbClr val="EFF9F3"/>
    <a:srgbClr val="F5FBFE"/>
    <a:srgbClr val="F9C6BC"/>
    <a:srgbClr val="34A471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1912"/>
        <p:guide pos="32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2" Type="http://schemas.openxmlformats.org/officeDocument/2006/relationships/tags" Target="tags/tag1.xml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游戏导入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课堂游戏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233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167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67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image" Target="../media/image8.jpeg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33.png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26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1" Type="http://schemas.openxmlformats.org/officeDocument/2006/relationships/slideLayout" Target="../slideLayouts/slideLayout7.xml"/><Relationship Id="rId10" Type="http://schemas.openxmlformats.org/officeDocument/2006/relationships/audio" Target="../media/audio2.wav"/><Relationship Id="rId1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6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2.wav"/><Relationship Id="rId7" Type="http://schemas.openxmlformats.org/officeDocument/2006/relationships/audio" Target="../media/audio1.wav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2.wav"/><Relationship Id="rId7" Type="http://schemas.openxmlformats.org/officeDocument/2006/relationships/audio" Target="../media/audio1.wav"/><Relationship Id="rId6" Type="http://schemas.openxmlformats.org/officeDocument/2006/relationships/image" Target="../media/image39.png"/><Relationship Id="rId5" Type="http://schemas.openxmlformats.org/officeDocument/2006/relationships/image" Target="../media/image34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513" y="1800226"/>
            <a:ext cx="2467451" cy="30446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rcRect l="10333" t="24583" r="58833" b="68750"/>
          <a:stretch>
            <a:fillRect/>
          </a:stretch>
        </p:blipFill>
        <p:spPr>
          <a:xfrm>
            <a:off x="2395855" y="1497330"/>
            <a:ext cx="3524250" cy="1219200"/>
          </a:xfrm>
          <a:prstGeom prst="rect">
            <a:avLst/>
          </a:prstGeom>
        </p:spPr>
      </p:pic>
      <p:sp>
        <p:nvSpPr>
          <p:cNvPr id="19457" name="TextBox 7"/>
          <p:cNvSpPr txBox="1"/>
          <p:nvPr/>
        </p:nvSpPr>
        <p:spPr>
          <a:xfrm>
            <a:off x="4481513" y="3419475"/>
            <a:ext cx="22282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9458" name="组合 13"/>
          <p:cNvGrpSpPr/>
          <p:nvPr/>
        </p:nvGrpSpPr>
        <p:grpSpPr>
          <a:xfrm>
            <a:off x="2263775" y="819150"/>
            <a:ext cx="4029710" cy="2400018"/>
            <a:chOff x="3565" y="1290"/>
            <a:chExt cx="6345" cy="3780"/>
          </a:xfrm>
        </p:grpSpPr>
        <p:pic>
          <p:nvPicPr>
            <p:cNvPr id="19459" name="Picture 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3273"/>
            <a:stretch>
              <a:fillRect/>
            </a:stretch>
          </p:blipFill>
          <p:spPr>
            <a:xfrm>
              <a:off x="3565" y="1290"/>
              <a:ext cx="6345" cy="89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TextBox 1"/>
            <p:cNvSpPr txBox="1"/>
            <p:nvPr/>
          </p:nvSpPr>
          <p:spPr>
            <a:xfrm>
              <a:off x="4558" y="4151"/>
              <a:ext cx="4146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pPr>
                <a:buSzTx/>
              </a:pP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</a:rPr>
                <a:t>一共有几个？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9461" name="文本框 3"/>
          <p:cNvSpPr txBox="1"/>
          <p:nvPr/>
        </p:nvSpPr>
        <p:spPr>
          <a:xfrm>
            <a:off x="3463925" y="37147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P58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95538" y="3451225"/>
            <a:ext cx="561975" cy="552450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24288" y="3451225"/>
            <a:ext cx="561975" cy="552450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39348" y="3451225"/>
            <a:ext cx="561975" cy="552450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108325" y="3460750"/>
            <a:ext cx="568325" cy="554038"/>
          </a:xfrm>
          <a:prstGeom prst="ellipse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62213" y="3441700"/>
            <a:ext cx="43815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81438" y="3441700"/>
            <a:ext cx="43815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91735" y="3441700"/>
            <a:ext cx="43815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78163" y="3441700"/>
            <a:ext cx="6419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＋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895924"/>
            <a:ext cx="5930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1.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rcRect l="55667" t="22083" r="16000" b="68750"/>
          <a:stretch>
            <a:fillRect/>
          </a:stretch>
        </p:blipFill>
        <p:spPr>
          <a:xfrm>
            <a:off x="2499360" y="1470660"/>
            <a:ext cx="3238500" cy="1676400"/>
          </a:xfrm>
          <a:prstGeom prst="rect">
            <a:avLst/>
          </a:prstGeom>
        </p:spPr>
      </p:pic>
      <p:sp>
        <p:nvSpPr>
          <p:cNvPr id="20481" name="文本框 3"/>
          <p:cNvSpPr txBox="1"/>
          <p:nvPr/>
        </p:nvSpPr>
        <p:spPr>
          <a:xfrm>
            <a:off x="3463925" y="37147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P58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0482" name="组合 8"/>
          <p:cNvGrpSpPr/>
          <p:nvPr/>
        </p:nvGrpSpPr>
        <p:grpSpPr>
          <a:xfrm>
            <a:off x="1809750" y="964248"/>
            <a:ext cx="5676900" cy="2990527"/>
            <a:chOff x="2836" y="1507"/>
            <a:chExt cx="8940" cy="4709"/>
          </a:xfrm>
          <a:solidFill>
            <a:schemeClr val="bg1"/>
          </a:solidFill>
        </p:grpSpPr>
        <p:pic>
          <p:nvPicPr>
            <p:cNvPr id="20483" name="Picture 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2868"/>
            <a:stretch>
              <a:fillRect/>
            </a:stretch>
          </p:blipFill>
          <p:spPr>
            <a:xfrm>
              <a:off x="2836" y="1507"/>
              <a:ext cx="8940" cy="1050"/>
            </a:xfrm>
            <a:prstGeom prst="rect">
              <a:avLst/>
            </a:prstGeom>
            <a:grpFill/>
            <a:ln w="9525">
              <a:solidFill>
                <a:schemeClr val="bg1"/>
              </a:solidFill>
            </a:ln>
          </p:spPr>
        </p:pic>
        <p:grpSp>
          <p:nvGrpSpPr>
            <p:cNvPr id="20484" name="组合 7"/>
            <p:cNvGrpSpPr/>
            <p:nvPr/>
          </p:nvGrpSpPr>
          <p:grpSpPr>
            <a:xfrm>
              <a:off x="4152" y="5196"/>
              <a:ext cx="5115" cy="1020"/>
              <a:chOff x="4152" y="5196"/>
              <a:chExt cx="5115" cy="1020"/>
            </a:xfrm>
            <a:grpFill/>
          </p:grpSpPr>
          <p:sp>
            <p:nvSpPr>
              <p:cNvPr id="20485" name="TextBox 1"/>
              <p:cNvSpPr txBox="1"/>
              <p:nvPr/>
            </p:nvSpPr>
            <p:spPr>
              <a:xfrm>
                <a:off x="4152" y="5196"/>
                <a:ext cx="5115" cy="919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</a:ln>
            </p:spPr>
            <p:txBody>
              <a:bodyPr wrap="none" anchor="t" anchorCtr="0">
                <a:spAutoFit/>
              </a:bodyPr>
              <a:lstStyle/>
              <a:p>
                <a:pPr>
                  <a:buSzTx/>
                </a:pPr>
                <a:r>
                  <a:rPr lang="zh-CN" altLang="en-US" sz="3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还剩下几只</a:t>
                </a:r>
                <a:r>
                  <a:rPr lang="en-US" altLang="zh-CN" sz="3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</a:t>
                </a:r>
                <a:r>
                  <a:rPr lang="zh-CN" altLang="en-US" sz="3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 ？</a:t>
                </a:r>
                <a:endPara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  <p:pic>
            <p:nvPicPr>
              <p:cNvPr id="20486" name="Picture 2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40549" r="50594" b="75787"/>
              <a:stretch>
                <a:fillRect/>
              </a:stretch>
            </p:blipFill>
            <p:spPr>
              <a:xfrm>
                <a:off x="7535" y="5279"/>
                <a:ext cx="792" cy="9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</a:ln>
            </p:spPr>
          </p:pic>
        </p:grpSp>
      </p:grpSp>
      <p:sp>
        <p:nvSpPr>
          <p:cNvPr id="20487" name="TextBox 7"/>
          <p:cNvSpPr txBox="1"/>
          <p:nvPr/>
        </p:nvSpPr>
        <p:spPr>
          <a:xfrm>
            <a:off x="4494213" y="4013200"/>
            <a:ext cx="22282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（只）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08238" y="4044950"/>
            <a:ext cx="561975" cy="552450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36988" y="4044950"/>
            <a:ext cx="561975" cy="552450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27613" y="4044950"/>
            <a:ext cx="561975" cy="552450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121025" y="4054475"/>
            <a:ext cx="568325" cy="554038"/>
          </a:xfrm>
          <a:prstGeom prst="ellipse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5" name="TextBox 9"/>
          <p:cNvSpPr txBox="1"/>
          <p:nvPr/>
        </p:nvSpPr>
        <p:spPr>
          <a:xfrm>
            <a:off x="2474913" y="4035425"/>
            <a:ext cx="43815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Box 10"/>
          <p:cNvSpPr txBox="1"/>
          <p:nvPr/>
        </p:nvSpPr>
        <p:spPr>
          <a:xfrm>
            <a:off x="3894138" y="4035425"/>
            <a:ext cx="43815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5080000" y="4035425"/>
            <a:ext cx="43815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Box 12"/>
          <p:cNvSpPr txBox="1"/>
          <p:nvPr/>
        </p:nvSpPr>
        <p:spPr>
          <a:xfrm>
            <a:off x="3076258" y="3980180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－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61155" y="964565"/>
            <a:ext cx="5080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4725" y="3436620"/>
            <a:ext cx="5080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rcRect l="76725" t="79619" r="18094" b="265"/>
          <a:stretch>
            <a:fillRect/>
          </a:stretch>
        </p:blipFill>
        <p:spPr>
          <a:xfrm>
            <a:off x="4834890" y="3383280"/>
            <a:ext cx="387350" cy="5092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79" h="760">
                <a:moveTo>
                  <a:pt x="290" y="0"/>
                </a:moveTo>
                <a:cubicBezTo>
                  <a:pt x="449" y="0"/>
                  <a:pt x="579" y="170"/>
                  <a:pt x="579" y="380"/>
                </a:cubicBezTo>
                <a:cubicBezTo>
                  <a:pt x="579" y="590"/>
                  <a:pt x="449" y="760"/>
                  <a:pt x="290" y="760"/>
                </a:cubicBezTo>
                <a:cubicBezTo>
                  <a:pt x="130" y="760"/>
                  <a:pt x="0" y="590"/>
                  <a:pt x="0" y="380"/>
                </a:cubicBezTo>
                <a:cubicBezTo>
                  <a:pt x="0" y="170"/>
                  <a:pt x="130" y="0"/>
                  <a:pt x="290" y="0"/>
                </a:cubicBez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229100" y="1064895"/>
            <a:ext cx="371475" cy="3333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85" h="525">
                <a:moveTo>
                  <a:pt x="0" y="0"/>
                </a:moveTo>
                <a:lnTo>
                  <a:pt x="585" y="0"/>
                </a:lnTo>
                <a:lnTo>
                  <a:pt x="585" y="446"/>
                </a:lnTo>
                <a:lnTo>
                  <a:pt x="583" y="440"/>
                </a:lnTo>
                <a:cubicBezTo>
                  <a:pt x="566" y="406"/>
                  <a:pt x="539" y="384"/>
                  <a:pt x="508" y="384"/>
                </a:cubicBezTo>
                <a:cubicBezTo>
                  <a:pt x="458" y="384"/>
                  <a:pt x="418" y="441"/>
                  <a:pt x="418" y="512"/>
                </a:cubicBezTo>
                <a:cubicBezTo>
                  <a:pt x="418" y="516"/>
                  <a:pt x="418" y="520"/>
                  <a:pt x="418" y="525"/>
                </a:cubicBezTo>
                <a:lnTo>
                  <a:pt x="419" y="525"/>
                </a:lnTo>
                <a:lnTo>
                  <a:pt x="0" y="525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13"/>
          <p:cNvSpPr txBox="1"/>
          <p:nvPr/>
        </p:nvSpPr>
        <p:spPr>
          <a:xfrm>
            <a:off x="2044700" y="3069590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4096703" y="308610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TextBox 15"/>
          <p:cNvSpPr txBox="1"/>
          <p:nvPr/>
        </p:nvSpPr>
        <p:spPr>
          <a:xfrm>
            <a:off x="6181725" y="308610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TextBox 16"/>
          <p:cNvSpPr txBox="1"/>
          <p:nvPr/>
        </p:nvSpPr>
        <p:spPr>
          <a:xfrm>
            <a:off x="8281670" y="308610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09" name="TextBox 1"/>
          <p:cNvSpPr txBox="1"/>
          <p:nvPr/>
        </p:nvSpPr>
        <p:spPr>
          <a:xfrm>
            <a:off x="496888" y="1417638"/>
            <a:ext cx="1618615" cy="23069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9 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3 =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2 + 4 =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5 + 3 =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10" name="TextBox 5"/>
          <p:cNvSpPr txBox="1"/>
          <p:nvPr/>
        </p:nvSpPr>
        <p:spPr>
          <a:xfrm>
            <a:off x="2601913" y="1417638"/>
            <a:ext cx="1618615" cy="23069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0 + 9 =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8 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1 =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4 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+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4 =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11" name="TextBox 7"/>
          <p:cNvSpPr txBox="1"/>
          <p:nvPr/>
        </p:nvSpPr>
        <p:spPr>
          <a:xfrm>
            <a:off x="6810375" y="1417638"/>
            <a:ext cx="1618615" cy="23069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6 + 2 =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7 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-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5 =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6 - 3 =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12" name="TextBox 5"/>
          <p:cNvSpPr txBox="1"/>
          <p:nvPr/>
        </p:nvSpPr>
        <p:spPr>
          <a:xfrm>
            <a:off x="4705350" y="1417638"/>
            <a:ext cx="1618615" cy="23069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50000"/>
              </a:lnSpc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3 + 4 =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2 + 7 =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8 - 6 =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44700" y="1605915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10"/>
          <p:cNvSpPr txBox="1"/>
          <p:nvPr/>
        </p:nvSpPr>
        <p:spPr>
          <a:xfrm>
            <a:off x="4096703" y="1622425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81725" y="1622425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81670" y="1622425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44700" y="2337753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95115" y="2354263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80138" y="2354263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81670" y="2354263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21" name="文本框 37"/>
          <p:cNvSpPr txBox="1"/>
          <p:nvPr/>
        </p:nvSpPr>
        <p:spPr>
          <a:xfrm>
            <a:off x="3463925" y="37147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P58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895924"/>
            <a:ext cx="5930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4" grpId="0"/>
      <p:bldP spid="5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Text Box 3"/>
          <p:cNvSpPr txBox="1"/>
          <p:nvPr/>
        </p:nvSpPr>
        <p:spPr>
          <a:xfrm>
            <a:off x="546100" y="1047750"/>
            <a:ext cx="824547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解决图文结合的实际问题时，先看图找出已知条件和需要解决的问题，再选择合适的方法；也可以根据相应的条件提出问题并解决问题。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24585" y="2554605"/>
            <a:ext cx="68954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6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课时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解决问题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2882583" y="1616710"/>
            <a:ext cx="454723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6～10的认识和加减法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096135" y="161099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47"/>
          <p:cNvGrpSpPr/>
          <p:nvPr/>
        </p:nvGrpSpPr>
        <p:grpSpPr>
          <a:xfrm>
            <a:off x="4951413" y="1221105"/>
            <a:ext cx="2952750" cy="1384300"/>
            <a:chOff x="3560" y="1416"/>
            <a:chExt cx="1860" cy="872"/>
          </a:xfrm>
        </p:grpSpPr>
        <p:sp>
          <p:nvSpPr>
            <p:cNvPr id="11266" name="Text Box 52"/>
            <p:cNvSpPr txBox="1"/>
            <p:nvPr/>
          </p:nvSpPr>
          <p:spPr>
            <a:xfrm>
              <a:off x="3560" y="1416"/>
              <a:ext cx="1860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一共有   只，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右边有   只。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1267" name="矩形 67"/>
            <p:cNvSpPr/>
            <p:nvPr/>
          </p:nvSpPr>
          <p:spPr>
            <a:xfrm>
              <a:off x="4339" y="1561"/>
              <a:ext cx="249" cy="24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ctr">
                <a:lnSpc>
                  <a:spcPct val="150000"/>
                </a:lnSpc>
              </a:pPr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268" name="矩形 67"/>
            <p:cNvSpPr/>
            <p:nvPr/>
          </p:nvSpPr>
          <p:spPr>
            <a:xfrm>
              <a:off x="4339" y="1964"/>
              <a:ext cx="249" cy="24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ctr">
                <a:lnSpc>
                  <a:spcPct val="150000"/>
                </a:lnSpc>
              </a:pPr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" name="Group 45"/>
          <p:cNvGrpSpPr/>
          <p:nvPr/>
        </p:nvGrpSpPr>
        <p:grpSpPr>
          <a:xfrm>
            <a:off x="785813" y="1327468"/>
            <a:ext cx="3384550" cy="2992437"/>
            <a:chOff x="606" y="1117"/>
            <a:chExt cx="2205" cy="1947"/>
          </a:xfrm>
        </p:grpSpPr>
        <p:grpSp>
          <p:nvGrpSpPr>
            <p:cNvPr id="11274" name="Group 44"/>
            <p:cNvGrpSpPr/>
            <p:nvPr/>
          </p:nvGrpSpPr>
          <p:grpSpPr>
            <a:xfrm>
              <a:off x="606" y="2523"/>
              <a:ext cx="2205" cy="541"/>
              <a:chOff x="612" y="2568"/>
              <a:chExt cx="2205" cy="541"/>
            </a:xfrm>
          </p:grpSpPr>
          <p:sp>
            <p:nvSpPr>
              <p:cNvPr id="11275" name="AutoShape 38"/>
              <p:cNvSpPr/>
              <p:nvPr/>
            </p:nvSpPr>
            <p:spPr>
              <a:xfrm rot="5400000">
                <a:off x="1616" y="1549"/>
                <a:ext cx="182" cy="2205"/>
              </a:xfrm>
              <a:prstGeom prst="rightBrace">
                <a:avLst>
                  <a:gd name="adj1" fmla="val 75440"/>
                  <a:gd name="adj2" fmla="val 50000"/>
                </a:avLst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 vert="eaVert" anchor="t" anchorCtr="0"/>
              <a:lstStyle/>
              <a:p>
                <a:endParaRPr lang="zh-CN" altLang="en-US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" name="Text Box 39"/>
              <p:cNvSpPr txBox="1">
                <a:spLocks noChangeArrowheads="1"/>
              </p:cNvSpPr>
              <p:nvPr/>
            </p:nvSpPr>
            <p:spPr bwMode="auto">
              <a:xfrm>
                <a:off x="1406" y="2704"/>
                <a:ext cx="624" cy="4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6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只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</p:grpSp>
        <p:sp>
          <p:nvSpPr>
            <p:cNvPr id="5" name="Text Box 39"/>
            <p:cNvSpPr txBox="1">
              <a:spLocks noChangeArrowheads="1"/>
            </p:cNvSpPr>
            <p:nvPr/>
          </p:nvSpPr>
          <p:spPr bwMode="auto">
            <a:xfrm>
              <a:off x="793" y="1117"/>
              <a:ext cx="790" cy="4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？只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6" name="Text Box 7"/>
          <p:cNvSpPr txBox="1"/>
          <p:nvPr/>
        </p:nvSpPr>
        <p:spPr>
          <a:xfrm>
            <a:off x="4951413" y="2605405"/>
            <a:ext cx="24130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左边有几只？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94425" y="1413193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94425" y="2059305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18075" y="3770630"/>
            <a:ext cx="477838" cy="47466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478463" y="3770630"/>
            <a:ext cx="460375" cy="474663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15100" y="3743643"/>
            <a:ext cx="19665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（只）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26150" y="3770630"/>
            <a:ext cx="477838" cy="47466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73888" y="3770630"/>
            <a:ext cx="477838" cy="47466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51413" y="3759518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57900" y="3759518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05638" y="375793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14975" y="3737293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-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1294" name="图片 30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990" t="38531"/>
          <a:stretch>
            <a:fillRect/>
          </a:stretch>
        </p:blipFill>
        <p:spPr>
          <a:xfrm>
            <a:off x="676275" y="1840230"/>
            <a:ext cx="2223770" cy="14306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2" descr="E:\罗梦\人一数上\图片\39.png"/>
          <p:cNvPicPr preferRelativeResize="0">
            <a:picLocks noChangeAspect="1"/>
          </p:cNvPicPr>
          <p:nvPr/>
        </p:nvPicPr>
        <p:blipFill>
          <a:blip r:embed="rId2" cstate="print"/>
          <a:srcRect l="73183" t="60468" r="11163" b="10132"/>
          <a:stretch>
            <a:fillRect/>
          </a:stretch>
        </p:blipFill>
        <p:spPr>
          <a:xfrm flipH="1">
            <a:off x="3164840" y="2486343"/>
            <a:ext cx="993775" cy="97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2" descr="E:\罗梦\人一数上\图片\39.png"/>
          <p:cNvPicPr preferRelativeResize="0">
            <a:picLocks noChangeAspect="1"/>
          </p:cNvPicPr>
          <p:nvPr/>
        </p:nvPicPr>
        <p:blipFill>
          <a:blip r:embed="rId2" cstate="print"/>
          <a:srcRect l="73183" t="60468" r="11163" b="10132"/>
          <a:stretch>
            <a:fillRect/>
          </a:stretch>
        </p:blipFill>
        <p:spPr>
          <a:xfrm flipH="1">
            <a:off x="2707005" y="1935163"/>
            <a:ext cx="993775" cy="97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2" descr="E:\罗梦\人一数上\图片\39.png"/>
          <p:cNvPicPr preferRelativeResize="0">
            <a:picLocks noChangeAspect="1"/>
          </p:cNvPicPr>
          <p:nvPr/>
        </p:nvPicPr>
        <p:blipFill>
          <a:blip r:embed="rId2" cstate="print"/>
          <a:srcRect l="73183" t="60468" r="11163" b="10132"/>
          <a:stretch>
            <a:fillRect/>
          </a:stretch>
        </p:blipFill>
        <p:spPr>
          <a:xfrm flipH="1">
            <a:off x="3429000" y="1801178"/>
            <a:ext cx="993775" cy="974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标注 7"/>
          <p:cNvSpPr/>
          <p:nvPr/>
        </p:nvSpPr>
        <p:spPr>
          <a:xfrm>
            <a:off x="636905" y="920750"/>
            <a:ext cx="2438400" cy="1828800"/>
          </a:xfrm>
          <a:prstGeom prst="wedgeRoundRectCallout">
            <a:avLst>
              <a:gd name="adj1" fmla="val -33958"/>
              <a:gd name="adj2" fmla="val 67222"/>
              <a:gd name="adj3" fmla="val 16667"/>
            </a:avLst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观察图，你获得了什么数学信息？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295" name="文本框 3"/>
          <p:cNvSpPr txBox="1"/>
          <p:nvPr/>
        </p:nvSpPr>
        <p:spPr>
          <a:xfrm>
            <a:off x="2916238" y="38100"/>
            <a:ext cx="272923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57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7" name="图片 6" descr="老师8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5300" y="3107055"/>
            <a:ext cx="872490" cy="112077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399155" y="582295"/>
            <a:ext cx="5276850" cy="4361180"/>
            <a:chOff x="5353" y="917"/>
            <a:chExt cx="8310" cy="6868"/>
          </a:xfrm>
        </p:grpSpPr>
        <p:pic>
          <p:nvPicPr>
            <p:cNvPr id="6" name="图片 5" descr="Screenshot_2022-08-24-08-53-50-377_com.android.browser[1]"/>
            <p:cNvPicPr>
              <a:picLocks noChangeAspect="1"/>
            </p:cNvPicPr>
            <p:nvPr/>
          </p:nvPicPr>
          <p:blipFill>
            <a:blip r:embed="rId2" cstate="print"/>
            <a:srcRect l="16722" t="16806" r="8841" b="53909"/>
            <a:stretch>
              <a:fillRect/>
            </a:stretch>
          </p:blipFill>
          <p:spPr>
            <a:xfrm>
              <a:off x="5353" y="1810"/>
              <a:ext cx="8310" cy="5232"/>
            </a:xfrm>
            <a:prstGeom prst="rect">
              <a:avLst/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5762" y="917"/>
              <a:ext cx="7471" cy="6868"/>
              <a:chOff x="5762" y="737"/>
              <a:chExt cx="7471" cy="6868"/>
            </a:xfrm>
          </p:grpSpPr>
          <p:sp>
            <p:nvSpPr>
              <p:cNvPr id="3" name="文本框 3"/>
              <p:cNvSpPr txBox="1"/>
              <p:nvPr/>
            </p:nvSpPr>
            <p:spPr>
              <a:xfrm>
                <a:off x="5762" y="793"/>
                <a:ext cx="2278" cy="6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一共有</a:t>
                </a:r>
                <a:r>
                  <a:rPr lang="en-US" altLang="zh-CN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9</a:t>
                </a:r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只</a:t>
                </a:r>
                <a:endParaRPr lang="zh-CN" altLang="en-US" sz="2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9" name="文本框 3"/>
              <p:cNvSpPr txBox="1"/>
              <p:nvPr/>
            </p:nvSpPr>
            <p:spPr>
              <a:xfrm>
                <a:off x="9154" y="737"/>
                <a:ext cx="2720" cy="6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树根处有</a:t>
                </a:r>
                <a:r>
                  <a:rPr lang="en-US" altLang="zh-CN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6</a:t>
                </a:r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朵</a:t>
                </a:r>
                <a:endParaRPr lang="zh-CN" altLang="en-US" sz="2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" name="文本框 3"/>
              <p:cNvSpPr txBox="1"/>
              <p:nvPr/>
            </p:nvSpPr>
            <p:spPr>
              <a:xfrm>
                <a:off x="10955" y="6928"/>
                <a:ext cx="2278" cy="6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一共有</a:t>
                </a:r>
                <a:r>
                  <a:rPr lang="en-US" altLang="zh-CN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8</a:t>
                </a:r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只</a:t>
                </a:r>
                <a:endParaRPr lang="zh-CN" altLang="en-US" sz="2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97" y="928"/>
              <a:ext cx="630" cy="690"/>
            </a:xfrm>
            <a:prstGeom prst="ellipse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796" y="917"/>
              <a:ext cx="596" cy="619"/>
            </a:xfrm>
            <a:prstGeom prst="ellipse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048" y="7127"/>
              <a:ext cx="615" cy="615"/>
            </a:xfrm>
            <a:prstGeom prst="ellipse">
              <a:avLst/>
            </a:prstGeom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3399155" y="582295"/>
            <a:ext cx="5276850" cy="4361180"/>
            <a:chOff x="5353" y="917"/>
            <a:chExt cx="8310" cy="6868"/>
          </a:xfrm>
        </p:grpSpPr>
        <p:pic>
          <p:nvPicPr>
            <p:cNvPr id="6" name="图片 5" descr="Screenshot_2022-08-24-08-53-50-377_com.android.browser[1]"/>
            <p:cNvPicPr>
              <a:picLocks noChangeAspect="1"/>
            </p:cNvPicPr>
            <p:nvPr/>
          </p:nvPicPr>
          <p:blipFill>
            <a:blip r:embed="rId1" cstate="print"/>
            <a:srcRect l="16722" t="16806" r="8841" b="53909"/>
            <a:stretch>
              <a:fillRect/>
            </a:stretch>
          </p:blipFill>
          <p:spPr>
            <a:xfrm>
              <a:off x="5353" y="1810"/>
              <a:ext cx="8310" cy="5232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5762" y="917"/>
              <a:ext cx="7471" cy="6868"/>
              <a:chOff x="5762" y="737"/>
              <a:chExt cx="7471" cy="6868"/>
            </a:xfrm>
          </p:grpSpPr>
          <p:sp>
            <p:nvSpPr>
              <p:cNvPr id="36" name="文本框 3"/>
              <p:cNvSpPr txBox="1"/>
              <p:nvPr/>
            </p:nvSpPr>
            <p:spPr>
              <a:xfrm>
                <a:off x="5762" y="793"/>
                <a:ext cx="2278" cy="6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一共有</a:t>
                </a:r>
                <a:r>
                  <a:rPr lang="en-US" altLang="zh-CN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9</a:t>
                </a:r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只</a:t>
                </a:r>
                <a:endParaRPr lang="zh-CN" altLang="en-US" sz="2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7" name="文本框 3"/>
              <p:cNvSpPr txBox="1"/>
              <p:nvPr/>
            </p:nvSpPr>
            <p:spPr>
              <a:xfrm>
                <a:off x="9154" y="737"/>
                <a:ext cx="2720" cy="6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树根处有</a:t>
                </a:r>
                <a:r>
                  <a:rPr lang="en-US" altLang="zh-CN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6</a:t>
                </a:r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朵</a:t>
                </a:r>
                <a:endParaRPr lang="zh-CN" altLang="en-US" sz="2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8" name="文本框 3"/>
              <p:cNvSpPr txBox="1"/>
              <p:nvPr/>
            </p:nvSpPr>
            <p:spPr>
              <a:xfrm>
                <a:off x="10955" y="6928"/>
                <a:ext cx="2278" cy="6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一共有</a:t>
                </a:r>
                <a:r>
                  <a:rPr lang="en-US" altLang="zh-CN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8</a:t>
                </a:r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只</a:t>
                </a:r>
                <a:endParaRPr lang="zh-CN" altLang="en-US" sz="2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97" y="928"/>
              <a:ext cx="630" cy="690"/>
            </a:xfrm>
            <a:prstGeom prst="ellipse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796" y="917"/>
              <a:ext cx="596" cy="619"/>
            </a:xfrm>
            <a:prstGeom prst="ellipse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048" y="7127"/>
              <a:ext cx="615" cy="615"/>
            </a:xfrm>
            <a:prstGeom prst="ellipse">
              <a:avLst/>
            </a:prstGeom>
          </p:spPr>
        </p:pic>
      </p:grpSp>
      <p:sp>
        <p:nvSpPr>
          <p:cNvPr id="12295" name="文本框 3"/>
          <p:cNvSpPr txBox="1"/>
          <p:nvPr/>
        </p:nvSpPr>
        <p:spPr>
          <a:xfrm>
            <a:off x="2916238" y="38100"/>
            <a:ext cx="26974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57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7" name="图片 6" descr="老师8 拷贝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300" y="3284855"/>
            <a:ext cx="872490" cy="112077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82905" y="1098550"/>
            <a:ext cx="2438400" cy="1828800"/>
            <a:chOff x="583" y="2610"/>
            <a:chExt cx="3840" cy="2880"/>
          </a:xfrm>
        </p:grpSpPr>
        <p:sp>
          <p:nvSpPr>
            <p:cNvPr id="8" name="圆角矩形标注 7"/>
            <p:cNvSpPr/>
            <p:nvPr/>
          </p:nvSpPr>
          <p:spPr>
            <a:xfrm>
              <a:off x="583" y="2610"/>
              <a:ext cx="3840" cy="2880"/>
            </a:xfrm>
            <a:prstGeom prst="wedgeRoundRectCallout">
              <a:avLst>
                <a:gd name="adj1" fmla="val -33958"/>
                <a:gd name="adj2" fmla="val 67222"/>
                <a:gd name="adj3" fmla="val 16667"/>
              </a:avLst>
            </a:prstGeom>
            <a:solidFill>
              <a:schemeClr val="bg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关于</a:t>
              </a:r>
              <a:r>
                <a:rPr lang="en-US" altLang="zh-CN" sz="32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，从图中你知道了什么？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3" name="Picture 3" descr="C:\Users\Administrator\Desktop\5.png5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>
            <a:xfrm>
              <a:off x="2269" y="2878"/>
              <a:ext cx="711" cy="77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0" name="组合 9"/>
          <p:cNvGrpSpPr/>
          <p:nvPr/>
        </p:nvGrpSpPr>
        <p:grpSpPr>
          <a:xfrm>
            <a:off x="2821305" y="554355"/>
            <a:ext cx="2724150" cy="457200"/>
            <a:chOff x="4098" y="690"/>
            <a:chExt cx="4290" cy="720"/>
          </a:xfrm>
        </p:grpSpPr>
        <p:sp>
          <p:nvSpPr>
            <p:cNvPr id="4" name="圆角矩形 3"/>
            <p:cNvSpPr/>
            <p:nvPr/>
          </p:nvSpPr>
          <p:spPr>
            <a:xfrm>
              <a:off x="4098" y="690"/>
              <a:ext cx="4290" cy="72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l">
                <a:buClrTx/>
                <a:buSzTx/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一共有</a:t>
              </a:r>
              <a:r>
                <a:rPr lang="en-US" altLang="zh-CN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9</a:t>
              </a: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只</a:t>
              </a:r>
              <a:r>
                <a:rPr lang="en-US" altLang="zh-CN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</a:t>
              </a:r>
              <a:endParaRPr lang="zh-CN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9" name="Picture 3" descr="C:\Users\Administrator\Desktop\5.png5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>
            <a:xfrm>
              <a:off x="7303" y="744"/>
              <a:ext cx="557" cy="60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" name="组合 11"/>
          <p:cNvGrpSpPr/>
          <p:nvPr/>
        </p:nvGrpSpPr>
        <p:grpSpPr>
          <a:xfrm>
            <a:off x="5614035" y="2940050"/>
            <a:ext cx="2265680" cy="469900"/>
            <a:chOff x="4514" y="677"/>
            <a:chExt cx="3568" cy="740"/>
          </a:xfrm>
        </p:grpSpPr>
        <p:sp>
          <p:nvSpPr>
            <p:cNvPr id="13" name="圆角矩形 12"/>
            <p:cNvSpPr/>
            <p:nvPr/>
          </p:nvSpPr>
          <p:spPr>
            <a:xfrm>
              <a:off x="4514" y="690"/>
              <a:ext cx="3568" cy="72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l">
                <a:buClrTx/>
                <a:buSzTx/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跑走</a:t>
              </a:r>
              <a:r>
                <a:rPr lang="en-US" altLang="zh-CN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3</a:t>
              </a: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只</a:t>
              </a:r>
              <a:r>
                <a:rPr lang="en-US" altLang="zh-CN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</a:t>
              </a:r>
              <a:endParaRPr lang="zh-CN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14" name="Picture 3" descr="C:\Users\Administrator\Desktop\5.png5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>
            <a:xfrm>
              <a:off x="7044" y="677"/>
              <a:ext cx="557" cy="74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4" name="组合 23"/>
          <p:cNvGrpSpPr/>
          <p:nvPr/>
        </p:nvGrpSpPr>
        <p:grpSpPr>
          <a:xfrm>
            <a:off x="2971800" y="4060190"/>
            <a:ext cx="4241800" cy="662305"/>
            <a:chOff x="4680" y="6394"/>
            <a:chExt cx="6680" cy="1043"/>
          </a:xfrm>
        </p:grpSpPr>
        <p:sp>
          <p:nvSpPr>
            <p:cNvPr id="23" name="圆角矩形 22"/>
            <p:cNvSpPr/>
            <p:nvPr/>
          </p:nvSpPr>
          <p:spPr>
            <a:xfrm>
              <a:off x="4680" y="6394"/>
              <a:ext cx="6439" cy="104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l">
                <a:buClrTx/>
                <a:buSzTx/>
              </a:pPr>
              <a:endParaRPr lang="zh-CN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923" y="6476"/>
              <a:ext cx="6437" cy="919"/>
              <a:chOff x="7183" y="5731"/>
              <a:chExt cx="6437" cy="917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7183" y="5733"/>
                <a:ext cx="885" cy="869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9207" y="5733"/>
                <a:ext cx="885" cy="869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15370" name="TextBox 9"/>
              <p:cNvSpPr txBox="1"/>
              <p:nvPr/>
            </p:nvSpPr>
            <p:spPr>
              <a:xfrm>
                <a:off x="10111" y="5731"/>
                <a:ext cx="3509" cy="9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>
                  <a:buSzTx/>
                </a:pPr>
                <a:r>
                  <a:rPr lang="en-US" altLang="zh-CN" sz="3200" b="1" dirty="0">
                    <a:solidFill>
                      <a:schemeClr val="bg1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=   </a:t>
                </a:r>
                <a:r>
                  <a:rPr lang="zh-CN" altLang="en-US" sz="3200" b="1" dirty="0">
                    <a:solidFill>
                      <a:schemeClr val="bg1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（只）</a:t>
                </a:r>
                <a:endParaRPr lang="zh-CN" altLang="en-US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8189" y="5748"/>
                <a:ext cx="897" cy="869"/>
              </a:xfrm>
              <a:prstGeom prst="ellipse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0773" y="5733"/>
                <a:ext cx="885" cy="869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</p:grpSp>
      </p:grpSp>
      <p:sp>
        <p:nvSpPr>
          <p:cNvPr id="25" name="TextBox 11"/>
          <p:cNvSpPr txBox="1"/>
          <p:nvPr/>
        </p:nvSpPr>
        <p:spPr>
          <a:xfrm>
            <a:off x="3160713" y="4077335"/>
            <a:ext cx="436729" cy="645161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TextBox 14"/>
          <p:cNvSpPr txBox="1"/>
          <p:nvPr/>
        </p:nvSpPr>
        <p:spPr>
          <a:xfrm>
            <a:off x="3841832" y="4077335"/>
            <a:ext cx="413242" cy="645161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-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12"/>
          <p:cNvSpPr txBox="1"/>
          <p:nvPr/>
        </p:nvSpPr>
        <p:spPr>
          <a:xfrm>
            <a:off x="4474074" y="4077335"/>
            <a:ext cx="436729" cy="645161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5478145" y="4077335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62660" y="3284855"/>
            <a:ext cx="2633980" cy="582930"/>
            <a:chOff x="9101" y="8848"/>
            <a:chExt cx="4148" cy="918"/>
          </a:xfrm>
        </p:grpSpPr>
        <p:sp>
          <p:nvSpPr>
            <p:cNvPr id="34" name="文本框 33"/>
            <p:cNvSpPr txBox="1"/>
            <p:nvPr/>
          </p:nvSpPr>
          <p:spPr>
            <a:xfrm>
              <a:off x="9101" y="8848"/>
              <a:ext cx="4149" cy="9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6">
                      <a:lumMod val="20000"/>
                      <a:lumOff val="80000"/>
                    </a:schemeClr>
                  </a:solidFill>
                </a14:hiddenFill>
              </a:ext>
            </a:extLst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还剩几只</a:t>
              </a:r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  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？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870" y="8950"/>
              <a:ext cx="539" cy="714"/>
            </a:xfrm>
            <a:prstGeom prst="ellipse">
              <a:avLst/>
            </a:prstGeom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99155" y="582295"/>
            <a:ext cx="5276850" cy="4361180"/>
            <a:chOff x="5353" y="917"/>
            <a:chExt cx="8310" cy="6868"/>
          </a:xfrm>
        </p:grpSpPr>
        <p:pic>
          <p:nvPicPr>
            <p:cNvPr id="6" name="图片 5" descr="Screenshot_2022-08-24-08-53-50-377_com.android.browser[1]"/>
            <p:cNvPicPr>
              <a:picLocks noChangeAspect="1"/>
            </p:cNvPicPr>
            <p:nvPr/>
          </p:nvPicPr>
          <p:blipFill>
            <a:blip r:embed="rId1" cstate="print"/>
            <a:srcRect l="16722" t="16806" r="8841" b="53909"/>
            <a:stretch>
              <a:fillRect/>
            </a:stretch>
          </p:blipFill>
          <p:spPr>
            <a:xfrm>
              <a:off x="5353" y="1810"/>
              <a:ext cx="8310" cy="5232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5762" y="917"/>
              <a:ext cx="7471" cy="6868"/>
              <a:chOff x="5762" y="737"/>
              <a:chExt cx="7471" cy="6868"/>
            </a:xfrm>
          </p:grpSpPr>
          <p:sp>
            <p:nvSpPr>
              <p:cNvPr id="13" name="文本框 3"/>
              <p:cNvSpPr txBox="1"/>
              <p:nvPr/>
            </p:nvSpPr>
            <p:spPr>
              <a:xfrm>
                <a:off x="5762" y="793"/>
                <a:ext cx="2278" cy="6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一共有</a:t>
                </a:r>
                <a:r>
                  <a:rPr lang="en-US" altLang="zh-CN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9</a:t>
                </a:r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只</a:t>
                </a:r>
                <a:endParaRPr lang="zh-CN" altLang="en-US" sz="2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4" name="文本框 3"/>
              <p:cNvSpPr txBox="1"/>
              <p:nvPr/>
            </p:nvSpPr>
            <p:spPr>
              <a:xfrm>
                <a:off x="9154" y="737"/>
                <a:ext cx="2720" cy="6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树根处有</a:t>
                </a:r>
                <a:r>
                  <a:rPr lang="en-US" altLang="zh-CN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6</a:t>
                </a:r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朵</a:t>
                </a:r>
                <a:endParaRPr lang="zh-CN" altLang="en-US" sz="2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3" name="文本框 3"/>
              <p:cNvSpPr txBox="1"/>
              <p:nvPr/>
            </p:nvSpPr>
            <p:spPr>
              <a:xfrm>
                <a:off x="10955" y="6928"/>
                <a:ext cx="2278" cy="6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一共有</a:t>
                </a:r>
                <a:r>
                  <a:rPr lang="en-US" altLang="zh-CN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8</a:t>
                </a:r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只</a:t>
                </a:r>
                <a:endParaRPr lang="zh-CN" altLang="en-US" sz="2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97" y="928"/>
              <a:ext cx="630" cy="690"/>
            </a:xfrm>
            <a:prstGeom prst="ellipse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796" y="917"/>
              <a:ext cx="596" cy="619"/>
            </a:xfrm>
            <a:prstGeom prst="ellipse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048" y="7127"/>
              <a:ext cx="615" cy="615"/>
            </a:xfrm>
            <a:prstGeom prst="ellipse">
              <a:avLst/>
            </a:prstGeom>
          </p:spPr>
        </p:pic>
      </p:grpSp>
      <p:sp>
        <p:nvSpPr>
          <p:cNvPr id="12295" name="文本框 3"/>
          <p:cNvSpPr txBox="1"/>
          <p:nvPr/>
        </p:nvSpPr>
        <p:spPr>
          <a:xfrm>
            <a:off x="2916238" y="38100"/>
            <a:ext cx="26974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57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7" name="图片 6" descr="老师8 拷贝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" y="3843655"/>
            <a:ext cx="872490" cy="1120775"/>
          </a:xfrm>
          <a:prstGeom prst="rect">
            <a:avLst/>
          </a:prstGeom>
        </p:spPr>
      </p:pic>
      <p:sp>
        <p:nvSpPr>
          <p:cNvPr id="19" name="圆角矩形标注 18"/>
          <p:cNvSpPr/>
          <p:nvPr/>
        </p:nvSpPr>
        <p:spPr>
          <a:xfrm>
            <a:off x="371475" y="2844165"/>
            <a:ext cx="2438400" cy="756920"/>
          </a:xfrm>
          <a:prstGeom prst="wedgeRoundRectCallout">
            <a:avLst>
              <a:gd name="adj1" fmla="val -33958"/>
              <a:gd name="adj2" fmla="val 77624"/>
              <a:gd name="adj3" fmla="val 16667"/>
            </a:avLst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你算对了吗？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971800" y="4060190"/>
            <a:ext cx="4241800" cy="662305"/>
            <a:chOff x="4680" y="6394"/>
            <a:chExt cx="6680" cy="1043"/>
          </a:xfrm>
        </p:grpSpPr>
        <p:sp>
          <p:nvSpPr>
            <p:cNvPr id="23" name="圆角矩形 22"/>
            <p:cNvSpPr/>
            <p:nvPr/>
          </p:nvSpPr>
          <p:spPr>
            <a:xfrm>
              <a:off x="4680" y="6394"/>
              <a:ext cx="6439" cy="1043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l">
                <a:buClrTx/>
                <a:buSzTx/>
              </a:pPr>
              <a:endParaRPr lang="zh-CN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923" y="6476"/>
              <a:ext cx="6437" cy="919"/>
              <a:chOff x="7183" y="5731"/>
              <a:chExt cx="6437" cy="917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7183" y="5733"/>
                <a:ext cx="885" cy="869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9207" y="5733"/>
                <a:ext cx="885" cy="869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15370" name="TextBox 9"/>
              <p:cNvSpPr txBox="1"/>
              <p:nvPr/>
            </p:nvSpPr>
            <p:spPr>
              <a:xfrm>
                <a:off x="10111" y="5731"/>
                <a:ext cx="3509" cy="9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>
                  <a:buSzTx/>
                </a:pPr>
                <a:r>
                  <a:rPr lang="en-US" altLang="zh-CN" sz="3200" b="1" dirty="0">
                    <a:solidFill>
                      <a:schemeClr val="bg1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=   </a:t>
                </a:r>
                <a:r>
                  <a:rPr lang="zh-CN" altLang="en-US" sz="3200" b="1" dirty="0">
                    <a:solidFill>
                      <a:schemeClr val="bg1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（只）</a:t>
                </a:r>
                <a:endParaRPr lang="zh-CN" altLang="en-US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8189" y="5748"/>
                <a:ext cx="897" cy="869"/>
              </a:xfrm>
              <a:prstGeom prst="ellipse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0773" y="5733"/>
                <a:ext cx="885" cy="869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</p:grpSp>
      </p:grpSp>
      <p:sp>
        <p:nvSpPr>
          <p:cNvPr id="25" name="TextBox 11"/>
          <p:cNvSpPr txBox="1"/>
          <p:nvPr/>
        </p:nvSpPr>
        <p:spPr>
          <a:xfrm>
            <a:off x="3160713" y="4077335"/>
            <a:ext cx="436729" cy="645161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TextBox 14"/>
          <p:cNvSpPr txBox="1"/>
          <p:nvPr/>
        </p:nvSpPr>
        <p:spPr>
          <a:xfrm>
            <a:off x="3841832" y="4077335"/>
            <a:ext cx="413242" cy="645161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-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12"/>
          <p:cNvSpPr txBox="1"/>
          <p:nvPr/>
        </p:nvSpPr>
        <p:spPr>
          <a:xfrm>
            <a:off x="4474074" y="4077335"/>
            <a:ext cx="436729" cy="645161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5478145" y="4077335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799205" y="1252855"/>
            <a:ext cx="455930" cy="45593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280535" y="1193165"/>
            <a:ext cx="455930" cy="45593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100830" y="1649095"/>
            <a:ext cx="374015" cy="39179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455160" y="1677035"/>
            <a:ext cx="455930" cy="45593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684905" y="1965325"/>
            <a:ext cx="295275" cy="37528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955415" y="2028825"/>
            <a:ext cx="379095" cy="31178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15" grpId="0" bldLvl="0" animBg="1"/>
      <p:bldP spid="2" grpId="0" bldLvl="0" animBg="1"/>
      <p:bldP spid="3" grpId="0" bldLvl="0" animBg="1"/>
      <p:bldP spid="4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文本框 3"/>
          <p:cNvSpPr txBox="1"/>
          <p:nvPr/>
        </p:nvSpPr>
        <p:spPr>
          <a:xfrm>
            <a:off x="2916238" y="38100"/>
            <a:ext cx="26974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57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7" name="图片 6" descr="老师8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8600" y="3843655"/>
            <a:ext cx="872490" cy="1120775"/>
          </a:xfrm>
          <a:prstGeom prst="rect">
            <a:avLst/>
          </a:prstGeom>
        </p:spPr>
      </p:pic>
      <p:sp>
        <p:nvSpPr>
          <p:cNvPr id="33" name="圆角矩形标注 32"/>
          <p:cNvSpPr/>
          <p:nvPr/>
        </p:nvSpPr>
        <p:spPr>
          <a:xfrm>
            <a:off x="245110" y="1428750"/>
            <a:ext cx="2580005" cy="2047240"/>
          </a:xfrm>
          <a:prstGeom prst="wedgeRoundRectCallout">
            <a:avLst>
              <a:gd name="adj1" fmla="val -33288"/>
              <a:gd name="adj2" fmla="val 63709"/>
              <a:gd name="adj3" fmla="val 16667"/>
            </a:avLst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  <a:buSzTx/>
              <a:buFontTx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你能从图中提出其他数学问题并解答吗？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399155" y="582295"/>
            <a:ext cx="5276850" cy="4361180"/>
            <a:chOff x="5353" y="917"/>
            <a:chExt cx="8310" cy="6868"/>
          </a:xfrm>
        </p:grpSpPr>
        <p:pic>
          <p:nvPicPr>
            <p:cNvPr id="6" name="图片 5" descr="Screenshot_2022-08-24-08-53-50-377_com.android.browser[1]"/>
            <p:cNvPicPr>
              <a:picLocks noChangeAspect="1"/>
            </p:cNvPicPr>
            <p:nvPr/>
          </p:nvPicPr>
          <p:blipFill>
            <a:blip r:embed="rId2" cstate="print"/>
            <a:srcRect l="16722" t="16806" r="8841" b="53909"/>
            <a:stretch>
              <a:fillRect/>
            </a:stretch>
          </p:blipFill>
          <p:spPr>
            <a:xfrm>
              <a:off x="5353" y="1810"/>
              <a:ext cx="8310" cy="5232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5762" y="917"/>
              <a:ext cx="7471" cy="6868"/>
              <a:chOff x="5762" y="737"/>
              <a:chExt cx="7471" cy="6868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5762" y="793"/>
                <a:ext cx="2278" cy="6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一共有</a:t>
                </a:r>
                <a:r>
                  <a:rPr lang="en-US" altLang="zh-CN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9</a:t>
                </a:r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只</a:t>
                </a:r>
                <a:endParaRPr lang="zh-CN" altLang="en-US" sz="2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9" name="文本框 3"/>
              <p:cNvSpPr txBox="1"/>
              <p:nvPr/>
            </p:nvSpPr>
            <p:spPr>
              <a:xfrm>
                <a:off x="9154" y="737"/>
                <a:ext cx="2720" cy="6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树根处有</a:t>
                </a:r>
                <a:r>
                  <a:rPr lang="en-US" altLang="zh-CN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6</a:t>
                </a:r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朵</a:t>
                </a:r>
                <a:endParaRPr lang="zh-CN" altLang="en-US" sz="2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" name="文本框 3"/>
              <p:cNvSpPr txBox="1"/>
              <p:nvPr/>
            </p:nvSpPr>
            <p:spPr>
              <a:xfrm>
                <a:off x="10955" y="6928"/>
                <a:ext cx="2278" cy="6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一共有</a:t>
                </a:r>
                <a:r>
                  <a:rPr lang="en-US" altLang="zh-CN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8</a:t>
                </a:r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只</a:t>
                </a:r>
                <a:endParaRPr lang="zh-CN" altLang="en-US" sz="2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97" y="928"/>
              <a:ext cx="630" cy="690"/>
            </a:xfrm>
            <a:prstGeom prst="ellipse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796" y="917"/>
              <a:ext cx="596" cy="619"/>
            </a:xfrm>
            <a:prstGeom prst="ellipse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048" y="7127"/>
              <a:ext cx="615" cy="615"/>
            </a:xfrm>
            <a:prstGeom prst="ellipse">
              <a:avLst/>
            </a:prstGeom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3399155" y="582295"/>
            <a:ext cx="5276850" cy="4361180"/>
            <a:chOff x="5353" y="917"/>
            <a:chExt cx="8310" cy="6868"/>
          </a:xfrm>
        </p:grpSpPr>
        <p:pic>
          <p:nvPicPr>
            <p:cNvPr id="6" name="图片 5" descr="Screenshot_2022-08-24-08-53-50-377_com.android.browser[1]"/>
            <p:cNvPicPr>
              <a:picLocks noChangeAspect="1"/>
            </p:cNvPicPr>
            <p:nvPr/>
          </p:nvPicPr>
          <p:blipFill>
            <a:blip r:embed="rId1" cstate="print"/>
            <a:srcRect l="16722" t="16806" r="8841" b="53909"/>
            <a:stretch>
              <a:fillRect/>
            </a:stretch>
          </p:blipFill>
          <p:spPr>
            <a:xfrm>
              <a:off x="5353" y="1810"/>
              <a:ext cx="8310" cy="5232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5762" y="917"/>
              <a:ext cx="7471" cy="6868"/>
              <a:chOff x="5762" y="737"/>
              <a:chExt cx="7471" cy="6868"/>
            </a:xfrm>
          </p:grpSpPr>
          <p:sp>
            <p:nvSpPr>
              <p:cNvPr id="7" name="文本框 3"/>
              <p:cNvSpPr txBox="1"/>
              <p:nvPr/>
            </p:nvSpPr>
            <p:spPr>
              <a:xfrm>
                <a:off x="5762" y="793"/>
                <a:ext cx="2278" cy="6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一共有</a:t>
                </a:r>
                <a:r>
                  <a:rPr lang="en-US" altLang="zh-CN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9</a:t>
                </a:r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只</a:t>
                </a:r>
                <a:endParaRPr lang="zh-CN" altLang="en-US" sz="2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1" name="文本框 3"/>
              <p:cNvSpPr txBox="1"/>
              <p:nvPr/>
            </p:nvSpPr>
            <p:spPr>
              <a:xfrm>
                <a:off x="9154" y="737"/>
                <a:ext cx="2720" cy="6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树根处有</a:t>
                </a:r>
                <a:r>
                  <a:rPr lang="en-US" altLang="zh-CN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6</a:t>
                </a:r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朵</a:t>
                </a:r>
                <a:endParaRPr lang="zh-CN" altLang="en-US" sz="2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" name="文本框 3"/>
              <p:cNvSpPr txBox="1"/>
              <p:nvPr/>
            </p:nvSpPr>
            <p:spPr>
              <a:xfrm>
                <a:off x="10955" y="6928"/>
                <a:ext cx="2278" cy="6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一共有</a:t>
                </a:r>
                <a:r>
                  <a:rPr lang="en-US" altLang="zh-CN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8</a:t>
                </a:r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只</a:t>
                </a:r>
                <a:endParaRPr lang="zh-CN" altLang="en-US" sz="2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endParaRPr>
              </a:p>
            </p:txBody>
          </p:sp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97" y="928"/>
              <a:ext cx="630" cy="690"/>
            </a:xfrm>
            <a:prstGeom prst="ellipse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796" y="917"/>
              <a:ext cx="596" cy="619"/>
            </a:xfrm>
            <a:prstGeom prst="ellipse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048" y="7127"/>
              <a:ext cx="615" cy="615"/>
            </a:xfrm>
            <a:prstGeom prst="ellipse">
              <a:avLst/>
            </a:prstGeom>
          </p:spPr>
        </p:pic>
      </p:grpSp>
      <p:sp>
        <p:nvSpPr>
          <p:cNvPr id="12295" name="文本框 3"/>
          <p:cNvSpPr txBox="1"/>
          <p:nvPr/>
        </p:nvSpPr>
        <p:spPr>
          <a:xfrm>
            <a:off x="2916238" y="38100"/>
            <a:ext cx="26974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57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3" name="图片 2" descr="男01 拷贝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152400" y="3333750"/>
            <a:ext cx="869950" cy="182435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525010" y="3086735"/>
            <a:ext cx="2753360" cy="486410"/>
            <a:chOff x="5459" y="4365"/>
            <a:chExt cx="4336" cy="766"/>
          </a:xfrm>
        </p:grpSpPr>
        <p:sp>
          <p:nvSpPr>
            <p:cNvPr id="9" name="圆角矩形 8"/>
            <p:cNvSpPr/>
            <p:nvPr/>
          </p:nvSpPr>
          <p:spPr>
            <a:xfrm>
              <a:off x="5459" y="4365"/>
              <a:ext cx="4336" cy="72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l">
                <a:buClrTx/>
                <a:buSzTx/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一共有</a:t>
              </a:r>
              <a:r>
                <a:rPr lang="en-US" altLang="zh-CN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8</a:t>
              </a: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只</a:t>
              </a:r>
              <a:r>
                <a:rPr lang="en-US" altLang="zh-CN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</a:t>
              </a:r>
              <a:endParaRPr lang="zh-CN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10" name="Picture 2" descr="C:\Users\Administrator\Desktop\7.png7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>
            <a:xfrm>
              <a:off x="8703" y="4381"/>
              <a:ext cx="750" cy="75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2" name="组合 31"/>
          <p:cNvGrpSpPr/>
          <p:nvPr/>
        </p:nvGrpSpPr>
        <p:grpSpPr>
          <a:xfrm>
            <a:off x="6619240" y="4462780"/>
            <a:ext cx="2376170" cy="486410"/>
            <a:chOff x="5812" y="4365"/>
            <a:chExt cx="3742" cy="766"/>
          </a:xfrm>
        </p:grpSpPr>
        <p:sp>
          <p:nvSpPr>
            <p:cNvPr id="34" name="圆角矩形 33"/>
            <p:cNvSpPr/>
            <p:nvPr/>
          </p:nvSpPr>
          <p:spPr>
            <a:xfrm>
              <a:off x="5812" y="4365"/>
              <a:ext cx="3742" cy="72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l">
                <a:buClrTx/>
                <a:buSzTx/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游走</a:t>
              </a:r>
              <a:r>
                <a:rPr lang="en-US" altLang="zh-CN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3</a:t>
              </a: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只</a:t>
              </a:r>
              <a:r>
                <a:rPr lang="en-US" altLang="zh-CN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</a:t>
              </a:r>
              <a:endParaRPr lang="zh-CN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35" name="Picture 2" descr="C:\Users\Administrator\Desktop\7.png7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>
            <a:xfrm>
              <a:off x="8404" y="4381"/>
              <a:ext cx="750" cy="75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7" name="组合 56"/>
          <p:cNvGrpSpPr/>
          <p:nvPr/>
        </p:nvGrpSpPr>
        <p:grpSpPr>
          <a:xfrm>
            <a:off x="246380" y="1678305"/>
            <a:ext cx="4265295" cy="1435100"/>
            <a:chOff x="388" y="3714"/>
            <a:chExt cx="6717" cy="2260"/>
          </a:xfrm>
        </p:grpSpPr>
        <p:sp>
          <p:nvSpPr>
            <p:cNvPr id="49" name="圆角矩形标注 48"/>
            <p:cNvSpPr/>
            <p:nvPr/>
          </p:nvSpPr>
          <p:spPr>
            <a:xfrm>
              <a:off x="388" y="3714"/>
              <a:ext cx="6586" cy="2260"/>
            </a:xfrm>
            <a:prstGeom prst="wedgeRoundRectCallout">
              <a:avLst>
                <a:gd name="adj1" fmla="val -33288"/>
                <a:gd name="adj2" fmla="val 63709"/>
                <a:gd name="adj3" fmla="val 16667"/>
              </a:avLst>
            </a:prstGeom>
            <a:solidFill>
              <a:schemeClr val="bg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00000"/>
                </a:lnSpc>
                <a:buSzTx/>
                <a:buFontTx/>
              </a:pPr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endParaRPr>
            </a:p>
            <a:p>
              <a:pPr algn="l">
                <a:lnSpc>
                  <a:spcPct val="100000"/>
                </a:lnSpc>
                <a:buSzTx/>
                <a:buFontTx/>
              </a:pPr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668" y="3992"/>
              <a:ext cx="6437" cy="919"/>
              <a:chOff x="7183" y="5731"/>
              <a:chExt cx="6437" cy="917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7183" y="5733"/>
                <a:ext cx="885" cy="869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9207" y="5733"/>
                <a:ext cx="885" cy="869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42" name="TextBox 9"/>
              <p:cNvSpPr txBox="1"/>
              <p:nvPr/>
            </p:nvSpPr>
            <p:spPr>
              <a:xfrm>
                <a:off x="10111" y="5731"/>
                <a:ext cx="3509" cy="9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>
                  <a:buSzTx/>
                </a:pPr>
                <a:r>
                  <a:rPr lang="en-US" altLang="zh-CN" sz="3200" b="1" dirty="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=   </a:t>
                </a:r>
                <a:r>
                  <a:rPr lang="zh-CN" altLang="en-US" sz="3200" b="1" dirty="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（只）</a:t>
                </a:r>
                <a:endParaRPr lang="zh-CN" altLang="en-US" sz="32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8189" y="5748"/>
                <a:ext cx="897" cy="869"/>
              </a:xfrm>
              <a:prstGeom prst="ellipse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0773" y="5733"/>
                <a:ext cx="885" cy="869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</p:grpSp>
      </p:grpSp>
      <p:sp>
        <p:nvSpPr>
          <p:cNvPr id="45" name="TextBox 11"/>
          <p:cNvSpPr txBox="1"/>
          <p:nvPr/>
        </p:nvSpPr>
        <p:spPr>
          <a:xfrm>
            <a:off x="458788" y="1819910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6" name="TextBox 14"/>
          <p:cNvSpPr txBox="1"/>
          <p:nvPr/>
        </p:nvSpPr>
        <p:spPr>
          <a:xfrm>
            <a:off x="1139907" y="1819910"/>
            <a:ext cx="413242" cy="645161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-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7" name="TextBox 12"/>
          <p:cNvSpPr txBox="1"/>
          <p:nvPr/>
        </p:nvSpPr>
        <p:spPr>
          <a:xfrm>
            <a:off x="1772149" y="1819910"/>
            <a:ext cx="436729" cy="645161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2776220" y="1819910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03275" y="2447290"/>
            <a:ext cx="32461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答：还剩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只鹅。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04800" y="1886585"/>
            <a:ext cx="3210560" cy="1149350"/>
            <a:chOff x="600" y="3065"/>
            <a:chExt cx="5056" cy="1810"/>
          </a:xfrm>
        </p:grpSpPr>
        <p:sp>
          <p:nvSpPr>
            <p:cNvPr id="50" name="圆角矩形标注 49"/>
            <p:cNvSpPr/>
            <p:nvPr/>
          </p:nvSpPr>
          <p:spPr>
            <a:xfrm>
              <a:off x="600" y="3065"/>
              <a:ext cx="5056" cy="1810"/>
            </a:xfrm>
            <a:prstGeom prst="wedgeRoundRectCallout">
              <a:avLst>
                <a:gd name="adj1" fmla="val -33958"/>
                <a:gd name="adj2" fmla="val 77624"/>
                <a:gd name="adj3" fmla="val 16667"/>
              </a:avLst>
            </a:prstGeom>
            <a:solidFill>
              <a:schemeClr val="bg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还剩几只</a:t>
              </a:r>
              <a:r>
                <a:rPr lang="en-US" altLang="zh-CN" sz="32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？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53" name="Picture 2" descr="C:\Users\Administrator\Desktop\7.png7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>
            <a:xfrm>
              <a:off x="3542" y="3587"/>
              <a:ext cx="750" cy="75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398520" y="467995"/>
            <a:ext cx="5493385" cy="4457065"/>
            <a:chOff x="5352" y="737"/>
            <a:chExt cx="8651" cy="701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/>
            <a:srcRect b="6165"/>
            <a:stretch>
              <a:fillRect/>
            </a:stretch>
          </p:blipFill>
          <p:spPr>
            <a:xfrm>
              <a:off x="5352" y="1526"/>
              <a:ext cx="8477" cy="5784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5762" y="793"/>
              <a:ext cx="2733" cy="677"/>
              <a:chOff x="5762" y="793"/>
              <a:chExt cx="2733" cy="677"/>
            </a:xfrm>
          </p:grpSpPr>
          <p:sp>
            <p:nvSpPr>
              <p:cNvPr id="17" name="文本框 3"/>
              <p:cNvSpPr txBox="1"/>
              <p:nvPr/>
            </p:nvSpPr>
            <p:spPr>
              <a:xfrm>
                <a:off x="5762" y="793"/>
                <a:ext cx="2278" cy="6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一共有</a:t>
                </a:r>
                <a:r>
                  <a:rPr lang="en-US" altLang="zh-CN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9</a:t>
                </a:r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只</a:t>
                </a:r>
                <a:endParaRPr lang="zh-CN" altLang="en-US" sz="2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endParaRP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8030" y="824"/>
                <a:ext cx="465" cy="615"/>
              </a:xfrm>
              <a:prstGeom prst="ellipse">
                <a:avLst/>
              </a:prstGeom>
            </p:spPr>
          </p:pic>
        </p:grpSp>
        <p:grpSp>
          <p:nvGrpSpPr>
            <p:cNvPr id="20" name="组合 19"/>
            <p:cNvGrpSpPr/>
            <p:nvPr/>
          </p:nvGrpSpPr>
          <p:grpSpPr>
            <a:xfrm>
              <a:off x="9154" y="737"/>
              <a:ext cx="3029" cy="677"/>
              <a:chOff x="9154" y="737"/>
              <a:chExt cx="3029" cy="677"/>
            </a:xfrm>
          </p:grpSpPr>
          <p:sp>
            <p:nvSpPr>
              <p:cNvPr id="22" name="文本框 3"/>
              <p:cNvSpPr txBox="1"/>
              <p:nvPr/>
            </p:nvSpPr>
            <p:spPr>
              <a:xfrm>
                <a:off x="9154" y="737"/>
                <a:ext cx="2720" cy="6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树根处有</a:t>
                </a:r>
                <a:r>
                  <a:rPr lang="en-US" altLang="zh-CN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6</a:t>
                </a:r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朵</a:t>
                </a:r>
                <a:endParaRPr lang="zh-CN" altLang="en-US" sz="2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endParaRPr>
              </a:p>
            </p:txBody>
          </p:sp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1733" y="793"/>
                <a:ext cx="450" cy="540"/>
              </a:xfrm>
              <a:prstGeom prst="ellipse">
                <a:avLst/>
              </a:prstGeom>
            </p:spPr>
          </p:pic>
        </p:grpSp>
        <p:grpSp>
          <p:nvGrpSpPr>
            <p:cNvPr id="30" name="组合 29"/>
            <p:cNvGrpSpPr/>
            <p:nvPr/>
          </p:nvGrpSpPr>
          <p:grpSpPr>
            <a:xfrm>
              <a:off x="11135" y="7080"/>
              <a:ext cx="2868" cy="677"/>
              <a:chOff x="8495" y="8100"/>
              <a:chExt cx="2868" cy="677"/>
            </a:xfrm>
          </p:grpSpPr>
          <p:sp>
            <p:nvSpPr>
              <p:cNvPr id="31" name="文本框 3"/>
              <p:cNvSpPr txBox="1"/>
              <p:nvPr/>
            </p:nvSpPr>
            <p:spPr>
              <a:xfrm>
                <a:off x="8495" y="8100"/>
                <a:ext cx="2278" cy="6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一共有</a:t>
                </a:r>
                <a:r>
                  <a:rPr lang="en-US" altLang="zh-CN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8</a:t>
                </a:r>
                <a:r>
                  <a:rPr lang="zh-CN" altLang="en-US" sz="22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宋体" panose="02010600030101010101" pitchFamily="2" charset="-122"/>
                  </a:rPr>
                  <a:t>只</a:t>
                </a:r>
                <a:endParaRPr lang="zh-CN" altLang="en-US" sz="2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endParaRPr>
              </a:p>
            </p:txBody>
          </p:sp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0763" y="8183"/>
                <a:ext cx="600" cy="510"/>
              </a:xfrm>
              <a:prstGeom prst="ellipse">
                <a:avLst/>
              </a:prstGeom>
            </p:spPr>
          </p:pic>
        </p:grpSp>
      </p:grpSp>
      <p:sp>
        <p:nvSpPr>
          <p:cNvPr id="12295" name="文本框 3"/>
          <p:cNvSpPr txBox="1"/>
          <p:nvPr/>
        </p:nvSpPr>
        <p:spPr>
          <a:xfrm>
            <a:off x="2916238" y="38100"/>
            <a:ext cx="26974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57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3" name="图片 2" descr="男01 拷贝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152400" y="3333750"/>
            <a:ext cx="869950" cy="1824355"/>
          </a:xfrm>
          <a:prstGeom prst="rect">
            <a:avLst/>
          </a:prstGeom>
        </p:spPr>
      </p:pic>
      <p:grpSp>
        <p:nvGrpSpPr>
          <p:cNvPr id="57" name="组合 56"/>
          <p:cNvGrpSpPr/>
          <p:nvPr/>
        </p:nvGrpSpPr>
        <p:grpSpPr>
          <a:xfrm>
            <a:off x="246380" y="1678305"/>
            <a:ext cx="4265295" cy="1435100"/>
            <a:chOff x="388" y="3714"/>
            <a:chExt cx="6717" cy="2260"/>
          </a:xfrm>
        </p:grpSpPr>
        <p:sp>
          <p:nvSpPr>
            <p:cNvPr id="49" name="圆角矩形标注 48"/>
            <p:cNvSpPr/>
            <p:nvPr/>
          </p:nvSpPr>
          <p:spPr>
            <a:xfrm>
              <a:off x="388" y="3714"/>
              <a:ext cx="6586" cy="2260"/>
            </a:xfrm>
            <a:prstGeom prst="wedgeRoundRectCallout">
              <a:avLst>
                <a:gd name="adj1" fmla="val -33288"/>
                <a:gd name="adj2" fmla="val 63709"/>
                <a:gd name="adj3" fmla="val 16667"/>
              </a:avLst>
            </a:prstGeom>
            <a:solidFill>
              <a:schemeClr val="bg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00000"/>
                </a:lnSpc>
                <a:buSzTx/>
                <a:buFontTx/>
              </a:pPr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endParaRPr>
            </a:p>
            <a:p>
              <a:pPr algn="l">
                <a:lnSpc>
                  <a:spcPct val="100000"/>
                </a:lnSpc>
                <a:buSzTx/>
                <a:buFontTx/>
              </a:pPr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668" y="3992"/>
              <a:ext cx="6437" cy="919"/>
              <a:chOff x="7183" y="5731"/>
              <a:chExt cx="6437" cy="917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7183" y="5733"/>
                <a:ext cx="885" cy="869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9207" y="5733"/>
                <a:ext cx="885" cy="869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42" name="TextBox 9"/>
              <p:cNvSpPr txBox="1"/>
              <p:nvPr/>
            </p:nvSpPr>
            <p:spPr>
              <a:xfrm>
                <a:off x="10111" y="5731"/>
                <a:ext cx="3509" cy="9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lstStyle/>
              <a:p>
                <a:pPr>
                  <a:buSzTx/>
                </a:pPr>
                <a:r>
                  <a:rPr lang="en-US" altLang="zh-CN" sz="3200" b="1" dirty="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=   </a:t>
                </a:r>
                <a:r>
                  <a:rPr lang="zh-CN" altLang="en-US" sz="3200" b="1" dirty="0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（个）</a:t>
                </a:r>
                <a:endParaRPr lang="zh-CN" altLang="en-US" sz="32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8189" y="5748"/>
                <a:ext cx="897" cy="869"/>
              </a:xfrm>
              <a:prstGeom prst="ellipse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0773" y="5733"/>
                <a:ext cx="885" cy="869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</p:grpSp>
      </p:grpSp>
      <p:sp>
        <p:nvSpPr>
          <p:cNvPr id="45" name="TextBox 11"/>
          <p:cNvSpPr txBox="1"/>
          <p:nvPr/>
        </p:nvSpPr>
        <p:spPr>
          <a:xfrm>
            <a:off x="458788" y="1819910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6" name="TextBox 14"/>
          <p:cNvSpPr txBox="1"/>
          <p:nvPr/>
        </p:nvSpPr>
        <p:spPr>
          <a:xfrm>
            <a:off x="1139907" y="1819910"/>
            <a:ext cx="41338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7" name="TextBox 12"/>
          <p:cNvSpPr txBox="1"/>
          <p:nvPr/>
        </p:nvSpPr>
        <p:spPr>
          <a:xfrm>
            <a:off x="1772149" y="1819910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2776220" y="1819910"/>
            <a:ext cx="436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</a:t>
            </a:r>
            <a:endParaRPr lang="en-US" altLang="zh-CN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99390" y="2419350"/>
            <a:ext cx="40627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答：一共有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8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个蘑菇。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48020" y="495935"/>
            <a:ext cx="3046095" cy="470535"/>
            <a:chOff x="7126" y="4840"/>
            <a:chExt cx="4797" cy="741"/>
          </a:xfrm>
        </p:grpSpPr>
        <p:sp>
          <p:nvSpPr>
            <p:cNvPr id="2" name="圆角矩形 1"/>
            <p:cNvSpPr/>
            <p:nvPr/>
          </p:nvSpPr>
          <p:spPr>
            <a:xfrm>
              <a:off x="7126" y="4861"/>
              <a:ext cx="4797" cy="72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l">
                <a:buClrTx/>
                <a:buSzTx/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树根处有</a:t>
              </a:r>
              <a:r>
                <a:rPr lang="en-US" altLang="zh-CN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6</a:t>
              </a: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个</a:t>
              </a:r>
              <a:r>
                <a:rPr lang="en-US" altLang="zh-CN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</a:t>
              </a:r>
              <a:endParaRPr lang="zh-CN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18442" name="Picture 6" descr="C:\Users\Administrator\Desktop\6.png6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>
            <a:xfrm>
              <a:off x="10870" y="4840"/>
              <a:ext cx="697" cy="71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组合 3"/>
          <p:cNvGrpSpPr/>
          <p:nvPr/>
        </p:nvGrpSpPr>
        <p:grpSpPr>
          <a:xfrm>
            <a:off x="5899785" y="1925320"/>
            <a:ext cx="3019425" cy="457200"/>
            <a:chOff x="9032" y="7148"/>
            <a:chExt cx="4084" cy="720"/>
          </a:xfrm>
        </p:grpSpPr>
        <p:sp>
          <p:nvSpPr>
            <p:cNvPr id="11" name="圆角矩形 10"/>
            <p:cNvSpPr/>
            <p:nvPr/>
          </p:nvSpPr>
          <p:spPr>
            <a:xfrm>
              <a:off x="9032" y="7148"/>
              <a:ext cx="4084" cy="72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l">
                <a:buClrTx/>
                <a:buSzTx/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草地上有</a:t>
              </a:r>
              <a:r>
                <a:rPr lang="en-US" altLang="zh-CN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2</a:t>
              </a: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个</a:t>
              </a:r>
              <a:r>
                <a:rPr lang="en-US" altLang="zh-CN" sz="32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</a:t>
              </a:r>
              <a:endParaRPr lang="zh-CN" altLang="en-US" sz="3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12" name="Picture 6" descr="C:\Users\Administrator\Desktop\6.png6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>
            <a:xfrm>
              <a:off x="12292" y="7149"/>
              <a:ext cx="599" cy="71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4" name="组合 13"/>
          <p:cNvGrpSpPr/>
          <p:nvPr/>
        </p:nvGrpSpPr>
        <p:grpSpPr>
          <a:xfrm>
            <a:off x="304800" y="1925320"/>
            <a:ext cx="3068955" cy="1149350"/>
            <a:chOff x="600" y="3065"/>
            <a:chExt cx="4833" cy="1810"/>
          </a:xfrm>
        </p:grpSpPr>
        <p:sp>
          <p:nvSpPr>
            <p:cNvPr id="50" name="圆角矩形标注 49"/>
            <p:cNvSpPr/>
            <p:nvPr/>
          </p:nvSpPr>
          <p:spPr>
            <a:xfrm>
              <a:off x="600" y="3065"/>
              <a:ext cx="4833" cy="1810"/>
            </a:xfrm>
            <a:prstGeom prst="wedgeRoundRectCallout">
              <a:avLst>
                <a:gd name="adj1" fmla="val -33958"/>
                <a:gd name="adj2" fmla="val 77624"/>
                <a:gd name="adj3" fmla="val 16667"/>
              </a:avLst>
            </a:prstGeom>
            <a:solidFill>
              <a:schemeClr val="bg1"/>
            </a:solidFill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一共有几个</a:t>
              </a:r>
              <a:r>
                <a:rPr lang="en-US" altLang="zh-CN" sz="32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？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pic>
          <p:nvPicPr>
            <p:cNvPr id="13" name="Picture 6" descr="C:\Users\Administrator\Desktop\6.png6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>
            <a:xfrm>
              <a:off x="4159" y="3612"/>
              <a:ext cx="734" cy="75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58" grpId="0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727</Words>
  <Application>WPS 演示</Application>
  <PresentationFormat>全屏显示(16:9)</PresentationFormat>
  <Paragraphs>245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679</cp:revision>
  <dcterms:created xsi:type="dcterms:W3CDTF">2015-05-29T07:51:00Z</dcterms:created>
  <dcterms:modified xsi:type="dcterms:W3CDTF">2023-09-28T13:09:29Z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  <property fmtid="{D5CDD505-2E9C-101B-9397-08002B2CF9AE}" pid="5" name="KSOSaveFontToCloudKey">
    <vt:lpwstr>443445414_embed</vt:lpwstr>
  </property>
</Properties>
</file>