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4"/>
  </p:notesMasterIdLst>
  <p:sldIdLst>
    <p:sldId id="273" r:id="rId4"/>
    <p:sldId id="260" r:id="rId5"/>
    <p:sldId id="282" r:id="rId6"/>
    <p:sldId id="262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63" r:id="rId16"/>
    <p:sldId id="264" r:id="rId17"/>
    <p:sldId id="265" r:id="rId18"/>
    <p:sldId id="266" r:id="rId19"/>
    <p:sldId id="267" r:id="rId20"/>
    <p:sldId id="268" r:id="rId21"/>
    <p:sldId id="270" r:id="rId22"/>
    <p:sldId id="271" r:id="rId23"/>
    <p:sldId id="272" r:id="rId25"/>
    <p:sldId id="301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84"/>
    <p:restoredTop sz="94660"/>
  </p:normalViewPr>
  <p:slideViewPr>
    <p:cSldViewPr showGuides="1">
      <p:cViewPr varScale="1">
        <p:scale>
          <a:sx n="65" d="100"/>
          <a:sy n="65" d="100"/>
        </p:scale>
        <p:origin x="-15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2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560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560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127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14834394b3ba98157af48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/>
          <p:nvPr/>
        </p:nvSpPr>
        <p:spPr>
          <a:xfrm>
            <a:off x="250825" y="1773238"/>
            <a:ext cx="6264275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</a:rPr>
              <a:t>      Lesson 24 </a:t>
            </a:r>
            <a:endParaRPr lang="en-US" altLang="zh-CN" sz="4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</a:rPr>
              <a:t>Lynn See a Doctor</a:t>
            </a:r>
            <a:endParaRPr lang="en-US" altLang="zh-CN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12292" name="Picture 4" descr="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check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13316" name="Picture 4" descr="0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14340" name="Picture 4" descr="0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check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539750" y="549275"/>
            <a:ext cx="8229600" cy="113982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4400" b="1" dirty="0"/>
              <a:t>Listen to the story and answer the questions</a:t>
            </a:r>
            <a:r>
              <a:rPr lang="en-US" altLang="zh-CN" sz="4400" dirty="0"/>
              <a:t>.</a:t>
            </a:r>
            <a:endParaRPr lang="en-US" altLang="zh-CN" sz="4400" dirty="0"/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900113" y="1412875"/>
            <a:ext cx="7416800" cy="1728788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r>
              <a:rPr lang="en-US" altLang="zh-CN" sz="4000" dirty="0">
                <a:solidFill>
                  <a:srgbClr val="FF0000"/>
                </a:solidFill>
              </a:rPr>
              <a:t>1. Who are they?</a:t>
            </a:r>
            <a:endParaRPr lang="en-US" altLang="zh-CN" sz="4000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1258888" y="2852738"/>
            <a:ext cx="8893175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They are Lynn, Lynn’s mother </a:t>
            </a:r>
            <a:endParaRPr lang="en-US" altLang="zh-CN" sz="36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and Dr.Liu.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755650" y="4365625"/>
            <a:ext cx="72009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2. What’s the matter to Lynn ?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1403350" y="5229225"/>
            <a:ext cx="53292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</a:rPr>
              <a:t>Her head hurts.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4" name="Oval 6"/>
          <p:cNvSpPr/>
          <p:nvPr/>
        </p:nvSpPr>
        <p:spPr>
          <a:xfrm>
            <a:off x="1187450" y="2997200"/>
            <a:ext cx="719138" cy="7207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3" name="Oval 5"/>
          <p:cNvSpPr/>
          <p:nvPr/>
        </p:nvSpPr>
        <p:spPr>
          <a:xfrm>
            <a:off x="1258888" y="4652963"/>
            <a:ext cx="719137" cy="7207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/>
          </p:cNvSpPr>
          <p:nvPr>
            <p:ph type="title"/>
          </p:nvPr>
        </p:nvSpPr>
        <p:spPr>
          <a:xfrm>
            <a:off x="395288" y="404813"/>
            <a:ext cx="8229600" cy="113982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4000" dirty="0">
                <a:solidFill>
                  <a:srgbClr val="FF0000"/>
                </a:solidFill>
              </a:rPr>
              <a:t>Read from Part 1 to Part 3 of the story. </a:t>
            </a:r>
            <a:br>
              <a:rPr lang="en-US" altLang="zh-CN" sz="4000" dirty="0">
                <a:solidFill>
                  <a:srgbClr val="FF0000"/>
                </a:solidFill>
              </a:rPr>
            </a:br>
            <a:r>
              <a:rPr lang="en-US" altLang="zh-CN" sz="4000" dirty="0">
                <a:solidFill>
                  <a:srgbClr val="FF0000"/>
                </a:solidFill>
              </a:rPr>
              <a:t> Circle the answers of the questions. </a:t>
            </a:r>
            <a:br>
              <a:rPr lang="en-US" altLang="zh-CN" sz="4000" dirty="0">
                <a:solidFill>
                  <a:srgbClr val="FF0000"/>
                </a:solidFill>
              </a:rPr>
            </a:b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16389" name="Rectangle 3"/>
          <p:cNvSpPr>
            <a:spLocks noGrp="1"/>
          </p:cNvSpPr>
          <p:nvPr>
            <p:ph idx="1"/>
          </p:nvPr>
        </p:nvSpPr>
        <p:spPr>
          <a:xfrm>
            <a:off x="900113" y="1341438"/>
            <a:ext cx="6681787" cy="2592387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endParaRPr lang="en-US" altLang="zh-CN" dirty="0"/>
          </a:p>
          <a:p>
            <a:pPr eaLnBrk="1" hangingPunct="1">
              <a:buNone/>
            </a:pPr>
            <a:r>
              <a:rPr lang="en-US" altLang="zh-CN" sz="3200" dirty="0"/>
              <a:t>1. What does Lynn feel?</a:t>
            </a:r>
            <a:endParaRPr lang="en-US" altLang="zh-CN" sz="3200" dirty="0"/>
          </a:p>
          <a:p>
            <a:pPr eaLnBrk="1" hangingPunct="1">
              <a:buNone/>
            </a:pPr>
            <a:r>
              <a:rPr lang="en-US" altLang="zh-CN" sz="3200" dirty="0"/>
              <a:t>    A. She feels good.</a:t>
            </a:r>
            <a:endParaRPr lang="en-US" altLang="zh-CN" sz="3200" dirty="0"/>
          </a:p>
          <a:p>
            <a:pPr eaLnBrk="1" hangingPunct="1">
              <a:buNone/>
            </a:pPr>
            <a:r>
              <a:rPr lang="en-US" altLang="zh-CN" sz="3200" dirty="0"/>
              <a:t>    B. She feels sick.</a:t>
            </a:r>
            <a:endParaRPr lang="en-US" altLang="zh-CN" sz="3200" dirty="0"/>
          </a:p>
          <a:p>
            <a:pPr eaLnBrk="1" hangingPunct="1">
              <a:buNone/>
            </a:pPr>
            <a:endParaRPr lang="en-US" altLang="zh-CN" sz="3200" dirty="0"/>
          </a:p>
          <a:p>
            <a:pPr eaLnBrk="1" hangingPunct="1">
              <a:buNone/>
            </a:pPr>
            <a:endParaRPr lang="en-US" altLang="zh-CN" sz="3200" dirty="0"/>
          </a:p>
        </p:txBody>
      </p:sp>
      <p:sp>
        <p:nvSpPr>
          <p:cNvPr id="16390" name="Text Box 4"/>
          <p:cNvSpPr txBox="1"/>
          <p:nvPr/>
        </p:nvSpPr>
        <p:spPr>
          <a:xfrm>
            <a:off x="971550" y="3716338"/>
            <a:ext cx="7704138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3200" dirty="0">
                <a:latin typeface="Arial" panose="020B0604020202020204" pitchFamily="34" charset="0"/>
              </a:rPr>
              <a:t>2. Where does Lynn hurt?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3200" dirty="0">
                <a:latin typeface="Arial" panose="020B0604020202020204" pitchFamily="34" charset="0"/>
              </a:rPr>
              <a:t>    A. Her head hurts.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3200" dirty="0">
                <a:latin typeface="Arial" panose="020B0604020202020204" pitchFamily="34" charset="0"/>
              </a:rPr>
              <a:t>    B. Her stomach hurts.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</a:pP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  <p:bldP spid="174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468313" y="2060575"/>
            <a:ext cx="8229600" cy="113982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5400" b="1" dirty="0"/>
              <a:t>Read after the tape from Part 4 to Part 6 of the story.</a:t>
            </a:r>
            <a:endParaRPr lang="en-US" altLang="zh-CN" sz="54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无标题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WordArt 3"/>
          <p:cNvSpPr>
            <a:spLocks noTextEdit="1"/>
          </p:cNvSpPr>
          <p:nvPr/>
        </p:nvSpPr>
        <p:spPr>
          <a:xfrm>
            <a:off x="1476375" y="1412875"/>
            <a:ext cx="6840538" cy="2232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C9FCB">
                        <a:alpha val="100000"/>
                      </a:srgbClr>
                    </a:gs>
                    <a:gs pos="13000">
                      <a:srgbClr val="F8B049">
                        <a:alpha val="100000"/>
                      </a:srgbClr>
                    </a:gs>
                    <a:gs pos="21001">
                      <a:srgbClr val="F8B049">
                        <a:alpha val="100000"/>
                      </a:srgbClr>
                    </a:gs>
                    <a:gs pos="63000">
                      <a:srgbClr val="FEE7F2">
                        <a:alpha val="100000"/>
                      </a:srgbClr>
                    </a:gs>
                    <a:gs pos="67000">
                      <a:srgbClr val="F952A0">
                        <a:alpha val="100000"/>
                      </a:srgbClr>
                    </a:gs>
                    <a:gs pos="69000">
                      <a:srgbClr val="C50849">
                        <a:alpha val="100000"/>
                      </a:srgbClr>
                    </a:gs>
                    <a:gs pos="82001">
                      <a:srgbClr val="B43E85">
                        <a:alpha val="100000"/>
                      </a:srgbClr>
                    </a:gs>
                    <a:gs pos="100000">
                      <a:srgbClr val="F8B049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Show Time ! 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C9FCB">
                      <a:alpha val="100000"/>
                    </a:srgbClr>
                  </a:gs>
                  <a:gs pos="13000">
                    <a:srgbClr val="F8B049">
                      <a:alpha val="100000"/>
                    </a:srgbClr>
                  </a:gs>
                  <a:gs pos="21001">
                    <a:srgbClr val="F8B049">
                      <a:alpha val="100000"/>
                    </a:srgbClr>
                  </a:gs>
                  <a:gs pos="63000">
                    <a:srgbClr val="FEE7F2">
                      <a:alpha val="100000"/>
                    </a:srgbClr>
                  </a:gs>
                  <a:gs pos="67000">
                    <a:srgbClr val="F952A0">
                      <a:alpha val="100000"/>
                    </a:srgbClr>
                  </a:gs>
                  <a:gs pos="69000">
                    <a:srgbClr val="C50849">
                      <a:alpha val="100000"/>
                    </a:srgbClr>
                  </a:gs>
                  <a:gs pos="82001">
                    <a:srgbClr val="B43E85">
                      <a:alpha val="100000"/>
                    </a:srgbClr>
                  </a:gs>
                  <a:gs pos="100000">
                    <a:srgbClr val="F8B049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539750" y="692150"/>
            <a:ext cx="8147050" cy="2071688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>
                <a:solidFill>
                  <a:srgbClr val="FF0000"/>
                </a:solidFill>
              </a:rPr>
              <a:t>Read the story from Part 7 to Part 8 loudly and judge.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468313" y="2327275"/>
            <a:ext cx="8064500" cy="2614613"/>
          </a:xfrm>
        </p:spPr>
        <p:txBody>
          <a:bodyPr vert="horz" wrap="square" lIns="91440" tIns="190800" rIns="91440" bIns="190800" anchor="t" anchorCtr="0"/>
          <a:p>
            <a:pPr eaLnBrk="1" hangingPunct="1"/>
            <a:r>
              <a:rPr lang="en-US" altLang="zh-CN" dirty="0"/>
              <a:t>1. Lynn doesn’t go to school, so she doesn’t 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     have birthday party or birthday cake. (    )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en-US" altLang="zh-CN" dirty="0"/>
              <a:t>2. At last, Lynn doesn’t feel good. (   )</a:t>
            </a:r>
            <a:endParaRPr lang="en-US" altLang="zh-CN" dirty="0"/>
          </a:p>
        </p:txBody>
      </p:sp>
      <p:sp>
        <p:nvSpPr>
          <p:cNvPr id="20488" name="Rectangle 8"/>
          <p:cNvSpPr/>
          <p:nvPr/>
        </p:nvSpPr>
        <p:spPr>
          <a:xfrm>
            <a:off x="7308850" y="2997200"/>
            <a:ext cx="5762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√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20489" name="Rectangle 9"/>
          <p:cNvSpPr/>
          <p:nvPr/>
        </p:nvSpPr>
        <p:spPr>
          <a:xfrm>
            <a:off x="6732588" y="4170363"/>
            <a:ext cx="420687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latin typeface="Arial" panose="020B0604020202020204" pitchFamily="34" charset="0"/>
              </a:rPr>
              <a:t>X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204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684213" y="692150"/>
            <a:ext cx="8229600" cy="113982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4800" dirty="0"/>
              <a:t>Read the story from Part 9 in silence, and answer the question.</a:t>
            </a:r>
            <a:br>
              <a:rPr lang="en-US" altLang="zh-CN" sz="4800" dirty="0"/>
            </a:br>
            <a:endParaRPr lang="en-US" altLang="zh-CN" sz="4800" dirty="0"/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684213" y="2636838"/>
            <a:ext cx="8229600" cy="453072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4000" dirty="0"/>
              <a:t>In the picture, what does the body expressions mean?</a:t>
            </a:r>
            <a:endParaRPr lang="en-US" altLang="zh-CN" sz="4000" dirty="0"/>
          </a:p>
        </p:txBody>
      </p:sp>
      <p:sp>
        <p:nvSpPr>
          <p:cNvPr id="20484" name="Text Box 4"/>
          <p:cNvSpPr txBox="1"/>
          <p:nvPr/>
        </p:nvSpPr>
        <p:spPr>
          <a:xfrm>
            <a:off x="684213" y="4076700"/>
            <a:ext cx="7848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</a:rPr>
              <a:t>It means goodbye.</a:t>
            </a:r>
            <a:endParaRPr lang="en-US" altLang="zh-CN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无标题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WordArt 3"/>
          <p:cNvSpPr>
            <a:spLocks noTextEdit="1"/>
          </p:cNvSpPr>
          <p:nvPr/>
        </p:nvSpPr>
        <p:spPr>
          <a:xfrm>
            <a:off x="1476375" y="1412875"/>
            <a:ext cx="6840538" cy="2232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C9FCB">
                        <a:alpha val="100000"/>
                      </a:srgbClr>
                    </a:gs>
                    <a:gs pos="13000">
                      <a:srgbClr val="F8B049">
                        <a:alpha val="100000"/>
                      </a:srgbClr>
                    </a:gs>
                    <a:gs pos="21001">
                      <a:srgbClr val="F8B049">
                        <a:alpha val="100000"/>
                      </a:srgbClr>
                    </a:gs>
                    <a:gs pos="63000">
                      <a:srgbClr val="FEE7F2">
                        <a:alpha val="100000"/>
                      </a:srgbClr>
                    </a:gs>
                    <a:gs pos="67000">
                      <a:srgbClr val="F952A0">
                        <a:alpha val="100000"/>
                      </a:srgbClr>
                    </a:gs>
                    <a:gs pos="69000">
                      <a:srgbClr val="C50849">
                        <a:alpha val="100000"/>
                      </a:srgbClr>
                    </a:gs>
                    <a:gs pos="82001">
                      <a:srgbClr val="B43E85">
                        <a:alpha val="100000"/>
                      </a:srgbClr>
                    </a:gs>
                    <a:gs pos="100000">
                      <a:srgbClr val="F8B049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Show Time ! 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C9FCB">
                      <a:alpha val="100000"/>
                    </a:srgbClr>
                  </a:gs>
                  <a:gs pos="13000">
                    <a:srgbClr val="F8B049">
                      <a:alpha val="100000"/>
                    </a:srgbClr>
                  </a:gs>
                  <a:gs pos="21001">
                    <a:srgbClr val="F8B049">
                      <a:alpha val="100000"/>
                    </a:srgbClr>
                  </a:gs>
                  <a:gs pos="63000">
                    <a:srgbClr val="FEE7F2">
                      <a:alpha val="100000"/>
                    </a:srgbClr>
                  </a:gs>
                  <a:gs pos="67000">
                    <a:srgbClr val="F952A0">
                      <a:alpha val="100000"/>
                    </a:srgbClr>
                  </a:gs>
                  <a:gs pos="69000">
                    <a:srgbClr val="C50849">
                      <a:alpha val="100000"/>
                    </a:srgbClr>
                  </a:gs>
                  <a:gs pos="82001">
                    <a:srgbClr val="B43E85">
                      <a:alpha val="100000"/>
                    </a:srgbClr>
                  </a:gs>
                  <a:gs pos="100000">
                    <a:srgbClr val="F8B049">
                      <a:alpha val="100000"/>
                    </a:srgbClr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4099" name="Picture 4" descr="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28775"/>
            <a:ext cx="9144000" cy="522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5"/>
          <p:cNvSpPr txBox="1"/>
          <p:nvPr/>
        </p:nvSpPr>
        <p:spPr>
          <a:xfrm>
            <a:off x="755650" y="476250"/>
            <a:ext cx="7848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Arial" panose="020B0604020202020204" pitchFamily="34" charset="0"/>
              </a:rPr>
              <a:t>Who are they?</a:t>
            </a:r>
            <a:endParaRPr lang="en-US" altLang="zh-CN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200703161931412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14"/>
          <p:cNvSpPr txBox="1"/>
          <p:nvPr/>
        </p:nvSpPr>
        <p:spPr>
          <a:xfrm>
            <a:off x="971550" y="2349500"/>
            <a:ext cx="51847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2532" name="Text Box 15"/>
          <p:cNvSpPr txBox="1"/>
          <p:nvPr/>
        </p:nvSpPr>
        <p:spPr>
          <a:xfrm>
            <a:off x="827088" y="3068638"/>
            <a:ext cx="72009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</a:rPr>
              <a:t>It is not good idea to tell lies.</a:t>
            </a:r>
            <a:endParaRPr lang="en-US" altLang="zh-CN" sz="4400" dirty="0">
              <a:latin typeface="Arial" panose="020B0604020202020204" pitchFamily="34" charset="0"/>
            </a:endParaRPr>
          </a:p>
        </p:txBody>
      </p:sp>
      <p:sp>
        <p:nvSpPr>
          <p:cNvPr id="22533" name="Text Box 16"/>
          <p:cNvSpPr txBox="1"/>
          <p:nvPr/>
        </p:nvSpPr>
        <p:spPr>
          <a:xfrm>
            <a:off x="755650" y="1484313"/>
            <a:ext cx="21605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</a:rPr>
              <a:t>Tips:</a:t>
            </a:r>
            <a:endParaRPr lang="en-US" altLang="zh-CN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127550412124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755650" y="2306638"/>
            <a:ext cx="36004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6600CC"/>
                </a:solidFill>
                <a:latin typeface="Arial" panose="020B0604020202020204" pitchFamily="34" charset="0"/>
              </a:rPr>
              <a:t>Homework</a:t>
            </a:r>
            <a:endParaRPr lang="en-US" altLang="zh-CN" sz="4400" dirty="0">
              <a:solidFill>
                <a:srgbClr val="6600CC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827088" y="3213100"/>
            <a:ext cx="8316912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6600CC"/>
                </a:solidFill>
                <a:latin typeface="Arial" panose="020B0604020202020204" pitchFamily="34" charset="0"/>
              </a:rPr>
              <a:t>1.Act the story.</a:t>
            </a:r>
            <a:endParaRPr lang="en-US" altLang="zh-CN" sz="3600" dirty="0">
              <a:solidFill>
                <a:srgbClr val="6600CC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6600CC"/>
                </a:solidFill>
                <a:latin typeface="Arial" panose="020B0604020202020204" pitchFamily="34" charset="0"/>
              </a:rPr>
              <a:t>2.Read the story of ‘The wolf is </a:t>
            </a:r>
            <a:endParaRPr lang="en-US" altLang="zh-CN" sz="3600" dirty="0">
              <a:solidFill>
                <a:srgbClr val="6600CC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6600CC"/>
                </a:solidFill>
                <a:latin typeface="Arial" panose="020B0604020202020204" pitchFamily="34" charset="0"/>
              </a:rPr>
              <a:t>   coming’ and discuss the story.</a:t>
            </a:r>
            <a:endParaRPr lang="en-US" altLang="zh-CN" sz="3600" dirty="0">
              <a:solidFill>
                <a:srgbClr val="66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3"/>
          <p:cNvSpPr>
            <a:spLocks noGrp="1"/>
          </p:cNvSpPr>
          <p:nvPr>
            <p:ph idx="1"/>
          </p:nvPr>
        </p:nvSpPr>
        <p:spPr>
          <a:xfrm>
            <a:off x="611188" y="1268413"/>
            <a:ext cx="8229600" cy="4530725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5400" dirty="0"/>
              <a:t>  Look at the pictures, guess what’s the matter      to Lynn ? </a:t>
            </a:r>
            <a:endParaRPr lang="en-US" altLang="zh-CN" sz="5400" dirty="0"/>
          </a:p>
          <a:p>
            <a:pPr eaLnBrk="1" hangingPunct="1"/>
            <a:endParaRPr lang="en-US" altLang="zh-CN" sz="5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6148" name="Picture 4" descr="0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7172" name="Picture 4" descr="0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8196" name="Picture 4" descr="0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9220" name="Picture 4" descr="0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10244" name="Picture 4" descr="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11268" name="Picture 4" descr="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4000">
    <p:checker/>
  </p:transition>
</p:sld>
</file>

<file path=ppt/tags/tag1.xml><?xml version="1.0" encoding="utf-8"?>
<p:tagLst xmlns:p="http://schemas.openxmlformats.org/presentationml/2006/main">
  <p:tag name="TIMING" val="|112.2|2.6|7.7|4.4|2.9|3.8|7.5|4|2.2"/>
</p:tagLst>
</file>

<file path=ppt/tags/tag2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0</TotalTime>
  <Words>1049</Words>
  <Application>WPS 演示</Application>
  <PresentationFormat>全屏显示(4:3)</PresentationFormat>
  <Paragraphs>70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Garamond</vt:lpstr>
      <vt:lpstr>Cambria</vt:lpstr>
      <vt:lpstr>黑体</vt:lpstr>
      <vt:lpstr>微软雅黑</vt:lpstr>
      <vt:lpstr>Arial Unicode MS</vt:lpstr>
      <vt:lpstr>Arial</vt:lpstr>
      <vt:lpstr>等线</vt:lpstr>
      <vt:lpstr>Calibri</vt:lpstr>
      <vt:lpstr>Edge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Listen to the story and answer the questions.</vt:lpstr>
      <vt:lpstr>Read from Part 1 to Part 3 of the story.   Circle the answers of the questions.  </vt:lpstr>
      <vt:lpstr>Read after the tape from Part 4 to Part 6 of the story.</vt:lpstr>
      <vt:lpstr>PowerPoint 演示文稿</vt:lpstr>
      <vt:lpstr>Read the story from Part 7 to Part 8 loudly and judge.</vt:lpstr>
      <vt:lpstr>Read the story from Part 9 in silence, and answer the question. 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24 Lynn See a Doctor</dc:title>
  <dc:creator>jiang</dc:creator>
  <cp:lastModifiedBy>上帝掷骰子吗</cp:lastModifiedBy>
  <cp:revision>46</cp:revision>
  <dcterms:created xsi:type="dcterms:W3CDTF">2011-04-14T10:01:00Z</dcterms:created>
  <dcterms:modified xsi:type="dcterms:W3CDTF">2023-09-30T15:54:44Z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F04C6460E4E64150A7B9B3E922AF8CA9_13</vt:lpwstr>
  </property>
  <property fmtid="{D5CDD505-2E9C-101B-9397-08002B2CF9AE}" pid="3" name="KSOProductBuildVer">
    <vt:lpwstr>2052-12.1.0.15374</vt:lpwstr>
  </property>
</Properties>
</file>