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8"/>
  </p:notesMasterIdLst>
  <p:sldIdLst>
    <p:sldId id="256" r:id="rId4"/>
    <p:sldId id="257" r:id="rId5"/>
    <p:sldId id="260" r:id="rId6"/>
    <p:sldId id="267" r:id="rId7"/>
    <p:sldId id="268" r:id="rId9"/>
    <p:sldId id="269" r:id="rId10"/>
    <p:sldId id="270" r:id="rId11"/>
    <p:sldId id="271" r:id="rId12"/>
    <p:sldId id="272" r:id="rId13"/>
    <p:sldId id="273" r:id="rId14"/>
    <p:sldId id="258" r:id="rId15"/>
    <p:sldId id="275" r:id="rId16"/>
    <p:sldId id="277" r:id="rId17"/>
    <p:sldId id="278" r:id="rId18"/>
    <p:sldId id="276" r:id="rId19"/>
    <p:sldId id="279" r:id="rId20"/>
    <p:sldId id="259" r:id="rId21"/>
    <p:sldId id="287" r:id="rId22"/>
    <p:sldId id="261" r:id="rId23"/>
    <p:sldId id="262" r:id="rId24"/>
    <p:sldId id="290" r:id="rId25"/>
  </p:sldIdLst>
  <p:sldSz cx="9144000" cy="5143500" type="screen16x9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6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7" d="100"/>
          <a:sy n="97" d="100"/>
        </p:scale>
        <p:origin x="72" y="45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GI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1.jpeg"/><Relationship Id="rId1" Type="http://schemas.openxmlformats.org/officeDocument/2006/relationships/image" Target="../media/image3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两位数乘一位数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4" name="组合 13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8" name="组合 17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20" name="矩形: 圆角 19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1" name="矩形: 圆角 20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两位数乘一位数的口算</a:t>
                  </a:r>
                  <a:endParaRPr lang="zh-CN" altLang="en-US" sz="4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9" name="图片 18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974408" y="712263"/>
            <a:ext cx="3400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12×4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4172154" y="699073"/>
            <a:ext cx="3136150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1"/>
          <p:cNvSpPr>
            <a:spLocks noChangeArrowheads="1"/>
          </p:cNvSpPr>
          <p:nvPr/>
        </p:nvSpPr>
        <p:spPr bwMode="auto">
          <a:xfrm>
            <a:off x="1507858" y="699073"/>
            <a:ext cx="3136150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口算：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1"/>
          <p:cNvSpPr>
            <a:spLocks noChangeArrowheads="1"/>
          </p:cNvSpPr>
          <p:nvPr/>
        </p:nvSpPr>
        <p:spPr bwMode="auto">
          <a:xfrm>
            <a:off x="494467" y="2180109"/>
            <a:ext cx="792088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364088" y="1546042"/>
            <a:ext cx="2952328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看作一个整十数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和一位数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142539" y="2032968"/>
            <a:ext cx="216024" cy="936104"/>
          </a:xfrm>
          <a:prstGeom prst="leftBrace">
            <a:avLst>
              <a:gd name="adj1" fmla="val 52425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1" name="Rectangle 51"/>
          <p:cNvSpPr>
            <a:spLocks noChangeArrowheads="1"/>
          </p:cNvSpPr>
          <p:nvPr/>
        </p:nvSpPr>
        <p:spPr bwMode="auto">
          <a:xfrm>
            <a:off x="1279585" y="1709122"/>
            <a:ext cx="792088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51"/>
          <p:cNvSpPr>
            <a:spLocks noChangeArrowheads="1"/>
          </p:cNvSpPr>
          <p:nvPr/>
        </p:nvSpPr>
        <p:spPr bwMode="auto">
          <a:xfrm>
            <a:off x="1313369" y="2577194"/>
            <a:ext cx="792088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5364088" y="2725940"/>
            <a:ext cx="2952328" cy="6480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分别与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相乘；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51"/>
          <p:cNvSpPr>
            <a:spLocks noChangeArrowheads="1"/>
          </p:cNvSpPr>
          <p:nvPr/>
        </p:nvSpPr>
        <p:spPr bwMode="auto">
          <a:xfrm>
            <a:off x="1649051" y="1721238"/>
            <a:ext cx="2016224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51"/>
          <p:cNvSpPr>
            <a:spLocks noChangeArrowheads="1"/>
          </p:cNvSpPr>
          <p:nvPr/>
        </p:nvSpPr>
        <p:spPr bwMode="auto">
          <a:xfrm>
            <a:off x="1485985" y="2583792"/>
            <a:ext cx="2016224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5364088" y="3612713"/>
            <a:ext cx="2952328" cy="6480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把所得积相加。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左大括号 26"/>
          <p:cNvSpPr/>
          <p:nvPr/>
        </p:nvSpPr>
        <p:spPr>
          <a:xfrm rot="10800000">
            <a:off x="3063602" y="2011513"/>
            <a:ext cx="216024" cy="936104"/>
          </a:xfrm>
          <a:prstGeom prst="leftBrace">
            <a:avLst>
              <a:gd name="adj1" fmla="val 52425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8" name="Rectangle 51"/>
          <p:cNvSpPr>
            <a:spLocks noChangeArrowheads="1"/>
          </p:cNvSpPr>
          <p:nvPr/>
        </p:nvSpPr>
        <p:spPr bwMode="auto">
          <a:xfrm>
            <a:off x="3279626" y="2185190"/>
            <a:ext cx="2789262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701" y="3461219"/>
            <a:ext cx="1599132" cy="159913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58265" y="3556000"/>
            <a:ext cx="32486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用自己的话说一说：你是怎么样口算的？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9" grpId="0"/>
      <p:bldP spid="20" grpId="0"/>
      <p:bldP spid="3" grpId="0" bldLvl="0" animBg="1"/>
      <p:bldP spid="4" grpId="0" bldLvl="0" animBg="1"/>
      <p:bldP spid="21" grpId="0"/>
      <p:bldP spid="22" grpId="0"/>
      <p:bldP spid="23" grpId="0" bldLvl="0" animBg="1"/>
      <p:bldP spid="24" grpId="0"/>
      <p:bldP spid="25" grpId="0"/>
      <p:bldP spid="26" grpId="0" bldLvl="0" animBg="1"/>
      <p:bldP spid="27" grpId="0" bldLvl="0" animBg="1"/>
      <p:bldP spid="28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3551017"/>
            <a:ext cx="2152351" cy="1533761"/>
          </a:xfrm>
          <a:prstGeom prst="rect">
            <a:avLst/>
          </a:prstGeom>
        </p:spPr>
      </p:pic>
      <p:sp>
        <p:nvSpPr>
          <p:cNvPr id="71" name="矩形 70"/>
          <p:cNvSpPr/>
          <p:nvPr/>
        </p:nvSpPr>
        <p:spPr>
          <a:xfrm>
            <a:off x="599317" y="896109"/>
            <a:ext cx="306846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计算下列各题。</a:t>
            </a:r>
            <a:endParaRPr lang="zh-CN" altLang="en-US" sz="32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09270" y="1923678"/>
            <a:ext cx="70231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4=            200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2=           30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42719" y="2019532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84168" y="2671159"/>
            <a:ext cx="915987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15050" y="2677402"/>
            <a:ext cx="10255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12160" y="2018877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16192" y="3289407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49440" y="3168289"/>
            <a:ext cx="1961851" cy="1961851"/>
          </a:xfrm>
          <a:prstGeom prst="rect">
            <a:avLst/>
          </a:prstGeom>
        </p:spPr>
      </p:pic>
      <p:sp>
        <p:nvSpPr>
          <p:cNvPr id="71" name="矩形 70"/>
          <p:cNvSpPr/>
          <p:nvPr/>
        </p:nvSpPr>
        <p:spPr>
          <a:xfrm>
            <a:off x="681707" y="823442"/>
            <a:ext cx="306846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计算下列各题。</a:t>
            </a:r>
            <a:endParaRPr lang="zh-CN" altLang="en-US" sz="32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15616" y="1867092"/>
            <a:ext cx="7023170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4=            11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2=            42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3=            13×3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83768" y="199568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41241" y="2715766"/>
            <a:ext cx="915987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19090" y="2715766"/>
            <a:ext cx="1025525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71825" y="199568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95600" y="3498211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60776" y="3499143"/>
            <a:ext cx="915987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11" grpId="0"/>
      <p:bldP spid="12" grpId="0"/>
      <p:bldP spid="13" grpId="0"/>
      <p:bldP spid="14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540058" y="631353"/>
            <a:ext cx="6048672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判断。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332146" y="1418099"/>
            <a:ext cx="732863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400×5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的积末尾有两个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。（   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32×3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3×32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的结果相同。（   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）口算“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31×3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”时，想：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3×3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1×3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3,9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。（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596842" y="1418099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132346" y="2066171"/>
            <a:ext cx="1728192" cy="432048"/>
          </a:xfrm>
          <a:prstGeom prst="wedgeRoundRectCallout">
            <a:avLst>
              <a:gd name="adj1" fmla="val -23248"/>
              <a:gd name="adj2" fmla="val -83005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400×5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08610" y="3851970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40858" y="2426211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3564394" y="2941593"/>
            <a:ext cx="3384376" cy="432048"/>
          </a:xfrm>
          <a:prstGeom prst="wedgeRoundRectCallout">
            <a:avLst>
              <a:gd name="adj1" fmla="val 48402"/>
              <a:gd name="adj2" fmla="val 80137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30×3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90,1×3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3,90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93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3" grpId="0" bldLvl="0" animBg="1"/>
      <p:bldP spid="17" grpId="0"/>
      <p:bldP spid="18" grpId="0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366603" y="733703"/>
            <a:ext cx="8190167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二年级新买故事书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本，三年级新买的故事书是二年级的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倍，三年级新买故事书多少本？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97632" y="2571750"/>
            <a:ext cx="2166153" cy="2113242"/>
          </a:xfrm>
          <a:prstGeom prst="rect">
            <a:avLst/>
          </a:prstGeom>
        </p:spPr>
      </p:pic>
      <p:sp>
        <p:nvSpPr>
          <p:cNvPr id="34" name="Text Box 8"/>
          <p:cNvSpPr txBox="1">
            <a:spLocks noChangeArrowheads="1"/>
          </p:cNvSpPr>
          <p:nvPr/>
        </p:nvSpPr>
        <p:spPr bwMode="auto">
          <a:xfrm>
            <a:off x="1355130" y="3651870"/>
            <a:ext cx="54425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答：三年级新买故事书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376100" y="2667512"/>
            <a:ext cx="3400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60×2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74184" y="2831907"/>
            <a:ext cx="1802176" cy="1802176"/>
          </a:xfrm>
          <a:prstGeom prst="rect">
            <a:avLst/>
          </a:prstGeom>
        </p:spPr>
      </p:pic>
      <p:sp>
        <p:nvSpPr>
          <p:cNvPr id="35" name="Text Box 15"/>
          <p:cNvSpPr txBox="1">
            <a:spLocks noChangeArrowheads="1"/>
          </p:cNvSpPr>
          <p:nvPr/>
        </p:nvSpPr>
        <p:spPr bwMode="auto">
          <a:xfrm>
            <a:off x="577637" y="825729"/>
            <a:ext cx="77437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一个毛绒玩具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11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元，买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个毛绒玩具多少钱？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711947" y="1728107"/>
            <a:ext cx="3207259" cy="1392597"/>
            <a:chOff x="2755994" y="3464402"/>
            <a:chExt cx="4097038" cy="1217907"/>
          </a:xfrm>
        </p:grpSpPr>
        <p:sp>
          <p:nvSpPr>
            <p:cNvPr id="51" name="云形标注 50"/>
            <p:cNvSpPr/>
            <p:nvPr/>
          </p:nvSpPr>
          <p:spPr>
            <a:xfrm>
              <a:off x="2755994" y="3464402"/>
              <a:ext cx="4097038" cy="1217907"/>
            </a:xfrm>
            <a:prstGeom prst="cloudCallout">
              <a:avLst>
                <a:gd name="adj1" fmla="val 43997"/>
                <a:gd name="adj2" fmla="val 37074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021415" y="3656625"/>
              <a:ext cx="3499412" cy="834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是多少，用乘法计算。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3" name="Text Box 8"/>
          <p:cNvSpPr txBox="1">
            <a:spLocks noChangeArrowheads="1"/>
          </p:cNvSpPr>
          <p:nvPr/>
        </p:nvSpPr>
        <p:spPr bwMode="auto">
          <a:xfrm>
            <a:off x="965556" y="3440608"/>
            <a:ext cx="55465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答：买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个毛绒玩具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095095" y="2289477"/>
            <a:ext cx="3400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11×6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53" grpId="0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671660" y="691940"/>
            <a:ext cx="7800680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一根绳子，剪去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米，剩下的是剪去的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倍，这根绳子原来长多少米？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39720" y="2850379"/>
            <a:ext cx="1386714" cy="1786276"/>
          </a:xfrm>
          <a:prstGeom prst="rect">
            <a:avLst/>
          </a:prstGeom>
        </p:spPr>
      </p:pic>
      <p:sp>
        <p:nvSpPr>
          <p:cNvPr id="34" name="Text Box 8"/>
          <p:cNvSpPr txBox="1">
            <a:spLocks noChangeArrowheads="1"/>
          </p:cNvSpPr>
          <p:nvPr/>
        </p:nvSpPr>
        <p:spPr bwMode="auto">
          <a:xfrm>
            <a:off x="1398945" y="3731880"/>
            <a:ext cx="54425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答：这根绳子原来长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368352" y="2054603"/>
            <a:ext cx="3400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22×3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287377" y="1931679"/>
            <a:ext cx="2345700" cy="1538511"/>
            <a:chOff x="2755995" y="3464402"/>
            <a:chExt cx="3456384" cy="1574379"/>
          </a:xfrm>
        </p:grpSpPr>
        <p:sp>
          <p:nvSpPr>
            <p:cNvPr id="7" name="云形标注 6"/>
            <p:cNvSpPr/>
            <p:nvPr/>
          </p:nvSpPr>
          <p:spPr>
            <a:xfrm>
              <a:off x="2755995" y="3464402"/>
              <a:ext cx="3456384" cy="1574379"/>
            </a:xfrm>
            <a:prstGeom prst="cloudCallout">
              <a:avLst>
                <a:gd name="adj1" fmla="val 27755"/>
                <a:gd name="adj2" fmla="val 49456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055293" y="3823640"/>
              <a:ext cx="3157086" cy="834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先求出剩下多少米？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420914" y="2774979"/>
            <a:ext cx="3400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746686" y="747165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0418" y="1443757"/>
            <a:ext cx="4214177" cy="3126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整十、整百数乘一位数的口算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: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先把整十数、整百数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前面的数与一位数相乘。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再看乘数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，就在积的末尾添上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981973" y="2339667"/>
            <a:ext cx="1787548" cy="46350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2×3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946818" y="2226862"/>
            <a:ext cx="1927973" cy="82130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的后面有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右大括号 8"/>
          <p:cNvSpPr/>
          <p:nvPr/>
        </p:nvSpPr>
        <p:spPr>
          <a:xfrm rot="5400000">
            <a:off x="6784340" y="1443355"/>
            <a:ext cx="288290" cy="3893185"/>
          </a:xfrm>
          <a:prstGeom prst="rightBrace">
            <a:avLst>
              <a:gd name="adj1" fmla="val 32753"/>
              <a:gd name="adj2" fmla="val 50000"/>
            </a:avLst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5876161" y="3702245"/>
            <a:ext cx="2105111" cy="7200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20×3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5163746" y="1443757"/>
            <a:ext cx="2106295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例如：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×3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402769" y="758869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4233" y="1393843"/>
            <a:ext cx="5598292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两位数乘一位数，把两位数看成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与一位数相乘，再把所得的积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1"/>
          <p:cNvSpPr>
            <a:spLocks noChangeArrowheads="1"/>
          </p:cNvSpPr>
          <p:nvPr/>
        </p:nvSpPr>
        <p:spPr bwMode="auto">
          <a:xfrm>
            <a:off x="3105278" y="3642169"/>
            <a:ext cx="792088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3753350" y="3495028"/>
            <a:ext cx="216024" cy="936104"/>
          </a:xfrm>
          <a:prstGeom prst="leftBrace">
            <a:avLst>
              <a:gd name="adj1" fmla="val 52425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1" name="Rectangle 51"/>
          <p:cNvSpPr>
            <a:spLocks noChangeArrowheads="1"/>
          </p:cNvSpPr>
          <p:nvPr/>
        </p:nvSpPr>
        <p:spPr bwMode="auto">
          <a:xfrm>
            <a:off x="3890396" y="3171182"/>
            <a:ext cx="792088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51"/>
          <p:cNvSpPr>
            <a:spLocks noChangeArrowheads="1"/>
          </p:cNvSpPr>
          <p:nvPr/>
        </p:nvSpPr>
        <p:spPr bwMode="auto">
          <a:xfrm>
            <a:off x="3924180" y="4039254"/>
            <a:ext cx="792088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51"/>
          <p:cNvSpPr>
            <a:spLocks noChangeArrowheads="1"/>
          </p:cNvSpPr>
          <p:nvPr/>
        </p:nvSpPr>
        <p:spPr bwMode="auto">
          <a:xfrm>
            <a:off x="4259862" y="3183298"/>
            <a:ext cx="2016224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51"/>
          <p:cNvSpPr>
            <a:spLocks noChangeArrowheads="1"/>
          </p:cNvSpPr>
          <p:nvPr/>
        </p:nvSpPr>
        <p:spPr bwMode="auto">
          <a:xfrm>
            <a:off x="4096796" y="4045852"/>
            <a:ext cx="2016224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左大括号 26"/>
          <p:cNvSpPr/>
          <p:nvPr/>
        </p:nvSpPr>
        <p:spPr>
          <a:xfrm rot="10800000">
            <a:off x="5674413" y="3473573"/>
            <a:ext cx="216024" cy="936104"/>
          </a:xfrm>
          <a:prstGeom prst="leftBrace">
            <a:avLst>
              <a:gd name="adj1" fmla="val 52425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8" name="Rectangle 51"/>
          <p:cNvSpPr>
            <a:spLocks noChangeArrowheads="1"/>
          </p:cNvSpPr>
          <p:nvPr/>
        </p:nvSpPr>
        <p:spPr bwMode="auto">
          <a:xfrm>
            <a:off x="5890437" y="3647250"/>
            <a:ext cx="2789262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832102" y="3713537"/>
            <a:ext cx="2106295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例如：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" grpId="0"/>
      <p:bldP spid="20" grpId="0"/>
      <p:bldP spid="5" grpId="0" bldLvl="0" animBg="1"/>
      <p:bldP spid="21" grpId="0"/>
      <p:bldP spid="22" grpId="0"/>
      <p:bldP spid="24" grpId="0"/>
      <p:bldP spid="25" grpId="0"/>
      <p:bldP spid="27" grpId="0" bldLvl="0" animBg="1"/>
      <p:bldP spid="28" grpId="0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6963" y="612574"/>
            <a:ext cx="1160949" cy="1426048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209683" y="1020899"/>
            <a:ext cx="653913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口算下面各题。</a:t>
            </a:r>
            <a:endParaRPr lang="en-US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03288" y="1967654"/>
            <a:ext cx="7874624" cy="2001329"/>
          </a:xfrm>
          <a:prstGeom prst="roundRect">
            <a:avLst/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908482" y="2660905"/>
            <a:ext cx="72728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lnSpc>
                <a:spcPct val="20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6×6=     3×5=     2×4=      3×4=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3×6=     7×7=     8×6=      4×7=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93630" y="2310140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31920" y="2310140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93665" y="2301829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87232" y="2277255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82926" y="3154989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61636" y="3182312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40346" y="3147771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07442" y="3141682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2" grpId="0" bldLvl="0" animBg="1"/>
      <p:bldP spid="13" grpId="0" bldLvl="0" autoUpdateAnimBg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1809" y="3296873"/>
            <a:ext cx="1685708" cy="1685708"/>
          </a:xfrm>
          <a:prstGeom prst="rect">
            <a:avLst/>
          </a:prstGeom>
        </p:spPr>
      </p:pic>
      <p:sp>
        <p:nvSpPr>
          <p:cNvPr id="4" name="矩形标注 3"/>
          <p:cNvSpPr/>
          <p:nvPr/>
        </p:nvSpPr>
        <p:spPr>
          <a:xfrm>
            <a:off x="362670" y="1995686"/>
            <a:ext cx="2573477" cy="1301187"/>
          </a:xfrm>
          <a:prstGeom prst="wedgeRoundRectCallout">
            <a:avLst>
              <a:gd name="adj1" fmla="val -16444"/>
              <a:gd name="adj2" fmla="val 55951"/>
              <a:gd name="adj3" fmla="val 16667"/>
            </a:avLst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举手回答：你能提出什么数学问题？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66501" y="809701"/>
            <a:ext cx="4297166" cy="3673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17854" y="3186534"/>
            <a:ext cx="1599663" cy="1560589"/>
          </a:xfrm>
          <a:prstGeom prst="rect">
            <a:avLst/>
          </a:prstGeom>
        </p:spPr>
      </p:pic>
      <p:grpSp>
        <p:nvGrpSpPr>
          <p:cNvPr id="201" name="组合 200"/>
          <p:cNvGrpSpPr/>
          <p:nvPr/>
        </p:nvGrpSpPr>
        <p:grpSpPr>
          <a:xfrm>
            <a:off x="5749083" y="1509667"/>
            <a:ext cx="3138551" cy="1676867"/>
            <a:chOff x="2755995" y="3464401"/>
            <a:chExt cx="3456384" cy="1586911"/>
          </a:xfrm>
        </p:grpSpPr>
        <p:sp>
          <p:nvSpPr>
            <p:cNvPr id="202" name="云形标注 201"/>
            <p:cNvSpPr/>
            <p:nvPr/>
          </p:nvSpPr>
          <p:spPr>
            <a:xfrm>
              <a:off x="2755995" y="3464401"/>
              <a:ext cx="3456384" cy="1586911"/>
            </a:xfrm>
            <a:prstGeom prst="cloudCallout">
              <a:avLst>
                <a:gd name="adj1" fmla="val 20636"/>
                <a:gd name="adj2" fmla="val 64470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3021417" y="3776920"/>
              <a:ext cx="3042041" cy="90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是多少，用（    ）计算。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99585" y="1458016"/>
            <a:ext cx="4927788" cy="1070361"/>
            <a:chOff x="1115616" y="483518"/>
            <a:chExt cx="4927788" cy="10703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616" y="483518"/>
              <a:ext cx="948757" cy="715162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1891305" y="599772"/>
              <a:ext cx="4152099" cy="95410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8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rPr>
                <a:t>方法一：用加法算乘法：</a:t>
              </a:r>
              <a:endPara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1528631" y="741270"/>
            <a:ext cx="6016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坐碰碰车每人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人要花多少钱？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36"/>
          <p:cNvSpPr txBox="1">
            <a:spLocks noChangeArrowheads="1"/>
          </p:cNvSpPr>
          <p:nvPr/>
        </p:nvSpPr>
        <p:spPr bwMode="auto">
          <a:xfrm flipH="1">
            <a:off x="6732240" y="2250384"/>
            <a:ext cx="1149096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乘法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1342515" y="934796"/>
            <a:ext cx="4233672" cy="91728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795759" y="2283006"/>
            <a:ext cx="5059112" cy="148030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3D6C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65392" y="2453330"/>
            <a:ext cx="1551631" cy="1127208"/>
            <a:chOff x="3419031" y="2730929"/>
            <a:chExt cx="1774761" cy="1289304"/>
          </a:xfrm>
        </p:grpSpPr>
        <p:sp>
          <p:nvSpPr>
            <p:cNvPr id="74" name="圆角矩形 73"/>
            <p:cNvSpPr/>
            <p:nvPr/>
          </p:nvSpPr>
          <p:spPr>
            <a:xfrm>
              <a:off x="3419031" y="2730929"/>
              <a:ext cx="1774761" cy="128930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4637" y="2936611"/>
              <a:ext cx="670957" cy="877939"/>
            </a:xfrm>
            <a:prstGeom prst="rect">
              <a:avLst/>
            </a:prstGeom>
          </p:spPr>
        </p:pic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5594" y="2979531"/>
              <a:ext cx="670957" cy="877939"/>
            </a:xfrm>
            <a:prstGeom prst="rect">
              <a:avLst/>
            </a:prstGeom>
          </p:spPr>
        </p:pic>
      </p:grpSp>
      <p:grpSp>
        <p:nvGrpSpPr>
          <p:cNvPr id="77" name="组合 76"/>
          <p:cNvGrpSpPr/>
          <p:nvPr/>
        </p:nvGrpSpPr>
        <p:grpSpPr>
          <a:xfrm>
            <a:off x="2502833" y="2442013"/>
            <a:ext cx="1551631" cy="1127208"/>
            <a:chOff x="3419031" y="2730929"/>
            <a:chExt cx="1774761" cy="1289304"/>
          </a:xfrm>
        </p:grpSpPr>
        <p:sp>
          <p:nvSpPr>
            <p:cNvPr id="78" name="圆角矩形 77"/>
            <p:cNvSpPr/>
            <p:nvPr/>
          </p:nvSpPr>
          <p:spPr>
            <a:xfrm>
              <a:off x="3419031" y="2730929"/>
              <a:ext cx="1774761" cy="128930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4637" y="2936611"/>
              <a:ext cx="670957" cy="877939"/>
            </a:xfrm>
            <a:prstGeom prst="rect">
              <a:avLst/>
            </a:prstGeom>
          </p:spPr>
        </p:pic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5594" y="2979531"/>
              <a:ext cx="670957" cy="877939"/>
            </a:xfrm>
            <a:prstGeom prst="rect">
              <a:avLst/>
            </a:prstGeom>
          </p:spPr>
        </p:pic>
      </p:grpSp>
      <p:grpSp>
        <p:nvGrpSpPr>
          <p:cNvPr id="81" name="组合 80"/>
          <p:cNvGrpSpPr/>
          <p:nvPr/>
        </p:nvGrpSpPr>
        <p:grpSpPr>
          <a:xfrm>
            <a:off x="4146266" y="2443897"/>
            <a:ext cx="1551631" cy="1127208"/>
            <a:chOff x="3419031" y="2730929"/>
            <a:chExt cx="1774761" cy="1289304"/>
          </a:xfrm>
        </p:grpSpPr>
        <p:sp>
          <p:nvSpPr>
            <p:cNvPr id="82" name="圆角矩形 81"/>
            <p:cNvSpPr/>
            <p:nvPr/>
          </p:nvSpPr>
          <p:spPr>
            <a:xfrm>
              <a:off x="3419031" y="2730929"/>
              <a:ext cx="1774761" cy="128930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4637" y="2936611"/>
              <a:ext cx="670957" cy="877939"/>
            </a:xfrm>
            <a:prstGeom prst="rect">
              <a:avLst/>
            </a:prstGeom>
          </p:spPr>
        </p:pic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5594" y="2979531"/>
              <a:ext cx="670957" cy="877939"/>
            </a:xfrm>
            <a:prstGeom prst="rect">
              <a:avLst/>
            </a:prstGeom>
          </p:spPr>
        </p:pic>
      </p:grpSp>
      <p:sp>
        <p:nvSpPr>
          <p:cNvPr id="85" name="圆角矩形 84"/>
          <p:cNvSpPr/>
          <p:nvPr/>
        </p:nvSpPr>
        <p:spPr>
          <a:xfrm>
            <a:off x="1604040" y="3921115"/>
            <a:ext cx="3697363" cy="648873"/>
          </a:xfrm>
          <a:prstGeom prst="roundRect">
            <a:avLst/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40" grpId="0" bldLvl="0" animBg="1"/>
      <p:bldP spid="41" grpId="0" bldLvl="0" animBg="1"/>
      <p:bldP spid="8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65866" y="3091044"/>
            <a:ext cx="1377815" cy="1377815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1506158" y="2221149"/>
            <a:ext cx="45127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方法二：用数的组成计算：</a:t>
            </a:r>
            <a:endParaRPr lang="zh-CN" altLang="en-US" sz="28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528631" y="775964"/>
            <a:ext cx="6016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坐碰碰车每人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人要花多少钱？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1342515" y="1155234"/>
            <a:ext cx="4233672" cy="91728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标注 25"/>
          <p:cNvSpPr/>
          <p:nvPr/>
        </p:nvSpPr>
        <p:spPr>
          <a:xfrm>
            <a:off x="637564" y="3219820"/>
            <a:ext cx="2984185" cy="678667"/>
          </a:xfrm>
          <a:prstGeom prst="wedgeRectCallout">
            <a:avLst>
              <a:gd name="adj1" fmla="val -19933"/>
              <a:gd name="adj2" fmla="val -49697"/>
            </a:avLst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可以看做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下箭头 26"/>
          <p:cNvSpPr/>
          <p:nvPr/>
        </p:nvSpPr>
        <p:spPr>
          <a:xfrm rot="16200000">
            <a:off x="3775667" y="3262306"/>
            <a:ext cx="448056" cy="755891"/>
          </a:xfrm>
          <a:prstGeom prst="downArrow">
            <a:avLst/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4572000" y="3219820"/>
            <a:ext cx="2893866" cy="84086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个十，即为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/>
      <p:bldP spid="27" grpId="0" bldLvl="0" animBg="1"/>
      <p:bldP spid="2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9350" y="2707964"/>
            <a:ext cx="1927973" cy="1927973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2023271" y="1747610"/>
            <a:ext cx="45127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方法三：用乘法口诀计算：</a:t>
            </a:r>
            <a:endParaRPr lang="zh-CN" altLang="en-US" sz="28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457511" y="680399"/>
            <a:ext cx="6016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坐碰碰车每人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人要花多少钱？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1271395" y="1023949"/>
            <a:ext cx="4233672" cy="91728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067323" y="2520642"/>
            <a:ext cx="1787548" cy="46350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2×3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043348" y="3146342"/>
            <a:ext cx="1927973" cy="82130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的后面有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右大括号 4"/>
          <p:cNvSpPr/>
          <p:nvPr/>
        </p:nvSpPr>
        <p:spPr>
          <a:xfrm>
            <a:off x="4172938" y="2696115"/>
            <a:ext cx="288032" cy="1111819"/>
          </a:xfrm>
          <a:prstGeom prst="rightBrace">
            <a:avLst>
              <a:gd name="adj1" fmla="val 32753"/>
              <a:gd name="adj2" fmla="val 50000"/>
            </a:avLst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4644896" y="2891985"/>
            <a:ext cx="2105111" cy="7200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20×3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2844696" y="4112532"/>
            <a:ext cx="40745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人要花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04786" y="1233730"/>
            <a:ext cx="3400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5" grpId="0" bldLvl="0" animBg="1"/>
      <p:bldP spid="14" grpId="0" bldLvl="0" animBg="1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1577499" y="3438684"/>
            <a:ext cx="3205667" cy="130377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3D6C5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09361" y="3241321"/>
            <a:ext cx="1984582" cy="198155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51961" y="675081"/>
            <a:ext cx="3400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200×3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3816651" y="599489"/>
            <a:ext cx="3136150" cy="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209097" y="745597"/>
            <a:ext cx="403149" cy="533873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419788" y="717021"/>
            <a:ext cx="403149" cy="533873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649507" y="1835041"/>
            <a:ext cx="3091165" cy="87110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3D6C5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燕尾形箭头 13"/>
          <p:cNvSpPr/>
          <p:nvPr/>
        </p:nvSpPr>
        <p:spPr>
          <a:xfrm rot="5400000">
            <a:off x="2858557" y="2871593"/>
            <a:ext cx="605662" cy="475488"/>
          </a:xfrm>
          <a:prstGeom prst="notchedRightArrow">
            <a:avLst/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76434" y="3522394"/>
            <a:ext cx="3142444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再在积的后面添上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燕尾形箭头 16"/>
          <p:cNvSpPr/>
          <p:nvPr/>
        </p:nvSpPr>
        <p:spPr>
          <a:xfrm rot="5400000">
            <a:off x="2858557" y="1285135"/>
            <a:ext cx="605662" cy="475488"/>
          </a:xfrm>
          <a:prstGeom prst="notchedRightArrow">
            <a:avLst/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16860" y="1971538"/>
            <a:ext cx="3489408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先算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2×3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zh-CN" sz="4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1"/>
          <p:cNvSpPr>
            <a:spLocks noChangeArrowheads="1"/>
          </p:cNvSpPr>
          <p:nvPr/>
        </p:nvSpPr>
        <p:spPr bwMode="auto">
          <a:xfrm>
            <a:off x="785411" y="661891"/>
            <a:ext cx="3136150" cy="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口算：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38165" y="1145540"/>
            <a:ext cx="286004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同桌交流：试着用上面的方法算一算，并用自己的话说一说，你是怎样想的？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9" grpId="0"/>
      <p:bldP spid="10" grpId="0"/>
      <p:bldP spid="11" grpId="0" bldLvl="0" animBg="1"/>
      <p:bldP spid="12" grpId="0" bldLvl="0" animBg="1"/>
      <p:bldP spid="13" grpId="0" bldLvl="0" animBg="1"/>
      <p:bldP spid="14" grpId="0" bldLvl="0" animBg="1"/>
      <p:bldP spid="15" grpId="0"/>
      <p:bldP spid="17" grpId="0" bldLvl="0" animBg="1"/>
      <p:bldP spid="18" grpId="0"/>
      <p:bldP spid="19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626604" y="350503"/>
            <a:ext cx="1969968" cy="1969968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401966" y="1082494"/>
            <a:ext cx="6539132" cy="607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小试牛刀：口算下面各题。</a:t>
            </a:r>
            <a:endParaRPr lang="en-US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74678" y="2150123"/>
            <a:ext cx="7874624" cy="2001329"/>
          </a:xfrm>
          <a:prstGeom prst="roundRect">
            <a:avLst/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746686" y="2884685"/>
            <a:ext cx="72728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lnSpc>
                <a:spcPct val="20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60×6=     300×5=     2×40=    30×4=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3×60=     700×7=     80×6=    40×7=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12703" y="2524386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93866" y="2508542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71222" y="2524386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415635" y="2508542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12703" y="3356269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63451" y="3371065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91157" y="3371065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29834" y="3356269"/>
            <a:ext cx="136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2" grpId="0" bldLvl="0" animBg="1"/>
      <p:bldP spid="13" grpId="0" bldLvl="0" autoUpdateAnimBg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69836" y="3006932"/>
            <a:ext cx="1930556" cy="1930556"/>
          </a:xfrm>
          <a:prstGeom prst="rect">
            <a:avLst/>
          </a:prstGeom>
        </p:spPr>
      </p:pic>
      <p:grpSp>
        <p:nvGrpSpPr>
          <p:cNvPr id="201" name="组合 200"/>
          <p:cNvGrpSpPr/>
          <p:nvPr/>
        </p:nvGrpSpPr>
        <p:grpSpPr>
          <a:xfrm>
            <a:off x="5515021" y="1289229"/>
            <a:ext cx="3138551" cy="1676867"/>
            <a:chOff x="2755995" y="3464401"/>
            <a:chExt cx="3456384" cy="1586911"/>
          </a:xfrm>
        </p:grpSpPr>
        <p:sp>
          <p:nvSpPr>
            <p:cNvPr id="202" name="云形标注 201"/>
            <p:cNvSpPr/>
            <p:nvPr/>
          </p:nvSpPr>
          <p:spPr>
            <a:xfrm>
              <a:off x="2755995" y="3464401"/>
              <a:ext cx="3456384" cy="1586911"/>
            </a:xfrm>
            <a:prstGeom prst="cloudCallout">
              <a:avLst>
                <a:gd name="adj1" fmla="val 20636"/>
                <a:gd name="adj2" fmla="val 64470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3021417" y="3776920"/>
              <a:ext cx="3042041" cy="90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是多少，用（    ）计算。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1294569" y="691262"/>
            <a:ext cx="6016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坐过山车每人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人需要多少钱？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36"/>
          <p:cNvSpPr txBox="1">
            <a:spLocks noChangeArrowheads="1"/>
          </p:cNvSpPr>
          <p:nvPr/>
        </p:nvSpPr>
        <p:spPr bwMode="auto">
          <a:xfrm flipH="1">
            <a:off x="6484156" y="2052825"/>
            <a:ext cx="1149096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乘法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1108453" y="934796"/>
            <a:ext cx="4233672" cy="91728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2049809" y="1567346"/>
            <a:ext cx="761324" cy="2778384"/>
          </a:xfrm>
          <a:prstGeom prst="roundRect">
            <a:avLst>
              <a:gd name="adj" fmla="val 50000"/>
            </a:avLst>
          </a:prstGeom>
          <a:solidFill>
            <a:srgbClr val="FFC000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213283" y="1603579"/>
            <a:ext cx="761324" cy="2748072"/>
          </a:xfrm>
          <a:prstGeom prst="roundRect">
            <a:avLst>
              <a:gd name="adj" fmla="val 50000"/>
            </a:avLst>
          </a:prstGeom>
          <a:solidFill>
            <a:srgbClr val="FFC000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910" y="1840117"/>
            <a:ext cx="1365799" cy="72514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185" y="2615045"/>
            <a:ext cx="1365799" cy="72514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327" y="3469706"/>
            <a:ext cx="1365799" cy="725141"/>
          </a:xfrm>
          <a:prstGeom prst="rect">
            <a:avLst/>
          </a:prstGeom>
        </p:spPr>
      </p:pic>
      <p:sp>
        <p:nvSpPr>
          <p:cNvPr id="32" name="圆角矩形 31"/>
          <p:cNvSpPr/>
          <p:nvPr/>
        </p:nvSpPr>
        <p:spPr>
          <a:xfrm>
            <a:off x="1089903" y="1724637"/>
            <a:ext cx="1966107" cy="775420"/>
          </a:xfrm>
          <a:prstGeom prst="roundRect">
            <a:avLst/>
          </a:prstGeom>
          <a:noFill/>
          <a:ln w="28575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1063211" y="2560305"/>
            <a:ext cx="1992799" cy="775420"/>
          </a:xfrm>
          <a:prstGeom prst="roundRect">
            <a:avLst/>
          </a:prstGeom>
          <a:noFill/>
          <a:ln w="28575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1069958" y="3404505"/>
            <a:ext cx="2015529" cy="775420"/>
          </a:xfrm>
          <a:prstGeom prst="roundRect">
            <a:avLst/>
          </a:prstGeom>
          <a:noFill/>
          <a:ln w="28575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Rectangle 30"/>
          <p:cNvSpPr>
            <a:spLocks noChangeArrowheads="1"/>
          </p:cNvSpPr>
          <p:nvPr/>
        </p:nvSpPr>
        <p:spPr bwMode="auto">
          <a:xfrm>
            <a:off x="1043608" y="4168313"/>
            <a:ext cx="2012402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10×3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Rectangle 30"/>
          <p:cNvSpPr>
            <a:spLocks noChangeArrowheads="1"/>
          </p:cNvSpPr>
          <p:nvPr/>
        </p:nvSpPr>
        <p:spPr bwMode="auto">
          <a:xfrm>
            <a:off x="2004084" y="4163594"/>
            <a:ext cx="1709964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2×3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30"/>
          <p:cNvSpPr>
            <a:spLocks noChangeArrowheads="1"/>
          </p:cNvSpPr>
          <p:nvPr/>
        </p:nvSpPr>
        <p:spPr bwMode="auto">
          <a:xfrm>
            <a:off x="3398976" y="2231347"/>
            <a:ext cx="1854069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10×3=30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67214" y="333102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30+6=36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67214" y="277246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2×3=6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Rectangle 51"/>
          <p:cNvSpPr>
            <a:spLocks noChangeArrowheads="1"/>
          </p:cNvSpPr>
          <p:nvPr/>
        </p:nvSpPr>
        <p:spPr bwMode="auto">
          <a:xfrm>
            <a:off x="3603985" y="1127615"/>
            <a:ext cx="313615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177930" y="3934083"/>
            <a:ext cx="40760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人需要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40" grpId="0" bldLvl="0" animBg="1"/>
      <p:bldP spid="26" grpId="0" bldLvl="0" animBg="1"/>
      <p:bldP spid="27" grpId="0" bldLvl="0" animBg="1"/>
      <p:bldP spid="32" grpId="0" bldLvl="0" animBg="1"/>
      <p:bldP spid="33" grpId="0" bldLvl="0" animBg="1"/>
      <p:bldP spid="34" grpId="0" bldLvl="0" animBg="1"/>
      <p:bldP spid="35" grpId="0"/>
      <p:bldP spid="36" grpId="0"/>
      <p:bldP spid="37" grpId="0"/>
      <p:bldP spid="4" grpId="0"/>
      <p:bldP spid="5" grpId="0"/>
      <p:bldP spid="39" grpId="0"/>
      <p:bldP spid="44" grpId="0"/>
    </p:bldLst>
  </p:timing>
</p:sld>
</file>

<file path=ppt/tags/tag1.xml><?xml version="1.0" encoding="utf-8"?>
<p:tagLst xmlns:p="http://schemas.openxmlformats.org/presentationml/2006/main">
  <p:tag name="COMMONDATA" val="eyJoZGlkIjoiYWJiNGYzMTI1Y2MwZDQ5MzE1OTM2Y2U0ZmY5N2JmNDcifQ=="/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1373</Words>
  <Application>WPS 演示</Application>
  <PresentationFormat>全屏显示(16:9)</PresentationFormat>
  <Paragraphs>261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楷体_GB2312</vt:lpstr>
      <vt:lpstr>新宋体</vt:lpstr>
      <vt:lpstr>Times New Roman</vt:lpstr>
      <vt:lpstr>Calibri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57</cp:revision>
  <dcterms:created xsi:type="dcterms:W3CDTF">2019-09-02T08:53:00Z</dcterms:created>
  <dcterms:modified xsi:type="dcterms:W3CDTF">2023-09-28T13:39:04Z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AF5914840F9541AFB3D16DDB69455FA4</vt:lpwstr>
  </property>
</Properties>
</file>