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9" r:id="rId4"/>
  </p:sldMasterIdLst>
  <p:notesMasterIdLst>
    <p:notesMasterId r:id="rId17"/>
  </p:notesMasterIdLst>
  <p:handoutMasterIdLst>
    <p:handoutMasterId r:id="rId46"/>
  </p:handoutMasterIdLst>
  <p:sldIdLst>
    <p:sldId id="384" r:id="rId5"/>
    <p:sldId id="382" r:id="rId6"/>
    <p:sldId id="383" r:id="rId7"/>
    <p:sldId id="413" r:id="rId8"/>
    <p:sldId id="414" r:id="rId9"/>
    <p:sldId id="415" r:id="rId10"/>
    <p:sldId id="416" r:id="rId11"/>
    <p:sldId id="417" r:id="rId12"/>
    <p:sldId id="418" r:id="rId13"/>
    <p:sldId id="381" r:id="rId14"/>
    <p:sldId id="386" r:id="rId15"/>
    <p:sldId id="387" r:id="rId16"/>
    <p:sldId id="419" r:id="rId18"/>
    <p:sldId id="385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  <p:sldId id="436" r:id="rId36"/>
    <p:sldId id="437" r:id="rId37"/>
    <p:sldId id="438" r:id="rId38"/>
    <p:sldId id="439" r:id="rId39"/>
    <p:sldId id="440" r:id="rId40"/>
    <p:sldId id="441" r:id="rId41"/>
    <p:sldId id="442" r:id="rId42"/>
    <p:sldId id="443" r:id="rId43"/>
    <p:sldId id="444" r:id="rId44"/>
    <p:sldId id="449" r:id="rId45"/>
  </p:sldIdLst>
  <p:sldSz cx="9144000" cy="5143500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DC31E"/>
    <a:srgbClr val="FFCF37"/>
    <a:srgbClr val="0000FF"/>
    <a:srgbClr val="FF6600"/>
    <a:srgbClr val="FF9900"/>
    <a:srgbClr val="FF00FF"/>
    <a:srgbClr val="66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75"/>
    <p:restoredTop sz="96256"/>
  </p:normalViewPr>
  <p:slideViewPr>
    <p:cSldViewPr showGuides="1">
      <p:cViewPr varScale="1">
        <p:scale>
          <a:sx n="140" d="100"/>
          <a:sy n="140" d="100"/>
        </p:scale>
        <p:origin x="55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gs" Target="tags/tag33.xml"/><Relationship Id="rId5" Type="http://schemas.openxmlformats.org/officeDocument/2006/relationships/slide" Target="slides/slide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5E4AD3-DF3F-4AB9-A76F-8B27EDD0CC2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715024-0D6D-4148-81B2-13856261EA8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001EDA-A560-4381-8D51-BC6D2B97A26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A5C42E-56BA-4645-B7C7-4570DB74EBD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458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2458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0825" cy="5143500"/>
          </a:xfrm>
          <a:prstGeom prst="rect">
            <a:avLst/>
          </a:prstGeom>
          <a:solidFill>
            <a:srgbClr val="AFC8D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57657"/>
          <a:stretch>
            <a:fillRect/>
          </a:stretch>
        </p:blipFill>
        <p:spPr>
          <a:xfrm>
            <a:off x="8847" y="4659982"/>
            <a:ext cx="9155113" cy="508404"/>
          </a:xfrm>
          <a:custGeom>
            <a:avLst/>
            <a:gdLst>
              <a:gd name="connsiteX0" fmla="*/ 0 w 9155113"/>
              <a:gd name="connsiteY0" fmla="*/ 0 h 1631515"/>
              <a:gd name="connsiteX1" fmla="*/ 9155113 w 9155113"/>
              <a:gd name="connsiteY1" fmla="*/ 0 h 1631515"/>
              <a:gd name="connsiteX2" fmla="*/ 9155113 w 9155113"/>
              <a:gd name="connsiteY2" fmla="*/ 1631515 h 1631515"/>
              <a:gd name="connsiteX3" fmla="*/ 0 w 9155113"/>
              <a:gd name="connsiteY3" fmla="*/ 1631515 h 163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113" h="1631515">
                <a:moveTo>
                  <a:pt x="0" y="0"/>
                </a:moveTo>
                <a:lnTo>
                  <a:pt x="9155113" y="0"/>
                </a:lnTo>
                <a:lnTo>
                  <a:pt x="9155113" y="1631515"/>
                </a:lnTo>
                <a:lnTo>
                  <a:pt x="0" y="1631515"/>
                </a:lnTo>
                <a:close/>
              </a:path>
            </a:pathLst>
          </a:custGeom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4"/>
          <a:srcRect b="37308"/>
          <a:stretch>
            <a:fillRect/>
          </a:stretch>
        </p:blipFill>
        <p:spPr>
          <a:xfrm>
            <a:off x="9525" y="3930650"/>
            <a:ext cx="9131300" cy="1233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0825" cy="5143500"/>
          </a:xfrm>
          <a:prstGeom prst="rect">
            <a:avLst/>
          </a:prstGeom>
          <a:solidFill>
            <a:srgbClr val="AFC8D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57657"/>
          <a:stretch>
            <a:fillRect/>
          </a:stretch>
        </p:blipFill>
        <p:spPr>
          <a:xfrm>
            <a:off x="8847" y="4659982"/>
            <a:ext cx="9155113" cy="508404"/>
          </a:xfrm>
          <a:custGeom>
            <a:avLst/>
            <a:gdLst>
              <a:gd name="connsiteX0" fmla="*/ 0 w 9155113"/>
              <a:gd name="connsiteY0" fmla="*/ 0 h 1631515"/>
              <a:gd name="connsiteX1" fmla="*/ 9155113 w 9155113"/>
              <a:gd name="connsiteY1" fmla="*/ 0 h 1631515"/>
              <a:gd name="connsiteX2" fmla="*/ 9155113 w 9155113"/>
              <a:gd name="connsiteY2" fmla="*/ 1631515 h 1631515"/>
              <a:gd name="connsiteX3" fmla="*/ 0 w 9155113"/>
              <a:gd name="connsiteY3" fmla="*/ 1631515 h 163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113" h="1631515">
                <a:moveTo>
                  <a:pt x="0" y="0"/>
                </a:moveTo>
                <a:lnTo>
                  <a:pt x="9155113" y="0"/>
                </a:lnTo>
                <a:lnTo>
                  <a:pt x="9155113" y="1631515"/>
                </a:lnTo>
                <a:lnTo>
                  <a:pt x="0" y="1631515"/>
                </a:lnTo>
                <a:close/>
              </a:path>
            </a:pathLst>
          </a:custGeom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4"/>
          <a:srcRect b="37308"/>
          <a:stretch>
            <a:fillRect/>
          </a:stretch>
        </p:blipFill>
        <p:spPr>
          <a:xfrm>
            <a:off x="9525" y="3930650"/>
            <a:ext cx="9131300" cy="1233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4520709">
            <a:off x="-376237" y="-171450"/>
            <a:ext cx="1603375" cy="113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96875" y="-92075"/>
            <a:ext cx="1914525" cy="1350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3"/>
          <a:srcRect l="22820" r="5901"/>
          <a:stretch>
            <a:fillRect/>
          </a:stretch>
        </p:blipFill>
        <p:spPr>
          <a:xfrm>
            <a:off x="0" y="0"/>
            <a:ext cx="91344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2"/>
          <a:srcRect l="22820" r="5901"/>
          <a:stretch>
            <a:fillRect/>
          </a:stretch>
        </p:blipFill>
        <p:spPr>
          <a:xfrm>
            <a:off x="0" y="0"/>
            <a:ext cx="91344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8D8EF8-5688-4BB9-A920-F0A37BE194D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96875" y="-92075"/>
            <a:ext cx="1914525" cy="1350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6"/>
          <p:cNvGrpSpPr/>
          <p:nvPr/>
        </p:nvGrpSpPr>
        <p:grpSpPr>
          <a:xfrm>
            <a:off x="1116013" y="411163"/>
            <a:ext cx="2471737" cy="600075"/>
            <a:chOff x="1939528" y="748904"/>
            <a:chExt cx="2472408" cy="600075"/>
          </a:xfrm>
        </p:grpSpPr>
        <p:sp>
          <p:nvSpPr>
            <p:cNvPr id="4" name="任意多边形 3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96975" y="1492250"/>
            <a:ext cx="33750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南山脚下一缸油，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姑嫂两个赌梳头。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姑娘梳成盘龙髻，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嫂嫂梳成羊兰头。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32363" y="1492250"/>
            <a:ext cx="34575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树头挂网枉求虾，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泥里无金空拨沙。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刺槐树里栽枸橘，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几时开得牡丹花？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2"/>
          <p:cNvGrpSpPr/>
          <p:nvPr/>
        </p:nvGrpSpPr>
        <p:grpSpPr>
          <a:xfrm>
            <a:off x="2030413" y="1985963"/>
            <a:ext cx="5689600" cy="809625"/>
            <a:chOff x="2332128" y="1213495"/>
            <a:chExt cx="5689746" cy="809428"/>
          </a:xfrm>
        </p:grpSpPr>
        <p:sp>
          <p:nvSpPr>
            <p:cNvPr id="3" name="椭圆 2"/>
            <p:cNvSpPr/>
            <p:nvPr/>
          </p:nvSpPr>
          <p:spPr>
            <a:xfrm>
              <a:off x="3578347" y="1242063"/>
              <a:ext cx="781070" cy="780860"/>
            </a:xfrm>
            <a:prstGeom prst="ellipse">
              <a:avLst/>
            </a:prstGeom>
            <a:solidFill>
              <a:srgbClr val="8DC3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09" name="标题 1"/>
            <p:cNvSpPr txBox="1"/>
            <p:nvPr/>
          </p:nvSpPr>
          <p:spPr>
            <a:xfrm>
              <a:off x="2332128" y="1213495"/>
              <a:ext cx="5689746" cy="777875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p>
              <a:pPr algn="ctr" eaLnBrk="1" hangingPunct="1"/>
              <a:r>
                <a:rPr lang="en-US" altLang="zh-CN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 </a:t>
              </a:r>
              <a:r>
                <a:rPr lang="zh-CN" altLang="en-US" sz="4400" b="1" baseline="300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*</a:t>
              </a:r>
              <a:r>
                <a:rPr lang="en-US" altLang="zh-CN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芦花鞋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7" name="图片 4"/>
          <p:cNvPicPr>
            <a:picLocks noChangeAspect="1"/>
          </p:cNvPicPr>
          <p:nvPr/>
        </p:nvPicPr>
        <p:blipFill>
          <a:blip r:embed="rId1"/>
          <a:srcRect l="35754"/>
          <a:stretch>
            <a:fillRect/>
          </a:stretch>
        </p:blipFill>
        <p:spPr>
          <a:xfrm>
            <a:off x="250825" y="123825"/>
            <a:ext cx="2330450" cy="46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6"/>
          <p:cNvGrpSpPr/>
          <p:nvPr/>
        </p:nvGrpSpPr>
        <p:grpSpPr>
          <a:xfrm>
            <a:off x="1331913" y="341313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5288" y="941388"/>
            <a:ext cx="8280400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用自己喜欢的方式阅读课文，边读边圈出文中的生字新词。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遇到难读的地方多读几遍，把课文读通、读顺。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想一想：课文在结构上有什么特点？分几部分写的，每部分分别写了什么？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6"/>
          <p:cNvGrpSpPr/>
          <p:nvPr/>
        </p:nvGrpSpPr>
        <p:grpSpPr>
          <a:xfrm>
            <a:off x="1258888" y="315913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304925" y="1611313"/>
            <a:ext cx="69215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搓绳        葵花        祈求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遗憾        污迹        雪屑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8888" y="1058863"/>
            <a:ext cx="6834188" cy="234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229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cuō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kuí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3200" b="1" kern="1200" cap="none" spc="-15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lnSpc>
                <a:spcPct val="229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yí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hàn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wū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xiè</a:t>
            </a:r>
            <a:r>
              <a:rPr kumimoji="0" lang="en-US" altLang="zh-CN" sz="3200" b="1" kern="1200" cap="none" spc="-15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endParaRPr kumimoji="0" lang="en-US" altLang="zh-CN" sz="3200" b="1" kern="1200" cap="none" spc="-150" normalizeH="0" baseline="0" noProof="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47813" y="1995488"/>
          <a:ext cx="6096000" cy="1511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7556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694" marB="45694"/>
                </a:tc>
              </a:tr>
              <a:tr h="7556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694" marB="45694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694" marB="45694"/>
                </a:tc>
              </a:tr>
            </a:tbl>
          </a:graphicData>
        </a:graphic>
      </p:graphicFrame>
      <p:sp>
        <p:nvSpPr>
          <p:cNvPr id="15376" name="文本框 1"/>
          <p:cNvSpPr txBox="1">
            <a:spLocks noChangeArrowheads="1"/>
          </p:cNvSpPr>
          <p:nvPr/>
        </p:nvSpPr>
        <p:spPr bwMode="auto">
          <a:xfrm>
            <a:off x="684213" y="555625"/>
            <a:ext cx="172720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比一比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CF37"/>
              </a:solidFill>
              <a:effectLst>
                <a:outerShdw blurRad="25400" dist="38100" dir="2700000" algn="tl" rotWithShape="0">
                  <a:prstClr val="black">
                    <a:alpha val="64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1963" y="2017713"/>
            <a:ext cx="719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9850" y="1981200"/>
            <a:ext cx="7191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9550" y="2787650"/>
            <a:ext cx="12239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7438" y="2794000"/>
            <a:ext cx="12239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摇撼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4863" y="2767013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74863" y="2060575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字形：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612775" y="557213"/>
            <a:ext cx="6913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这篇课文在结构上有什么特点？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612775" y="1374775"/>
            <a:ext cx="539908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用空行分成四个部分来写。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" y="2076450"/>
            <a:ext cx="82089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请大家用较快的速度再读读每部分内容，想想每部分分别写了什么，运用前面学过的列小标题的方法，为每部分列出小标题。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95513" y="1090613"/>
            <a:ext cx="2089150" cy="64135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第一部分：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5513" y="1924050"/>
            <a:ext cx="2089150" cy="64135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第二部分：</a:t>
            </a:r>
            <a:endParaRPr kumimoji="0" lang="zh-CN" altLang="en-US" sz="3200" b="1" kern="1200" cap="none" spc="0" normalizeH="0" baseline="0" noProof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5513" y="2789238"/>
            <a:ext cx="2089150" cy="641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第三部分：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5513" y="3724275"/>
            <a:ext cx="2089150" cy="7334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第四部分：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463" y="1060450"/>
            <a:ext cx="2447925" cy="64135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chemeClr val="bg1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采芦花编鞋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6463" y="1924050"/>
            <a:ext cx="2447925" cy="64135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chemeClr val="bg1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大雪天卖鞋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6463" y="2789238"/>
            <a:ext cx="2447925" cy="641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chemeClr val="bg1"/>
                </a:solidFill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城里人买鞋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6463" y="3724275"/>
            <a:ext cx="2447925" cy="7334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雪地里脱鞋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8" name="文本框 11"/>
          <p:cNvSpPr txBox="1">
            <a:spLocks noChangeArrowheads="1"/>
          </p:cNvSpPr>
          <p:nvPr/>
        </p:nvSpPr>
        <p:spPr bwMode="auto">
          <a:xfrm>
            <a:off x="3851275" y="214313"/>
            <a:ext cx="1511300" cy="642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小标题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25400" dist="38100" dir="2700000" algn="tl" rotWithShape="0">
                  <a:prstClr val="black">
                    <a:alpha val="64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987425"/>
            <a:ext cx="8207375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冬闲时，青铜全家精心编织了一百零一双芦花鞋，由青铜拿到油麻地镇上去卖，以增加收入。一个大雪天，青铜不顾家人的阻止，执意要到镇上卖剩下的十双鞋，一群城里人意外地买光了他的鞋。在回家的路上，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755650" y="123825"/>
            <a:ext cx="27368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文章主要内容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25400" dist="38100" dir="2700000" algn="tl" rotWithShape="0">
                  <a:prstClr val="black">
                    <a:alpha val="64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900113" y="1244600"/>
            <a:ext cx="75596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有一个人追来向青铜购买芦花鞋，看到那个后来者失望的眼神时，青铜脱下自己脚上的鞋卖给他，自己赤着脚走回了家。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6"/>
          <p:cNvGrpSpPr/>
          <p:nvPr/>
        </p:nvGrpSpPr>
        <p:grpSpPr>
          <a:xfrm>
            <a:off x="1103313" y="339725"/>
            <a:ext cx="2473325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3983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531" y="748904"/>
              <a:ext cx="583983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948" y="748904"/>
              <a:ext cx="583983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953" y="748904"/>
              <a:ext cx="583983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70138" y="3752850"/>
            <a:ext cx="1512887" cy="893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苦难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4688" y="3757613"/>
            <a:ext cx="1439862" cy="893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539750" y="1290638"/>
            <a:ext cx="80645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曹文轩的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青铜葵花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写苦难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大苦难，将苦难写得深刻；写美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大美，将美写到极致；写爱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至爱，将爱写得充满生机与情意。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539750" y="938213"/>
            <a:ext cx="80645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收罢秋庄稼，青铜家就已决定：今年冬闲时，全家人一起动手，编织一百双芦花鞋，然后让青铜背着，到油麻地镇上去卖。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这是家里的一笔收入，一笔很重要的收入。 想到这笔收入，全家人都很兴奋，觉得心里亮堂堂的，未来的日子亮堂堂的。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538" y="123825"/>
            <a:ext cx="2497137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诉说苦难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5"/>
          <p:cNvPicPr>
            <a:picLocks noChangeAspect="1"/>
          </p:cNvPicPr>
          <p:nvPr/>
        </p:nvPicPr>
        <p:blipFill>
          <a:blip r:embed="rId1"/>
          <a:srcRect l="19341" t="3516" r="19127" b="3304"/>
          <a:stretch>
            <a:fillRect/>
          </a:stretch>
        </p:blipFill>
        <p:spPr>
          <a:xfrm>
            <a:off x="971550" y="1276350"/>
            <a:ext cx="1871663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132138" y="1687513"/>
            <a:ext cx="532765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书名：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青铜葵花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作者：曹文轩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类别：长篇小说、儿童文学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793750" y="831850"/>
            <a:ext cx="50403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从这段话中你看出了什么？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3750" y="1563688"/>
            <a:ext cx="7704138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从这段话可以看出青铜家日子过得非常艰难，卖“一百双芦花鞋”对于青铜家来说，是“一笔很重要的收入”，从全家人的表现来看，青铜家很需要这笔钱。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539750" y="842963"/>
            <a:ext cx="8207375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天下了一夜大雪，积雪足有一尺厚，早晨门都很难推开。雪还在下。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奶奶对青铜说：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今天就别去镇上卖鞋了。”爸爸妈妈也都对青铜说：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剩下的十一双，一双是给你的，还有十双，卖得了就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611188" y="987425"/>
            <a:ext cx="81375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卖，卖不了就留着自家人穿。”葵花也一个劲儿地说：“哥，今天就别去卖鞋了。”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但青铜却坚持着今天一定要去镇上。他对奶奶他们说：“今天天冷，更会有人买鞋的。”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"/>
          <p:cNvSpPr txBox="1"/>
          <p:nvPr/>
        </p:nvSpPr>
        <p:spPr>
          <a:xfrm>
            <a:off x="896938" y="627063"/>
            <a:ext cx="61928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从这段话中你看出了哪些内容？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113" y="1492250"/>
            <a:ext cx="7777162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从“下了一夜大雪”“足有一尺厚”“门都很难推开”可以看出天气非常寒冷，在这样寒冷的天气里，青铜依然坚持去卖剩下的十双鞋，可见生活的艰难。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792163" y="987425"/>
            <a:ext cx="755967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但过了一会儿，他将右脚从芦花鞋里拔了出来，站在了雪地上。他的脚板顿时感到了一股针刺般的寒冷。他又将左脚从芦花鞋里拔了出来，站在了雪地上。又是一股刺骨的寒冷。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539750" y="627063"/>
            <a:ext cx="50403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从这段话中你看出了什么？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492250"/>
            <a:ext cx="7993063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青铜把剩下的十双芦花鞋全卖完了，可还有人要买时，竟脱下了穿在自己脚上的芦花鞋，赤脚行走在冰天雪地之中。可见这一点点钱对于青铜来说，也是极其重要的！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473075" y="700088"/>
            <a:ext cx="68405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你认为作者为什么要写这些“苦难”？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1492250"/>
            <a:ext cx="7742238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通过写“苦难”表现了人物的内心“美”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表现了“爱”。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075" y="2873375"/>
            <a:ext cx="802163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文中写景色美的句子数不胜数，请同学们找出来读一读，并说一说自己的阅读感受。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684213" y="700088"/>
            <a:ext cx="78486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那柔软的芦花，竟像是长在上面的一般。被风一吹，那花都往一个方向倾覆而去，露出金黄的稻草来。让人想到落在树上的鸟，风吹起时，细软的绒毛被吹开，露出身子来。两双鞋，既像四只鸟窝又像两对鸟。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971550" y="1419225"/>
            <a:ext cx="39608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这段话有什么作用？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066925"/>
            <a:ext cx="72009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这段话生动细腻地描写了芦花鞋的美，为下文城里人买光芦花鞋埋下伏笔。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755650" y="842963"/>
            <a:ext cx="7848600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他没有因为他们的眼神里闪现出来的那份欣喜而涨价，还是报了他本来想卖的价。他们都觉得便宜，二话没说，就付了钱。青铜抓着一大把钱，站在雪地上，一时竟有点儿反应不过来。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6"/>
          <p:cNvGrpSpPr/>
          <p:nvPr/>
        </p:nvGrpSpPr>
        <p:grpSpPr>
          <a:xfrm>
            <a:off x="1258888" y="339725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者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简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介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339" name="文本框 6"/>
          <p:cNvSpPr txBox="1"/>
          <p:nvPr/>
        </p:nvSpPr>
        <p:spPr>
          <a:xfrm>
            <a:off x="611188" y="1131888"/>
            <a:ext cx="806450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曹文轩，江苏盐城人，北京大学教授，博士生导师，著名作家。荣获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年国际安徒生奖，是一位获此殊荣的中国作家。代表作有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草房子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青铜葵花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山羊不吃天堂草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684213" y="987425"/>
            <a:ext cx="6624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从这段话中我们可以看出什么？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1779588"/>
            <a:ext cx="76327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青铜没有因为城里人欣赏他的鞋而涨价，还是按原本要卖的价格报价，可见他的诚实、纯朴。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611188" y="627063"/>
            <a:ext cx="80645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他弯下腰，捡起了那双芦花鞋，放到眼前看着。因为一路上都是雪，那双鞋竟然没有一丝污迹，看上去，完全是一双新鞋。他笑了笑，掉头朝那个人追了过去。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他的赤脚踏过积雪时，溅起了一蓬蓬雪屑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827088" y="557213"/>
            <a:ext cx="6624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从这段话中我们可以看出什么？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276350"/>
            <a:ext cx="7847012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青铜不想让那个后来者失望，毅然在大雪天脱下自己的新鞋朝那个人追去，可见他的善良、朴实。结尾“溅起了一蓬蓬雪屑”这一句衬托了青铜这种美好的品质，耐人寻味。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1187450" y="195263"/>
            <a:ext cx="1223963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CF37"/>
              </a:solidFill>
              <a:effectLst>
                <a:outerShdw blurRad="25400" dist="38100" dir="2700000" algn="tl" rotWithShape="0">
                  <a:prstClr val="black">
                    <a:alpha val="64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131888"/>
            <a:ext cx="820737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经过同学们的阅读、交流，我们感受到了青铜一家的苦难和爱，文中故事情节以及景物描写感人至深，令人回味无穷。作者遣词造句的精妙、选材构段的精巧，无处不让我们感受到语言的魅力所在。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7106" name="组合 6"/>
          <p:cNvGrpSpPr/>
          <p:nvPr/>
        </p:nvGrpSpPr>
        <p:grpSpPr>
          <a:xfrm>
            <a:off x="395288" y="339725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鉴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0763" y="1563688"/>
            <a:ext cx="727392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一本优秀的书籍，在写法上也总有很多地方值得读者借鉴。那么，你在阅读本文的时候，有哪些收获呢？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755650" y="1347788"/>
            <a:ext cx="7920038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景物描写如临其境。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如写雪大，天下了一夜大雪，积雪足有一尺厚，早晨门都很难推开。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684213" y="627063"/>
            <a:ext cx="7777162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细节描写真实感人。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写青铜脱鞋时，走着走着，青铜放慢了脚步。他的目光落在了自己脚上的那双芦花鞋上。雪在芦花鞋下咯吱咯吱地响着。他越走越慢，后来停下了。他看看天空，看看雪地，最后又把目光落在了自己脚上的芦花鞋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1"/>
          <p:cNvSpPr/>
          <p:nvPr/>
        </p:nvSpPr>
        <p:spPr>
          <a:xfrm>
            <a:off x="684213" y="1131888"/>
            <a:ext cx="7920037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人物刻画栩栩如生。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如写青铜的倔强，对面屋子里围炉烤火的人招呼青铜：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进屋里来吧，这里能看到你的鞋，丢不了。”青铜摇了摇手，坚持守在芦花鞋旁。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2" name="组合 6"/>
          <p:cNvGrpSpPr/>
          <p:nvPr/>
        </p:nvGrpSpPr>
        <p:grpSpPr>
          <a:xfrm>
            <a:off x="1258888" y="339725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展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延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伸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84213" y="1203325"/>
            <a:ext cx="7632700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青铜葵花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一书中像这样隽永的文字，饱含真挚的情感的句子还有很多很多，每一章都能震撼我们的心灵。同学们。课后让我们继续阅读这本书。一定会有更多的惊喜等着你！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5"/>
          <p:cNvSpPr txBox="1"/>
          <p:nvPr/>
        </p:nvSpPr>
        <p:spPr>
          <a:xfrm>
            <a:off x="3979863" y="771525"/>
            <a:ext cx="2867025" cy="1035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采集芦花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全家动手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127250" y="1182688"/>
            <a:ext cx="217488" cy="349408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311400" y="1041400"/>
            <a:ext cx="1885950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编芦花鞋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 flipH="1">
            <a:off x="6846888" y="966788"/>
            <a:ext cx="292100" cy="3941763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0900" y="1554163"/>
            <a:ext cx="554038" cy="2792412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在苦难中成长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2231" name="Text Box 14"/>
          <p:cNvSpPr txBox="1"/>
          <p:nvPr/>
        </p:nvSpPr>
        <p:spPr>
          <a:xfrm>
            <a:off x="1660525" y="2185988"/>
            <a:ext cx="600075" cy="13589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芦花鞋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5692775" y="1068388"/>
            <a:ext cx="1154113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832225" y="868363"/>
            <a:ext cx="163513" cy="855663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 rot="10800000">
            <a:off x="5548313" y="863600"/>
            <a:ext cx="163513" cy="92868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956050" y="1860550"/>
            <a:ext cx="2151063" cy="1035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剩十一双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坚持要去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2301875" y="2112963"/>
            <a:ext cx="1852613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青铜卖鞋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5692775" y="2112963"/>
            <a:ext cx="1154113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坚强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848100" y="1987550"/>
            <a:ext cx="147638" cy="804863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 rot="10800000">
            <a:off x="5548313" y="1958975"/>
            <a:ext cx="163513" cy="930275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3984625" y="2925763"/>
            <a:ext cx="3394075" cy="10366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冒雪守摊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一下卖完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2301875" y="3214688"/>
            <a:ext cx="1852613" cy="4841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雪中等客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5746750" y="3187700"/>
            <a:ext cx="1155700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诚实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856038" y="3082925"/>
            <a:ext cx="147638" cy="74453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 rot="10800000">
            <a:off x="5565775" y="3063875"/>
            <a:ext cx="174625" cy="823913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1" name="文本框 5"/>
          <p:cNvSpPr txBox="1"/>
          <p:nvPr/>
        </p:nvSpPr>
        <p:spPr>
          <a:xfrm>
            <a:off x="4017963" y="3971925"/>
            <a:ext cx="1912937" cy="10366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青铜脱鞋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追上卖鞋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5"/>
          <p:cNvSpPr txBox="1"/>
          <p:nvPr/>
        </p:nvSpPr>
        <p:spPr>
          <a:xfrm>
            <a:off x="2378075" y="4232275"/>
            <a:ext cx="1851025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赤脚踏雪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5"/>
          <p:cNvSpPr txBox="1"/>
          <p:nvPr/>
        </p:nvSpPr>
        <p:spPr>
          <a:xfrm>
            <a:off x="5778500" y="4246563"/>
            <a:ext cx="1155700" cy="4857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善良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886200" y="4079875"/>
            <a:ext cx="163513" cy="838200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" name="左大括号 24"/>
          <p:cNvSpPr/>
          <p:nvPr/>
        </p:nvSpPr>
        <p:spPr>
          <a:xfrm rot="10800000">
            <a:off x="5610225" y="4086225"/>
            <a:ext cx="163513" cy="839788"/>
          </a:xfrm>
          <a:prstGeom prst="leftBrace">
            <a:avLst>
              <a:gd name="adj1" fmla="val 36949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52250" name="组合 6"/>
          <p:cNvGrpSpPr/>
          <p:nvPr/>
        </p:nvGrpSpPr>
        <p:grpSpPr>
          <a:xfrm>
            <a:off x="1258888" y="339725"/>
            <a:ext cx="2471737" cy="600075"/>
            <a:chOff x="1939528" y="748904"/>
            <a:chExt cx="2472408" cy="600075"/>
          </a:xfrm>
        </p:grpSpPr>
        <p:sp>
          <p:nvSpPr>
            <p:cNvPr id="27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计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368300" y="195263"/>
            <a:ext cx="1944688" cy="733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F37"/>
                </a:solidFill>
                <a:effectLst>
                  <a:outerShdw blurRad="25400" dist="38100" dir="2700000" algn="tl" rotWithShape="0">
                    <a:prstClr val="black">
                      <a:alpha val="64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主要内容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CF37"/>
              </a:solidFill>
              <a:effectLst>
                <a:outerShdw blurRad="25400" dist="38100" dir="2700000" algn="tl" rotWithShape="0">
                  <a:prstClr val="black">
                    <a:alpha val="64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395288" y="1071563"/>
            <a:ext cx="849630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一个特别的机缘，让城市女孩葵花和乡村男孩青铜成了以兄妹相称的朋友，他们一起生活、一起长大。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岁那年，命运又将女孩葵花召回她的城市。男孩青铜从此常常遥望芦苇荡的尽头，遥望女孩葵花所在的地方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827088" y="1058863"/>
            <a:ext cx="76327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从文章的主要内容来看，你认为这本书的主要人物是谁？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2138" y="2927350"/>
            <a:ext cx="11525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青铜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7900" y="2932113"/>
            <a:ext cx="11525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葵花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755650" y="700088"/>
            <a:ext cx="7775575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故事发生在大麦地，青铜一家就生活在大麦地村，那里有一条宽宽的河，有成片成片的芦苇荡。在青铜五岁那年的一个深秋的夜晚，芦苇荡一片火海，大火过后，大麦地成了一片凄惨的黑色。青铜虽然在家人的呵护下逃离了火海，然而人们惊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898525" y="803275"/>
            <a:ext cx="75612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地发现，原本说话流利的青铜一夜之间竟成了一个听得见别人说话，却再也说不出话来的哑巴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1863" y="2746375"/>
            <a:ext cx="7272337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变成哑巴对青铜来说意味着什么？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3508375"/>
            <a:ext cx="78486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苦难降临在青铜身上，从此，他失去了语言，失去了朋友，失去了快乐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611188" y="915988"/>
            <a:ext cx="8064500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葵花三岁那年，妈妈离开了人世，她只能和爸爸相依为命。葵花的爸爸是一名雕塑家。他最喜欢灿烂的葵花。那年葵花随爸爸来到了大麦地的干校里。爸爸常常背着画夹，划着小船去成片的葵花田边画画。有一回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684213" y="1276350"/>
            <a:ext cx="79216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他为了捞起河里的一张画，落水淹死了。葵花失去了唯一的依靠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2859088"/>
            <a:ext cx="712946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故事听到这里，你有什么感受？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3.xml><?xml version="1.0" encoding="utf-8"?>
<p:tagLst xmlns:p="http://schemas.openxmlformats.org/presentationml/2006/main">
  <p:tag name="commondata" val="eyJoZGlkIjoiM2FjN2UwN2E2YzY1YjRlYmUzNjBlODY5NmUzYmRkZWYifQ=="/>
</p:tagLst>
</file>

<file path=ppt/tags/tag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3035</Words>
  <Application>WPS 演示</Application>
  <PresentationFormat>全屏显示(16:9)</PresentationFormat>
  <Paragraphs>266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1_自定义设计方案</vt:lpstr>
      <vt:lpstr>小凤主题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2023-10-31T08:03:00Z</dcterms:created>
  <dcterms:modified xsi:type="dcterms:W3CDTF">2023-11-13T12:32:22Z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908177CAA79D479485B86BEE2FB6BB8F_13</vt:lpwstr>
  </property>
  <property fmtid="{D5CDD505-2E9C-101B-9397-08002B2CF9AE}" pid="4" name="KSOProductBuildVer">
    <vt:lpwstr>2052-12.1.0.15374</vt:lpwstr>
  </property>
</Properties>
</file>