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7"/>
  </p:notesMasterIdLst>
  <p:handoutMasterIdLst>
    <p:handoutMasterId r:id="rId35"/>
  </p:handoutMasterIdLst>
  <p:sldIdLst>
    <p:sldId id="333" r:id="rId4"/>
    <p:sldId id="334" r:id="rId5"/>
    <p:sldId id="256" r:id="rId6"/>
    <p:sldId id="336" r:id="rId8"/>
    <p:sldId id="335" r:id="rId9"/>
    <p:sldId id="339" r:id="rId10"/>
    <p:sldId id="340" r:id="rId11"/>
    <p:sldId id="342" r:id="rId12"/>
    <p:sldId id="337" r:id="rId13"/>
    <p:sldId id="343" r:id="rId14"/>
    <p:sldId id="344" r:id="rId15"/>
    <p:sldId id="345" r:id="rId16"/>
    <p:sldId id="346" r:id="rId17"/>
    <p:sldId id="348" r:id="rId18"/>
    <p:sldId id="347" r:id="rId19"/>
    <p:sldId id="353" r:id="rId20"/>
    <p:sldId id="354" r:id="rId21"/>
    <p:sldId id="355" r:id="rId22"/>
    <p:sldId id="350" r:id="rId23"/>
    <p:sldId id="359" r:id="rId24"/>
    <p:sldId id="351" r:id="rId25"/>
    <p:sldId id="352" r:id="rId26"/>
    <p:sldId id="356" r:id="rId27"/>
    <p:sldId id="357" r:id="rId28"/>
    <p:sldId id="360" r:id="rId29"/>
    <p:sldId id="361" r:id="rId30"/>
    <p:sldId id="358" r:id="rId31"/>
    <p:sldId id="325" r:id="rId32"/>
    <p:sldId id="264" r:id="rId33"/>
    <p:sldId id="369" r:id="rId34"/>
  </p:sldIdLst>
  <p:sldSz cx="9144000" cy="5143500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CCFF99"/>
    <a:srgbClr val="CCFFCC"/>
    <a:srgbClr val="99FF99"/>
    <a:srgbClr val="FF00FF"/>
    <a:srgbClr val="FF33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26"/>
    <p:restoredTop sz="95227"/>
  </p:normalViewPr>
  <p:slideViewPr>
    <p:cSldViewPr snapToGrid="0" showGuides="1">
      <p:cViewPr>
        <p:scale>
          <a:sx n="125" d="100"/>
          <a:sy n="125" d="100"/>
        </p:scale>
        <p:origin x="516" y="4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8DEFB9-06D6-4711-B5BC-53CD8BF09EB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2D29A8-8940-42D8-8D47-67470EBBFFD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EFBE5B-82CD-475B-A75D-D2FE3B6B738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48DC1A-EBEB-4F53-A05A-7BE0FEE40AC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22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宋体" panose="02010600030101010101" pitchFamily="2" charset="-122"/>
              </a:rPr>
            </a:fld>
            <a:endParaRPr lang="zh-CN" altLang="en-US" sz="1200" dirty="0">
              <a:latin typeface="宋体" panose="02010600030101010101" pitchFamily="2" charset="-122"/>
            </a:endParaRPr>
          </a:p>
        </p:txBody>
      </p:sp>
      <p:sp>
        <p:nvSpPr>
          <p:cNvPr id="1229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>
                <a:latin typeface="宋体" panose="02010600030101010101" pitchFamily="2" charset="-122"/>
              </a:rPr>
              <a:t>状元成才路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  <p:sp>
        <p:nvSpPr>
          <p:cNvPr id="12294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>
                <a:latin typeface="宋体" panose="02010600030101010101" pitchFamily="2" charset="-122"/>
              </a:rPr>
              <a:t>状元成才路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458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>
                <a:latin typeface="宋体" panose="02010600030101010101" pitchFamily="2" charset="-122"/>
              </a:rPr>
              <a:t>状元成才路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  <p:sp>
        <p:nvSpPr>
          <p:cNvPr id="2458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>
                <a:latin typeface="宋体" panose="02010600030101010101" pitchFamily="2" charset="-122"/>
              </a:rPr>
              <a:t>状元成才路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  <p:sp>
        <p:nvSpPr>
          <p:cNvPr id="24582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宋体" panose="02010600030101010101" pitchFamily="2" charset="-122"/>
              </a:rPr>
            </a:fld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9940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>
                <a:latin typeface="宋体" panose="02010600030101010101" pitchFamily="2" charset="-122"/>
              </a:rPr>
              <a:t>状元成才路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  <p:sp>
        <p:nvSpPr>
          <p:cNvPr id="39941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>
                <a:latin typeface="宋体" panose="02010600030101010101" pitchFamily="2" charset="-122"/>
              </a:rPr>
              <a:t>状元成才路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39075" y="-55562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7" name="组合 4"/>
          <p:cNvGrpSpPr/>
          <p:nvPr userDrawn="1"/>
        </p:nvGrpSpPr>
        <p:grpSpPr>
          <a:xfrm>
            <a:off x="8294688" y="4351338"/>
            <a:ext cx="1000125" cy="792162"/>
            <a:chOff x="3886784" y="3090041"/>
            <a:chExt cx="999516" cy="792910"/>
          </a:xfrm>
        </p:grpSpPr>
        <p:pic>
          <p:nvPicPr>
            <p:cNvPr id="3078" name="图片 5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4135843" y="3090041"/>
              <a:ext cx="750457" cy="737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3886784" y="3182203"/>
              <a:ext cx="399842" cy="700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39075" y="-55562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1" name="组合 4"/>
          <p:cNvGrpSpPr/>
          <p:nvPr userDrawn="1"/>
        </p:nvGrpSpPr>
        <p:grpSpPr>
          <a:xfrm>
            <a:off x="8294688" y="4351338"/>
            <a:ext cx="1000125" cy="792162"/>
            <a:chOff x="3886784" y="3090041"/>
            <a:chExt cx="999516" cy="792910"/>
          </a:xfrm>
        </p:grpSpPr>
        <p:pic>
          <p:nvPicPr>
            <p:cNvPr id="4103" name="图片 5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4135843" y="3090041"/>
              <a:ext cx="750457" cy="737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3886784" y="3182203"/>
              <a:ext cx="399842" cy="700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102" name="图片 7"/>
          <p:cNvPicPr>
            <a:picLocks noChangeAspect="1"/>
          </p:cNvPicPr>
          <p:nvPr userDrawn="1"/>
        </p:nvPicPr>
        <p:blipFill>
          <a:blip r:embed="rId6"/>
          <a:srcRect t="28918"/>
          <a:stretch>
            <a:fillRect/>
          </a:stretch>
        </p:blipFill>
        <p:spPr>
          <a:xfrm>
            <a:off x="-288925" y="-6350"/>
            <a:ext cx="2747963" cy="130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39075" y="-55562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5" name="组合 4"/>
          <p:cNvGrpSpPr/>
          <p:nvPr userDrawn="1"/>
        </p:nvGrpSpPr>
        <p:grpSpPr>
          <a:xfrm>
            <a:off x="8294688" y="4351338"/>
            <a:ext cx="1000125" cy="792162"/>
            <a:chOff x="3886784" y="3090041"/>
            <a:chExt cx="999516" cy="792910"/>
          </a:xfrm>
        </p:grpSpPr>
        <p:pic>
          <p:nvPicPr>
            <p:cNvPr id="5126" name="图片 5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4135843" y="3090041"/>
              <a:ext cx="750457" cy="737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3886784" y="3182203"/>
              <a:ext cx="399842" cy="700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39075" y="-55562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4"/>
          <p:cNvGrpSpPr/>
          <p:nvPr userDrawn="1"/>
        </p:nvGrpSpPr>
        <p:grpSpPr>
          <a:xfrm>
            <a:off x="8294688" y="4351338"/>
            <a:ext cx="1000125" cy="792162"/>
            <a:chOff x="3886784" y="3090041"/>
            <a:chExt cx="999516" cy="792910"/>
          </a:xfrm>
        </p:grpSpPr>
        <p:pic>
          <p:nvPicPr>
            <p:cNvPr id="6151" name="图片 5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4135843" y="3090041"/>
              <a:ext cx="750457" cy="737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3886784" y="3182203"/>
              <a:ext cx="399842" cy="700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6150" name="图片 7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39713" y="7938"/>
            <a:ext cx="1627187" cy="812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9.png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7.xml"/><Relationship Id="rId4" Type="http://schemas.openxmlformats.org/officeDocument/2006/relationships/image" Target="../media/image20.png"/><Relationship Id="rId3" Type="http://schemas.openxmlformats.org/officeDocument/2006/relationships/slide" Target="slide12.xml"/><Relationship Id="rId2" Type="http://schemas.openxmlformats.org/officeDocument/2006/relationships/image" Target="../media/image19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5.png"/><Relationship Id="rId6" Type="http://schemas.microsoft.com/office/2007/relationships/media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19977;&#21333;&#20803;\&#19978;&#35838;&#35838;&#20214;+&#25945;&#26696;\&#35821;&#25991;&#22253;&#22320;&#19977;\&#35821;&#25991;&#22253;&#22320;&#19977;%20&#12304;&#25945;&#26696;&#21305;&#37197;&#29256;&#12305;&#25512;&#33616;&#10084;\&#20799;&#31461;&#27468;&#26354;%20-%20&#19968;&#21516;&#21435;&#37066;&#28216;.mp3" TargetMode="External"/><Relationship Id="rId5" Type="http://schemas.openxmlformats.org/officeDocument/2006/relationships/audio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19977;&#21333;&#20803;\&#19978;&#35838;&#35838;&#20214;+&#25945;&#26696;\&#35821;&#25991;&#22253;&#22320;&#19977;\&#35821;&#25991;&#22253;&#22320;&#19977;%20&#12304;&#25945;&#26696;&#21305;&#37197;&#29256;&#12305;&#25512;&#33616;&#10084;\&#20799;&#31461;&#27468;&#26354;%20-%20&#19968;&#21516;&#21435;&#37066;&#28216;.mp3" TargetMode="Externa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612900" y="1428750"/>
            <a:ext cx="3341688" cy="1895475"/>
            <a:chOff x="2080021" y="691933"/>
            <a:chExt cx="3340509" cy="189516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9926" t="9368" r="25128" b="53786"/>
            <a:stretch>
              <a:fillRect/>
            </a:stretch>
          </p:blipFill>
          <p:spPr>
            <a:xfrm>
              <a:off x="2080021" y="691933"/>
              <a:ext cx="3340509" cy="1895169"/>
            </a:xfrm>
            <a:prstGeom prst="rect">
              <a:avLst/>
            </a:prstGeom>
            <a:effectLst>
              <a:outerShdw blurRad="139700" dist="76200" dir="2400000" algn="tl" rotWithShape="0">
                <a:prstClr val="black">
                  <a:alpha val="50000"/>
                </a:prstClr>
              </a:outerShdw>
            </a:effectLst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2730666" y="1328418"/>
              <a:ext cx="1805938" cy="646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kern="1200" cap="none" spc="0" normalizeH="0" baseline="0" noProof="0" dirty="0"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600" b="1" kern="1200" cap="none" spc="0" normalizeH="0" baseline="0" noProof="0" dirty="0"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zh-CN" altLang="en-US" sz="3600" b="1" kern="1200" cap="none" spc="0" normalizeH="0" baseline="0" noProof="0" dirty="0"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课时</a:t>
              </a:r>
              <a:endParaRPr kumimoji="0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68788" y="2379663"/>
            <a:ext cx="2909887" cy="1636712"/>
            <a:chOff x="5147186" y="1860442"/>
            <a:chExt cx="2909617" cy="1637071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34193" t="30968" r="9238" b="37204"/>
            <a:stretch>
              <a:fillRect/>
            </a:stretch>
          </p:blipFill>
          <p:spPr>
            <a:xfrm>
              <a:off x="5147186" y="1860442"/>
              <a:ext cx="2909617" cy="1637071"/>
            </a:xfrm>
            <a:prstGeom prst="rect">
              <a:avLst/>
            </a:prstGeom>
            <a:effectLst>
              <a:outerShdw blurRad="139700" dist="76200" dir="2400000" algn="tl" rotWithShape="0">
                <a:prstClr val="black">
                  <a:alpha val="50000"/>
                </a:prstClr>
              </a:outerShdw>
            </a:effectLst>
          </p:spPr>
        </p:pic>
        <p:sp>
          <p:nvSpPr>
            <p:cNvPr id="7" name="文本框 6">
              <a:hlinkClick r:id="rId3" action="ppaction://hlinksldjump"/>
            </p:cNvPr>
            <p:cNvSpPr txBox="1"/>
            <p:nvPr/>
          </p:nvSpPr>
          <p:spPr>
            <a:xfrm>
              <a:off x="5582120" y="2428891"/>
              <a:ext cx="1806407" cy="6462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kern="1200" cap="none" spc="0" normalizeH="0" baseline="0" noProof="0" dirty="0"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600" b="1" kern="1200" cap="none" spc="0" normalizeH="0" baseline="0" noProof="0" dirty="0"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3600" b="1" kern="1200" cap="none" spc="0" normalizeH="0" baseline="0" noProof="0" dirty="0"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课时</a:t>
              </a:r>
              <a:endParaRPr kumimoji="0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21225" y="827088"/>
            <a:ext cx="2909888" cy="1636712"/>
            <a:chOff x="5147186" y="1860442"/>
            <a:chExt cx="2909617" cy="1637071"/>
          </a:xfrm>
        </p:grpSpPr>
        <p:pic>
          <p:nvPicPr>
            <p:cNvPr id="9" name="图片 8">
              <a:hlinkClick r:id="rId5" action="ppaction://hlinksldjump"/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34193" t="30968" r="9238" b="37204"/>
            <a:stretch>
              <a:fillRect/>
            </a:stretch>
          </p:blipFill>
          <p:spPr>
            <a:xfrm>
              <a:off x="5147186" y="1860442"/>
              <a:ext cx="2909617" cy="1637071"/>
            </a:xfrm>
            <a:prstGeom prst="rect">
              <a:avLst/>
            </a:prstGeom>
            <a:effectLst>
              <a:outerShdw blurRad="139700" dist="76200" dir="2400000" algn="tl" rotWithShape="0">
                <a:prstClr val="black">
                  <a:alpha val="50000"/>
                </a:prstClr>
              </a:outerShdw>
            </a:effectLst>
          </p:spPr>
        </p:pic>
        <p:sp>
          <p:nvSpPr>
            <p:cNvPr id="10" name="文本框 9">
              <a:hlinkClick r:id="rId5" action="ppaction://hlinksldjump"/>
            </p:cNvPr>
            <p:cNvSpPr txBox="1"/>
            <p:nvPr/>
          </p:nvSpPr>
          <p:spPr>
            <a:xfrm>
              <a:off x="5582121" y="2428891"/>
              <a:ext cx="1806407" cy="6462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kern="1200" cap="none" spc="0" normalizeH="0" baseline="0" noProof="0" dirty="0"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600" b="1" kern="1200" cap="none" spc="0" normalizeH="0" baseline="0" noProof="0" dirty="0"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3</a:t>
              </a:r>
              <a:r>
                <a:rPr kumimoji="0" lang="zh-CN" altLang="en-US" sz="3600" b="1" kern="1200" cap="none" spc="0" normalizeH="0" baseline="0" noProof="0" dirty="0"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课时</a:t>
              </a:r>
              <a:endParaRPr kumimoji="0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286000" y="902335"/>
            <a:ext cx="4572000" cy="3338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28" t="53590" r="79611" b="668"/>
          <a:stretch>
            <a:fillRect/>
          </a:stretch>
        </p:blipFill>
        <p:spPr>
          <a:xfrm>
            <a:off x="1239838" y="577850"/>
            <a:ext cx="2820987" cy="377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4610100" y="1087438"/>
            <a:ext cx="3392488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hē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shuǐ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chuī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qì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qiú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duī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xuě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rén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diǔ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shǒu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juàn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3551238" y="138113"/>
            <a:ext cx="20415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读一读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6750" y="920750"/>
            <a:ext cx="7739063" cy="12747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从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下面的物品中选出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个你最想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在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秋游的时候带的东西，圈一圈，读一读。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3375" y="2117725"/>
            <a:ext cx="2106613" cy="642938"/>
            <a:chOff x="755074" y="1569164"/>
            <a:chExt cx="2105890" cy="641844"/>
          </a:xfrm>
        </p:grpSpPr>
        <p:sp>
          <p:nvSpPr>
            <p:cNvPr id="5" name="流程图: 终止 4"/>
            <p:cNvSpPr/>
            <p:nvPr/>
          </p:nvSpPr>
          <p:spPr>
            <a:xfrm>
              <a:off x="755074" y="1626217"/>
              <a:ext cx="2105890" cy="584791"/>
            </a:xfrm>
            <a:prstGeom prst="flowChartTerminator">
              <a:avLst/>
            </a:prstGeom>
            <a:solidFill>
              <a:srgbClr val="CCFF99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6" name="流程图: 接点 5"/>
            <p:cNvSpPr/>
            <p:nvPr/>
          </p:nvSpPr>
          <p:spPr>
            <a:xfrm>
              <a:off x="851879" y="1765679"/>
              <a:ext cx="298348" cy="291603"/>
            </a:xfrm>
            <a:prstGeom prst="flowChartConnector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1150226" y="1569164"/>
              <a:ext cx="1425086" cy="584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mào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zi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33675" y="2117725"/>
            <a:ext cx="2105025" cy="642938"/>
            <a:chOff x="755074" y="1569164"/>
            <a:chExt cx="2105890" cy="641844"/>
          </a:xfrm>
        </p:grpSpPr>
        <p:sp>
          <p:nvSpPr>
            <p:cNvPr id="9" name="流程图: 终止 8"/>
            <p:cNvSpPr/>
            <p:nvPr/>
          </p:nvSpPr>
          <p:spPr>
            <a:xfrm>
              <a:off x="755074" y="1626217"/>
              <a:ext cx="2105890" cy="584791"/>
            </a:xfrm>
            <a:prstGeom prst="flowChartTerminator">
              <a:avLst/>
            </a:prstGeom>
            <a:solidFill>
              <a:srgbClr val="CCFF99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0" name="流程图: 接点 9"/>
            <p:cNvSpPr/>
            <p:nvPr/>
          </p:nvSpPr>
          <p:spPr>
            <a:xfrm>
              <a:off x="851951" y="1765679"/>
              <a:ext cx="298573" cy="291603"/>
            </a:xfrm>
            <a:prstGeom prst="flowChartConnector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1150523" y="1569164"/>
              <a:ext cx="1631033" cy="584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shuǐ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hú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24463" y="2117725"/>
            <a:ext cx="2257425" cy="642938"/>
            <a:chOff x="755074" y="1569164"/>
            <a:chExt cx="2257098" cy="641844"/>
          </a:xfrm>
        </p:grpSpPr>
        <p:sp>
          <p:nvSpPr>
            <p:cNvPr id="13" name="流程图: 终止 12"/>
            <p:cNvSpPr/>
            <p:nvPr/>
          </p:nvSpPr>
          <p:spPr>
            <a:xfrm>
              <a:off x="755074" y="1626217"/>
              <a:ext cx="2257098" cy="584791"/>
            </a:xfrm>
            <a:prstGeom prst="flowChartTerminator">
              <a:avLst/>
            </a:prstGeom>
            <a:solidFill>
              <a:srgbClr val="CCFF99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4" name="流程图: 接点 13"/>
            <p:cNvSpPr/>
            <p:nvPr/>
          </p:nvSpPr>
          <p:spPr>
            <a:xfrm>
              <a:off x="851898" y="1765679"/>
              <a:ext cx="298407" cy="291603"/>
            </a:xfrm>
            <a:prstGeom prst="flowChartConnector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1150305" y="1569164"/>
              <a:ext cx="1838059" cy="584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pín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ɡ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ɡuǒ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33375" y="2955925"/>
            <a:ext cx="2106613" cy="641350"/>
            <a:chOff x="755074" y="1569164"/>
            <a:chExt cx="2105890" cy="641844"/>
          </a:xfrm>
        </p:grpSpPr>
        <p:sp>
          <p:nvSpPr>
            <p:cNvPr id="17" name="流程图: 终止 16"/>
            <p:cNvSpPr/>
            <p:nvPr/>
          </p:nvSpPr>
          <p:spPr>
            <a:xfrm>
              <a:off x="755074" y="1626358"/>
              <a:ext cx="2105890" cy="584650"/>
            </a:xfrm>
            <a:prstGeom prst="flowChartTerminator">
              <a:avLst/>
            </a:prstGeom>
            <a:solidFill>
              <a:srgbClr val="CCFF99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8" name="流程图: 接点 17"/>
            <p:cNvSpPr/>
            <p:nvPr/>
          </p:nvSpPr>
          <p:spPr>
            <a:xfrm>
              <a:off x="851879" y="1766166"/>
              <a:ext cx="298348" cy="290737"/>
            </a:xfrm>
            <a:prstGeom prst="flowChartConnector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1150226" y="1569164"/>
              <a:ext cx="1631390" cy="5846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tiào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qí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733675" y="2955925"/>
            <a:ext cx="2305050" cy="641350"/>
            <a:chOff x="755074" y="1569164"/>
            <a:chExt cx="2304932" cy="641844"/>
          </a:xfrm>
        </p:grpSpPr>
        <p:sp>
          <p:nvSpPr>
            <p:cNvPr id="21" name="流程图: 终止 20"/>
            <p:cNvSpPr/>
            <p:nvPr/>
          </p:nvSpPr>
          <p:spPr>
            <a:xfrm>
              <a:off x="755074" y="1626358"/>
              <a:ext cx="2304932" cy="584650"/>
            </a:xfrm>
            <a:prstGeom prst="flowChartTerminator">
              <a:avLst/>
            </a:prstGeom>
            <a:solidFill>
              <a:srgbClr val="CCFF99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2" name="流程图: 接点 21"/>
            <p:cNvSpPr/>
            <p:nvPr/>
          </p:nvSpPr>
          <p:spPr>
            <a:xfrm>
              <a:off x="851906" y="1766166"/>
              <a:ext cx="298435" cy="290737"/>
            </a:xfrm>
            <a:prstGeom prst="flowChartConnector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1150341" y="1569164"/>
              <a:ext cx="1838231" cy="5846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miàn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bāo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224463" y="2955925"/>
            <a:ext cx="2914650" cy="641350"/>
            <a:chOff x="755073" y="1569164"/>
            <a:chExt cx="2914597" cy="641844"/>
          </a:xfrm>
        </p:grpSpPr>
        <p:sp>
          <p:nvSpPr>
            <p:cNvPr id="25" name="流程图: 终止 24"/>
            <p:cNvSpPr/>
            <p:nvPr/>
          </p:nvSpPr>
          <p:spPr>
            <a:xfrm>
              <a:off x="755073" y="1626358"/>
              <a:ext cx="2914597" cy="584650"/>
            </a:xfrm>
            <a:prstGeom prst="flowChartTerminator">
              <a:avLst/>
            </a:prstGeom>
            <a:solidFill>
              <a:srgbClr val="CCFF99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6" name="流程图: 接点 25"/>
            <p:cNvSpPr/>
            <p:nvPr/>
          </p:nvSpPr>
          <p:spPr>
            <a:xfrm>
              <a:off x="851909" y="1766166"/>
              <a:ext cx="298445" cy="290737"/>
            </a:xfrm>
            <a:prstGeom prst="flowChartConnector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 bwMode="auto">
            <a:xfrm>
              <a:off x="1150354" y="1569164"/>
              <a:ext cx="2458992" cy="5846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shuǐ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cǎi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bǐ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33375" y="3794125"/>
            <a:ext cx="2233613" cy="641350"/>
            <a:chOff x="755074" y="1569164"/>
            <a:chExt cx="2233818" cy="641844"/>
          </a:xfrm>
        </p:grpSpPr>
        <p:sp>
          <p:nvSpPr>
            <p:cNvPr id="29" name="流程图: 终止 28"/>
            <p:cNvSpPr/>
            <p:nvPr/>
          </p:nvSpPr>
          <p:spPr>
            <a:xfrm>
              <a:off x="755074" y="1626358"/>
              <a:ext cx="2233818" cy="584650"/>
            </a:xfrm>
            <a:prstGeom prst="flowChartTerminator">
              <a:avLst/>
            </a:prstGeom>
            <a:solidFill>
              <a:srgbClr val="CCFF99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30" name="流程图: 接点 29"/>
            <p:cNvSpPr/>
            <p:nvPr/>
          </p:nvSpPr>
          <p:spPr>
            <a:xfrm>
              <a:off x="851921" y="1766166"/>
              <a:ext cx="298477" cy="290737"/>
            </a:xfrm>
            <a:prstGeom prst="flowChartConnector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1150398" y="1569164"/>
              <a:ext cx="1838494" cy="5846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bǐn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ɡ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ɡān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733675" y="3794125"/>
            <a:ext cx="2305050" cy="641350"/>
            <a:chOff x="755074" y="1569164"/>
            <a:chExt cx="2304932" cy="641844"/>
          </a:xfrm>
        </p:grpSpPr>
        <p:sp>
          <p:nvSpPr>
            <p:cNvPr id="33" name="流程图: 终止 32"/>
            <p:cNvSpPr/>
            <p:nvPr/>
          </p:nvSpPr>
          <p:spPr>
            <a:xfrm>
              <a:off x="755074" y="1626358"/>
              <a:ext cx="2304932" cy="584650"/>
            </a:xfrm>
            <a:prstGeom prst="flowChartTerminator">
              <a:avLst/>
            </a:prstGeom>
            <a:solidFill>
              <a:srgbClr val="CCFF99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34" name="流程图: 接点 33"/>
            <p:cNvSpPr/>
            <p:nvPr/>
          </p:nvSpPr>
          <p:spPr>
            <a:xfrm>
              <a:off x="851906" y="1766166"/>
              <a:ext cx="298435" cy="290737"/>
            </a:xfrm>
            <a:prstGeom prst="flowChartConnector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 bwMode="auto">
            <a:xfrm>
              <a:off x="1150341" y="1569164"/>
              <a:ext cx="1425502" cy="5846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yǔ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sǎn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224463" y="3794125"/>
            <a:ext cx="3536950" cy="641350"/>
            <a:chOff x="755073" y="1569164"/>
            <a:chExt cx="3536122" cy="641844"/>
          </a:xfrm>
        </p:grpSpPr>
        <p:sp>
          <p:nvSpPr>
            <p:cNvPr id="37" name="流程图: 终止 36"/>
            <p:cNvSpPr/>
            <p:nvPr/>
          </p:nvSpPr>
          <p:spPr>
            <a:xfrm>
              <a:off x="755073" y="1626358"/>
              <a:ext cx="3536122" cy="584650"/>
            </a:xfrm>
            <a:prstGeom prst="flowChartTerminator">
              <a:avLst/>
            </a:prstGeom>
            <a:solidFill>
              <a:srgbClr val="CCFF99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38" name="流程图: 接点 37"/>
            <p:cNvSpPr/>
            <p:nvPr/>
          </p:nvSpPr>
          <p:spPr>
            <a:xfrm>
              <a:off x="851888" y="1766166"/>
              <a:ext cx="298380" cy="290737"/>
            </a:xfrm>
            <a:prstGeom prst="flowChartConnector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1150268" y="1569164"/>
              <a:ext cx="3079029" cy="5846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wàn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ɡ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yuǎn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jìn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ɡ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395288" y="1668463"/>
            <a:ext cx="8353425" cy="23082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b    p    m    f    d    t    n    l    ɡ    k    h    j    q    x 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zh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ch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sh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r    z    c    s    y    w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3938" y="4121150"/>
            <a:ext cx="1833563" cy="584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23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个声母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28863" y="4121150"/>
            <a:ext cx="10080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背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81650" y="4121150"/>
            <a:ext cx="10096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会写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1510" name="文本框 12"/>
          <p:cNvSpPr txBox="1"/>
          <p:nvPr/>
        </p:nvSpPr>
        <p:spPr>
          <a:xfrm>
            <a:off x="198438" y="128588"/>
            <a:ext cx="19875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511" name="组合 23"/>
          <p:cNvGrpSpPr/>
          <p:nvPr/>
        </p:nvGrpSpPr>
        <p:grpSpPr>
          <a:xfrm>
            <a:off x="3132138" y="190500"/>
            <a:ext cx="4964112" cy="620713"/>
            <a:chOff x="65088" y="49967"/>
            <a:chExt cx="4964606" cy="620347"/>
          </a:xfrm>
        </p:grpSpPr>
        <p:sp>
          <p:nvSpPr>
            <p:cNvPr id="15" name="燕尾形 14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371505" y="86458"/>
              <a:ext cx="2560893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8" name="文本框 9"/>
            <p:cNvSpPr txBox="1">
              <a:spLocks noChangeArrowheads="1"/>
            </p:cNvSpPr>
            <p:nvPr/>
          </p:nvSpPr>
          <p:spPr bwMode="auto">
            <a:xfrm>
              <a:off x="528684" y="49967"/>
              <a:ext cx="4501010" cy="583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-繁" pitchFamily="66" charset="-122"/>
                </a:rPr>
                <a:t>识记字母表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1512" name="组合 19"/>
          <p:cNvGrpSpPr/>
          <p:nvPr/>
        </p:nvGrpSpPr>
        <p:grpSpPr>
          <a:xfrm>
            <a:off x="404813" y="977900"/>
            <a:ext cx="1420812" cy="588963"/>
            <a:chOff x="909638" y="1184275"/>
            <a:chExt cx="1420582" cy="588963"/>
          </a:xfrm>
        </p:grpSpPr>
        <p:sp>
          <p:nvSpPr>
            <p:cNvPr id="20" name="矩形 19"/>
            <p:cNvSpPr/>
            <p:nvPr/>
          </p:nvSpPr>
          <p:spPr>
            <a:xfrm>
              <a:off x="939795" y="1184275"/>
              <a:ext cx="1390425" cy="58896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1514" name="矩形 1"/>
            <p:cNvSpPr/>
            <p:nvPr/>
          </p:nvSpPr>
          <p:spPr>
            <a:xfrm>
              <a:off x="909638" y="1184275"/>
              <a:ext cx="1420582" cy="5847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声母表</a:t>
              </a:r>
              <a:endPara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98488" y="1074738"/>
            <a:ext cx="7664450" cy="29479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ɑ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o e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u ü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ɑ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ei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ui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ɑ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ou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iu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ie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ü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er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ɑ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en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in un 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ü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 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ɑ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en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in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on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3775075" y="484188"/>
            <a:ext cx="2268538" cy="590550"/>
          </a:xfrm>
          <a:prstGeom prst="borderCallout1">
            <a:avLst>
              <a:gd name="adj1" fmla="val 50956"/>
              <a:gd name="adj2" fmla="val -1242"/>
              <a:gd name="adj3" fmla="val 138512"/>
              <a:gd name="adj4" fmla="val -8357"/>
            </a:avLst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6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个单韵母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线形标注 1 6"/>
          <p:cNvSpPr/>
          <p:nvPr/>
        </p:nvSpPr>
        <p:spPr>
          <a:xfrm>
            <a:off x="6189663" y="1316038"/>
            <a:ext cx="2270125" cy="590550"/>
          </a:xfrm>
          <a:prstGeom prst="borderCallout1">
            <a:avLst>
              <a:gd name="adj1" fmla="val 50956"/>
              <a:gd name="adj2" fmla="val -1242"/>
              <a:gd name="adj3" fmla="val 120152"/>
              <a:gd name="adj4" fmla="val -10775"/>
            </a:avLst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9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个复韵母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线形标注 1 7"/>
          <p:cNvSpPr/>
          <p:nvPr/>
        </p:nvSpPr>
        <p:spPr>
          <a:xfrm>
            <a:off x="6343650" y="2963863"/>
            <a:ext cx="2701925" cy="590550"/>
          </a:xfrm>
          <a:prstGeom prst="borderCallout1">
            <a:avLst>
              <a:gd name="adj1" fmla="val 50956"/>
              <a:gd name="adj2" fmla="val -1242"/>
              <a:gd name="adj3" fmla="val 36410"/>
              <a:gd name="adj4" fmla="val -14272"/>
            </a:avLst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个前鼻韵母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线形标注 1 8"/>
          <p:cNvSpPr/>
          <p:nvPr/>
        </p:nvSpPr>
        <p:spPr>
          <a:xfrm>
            <a:off x="796925" y="4227513"/>
            <a:ext cx="2701925" cy="590550"/>
          </a:xfrm>
          <a:prstGeom prst="borderCallout1">
            <a:avLst>
              <a:gd name="adj1" fmla="val -88399"/>
              <a:gd name="adj2" fmla="val 59432"/>
              <a:gd name="adj3" fmla="val -7475"/>
              <a:gd name="adj4" fmla="val 32557"/>
            </a:avLst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个后鼻韵母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2535" name="组合 19"/>
          <p:cNvGrpSpPr/>
          <p:nvPr/>
        </p:nvGrpSpPr>
        <p:grpSpPr>
          <a:xfrm>
            <a:off x="325438" y="328613"/>
            <a:ext cx="1420812" cy="588962"/>
            <a:chOff x="909638" y="1184275"/>
            <a:chExt cx="1420582" cy="588963"/>
          </a:xfrm>
        </p:grpSpPr>
        <p:sp>
          <p:nvSpPr>
            <p:cNvPr id="13" name="矩形 12"/>
            <p:cNvSpPr/>
            <p:nvPr/>
          </p:nvSpPr>
          <p:spPr>
            <a:xfrm>
              <a:off x="939795" y="1184275"/>
              <a:ext cx="1390425" cy="58896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2537" name="矩形 1"/>
            <p:cNvSpPr/>
            <p:nvPr/>
          </p:nvSpPr>
          <p:spPr>
            <a:xfrm>
              <a:off x="909638" y="1184275"/>
              <a:ext cx="1420582" cy="5847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韵母表</a:t>
              </a:r>
              <a:endPara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851"/>
          <a:stretch>
            <a:fillRect/>
          </a:stretch>
        </p:blipFill>
        <p:spPr>
          <a:xfrm>
            <a:off x="4276725" y="628650"/>
            <a:ext cx="4389438" cy="4100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3530600" y="77788"/>
            <a:ext cx="20415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读一读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3557" name="组合 3"/>
          <p:cNvGrpSpPr/>
          <p:nvPr/>
        </p:nvGrpSpPr>
        <p:grpSpPr>
          <a:xfrm>
            <a:off x="5375275" y="825500"/>
            <a:ext cx="922338" cy="865188"/>
            <a:chOff x="5228873" y="1393306"/>
            <a:chExt cx="1078409" cy="945931"/>
          </a:xfrm>
        </p:grpSpPr>
        <p:pic>
          <p:nvPicPr>
            <p:cNvPr id="23601" name="图片 522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602" name="TextBox 43"/>
            <p:cNvSpPr txBox="1"/>
            <p:nvPr/>
          </p:nvSpPr>
          <p:spPr>
            <a:xfrm>
              <a:off x="5324376" y="1576945"/>
              <a:ext cx="982906" cy="5846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chi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558" name="组合 6"/>
          <p:cNvGrpSpPr/>
          <p:nvPr/>
        </p:nvGrpSpPr>
        <p:grpSpPr>
          <a:xfrm>
            <a:off x="6297613" y="800100"/>
            <a:ext cx="965200" cy="836613"/>
            <a:chOff x="5228873" y="1393306"/>
            <a:chExt cx="1138023" cy="945931"/>
          </a:xfrm>
        </p:grpSpPr>
        <p:pic>
          <p:nvPicPr>
            <p:cNvPr id="23599" name="图片 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600" name="TextBox 48"/>
            <p:cNvSpPr txBox="1"/>
            <p:nvPr/>
          </p:nvSpPr>
          <p:spPr>
            <a:xfrm>
              <a:off x="5331051" y="1583617"/>
              <a:ext cx="1035845" cy="5846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shi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559" name="组合 9"/>
          <p:cNvGrpSpPr/>
          <p:nvPr/>
        </p:nvGrpSpPr>
        <p:grpSpPr>
          <a:xfrm>
            <a:off x="5943600" y="2659063"/>
            <a:ext cx="801688" cy="765175"/>
            <a:chOff x="5228873" y="1393306"/>
            <a:chExt cx="1124957" cy="945931"/>
          </a:xfrm>
        </p:grpSpPr>
        <p:pic>
          <p:nvPicPr>
            <p:cNvPr id="23597" name="图片 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98" name="TextBox 51"/>
            <p:cNvSpPr txBox="1"/>
            <p:nvPr/>
          </p:nvSpPr>
          <p:spPr>
            <a:xfrm>
              <a:off x="5361950" y="1553410"/>
              <a:ext cx="991880" cy="7237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yu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560" name="组合 12"/>
          <p:cNvGrpSpPr/>
          <p:nvPr/>
        </p:nvGrpSpPr>
        <p:grpSpPr>
          <a:xfrm>
            <a:off x="6681788" y="3206750"/>
            <a:ext cx="1319212" cy="1144588"/>
            <a:chOff x="5178988" y="1334015"/>
            <a:chExt cx="1316797" cy="1144577"/>
          </a:xfrm>
        </p:grpSpPr>
        <p:pic>
          <p:nvPicPr>
            <p:cNvPr id="23595" name="图片 5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78988" y="1334015"/>
              <a:ext cx="1189317" cy="11445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TextBox 54"/>
            <p:cNvSpPr txBox="1">
              <a:spLocks noChangeArrowheads="1"/>
            </p:cNvSpPr>
            <p:nvPr/>
          </p:nvSpPr>
          <p:spPr bwMode="auto">
            <a:xfrm>
              <a:off x="5267725" y="1657862"/>
              <a:ext cx="1228060" cy="584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yin</a:t>
              </a:r>
              <a:r>
                <a:rPr kumimoji="0" lang="en-US" altLang="zh-CN" sz="3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Times New Roman" panose="02020603050405020304" pitchFamily="18" charset="0"/>
                </a:rPr>
                <a:t>ɡ</a:t>
              </a:r>
              <a:endPara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3561" name="组合 18"/>
          <p:cNvGrpSpPr/>
          <p:nvPr/>
        </p:nvGrpSpPr>
        <p:grpSpPr>
          <a:xfrm>
            <a:off x="7607300" y="2476500"/>
            <a:ext cx="1123950" cy="1012825"/>
            <a:chOff x="5228873" y="1393306"/>
            <a:chExt cx="1123439" cy="945931"/>
          </a:xfrm>
        </p:grpSpPr>
        <p:pic>
          <p:nvPicPr>
            <p:cNvPr id="23593" name="图片 5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TextBox 60"/>
            <p:cNvSpPr txBox="1">
              <a:spLocks noChangeArrowheads="1"/>
            </p:cNvSpPr>
            <p:nvPr/>
          </p:nvSpPr>
          <p:spPr bwMode="auto">
            <a:xfrm>
              <a:off x="5279650" y="1617187"/>
              <a:ext cx="1072662" cy="584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yu</a:t>
              </a:r>
              <a:r>
                <a:rPr kumimoji="0" lang="en-US" altLang="zh-CN" sz="3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Times New Roman" panose="02020603050405020304" pitchFamily="18" charset="0"/>
                </a:rPr>
                <a:t>ɑ</a:t>
              </a:r>
              <a:r>
                <a:rPr kumimoji="0" lang="en-US" altLang="zh-CN" sz="3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n</a:t>
              </a:r>
              <a:endPara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3562" name="组合 24"/>
          <p:cNvGrpSpPr/>
          <p:nvPr/>
        </p:nvGrpSpPr>
        <p:grpSpPr>
          <a:xfrm>
            <a:off x="4408488" y="984250"/>
            <a:ext cx="995362" cy="846138"/>
            <a:chOff x="5228873" y="1393306"/>
            <a:chExt cx="1078409" cy="945931"/>
          </a:xfrm>
        </p:grpSpPr>
        <p:pic>
          <p:nvPicPr>
            <p:cNvPr id="23591" name="图片 5222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92" name="TextBox 43"/>
            <p:cNvSpPr txBox="1"/>
            <p:nvPr/>
          </p:nvSpPr>
          <p:spPr>
            <a:xfrm>
              <a:off x="5324376" y="1576945"/>
              <a:ext cx="982906" cy="5846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zhi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563" name="组合 27"/>
          <p:cNvGrpSpPr/>
          <p:nvPr/>
        </p:nvGrpSpPr>
        <p:grpSpPr>
          <a:xfrm>
            <a:off x="5511800" y="1760538"/>
            <a:ext cx="815975" cy="765175"/>
            <a:chOff x="5228873" y="1393306"/>
            <a:chExt cx="1144739" cy="945931"/>
          </a:xfrm>
        </p:grpSpPr>
        <p:pic>
          <p:nvPicPr>
            <p:cNvPr id="23589" name="图片 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90" name="TextBox 51"/>
            <p:cNvSpPr txBox="1"/>
            <p:nvPr/>
          </p:nvSpPr>
          <p:spPr>
            <a:xfrm>
              <a:off x="5381732" y="1535583"/>
              <a:ext cx="991880" cy="7237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zi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564" name="组合 33"/>
          <p:cNvGrpSpPr/>
          <p:nvPr/>
        </p:nvGrpSpPr>
        <p:grpSpPr>
          <a:xfrm>
            <a:off x="6727825" y="1604963"/>
            <a:ext cx="822325" cy="763587"/>
            <a:chOff x="5228873" y="1393306"/>
            <a:chExt cx="1153713" cy="945931"/>
          </a:xfrm>
        </p:grpSpPr>
        <p:pic>
          <p:nvPicPr>
            <p:cNvPr id="23587" name="图片 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88" name="TextBox 51"/>
            <p:cNvSpPr txBox="1"/>
            <p:nvPr/>
          </p:nvSpPr>
          <p:spPr>
            <a:xfrm>
              <a:off x="5390706" y="1545837"/>
              <a:ext cx="991880" cy="7237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si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565" name="组合 36"/>
          <p:cNvGrpSpPr/>
          <p:nvPr/>
        </p:nvGrpSpPr>
        <p:grpSpPr>
          <a:xfrm>
            <a:off x="7445375" y="1520825"/>
            <a:ext cx="811213" cy="763588"/>
            <a:chOff x="5228873" y="1393306"/>
            <a:chExt cx="1139073" cy="945931"/>
          </a:xfrm>
        </p:grpSpPr>
        <p:pic>
          <p:nvPicPr>
            <p:cNvPr id="23585" name="图片 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86" name="TextBox 51"/>
            <p:cNvSpPr txBox="1"/>
            <p:nvPr/>
          </p:nvSpPr>
          <p:spPr>
            <a:xfrm>
              <a:off x="5376066" y="1546453"/>
              <a:ext cx="991880" cy="7237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yi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566" name="组合 39"/>
          <p:cNvGrpSpPr/>
          <p:nvPr/>
        </p:nvGrpSpPr>
        <p:grpSpPr>
          <a:xfrm>
            <a:off x="5110163" y="2657475"/>
            <a:ext cx="787400" cy="765175"/>
            <a:chOff x="5228873" y="1393306"/>
            <a:chExt cx="1104601" cy="945931"/>
          </a:xfrm>
        </p:grpSpPr>
        <p:pic>
          <p:nvPicPr>
            <p:cNvPr id="23583" name="图片 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84" name="TextBox 51"/>
            <p:cNvSpPr txBox="1"/>
            <p:nvPr/>
          </p:nvSpPr>
          <p:spPr>
            <a:xfrm>
              <a:off x="5341594" y="1520394"/>
              <a:ext cx="991880" cy="7237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wu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567" name="组合 42"/>
          <p:cNvGrpSpPr/>
          <p:nvPr/>
        </p:nvGrpSpPr>
        <p:grpSpPr>
          <a:xfrm>
            <a:off x="4573588" y="1908175"/>
            <a:ext cx="774700" cy="765175"/>
            <a:chOff x="5228873" y="1393306"/>
            <a:chExt cx="1087383" cy="945931"/>
          </a:xfrm>
        </p:grpSpPr>
        <p:pic>
          <p:nvPicPr>
            <p:cNvPr id="23581" name="图片 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82" name="TextBox 51"/>
            <p:cNvSpPr txBox="1"/>
            <p:nvPr/>
          </p:nvSpPr>
          <p:spPr>
            <a:xfrm>
              <a:off x="5324376" y="1569935"/>
              <a:ext cx="991880" cy="6586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ri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568" name="组合 45"/>
          <p:cNvGrpSpPr/>
          <p:nvPr/>
        </p:nvGrpSpPr>
        <p:grpSpPr>
          <a:xfrm>
            <a:off x="4100513" y="2516188"/>
            <a:ext cx="781050" cy="765175"/>
            <a:chOff x="5228873" y="1393306"/>
            <a:chExt cx="1095627" cy="945931"/>
          </a:xfrm>
        </p:grpSpPr>
        <p:pic>
          <p:nvPicPr>
            <p:cNvPr id="23579" name="图片 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80" name="TextBox 51"/>
            <p:cNvSpPr txBox="1"/>
            <p:nvPr/>
          </p:nvSpPr>
          <p:spPr>
            <a:xfrm>
              <a:off x="5332620" y="1528933"/>
              <a:ext cx="991880" cy="7237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ye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569" name="组合 48"/>
          <p:cNvGrpSpPr/>
          <p:nvPr/>
        </p:nvGrpSpPr>
        <p:grpSpPr>
          <a:xfrm>
            <a:off x="6696075" y="2355850"/>
            <a:ext cx="876300" cy="871538"/>
            <a:chOff x="5228873" y="1393306"/>
            <a:chExt cx="1049290" cy="945931"/>
          </a:xfrm>
        </p:grpSpPr>
        <p:pic>
          <p:nvPicPr>
            <p:cNvPr id="23577" name="图片 5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78" name="TextBox 51"/>
            <p:cNvSpPr txBox="1"/>
            <p:nvPr/>
          </p:nvSpPr>
          <p:spPr>
            <a:xfrm>
              <a:off x="5286283" y="1570901"/>
              <a:ext cx="991880" cy="6350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yue</a:t>
              </a:r>
              <a:endPara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570" name="组合 51"/>
          <p:cNvGrpSpPr/>
          <p:nvPr/>
        </p:nvGrpSpPr>
        <p:grpSpPr>
          <a:xfrm>
            <a:off x="4535488" y="3009900"/>
            <a:ext cx="876300" cy="871538"/>
            <a:chOff x="5228873" y="1393306"/>
            <a:chExt cx="1049290" cy="945931"/>
          </a:xfrm>
        </p:grpSpPr>
        <p:pic>
          <p:nvPicPr>
            <p:cNvPr id="23575" name="图片 5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76" name="TextBox 51"/>
            <p:cNvSpPr txBox="1"/>
            <p:nvPr/>
          </p:nvSpPr>
          <p:spPr>
            <a:xfrm>
              <a:off x="5286283" y="1570901"/>
              <a:ext cx="991880" cy="6350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yin</a:t>
              </a:r>
              <a:endPara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571" name="组合 54"/>
          <p:cNvGrpSpPr/>
          <p:nvPr/>
        </p:nvGrpSpPr>
        <p:grpSpPr>
          <a:xfrm>
            <a:off x="5819775" y="3473450"/>
            <a:ext cx="876300" cy="871538"/>
            <a:chOff x="5228873" y="1393306"/>
            <a:chExt cx="1049290" cy="945931"/>
          </a:xfrm>
        </p:grpSpPr>
        <p:pic>
          <p:nvPicPr>
            <p:cNvPr id="23573" name="图片 5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74" name="TextBox 51"/>
            <p:cNvSpPr txBox="1"/>
            <p:nvPr/>
          </p:nvSpPr>
          <p:spPr>
            <a:xfrm>
              <a:off x="5286283" y="1570901"/>
              <a:ext cx="991880" cy="6350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yun</a:t>
              </a:r>
              <a:endPara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260350" y="1300163"/>
            <a:ext cx="3856038" cy="587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团团坐，分果果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3572" name="矩形 2"/>
          <p:cNvSpPr/>
          <p:nvPr/>
        </p:nvSpPr>
        <p:spPr>
          <a:xfrm>
            <a:off x="474663" y="2205038"/>
            <a:ext cx="34798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一读，背一背。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35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5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35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5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5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35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5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35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35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35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35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35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4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35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25488" y="1173163"/>
            <a:ext cx="7602538" cy="304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zhi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chi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shi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ri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zi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ci  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si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yi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wu</a:t>
            </a:r>
            <a:endParaRPr kumimoji="0" lang="zh-CN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ye  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yue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yuɑn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yin  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yun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yinɡ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5603" name="组合 19"/>
          <p:cNvGrpSpPr/>
          <p:nvPr/>
        </p:nvGrpSpPr>
        <p:grpSpPr>
          <a:xfrm>
            <a:off x="212725" y="234950"/>
            <a:ext cx="3068638" cy="588963"/>
            <a:chOff x="909638" y="1184275"/>
            <a:chExt cx="3068469" cy="588963"/>
          </a:xfrm>
        </p:grpSpPr>
        <p:sp>
          <p:nvSpPr>
            <p:cNvPr id="6" name="矩形 5"/>
            <p:cNvSpPr/>
            <p:nvPr/>
          </p:nvSpPr>
          <p:spPr>
            <a:xfrm>
              <a:off x="939799" y="1184275"/>
              <a:ext cx="3038308" cy="58896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5605" name="矩形 1"/>
            <p:cNvSpPr/>
            <p:nvPr/>
          </p:nvSpPr>
          <p:spPr>
            <a:xfrm>
              <a:off x="909638" y="1184275"/>
              <a:ext cx="3068469" cy="5847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整体认读音节表</a:t>
              </a:r>
              <a:endPara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3460750" y="77788"/>
            <a:ext cx="20415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说一说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6627" name="矩形 2"/>
          <p:cNvSpPr/>
          <p:nvPr/>
        </p:nvSpPr>
        <p:spPr>
          <a:xfrm>
            <a:off x="1793875" y="1314450"/>
            <a:ext cx="59531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说出名字里有哪些声母和韵母。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639763" y="2624138"/>
            <a:ext cx="836613" cy="652463"/>
          </a:xfrm>
          <a:prstGeom prst="cloud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8825" y="26241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赵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1814513" y="3208338"/>
            <a:ext cx="835025" cy="654050"/>
          </a:xfrm>
          <a:prstGeom prst="cloud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33575" y="3208338"/>
            <a:ext cx="59690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钱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3473450" y="3089275"/>
            <a:ext cx="836613" cy="654050"/>
          </a:xfrm>
          <a:prstGeom prst="cloud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92513" y="3089275"/>
            <a:ext cx="59690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孙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云形 9"/>
          <p:cNvSpPr/>
          <p:nvPr/>
        </p:nvSpPr>
        <p:spPr>
          <a:xfrm>
            <a:off x="5557838" y="2624138"/>
            <a:ext cx="835025" cy="652463"/>
          </a:xfrm>
          <a:prstGeom prst="cloud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76900" y="26241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李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云形 11"/>
          <p:cNvSpPr/>
          <p:nvPr/>
        </p:nvSpPr>
        <p:spPr>
          <a:xfrm>
            <a:off x="7545388" y="2344738"/>
            <a:ext cx="836613" cy="654050"/>
          </a:xfrm>
          <a:prstGeom prst="cloud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66038" y="2344738"/>
            <a:ext cx="59531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王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2379663" y="1782763"/>
            <a:ext cx="3892550" cy="2455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声母表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韵母表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整体认读音节表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7651" name="组合 1"/>
          <p:cNvGrpSpPr/>
          <p:nvPr/>
        </p:nvGrpSpPr>
        <p:grpSpPr>
          <a:xfrm>
            <a:off x="4970463" y="1162050"/>
            <a:ext cx="3087687" cy="1387475"/>
            <a:chOff x="5283200" y="1207294"/>
            <a:chExt cx="3087688" cy="1387475"/>
          </a:xfrm>
        </p:grpSpPr>
        <p:sp>
          <p:nvSpPr>
            <p:cNvPr id="9" name="云形标注 8"/>
            <p:cNvSpPr/>
            <p:nvPr/>
          </p:nvSpPr>
          <p:spPr>
            <a:xfrm>
              <a:off x="5283200" y="1207294"/>
              <a:ext cx="3087688" cy="1387475"/>
            </a:xfrm>
            <a:prstGeom prst="cloudCallout">
              <a:avLst>
                <a:gd name="adj1" fmla="val -59349"/>
                <a:gd name="adj2" fmla="val 60768"/>
              </a:avLst>
            </a:prstGeom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541963" y="1601788"/>
              <a:ext cx="2722562" cy="58578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检查背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诵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听写</a:t>
              </a: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27652" name="文本框 9"/>
          <p:cNvSpPr txBox="1"/>
          <p:nvPr/>
        </p:nvSpPr>
        <p:spPr>
          <a:xfrm>
            <a:off x="222250" y="117475"/>
            <a:ext cx="27368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7653" name="组合 23"/>
          <p:cNvGrpSpPr/>
          <p:nvPr/>
        </p:nvGrpSpPr>
        <p:grpSpPr>
          <a:xfrm>
            <a:off x="319088" y="877888"/>
            <a:ext cx="4964112" cy="622300"/>
            <a:chOff x="65088" y="49967"/>
            <a:chExt cx="4964606" cy="620347"/>
          </a:xfrm>
        </p:grpSpPr>
        <p:sp>
          <p:nvSpPr>
            <p:cNvPr id="12" name="燕尾形 11"/>
            <p:cNvSpPr/>
            <p:nvPr/>
          </p:nvSpPr>
          <p:spPr>
            <a:xfrm>
              <a:off x="222266" y="86364"/>
              <a:ext cx="222272" cy="583950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65088" y="86364"/>
              <a:ext cx="222272" cy="583950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371505" y="86364"/>
              <a:ext cx="2103647" cy="583950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5" name="文本框 9"/>
            <p:cNvSpPr txBox="1">
              <a:spLocks noChangeArrowheads="1"/>
            </p:cNvSpPr>
            <p:nvPr/>
          </p:nvSpPr>
          <p:spPr bwMode="auto">
            <a:xfrm>
              <a:off x="528684" y="49967"/>
              <a:ext cx="4501010" cy="583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-繁" pitchFamily="66" charset="-122"/>
                </a:rPr>
                <a:t>复习导入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矩形 20"/>
          <p:cNvSpPr/>
          <p:nvPr/>
        </p:nvSpPr>
        <p:spPr>
          <a:xfrm>
            <a:off x="1120775" y="4097338"/>
            <a:ext cx="4183063" cy="593725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62713" y="3998913"/>
            <a:ext cx="1831975" cy="592138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51588" y="687388"/>
            <a:ext cx="1831975" cy="592138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3041650" y="890588"/>
            <a:ext cx="1452563" cy="842963"/>
          </a:xfrm>
          <a:prstGeom prst="cloudCallout">
            <a:avLst>
              <a:gd name="adj1" fmla="val -69233"/>
              <a:gd name="adj2" fmla="val 2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6000" y="2674938"/>
            <a:ext cx="2227263" cy="12652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1711325" y="1149350"/>
            <a:ext cx="827088" cy="1233488"/>
            <a:chOff x="1154616" y="1156161"/>
            <a:chExt cx="826728" cy="1233360"/>
          </a:xfrm>
        </p:grpSpPr>
        <p:sp>
          <p:nvSpPr>
            <p:cNvPr id="28696" name="矩形 8"/>
            <p:cNvSpPr/>
            <p:nvPr/>
          </p:nvSpPr>
          <p:spPr>
            <a:xfrm>
              <a:off x="1177919" y="1558524"/>
              <a:ext cx="803425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buNone/>
              </a:pPr>
              <a:r>
                <a:rPr lang="zh-CN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车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4616" y="1156161"/>
              <a:ext cx="804513" cy="5841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Times New Roman" panose="02020603050405020304" pitchFamily="18" charset="0"/>
                </a:rPr>
                <a:t>chē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8680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788" y="1003300"/>
            <a:ext cx="1382712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3768725" y="1550988"/>
            <a:ext cx="4000500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火车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马车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汽车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车站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车厢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上车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坐车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43263" y="1019175"/>
            <a:ext cx="10096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组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词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51588" y="695325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00206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车的种类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76325" y="4116388"/>
            <a:ext cx="430371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00206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与车相关的事物与部件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38900" y="4006850"/>
            <a:ext cx="18256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00206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表现动作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cxnSp>
        <p:nvCxnSpPr>
          <p:cNvPr id="23" name="直接箭头连接符 22"/>
          <p:cNvCxnSpPr>
            <a:endCxn id="16" idx="1"/>
          </p:cNvCxnSpPr>
          <p:nvPr/>
        </p:nvCxnSpPr>
        <p:spPr>
          <a:xfrm flipV="1">
            <a:off x="5541963" y="987425"/>
            <a:ext cx="809625" cy="706438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endCxn id="18" idx="0"/>
          </p:cNvCxnSpPr>
          <p:nvPr/>
        </p:nvCxnSpPr>
        <p:spPr>
          <a:xfrm>
            <a:off x="6953250" y="3727450"/>
            <a:ext cx="398463" cy="279400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H="1">
            <a:off x="3638550" y="2981325"/>
            <a:ext cx="919163" cy="987425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6626225" y="1376363"/>
            <a:ext cx="547688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qì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264275" y="2201863"/>
            <a:ext cx="109061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xiānɡ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8691" name="组合 23"/>
          <p:cNvGrpSpPr/>
          <p:nvPr/>
        </p:nvGrpSpPr>
        <p:grpSpPr>
          <a:xfrm>
            <a:off x="239713" y="207963"/>
            <a:ext cx="3003550" cy="620712"/>
            <a:chOff x="65088" y="49967"/>
            <a:chExt cx="3003849" cy="620347"/>
          </a:xfrm>
        </p:grpSpPr>
        <p:sp>
          <p:nvSpPr>
            <p:cNvPr id="26" name="燕尾形 25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371505" y="86458"/>
              <a:ext cx="2522789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30" name="文本框 9"/>
            <p:cNvSpPr txBox="1">
              <a:spLocks noChangeArrowheads="1"/>
            </p:cNvSpPr>
            <p:nvPr/>
          </p:nvSpPr>
          <p:spPr bwMode="auto">
            <a:xfrm>
              <a:off x="528684" y="49967"/>
              <a:ext cx="2540253" cy="583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-繁" pitchFamily="66" charset="-122"/>
                </a:rPr>
                <a:t>字词句运用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0" grpId="0" animBg="1"/>
      <p:bldP spid="19" grpId="0" animBg="1"/>
      <p:bldP spid="15" grpId="0" animBg="1"/>
      <p:bldP spid="13" grpId="0"/>
      <p:bldP spid="14" grpId="0"/>
      <p:bldP spid="16" grpId="0"/>
      <p:bldP spid="17" grpId="0"/>
      <p:bldP spid="18" grpId="0"/>
      <p:bldP spid="43" grpId="0"/>
      <p:bldP spid="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3551238" y="117475"/>
            <a:ext cx="20415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读一读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11325" y="1222375"/>
            <a:ext cx="5538788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火车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马车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汽车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车站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车厢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上车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坐车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5000" y="1047750"/>
            <a:ext cx="5984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qì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21275" y="2114550"/>
            <a:ext cx="1217613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xiānɡ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" t="3279" r="3242" b="3178"/>
          <a:stretch>
            <a:fillRect/>
          </a:stretch>
        </p:blipFill>
        <p:spPr bwMode="auto">
          <a:xfrm>
            <a:off x="5649913" y="1260475"/>
            <a:ext cx="2076450" cy="14255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81" t="14043" r="6140" b="9900"/>
          <a:stretch>
            <a:fillRect/>
          </a:stretch>
        </p:blipFill>
        <p:spPr bwMode="auto">
          <a:xfrm>
            <a:off x="1436688" y="3141663"/>
            <a:ext cx="1962150" cy="14414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541713" y="373063"/>
            <a:ext cx="30670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《一同去郊游》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" t="6943" r="3889" b="20042"/>
          <a:stretch>
            <a:fillRect/>
          </a:stretch>
        </p:blipFill>
        <p:spPr bwMode="auto">
          <a:xfrm>
            <a:off x="4450240" y="3220244"/>
            <a:ext cx="2941637" cy="128428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" t="7802" r="5301" b="34341"/>
          <a:stretch>
            <a:fillRect/>
          </a:stretch>
        </p:blipFill>
        <p:spPr bwMode="auto">
          <a:xfrm>
            <a:off x="1173163" y="1260475"/>
            <a:ext cx="3519487" cy="14763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902200" y="1724025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秋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25850" y="357028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秋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7" name="儿童歌曲 - 一同去郊游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740025" y="222250"/>
            <a:ext cx="903288" cy="903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0" name="文本框 3"/>
          <p:cNvSpPr txBox="1"/>
          <p:nvPr/>
        </p:nvSpPr>
        <p:spPr>
          <a:xfrm>
            <a:off x="230188" y="93663"/>
            <a:ext cx="20351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608263" y="1260475"/>
            <a:ext cx="5170488" cy="35528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3072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188" y="1123950"/>
            <a:ext cx="1684337" cy="310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727325" y="1482725"/>
            <a:ext cx="526256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车站：</a:t>
            </a:r>
            <a:r>
              <a:rPr lang="zh-CN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我在车站等妈妈。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06700" y="2162175"/>
            <a:ext cx="1622425" cy="247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火车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马车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汽车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车站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0726" name="矩形 6"/>
          <p:cNvSpPr/>
          <p:nvPr/>
        </p:nvSpPr>
        <p:spPr>
          <a:xfrm>
            <a:off x="1601788" y="393700"/>
            <a:ext cx="59277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试着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用其中一个词语说一句话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54663" y="2162175"/>
            <a:ext cx="1436688" cy="185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车厢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上车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坐车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6" name="组合 2"/>
          <p:cNvGrpSpPr/>
          <p:nvPr/>
        </p:nvGrpSpPr>
        <p:grpSpPr>
          <a:xfrm>
            <a:off x="554038" y="782638"/>
            <a:ext cx="4379912" cy="1003300"/>
            <a:chOff x="871484" y="835848"/>
            <a:chExt cx="4376970" cy="1001299"/>
          </a:xfrm>
        </p:grpSpPr>
        <p:sp>
          <p:nvSpPr>
            <p:cNvPr id="31762" name="矩形 1"/>
            <p:cNvSpPr/>
            <p:nvPr/>
          </p:nvSpPr>
          <p:spPr>
            <a:xfrm>
              <a:off x="871484" y="1252347"/>
              <a:ext cx="4143526" cy="5848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latin typeface="宋体" panose="02010600030101010101" pitchFamily="2" charset="-122"/>
                </a:rPr>
                <a:t>拼 一 拼，写 一 写</a:t>
              </a:r>
              <a:r>
                <a:rPr lang="zh-CN" altLang="zh-CN" sz="3200" b="1" dirty="0">
                  <a:latin typeface="宋体" panose="02010600030101010101" pitchFamily="2" charset="-122"/>
                </a:rPr>
                <a:t>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39700" y="835848"/>
              <a:ext cx="4308754" cy="46177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pīn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yi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pīn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xiě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yi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xiě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31747" name="TextBox 1"/>
          <p:cNvSpPr txBox="1"/>
          <p:nvPr/>
        </p:nvSpPr>
        <p:spPr>
          <a:xfrm>
            <a:off x="650875" y="2505075"/>
            <a:ext cx="1560513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门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6425" y="2359025"/>
            <a:ext cx="1846263" cy="1846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矩形 3"/>
          <p:cNvSpPr/>
          <p:nvPr/>
        </p:nvSpPr>
        <p:spPr>
          <a:xfrm>
            <a:off x="898525" y="2095500"/>
            <a:ext cx="8826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mén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750" name="矩形 4"/>
          <p:cNvSpPr/>
          <p:nvPr/>
        </p:nvSpPr>
        <p:spPr>
          <a:xfrm>
            <a:off x="2409825" y="1674813"/>
            <a:ext cx="8826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kǒu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751" name="TextBox 6"/>
          <p:cNvSpPr txBox="1"/>
          <p:nvPr/>
        </p:nvSpPr>
        <p:spPr>
          <a:xfrm>
            <a:off x="4846638" y="2505075"/>
            <a:ext cx="1558925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52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7913" y="2359025"/>
            <a:ext cx="1846262" cy="1846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3" name="矩形 8"/>
          <p:cNvSpPr/>
          <p:nvPr/>
        </p:nvSpPr>
        <p:spPr>
          <a:xfrm>
            <a:off x="4824413" y="2095500"/>
            <a:ext cx="13858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shēnɡ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754" name="矩形 9"/>
          <p:cNvSpPr/>
          <p:nvPr/>
        </p:nvSpPr>
        <p:spPr>
          <a:xfrm>
            <a:off x="6691313" y="1674813"/>
            <a:ext cx="649287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rì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TextBox 10"/>
          <p:cNvSpPr txBox="1"/>
          <p:nvPr/>
        </p:nvSpPr>
        <p:spPr>
          <a:xfrm>
            <a:off x="2041525" y="2471738"/>
            <a:ext cx="1558925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en-US" sz="8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300788" y="2505075"/>
            <a:ext cx="1560512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8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757" name="组合 23"/>
          <p:cNvGrpSpPr/>
          <p:nvPr/>
        </p:nvGrpSpPr>
        <p:grpSpPr>
          <a:xfrm>
            <a:off x="247650" y="185738"/>
            <a:ext cx="4964113" cy="622300"/>
            <a:chOff x="65088" y="49967"/>
            <a:chExt cx="4964606" cy="620347"/>
          </a:xfrm>
        </p:grpSpPr>
        <p:sp>
          <p:nvSpPr>
            <p:cNvPr id="19" name="燕尾形 18"/>
            <p:cNvSpPr/>
            <p:nvPr/>
          </p:nvSpPr>
          <p:spPr>
            <a:xfrm>
              <a:off x="222267" y="86364"/>
              <a:ext cx="222272" cy="583950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65088" y="86364"/>
              <a:ext cx="222272" cy="583950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71506" y="86364"/>
              <a:ext cx="2103646" cy="583950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2" name="文本框 9"/>
            <p:cNvSpPr txBox="1">
              <a:spLocks noChangeArrowheads="1"/>
            </p:cNvSpPr>
            <p:nvPr/>
          </p:nvSpPr>
          <p:spPr bwMode="auto">
            <a:xfrm>
              <a:off x="528684" y="49967"/>
              <a:ext cx="4501010" cy="583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-繁" pitchFamily="66" charset="-122"/>
                </a:rPr>
                <a:t>复习写字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Box 1"/>
          <p:cNvSpPr txBox="1"/>
          <p:nvPr/>
        </p:nvSpPr>
        <p:spPr>
          <a:xfrm>
            <a:off x="503238" y="1793875"/>
            <a:ext cx="1558925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1649413"/>
            <a:ext cx="1844675" cy="184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矩形 3"/>
          <p:cNvSpPr/>
          <p:nvPr/>
        </p:nvSpPr>
        <p:spPr>
          <a:xfrm>
            <a:off x="868363" y="1452563"/>
            <a:ext cx="649287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tí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773" name="矩形 4"/>
          <p:cNvSpPr/>
          <p:nvPr/>
        </p:nvSpPr>
        <p:spPr>
          <a:xfrm>
            <a:off x="2381250" y="965200"/>
            <a:ext cx="64928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mù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774" name="TextBox 5"/>
          <p:cNvSpPr txBox="1"/>
          <p:nvPr/>
        </p:nvSpPr>
        <p:spPr>
          <a:xfrm>
            <a:off x="7097713" y="1843088"/>
            <a:ext cx="1558925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野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2075" y="1649413"/>
            <a:ext cx="1844675" cy="184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6" name="矩形 7"/>
          <p:cNvSpPr/>
          <p:nvPr/>
        </p:nvSpPr>
        <p:spPr>
          <a:xfrm>
            <a:off x="7215188" y="1501775"/>
            <a:ext cx="92233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yě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777" name="矩形 8"/>
          <p:cNvSpPr/>
          <p:nvPr/>
        </p:nvSpPr>
        <p:spPr>
          <a:xfrm>
            <a:off x="5586413" y="1008063"/>
            <a:ext cx="111442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tián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1976438" y="1809750"/>
            <a:ext cx="1560512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endParaRPr lang="zh-CN" altLang="en-US" sz="8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5330825" y="1809750"/>
            <a:ext cx="1558925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endParaRPr lang="zh-CN" altLang="en-US" sz="8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35013" y="1090613"/>
            <a:ext cx="7635875" cy="2932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口：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小嘴圆圆一张口。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日：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口中多一横，变成大太阳。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目：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日多一横就是目。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田：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口中多个小十字，四四方方变成田。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3532188" y="77788"/>
            <a:ext cx="20415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读一读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545" y="2001719"/>
            <a:ext cx="1512456" cy="14282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7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059" t="53755" r="28358" b="16794"/>
          <a:stretch>
            <a:fillRect/>
          </a:stretch>
        </p:blipFill>
        <p:spPr>
          <a:xfrm>
            <a:off x="3806825" y="4075113"/>
            <a:ext cx="1117600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24288">
            <a:off x="5702927" y="814109"/>
            <a:ext cx="745325" cy="10727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1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charRg st="11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圆角矩形 8"/>
          <p:cNvSpPr/>
          <p:nvPr/>
        </p:nvSpPr>
        <p:spPr>
          <a:xfrm>
            <a:off x="466725" y="1295400"/>
            <a:ext cx="3986213" cy="10858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349707">
            <a:off x="4972050" y="436563"/>
            <a:ext cx="2989263" cy="21240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806450" y="2667000"/>
            <a:ext cx="7156450" cy="1914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请同学们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一句一句拼读，遇到标点符号要停顿一下。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在看图的基础上熟读，要读出感情。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4821" name="矩形 1"/>
          <p:cNvSpPr/>
          <p:nvPr/>
        </p:nvSpPr>
        <p:spPr>
          <a:xfrm>
            <a:off x="642938" y="1682750"/>
            <a:ext cx="374173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  鸟   念  书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2" name="矩形 7"/>
          <p:cNvSpPr/>
          <p:nvPr/>
        </p:nvSpPr>
        <p:spPr>
          <a:xfrm>
            <a:off x="588963" y="1246188"/>
            <a:ext cx="40290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latin typeface="宋体" panose="02010600030101010101" pitchFamily="2" charset="-122"/>
              </a:rPr>
              <a:t>xiǎo niǎo  niàn  shū 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34823" name="组合 23"/>
          <p:cNvGrpSpPr/>
          <p:nvPr/>
        </p:nvGrpSpPr>
        <p:grpSpPr>
          <a:xfrm>
            <a:off x="273050" y="225425"/>
            <a:ext cx="4964113" cy="620713"/>
            <a:chOff x="65088" y="49967"/>
            <a:chExt cx="4964606" cy="620347"/>
          </a:xfrm>
        </p:grpSpPr>
        <p:sp>
          <p:nvSpPr>
            <p:cNvPr id="11" name="燕尾形 10"/>
            <p:cNvSpPr/>
            <p:nvPr/>
          </p:nvSpPr>
          <p:spPr>
            <a:xfrm>
              <a:off x="222267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71506" y="86458"/>
              <a:ext cx="2919702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4" name="文本框 9"/>
            <p:cNvSpPr txBox="1">
              <a:spLocks noChangeArrowheads="1"/>
            </p:cNvSpPr>
            <p:nvPr/>
          </p:nvSpPr>
          <p:spPr bwMode="auto">
            <a:xfrm>
              <a:off x="528684" y="49967"/>
              <a:ext cx="4501010" cy="583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-繁" pitchFamily="66" charset="-122"/>
                </a:rPr>
                <a:t>和大人一起读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4363" y="1177925"/>
            <a:ext cx="7661275" cy="1323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3"/>
              <a:defRPr/>
            </a:pP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完成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亲子共读反馈表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，下节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课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同学们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一起交流读书心得。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6725" y="3089912"/>
            <a:ext cx="2281781" cy="162123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23850" y="582613"/>
          <a:ext cx="8335963" cy="4238625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567949"/>
                <a:gridCol w="2091108"/>
                <a:gridCol w="1211924"/>
                <a:gridCol w="2168705"/>
                <a:gridCol w="2296277"/>
              </a:tblGrid>
              <a:tr h="758925">
                <a:tc rowSpan="3"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+mj-ea"/>
                          <a:ea typeface="+mj-ea"/>
                        </a:rPr>
                        <a:t>我的阅读卡</a:t>
                      </a: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 marL="91426" marR="91426" marT="45724" marB="45724" vert="eaVert"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+mj-ea"/>
                          <a:ea typeface="+mj-ea"/>
                        </a:rPr>
                        <a:t>阅读时间</a:t>
                      </a: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 marL="91426" marR="91426" marT="45724" marB="45724"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 marL="91426" marR="91426" marT="45724" marB="4572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+mj-ea"/>
                          <a:ea typeface="+mj-ea"/>
                        </a:rPr>
                        <a:t>和谁一起读</a:t>
                      </a: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 marL="91426" marR="91426" marT="45724" marB="45724"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宋体" panose="02010600030101010101" pitchFamily="2" charset="-122"/>
                      </a:endParaRPr>
                    </a:p>
                  </a:txBody>
                  <a:tcPr marL="91426" marR="91426" marT="45724" marB="45724">
                    <a:solidFill>
                      <a:schemeClr val="bg1"/>
                    </a:solidFill>
                  </a:tcPr>
                </a:tc>
              </a:tr>
              <a:tr h="892163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+mj-ea"/>
                          <a:ea typeface="+mj-ea"/>
                        </a:rPr>
                        <a:t>我的问题</a:t>
                      </a: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 marL="91426" marR="91426" marT="45724" marB="45724" anchor="ctr" anchorCtr="1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514350" indent="-514350">
                        <a:buFont typeface="+mj-lt"/>
                        <a:buAutoNum type="arabicPeriod"/>
                      </a:pP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 marL="91426" marR="91426" marT="45724" marB="45724">
                    <a:solidFill>
                      <a:schemeClr val="bg1"/>
                    </a:solidFill>
                  </a:tcPr>
                </a:tc>
                <a:tc hMerge="1">
                  <a:tcPr>
                    <a:noFill/>
                  </a:tcPr>
                </a:tc>
                <a:tc hMerge="1">
                  <a:tcPr>
                    <a:noFill/>
                  </a:tcPr>
                </a:tc>
              </a:tr>
              <a:tr h="2587537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+mj-ea"/>
                          <a:ea typeface="+mj-ea"/>
                        </a:rPr>
                        <a:t>大人的解答</a:t>
                      </a: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 marL="91426" marR="91426" marT="45724" marB="45724" anchor="ctr" anchorCtr="1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 marL="91426" marR="91426" marT="45724" marB="45724"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968625" y="1268413"/>
            <a:ext cx="5781675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风真的是在教小鸟“念书”吗？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风还会教小鸟“念”什么？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68625" y="2182813"/>
            <a:ext cx="5476875" cy="267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这是把风和小鸟当作人来写，把风声和小鸟的叫声说成“念书”，是一种拟人的写法。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风可能还会教小鸟念“呼呼呼”“呜呜呜”“呼啦啦”“嗖嗖”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4"/>
          <p:cNvSpPr/>
          <p:nvPr/>
        </p:nvSpPr>
        <p:spPr>
          <a:xfrm>
            <a:off x="588963" y="1655763"/>
            <a:ext cx="7961312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回家和大人一起读《小鸟念书》，做到正确、流利地朗读。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grpSp>
        <p:nvGrpSpPr>
          <p:cNvPr id="37891" name="组合 23"/>
          <p:cNvGrpSpPr/>
          <p:nvPr/>
        </p:nvGrpSpPr>
        <p:grpSpPr>
          <a:xfrm>
            <a:off x="273050" y="209550"/>
            <a:ext cx="4964113" cy="620713"/>
            <a:chOff x="65088" y="49967"/>
            <a:chExt cx="4964606" cy="620347"/>
          </a:xfrm>
        </p:grpSpPr>
        <p:sp>
          <p:nvSpPr>
            <p:cNvPr id="7" name="燕尾形 6"/>
            <p:cNvSpPr/>
            <p:nvPr/>
          </p:nvSpPr>
          <p:spPr>
            <a:xfrm>
              <a:off x="222267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371506" y="86458"/>
              <a:ext cx="2103646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0" name="文本框 9"/>
            <p:cNvSpPr txBox="1">
              <a:spLocks noChangeArrowheads="1"/>
            </p:cNvSpPr>
            <p:nvPr/>
          </p:nvSpPr>
          <p:spPr bwMode="auto">
            <a:xfrm>
              <a:off x="528684" y="49967"/>
              <a:ext cx="4501010" cy="583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-繁" pitchFamily="66" charset="-122"/>
                </a:rPr>
                <a:t>布置作业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除此以外，将本文件任何内容用于其他用途时，应获得授权，如发现未经授权用于商业或盈利用途将追加侵权者的法律责任。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Picture 12" descr="7485157_073341707000_2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4038" y="0"/>
            <a:ext cx="5788025" cy="386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3" name="Picture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3825875"/>
            <a:ext cx="7137400" cy="601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标题 1"/>
          <p:cNvSpPr txBox="1"/>
          <p:nvPr/>
        </p:nvSpPr>
        <p:spPr>
          <a:xfrm>
            <a:off x="3000375" y="1835150"/>
            <a:ext cx="3779838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语文园地三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7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" y="223838"/>
            <a:ext cx="3908425" cy="461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3551238" y="212725"/>
            <a:ext cx="20415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读一读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5" name="矩形 3"/>
          <p:cNvSpPr/>
          <p:nvPr/>
        </p:nvSpPr>
        <p:spPr>
          <a:xfrm>
            <a:off x="544513" y="1003300"/>
            <a:ext cx="8054975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请大家认真观察扇子上的音节，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小组合作，试着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正确拼读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音节。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202" b="50000"/>
          <a:stretch>
            <a:fillRect/>
          </a:stretch>
        </p:blipFill>
        <p:spPr>
          <a:xfrm>
            <a:off x="323850" y="2395538"/>
            <a:ext cx="2728913" cy="109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018" r="33492" b="50000"/>
          <a:stretch>
            <a:fillRect/>
          </a:stretch>
        </p:blipFill>
        <p:spPr>
          <a:xfrm>
            <a:off x="2962275" y="2357438"/>
            <a:ext cx="3070225" cy="1174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535" b="50000"/>
          <a:stretch>
            <a:fillRect/>
          </a:stretch>
        </p:blipFill>
        <p:spPr>
          <a:xfrm>
            <a:off x="5756275" y="2316163"/>
            <a:ext cx="3082925" cy="121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051" t="45888" r="60323"/>
          <a:stretch>
            <a:fillRect/>
          </a:stretch>
        </p:blipFill>
        <p:spPr>
          <a:xfrm>
            <a:off x="1106488" y="3494088"/>
            <a:ext cx="2940050" cy="1179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443" t="45888" r="9714"/>
          <a:stretch>
            <a:fillRect/>
          </a:stretch>
        </p:blipFill>
        <p:spPr>
          <a:xfrm>
            <a:off x="3987800" y="3370263"/>
            <a:ext cx="3971925" cy="1201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2017713" y="1957388"/>
            <a:ext cx="1038225" cy="752475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3551238" y="163513"/>
            <a:ext cx="20415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分一分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363" y="1020763"/>
            <a:ext cx="5032375" cy="83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76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）区分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yǎn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与</a:t>
            </a:r>
            <a:r>
              <a:rPr kumimoji="0" lang="en-US" altLang="zh-CN" sz="3200" b="1" i="0" u="none" strike="noStrike" kern="1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yuǎn</a:t>
            </a:r>
            <a:r>
              <a:rPr kumimoji="0" lang="zh-CN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1050" y="1957388"/>
            <a:ext cx="9588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yǎn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438775" y="1957388"/>
            <a:ext cx="1216025" cy="752475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38775" y="1979613"/>
            <a:ext cx="12160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yuǎn</a:t>
            </a:r>
            <a:endParaRPr kumimoji="0" lang="zh-CN" altLang="en-US" sz="4000" b="1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20838" y="2909888"/>
            <a:ext cx="183356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两拼音节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18050" y="2909888"/>
            <a:ext cx="26574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整体认读音节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1675" y="3968750"/>
            <a:ext cx="30686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直接读，不用拼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5932488" y="3494088"/>
            <a:ext cx="352425" cy="474663"/>
          </a:xfrm>
          <a:prstGeom prst="downArrow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 animBg="1"/>
      <p:bldP spid="7" grpId="0"/>
      <p:bldP spid="8" grpId="0"/>
      <p:bldP spid="9" grpId="0"/>
      <p:bldP spid="10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2017713" y="1343025"/>
            <a:ext cx="1038225" cy="754063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363" y="406400"/>
            <a:ext cx="463867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6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）区分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y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与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y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īnɡ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1050" y="1343025"/>
            <a:ext cx="9588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yīn</a:t>
            </a:r>
            <a:endParaRPr kumimoji="0" lang="zh-CN" altLang="en-US" sz="4000" b="1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730875" y="1343025"/>
            <a:ext cx="1216025" cy="754063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30875" y="1365250"/>
            <a:ext cx="12160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yīnɡ</a:t>
            </a:r>
            <a:endParaRPr kumimoji="0" lang="zh-CN" altLang="en-US" sz="4000" b="1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275" y="2306638"/>
            <a:ext cx="1420813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前鼻音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7688" y="2305050"/>
            <a:ext cx="1420813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后鼻音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55938" y="3614738"/>
            <a:ext cx="276542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6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整体认读音节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4" name="直接箭头连接符 13"/>
          <p:cNvCxnSpPr>
            <a:stCxn id="5" idx="3"/>
          </p:cNvCxnSpPr>
          <p:nvPr/>
        </p:nvCxnSpPr>
        <p:spPr>
          <a:xfrm>
            <a:off x="3055938" y="1719263"/>
            <a:ext cx="1258888" cy="18954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stCxn id="7" idx="1"/>
          </p:cNvCxnSpPr>
          <p:nvPr/>
        </p:nvCxnSpPr>
        <p:spPr>
          <a:xfrm flipH="1">
            <a:off x="4486275" y="1719263"/>
            <a:ext cx="1244600" cy="18954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 animBg="1"/>
      <p:bldP spid="7" grpId="0"/>
      <p:bldP spid="8" grpId="0"/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2017713" y="1343025"/>
            <a:ext cx="1038225" cy="754063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363" y="406400"/>
            <a:ext cx="463867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6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）区分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jiǎn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与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juǎn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22463" y="1365250"/>
            <a:ext cx="12160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jiǎn</a:t>
            </a:r>
            <a:endParaRPr kumimoji="0" lang="zh-CN" altLang="en-US" sz="4000" b="1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730875" y="1343025"/>
            <a:ext cx="1216025" cy="754063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30875" y="1365250"/>
            <a:ext cx="12160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juǎn</a:t>
            </a:r>
            <a:endParaRPr kumimoji="0" lang="zh-CN" altLang="en-US" sz="4000" b="1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38313" y="2305050"/>
            <a:ext cx="1627188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介母是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27675" y="2305050"/>
            <a:ext cx="162242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介母是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ü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87725" y="3552825"/>
            <a:ext cx="194627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6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三拼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音节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4" name="直接箭头连接符 13"/>
          <p:cNvCxnSpPr>
            <a:stCxn id="5" idx="3"/>
          </p:cNvCxnSpPr>
          <p:nvPr/>
        </p:nvCxnSpPr>
        <p:spPr>
          <a:xfrm>
            <a:off x="3055938" y="1719263"/>
            <a:ext cx="1258888" cy="18954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stCxn id="7" idx="1"/>
          </p:cNvCxnSpPr>
          <p:nvPr/>
        </p:nvCxnSpPr>
        <p:spPr>
          <a:xfrm flipH="1">
            <a:off x="4486275" y="1719263"/>
            <a:ext cx="1244600" cy="18954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 animBg="1"/>
      <p:bldP spid="7" grpId="0"/>
      <p:bldP spid="8" grpId="0"/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2209800" y="1608138"/>
            <a:ext cx="1038225" cy="752475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3863" y="671513"/>
            <a:ext cx="4640263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6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）区分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zuān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与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zhuān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12963" y="1630363"/>
            <a:ext cx="121761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zuān</a:t>
            </a:r>
            <a:endParaRPr kumimoji="0" lang="zh-CN" altLang="en-US" sz="4000" b="1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921375" y="1608138"/>
            <a:ext cx="1474788" cy="752475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1375" y="1630363"/>
            <a:ext cx="14747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zhuān</a:t>
            </a:r>
            <a:endParaRPr kumimoji="0" lang="zh-CN" altLang="en-US" sz="4000" b="1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24088" y="2566988"/>
            <a:ext cx="100965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平舌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54738" y="2566988"/>
            <a:ext cx="1008063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翘舌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3863" y="3248025"/>
            <a:ext cx="8048625" cy="715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6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）区分综合音节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chán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chuán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chuánɡ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 animBg="1"/>
      <p:bldP spid="7" grpId="0"/>
      <p:bldP spid="8" grpId="0"/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48" r="79820" b="54604"/>
          <a:stretch>
            <a:fillRect/>
          </a:stretch>
        </p:blipFill>
        <p:spPr>
          <a:xfrm>
            <a:off x="4130675" y="1346200"/>
            <a:ext cx="2078038" cy="254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8"/>
          <p:cNvSpPr/>
          <p:nvPr/>
        </p:nvSpPr>
        <p:spPr>
          <a:xfrm>
            <a:off x="527050" y="1271588"/>
            <a:ext cx="3502025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遇到长得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相似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的复韵母时，先发第一个字母的音，快速滑到第二个字母，就能读好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18436" name="组合 19"/>
          <p:cNvGrpSpPr/>
          <p:nvPr/>
        </p:nvGrpSpPr>
        <p:grpSpPr>
          <a:xfrm>
            <a:off x="231775" y="263525"/>
            <a:ext cx="3898900" cy="588963"/>
            <a:chOff x="909638" y="1184275"/>
            <a:chExt cx="3898824" cy="588963"/>
          </a:xfrm>
        </p:grpSpPr>
        <p:sp>
          <p:nvSpPr>
            <p:cNvPr id="10" name="矩形 9"/>
            <p:cNvSpPr/>
            <p:nvPr/>
          </p:nvSpPr>
          <p:spPr>
            <a:xfrm>
              <a:off x="939800" y="1184275"/>
              <a:ext cx="3767064" cy="58896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909638" y="1184275"/>
              <a:ext cx="3898824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区分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Times New Roman" panose="02020603050405020304" pitchFamily="18" charset="0"/>
                </a:rPr>
                <a:t>ie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Times New Roman" panose="02020603050405020304" pitchFamily="18" charset="0"/>
                </a:rPr>
                <a:t>ei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Times New Roman" panose="02020603050405020304" pitchFamily="18" charset="0"/>
                </a:rPr>
                <a:t>，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Times New Roman" panose="02020603050405020304" pitchFamily="18" charset="0"/>
                </a:rPr>
                <a:t>iu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Times New Roman" panose="02020603050405020304" pitchFamily="18" charset="0"/>
                </a:rPr>
                <a:t>ui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6438900" y="1238250"/>
            <a:ext cx="2252663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xiě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zì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dǎ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léi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dǎ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liè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dié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bèi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zi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1670</Words>
  <Application>WPS 演示</Application>
  <PresentationFormat/>
  <Paragraphs>346</Paragraphs>
  <Slides>30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Times New Roman</vt:lpstr>
      <vt:lpstr>黑体</vt:lpstr>
      <vt:lpstr>Cambria</vt:lpstr>
      <vt:lpstr>楷体</vt:lpstr>
      <vt:lpstr>微软雅黑</vt:lpstr>
      <vt:lpstr>Arial Unicode MS</vt:lpstr>
      <vt:lpstr>Calibri</vt:lpstr>
      <vt:lpstr>黑体-繁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lastModifiedBy>上帝掷骰子吗</cp:lastModifiedBy>
  <cp:revision>4</cp:revision>
  <dcterms:created xsi:type="dcterms:W3CDTF">2016-01-14T07:05:00Z</dcterms:created>
  <dcterms:modified xsi:type="dcterms:W3CDTF">2023-09-24T05:10:26Z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EAB51CCAC38E4A51ACB7C5DB48D7FE1E_13</vt:lpwstr>
  </property>
  <property fmtid="{D5CDD505-2E9C-101B-9397-08002B2CF9AE}" pid="4" name="KSOProductBuildVer">
    <vt:lpwstr>2052-12.1.0.15374</vt:lpwstr>
  </property>
</Properties>
</file>