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58" r:id="rId14"/>
    <p:sldId id="275" r:id="rId15"/>
    <p:sldId id="276" r:id="rId16"/>
    <p:sldId id="277" r:id="rId17"/>
    <p:sldId id="278" r:id="rId18"/>
    <p:sldId id="279" r:id="rId19"/>
    <p:sldId id="280" r:id="rId20"/>
    <p:sldId id="259" r:id="rId21"/>
    <p:sldId id="261" r:id="rId22"/>
    <p:sldId id="262" r:id="rId23"/>
    <p:sldId id="284" r:id="rId24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4" userDrawn="1">
          <p15:clr>
            <a:srgbClr val="A4A3A4"/>
          </p15:clr>
        </p15:guide>
        <p15:guide id="2" pos="2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744" y="682"/>
      </p:cViewPr>
      <p:guideLst>
        <p:guide orient="horz" pos="1594"/>
        <p:guide pos="28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85985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解决实际问题</a:t>
                  </a:r>
                  <a:endParaRPr lang="zh-CN" altLang="en-US" sz="4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2147868" y="2772935"/>
            <a:ext cx="4130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方案①：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（吨）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162597" y="3316139"/>
            <a:ext cx="4818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方案④：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（吨）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33543" y="3942632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答：派车方案①和④都可以恰好把煤运完。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31" y="989464"/>
            <a:ext cx="1345884" cy="1345884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443773" y="1012921"/>
            <a:ext cx="2769196" cy="1276682"/>
            <a:chOff x="2411762" y="3960947"/>
            <a:chExt cx="3525831" cy="1012198"/>
          </a:xfrm>
          <a:solidFill>
            <a:schemeClr val="bg1"/>
          </a:solidFill>
        </p:grpSpPr>
        <p:sp>
          <p:nvSpPr>
            <p:cNvPr id="40" name="圆角矩形标注 39"/>
            <p:cNvSpPr/>
            <p:nvPr/>
          </p:nvSpPr>
          <p:spPr>
            <a:xfrm>
              <a:off x="2411762" y="3960947"/>
              <a:ext cx="3525831" cy="1012198"/>
            </a:xfrm>
            <a:prstGeom prst="wedgeRoundRectCallout">
              <a:avLst>
                <a:gd name="adj1" fmla="val -53431"/>
                <a:gd name="adj2" fmla="val 2217"/>
                <a:gd name="adj3" fmla="val 16667"/>
              </a:avLst>
            </a:prstGeom>
            <a:grpFill/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655283" y="4145891"/>
              <a:ext cx="3007469" cy="65884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方案①和④都可以恰好把煤运完。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90234" y="842776"/>
            <a:ext cx="1142901" cy="1403878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4286640" y="923327"/>
            <a:ext cx="2929923" cy="1455869"/>
            <a:chOff x="2537083" y="3960461"/>
            <a:chExt cx="3525831" cy="1114690"/>
          </a:xfrm>
        </p:grpSpPr>
        <p:sp>
          <p:nvSpPr>
            <p:cNvPr id="44" name="圆角矩形标注 43"/>
            <p:cNvSpPr/>
            <p:nvPr/>
          </p:nvSpPr>
          <p:spPr>
            <a:xfrm>
              <a:off x="2537083" y="3960461"/>
              <a:ext cx="3525831" cy="1114690"/>
            </a:xfrm>
            <a:prstGeom prst="wedgeRoundRectCallout">
              <a:avLst>
                <a:gd name="adj1" fmla="val 54389"/>
                <a:gd name="adj2" fmla="val -9242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45988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682541" y="4062679"/>
              <a:ext cx="3248161" cy="910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检验一下，看第①、④两种方案是不是恰好运完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吨煤。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/>
          <p:nvPr/>
        </p:nvSpPr>
        <p:spPr>
          <a:xfrm>
            <a:off x="456760" y="734872"/>
            <a:ext cx="8192289" cy="781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分硬币、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分硬币、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分硬币，要拿出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分钱，有多少种拿法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068621" y="1499069"/>
          <a:ext cx="6096000" cy="305276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4309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种类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kern="12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2400" kern="12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kern="12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400" kern="12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kern="12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400" kern="12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</a:tr>
              <a:tr h="370797"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</a:tr>
              <a:tr h="370797"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</a:tr>
              <a:tr h="370797"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</a:tr>
              <a:tr h="370797"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</a:tr>
              <a:tr h="370797"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</a:tr>
              <a:tr h="370797"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</a:tr>
              <a:tr h="370797"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45714" marB="45714"/>
                </a:tc>
              </a:tr>
            </a:tbl>
          </a:graphicData>
        </a:graphic>
      </p:graphicFrame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1622658" y="1887126"/>
            <a:ext cx="6270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3164121" y="2268920"/>
            <a:ext cx="4619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2"/>
          <p:cNvSpPr txBox="1"/>
          <p:nvPr/>
        </p:nvSpPr>
        <p:spPr>
          <a:xfrm>
            <a:off x="4697646" y="2260982"/>
            <a:ext cx="46196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6212121" y="2268920"/>
            <a:ext cx="4619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4"/>
          <p:cNvSpPr txBox="1">
            <a:spLocks noChangeArrowheads="1"/>
          </p:cNvSpPr>
          <p:nvPr/>
        </p:nvSpPr>
        <p:spPr bwMode="auto">
          <a:xfrm>
            <a:off x="1622658" y="2237963"/>
            <a:ext cx="627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164121" y="2618170"/>
            <a:ext cx="4619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4697646" y="3384932"/>
            <a:ext cx="4619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7"/>
          <p:cNvSpPr txBox="1">
            <a:spLocks noChangeArrowheads="1"/>
          </p:cNvSpPr>
          <p:nvPr/>
        </p:nvSpPr>
        <p:spPr bwMode="auto">
          <a:xfrm>
            <a:off x="1622658" y="2620551"/>
            <a:ext cx="6270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8"/>
          <p:cNvSpPr txBox="1"/>
          <p:nvPr/>
        </p:nvSpPr>
        <p:spPr>
          <a:xfrm>
            <a:off x="4697646" y="3008695"/>
            <a:ext cx="4619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9"/>
          <p:cNvSpPr txBox="1"/>
          <p:nvPr/>
        </p:nvSpPr>
        <p:spPr>
          <a:xfrm>
            <a:off x="6212121" y="3007107"/>
            <a:ext cx="4619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0"/>
          <p:cNvSpPr txBox="1">
            <a:spLocks noChangeArrowheads="1"/>
          </p:cNvSpPr>
          <p:nvPr/>
        </p:nvSpPr>
        <p:spPr bwMode="auto">
          <a:xfrm>
            <a:off x="1622658" y="2984088"/>
            <a:ext cx="627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1"/>
          <p:cNvSpPr txBox="1"/>
          <p:nvPr/>
        </p:nvSpPr>
        <p:spPr>
          <a:xfrm>
            <a:off x="6212121" y="3375407"/>
            <a:ext cx="4619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1622658" y="3353976"/>
            <a:ext cx="627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4697646" y="3745295"/>
            <a:ext cx="4619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6212121" y="3751645"/>
            <a:ext cx="4619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5"/>
          <p:cNvSpPr txBox="1">
            <a:spLocks noChangeArrowheads="1"/>
          </p:cNvSpPr>
          <p:nvPr/>
        </p:nvSpPr>
        <p:spPr bwMode="auto">
          <a:xfrm>
            <a:off x="1622658" y="3734976"/>
            <a:ext cx="627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6"/>
          <p:cNvSpPr txBox="1">
            <a:spLocks noChangeArrowheads="1"/>
          </p:cNvSpPr>
          <p:nvPr/>
        </p:nvSpPr>
        <p:spPr bwMode="auto">
          <a:xfrm>
            <a:off x="1622658" y="4104863"/>
            <a:ext cx="6270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7"/>
          <p:cNvSpPr txBox="1"/>
          <p:nvPr/>
        </p:nvSpPr>
        <p:spPr>
          <a:xfrm>
            <a:off x="4697646" y="4115182"/>
            <a:ext cx="4619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8"/>
          <p:cNvSpPr txBox="1"/>
          <p:nvPr/>
        </p:nvSpPr>
        <p:spPr>
          <a:xfrm>
            <a:off x="6212121" y="4126295"/>
            <a:ext cx="4619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9"/>
          <p:cNvSpPr txBox="1"/>
          <p:nvPr/>
        </p:nvSpPr>
        <p:spPr>
          <a:xfrm>
            <a:off x="3156853" y="1885538"/>
            <a:ext cx="4619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0"/>
          <p:cNvSpPr txBox="1"/>
          <p:nvPr/>
        </p:nvSpPr>
        <p:spPr>
          <a:xfrm>
            <a:off x="6212121" y="1900942"/>
            <a:ext cx="4619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1"/>
          <p:cNvSpPr txBox="1"/>
          <p:nvPr/>
        </p:nvSpPr>
        <p:spPr>
          <a:xfrm>
            <a:off x="4688121" y="2629282"/>
            <a:ext cx="4619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/>
          <p:nvPr/>
        </p:nvSpPr>
        <p:spPr>
          <a:xfrm>
            <a:off x="483356" y="671365"/>
            <a:ext cx="8177288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元面值的人民币各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张。如果要买一个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元的书包，他可以怎样付钱？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Group 106"/>
          <p:cNvGraphicFramePr>
            <a:graphicFrameLocks noGrp="1"/>
          </p:cNvGraphicFramePr>
          <p:nvPr/>
        </p:nvGraphicFramePr>
        <p:xfrm>
          <a:off x="803325" y="1786423"/>
          <a:ext cx="7305676" cy="1957388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826419"/>
                <a:gridCol w="1826419"/>
                <a:gridCol w="1826419"/>
                <a:gridCol w="1826419"/>
              </a:tblGrid>
              <a:tr h="7016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楷体" panose="02010609060101010101" pitchFamily="49" charset="-122"/>
                        </a:rPr>
                        <a:t>付钱方案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楷体" panose="02010609060101010101" pitchFamily="49" charset="-122"/>
                        </a:rPr>
                        <a:t>5</a:t>
                      </a: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楷体" panose="02010609060101010101" pitchFamily="49" charset="-122"/>
                        </a:rPr>
                        <a:t>元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楷体" panose="02010609060101010101" pitchFamily="49" charset="-122"/>
                        </a:rPr>
                        <a:t>2</a:t>
                      </a: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楷体" panose="02010609060101010101" pitchFamily="49" charset="-122"/>
                        </a:rPr>
                        <a:t>元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楷体" panose="02010609060101010101" pitchFamily="49" charset="-122"/>
                        </a:rPr>
                        <a:t>面值数</a:t>
                      </a: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</a:tr>
              <a:tr h="4175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sym typeface="楷体" panose="02010609060101010101" pitchFamily="49" charset="-122"/>
                        </a:rPr>
                        <a:t>    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sym typeface="楷体" panose="02010609060101010101" pitchFamily="49" charset="-122"/>
                        </a:rPr>
                        <a:t>    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sym typeface="楷体" panose="02010609060101010101" pitchFamily="49" charset="-122"/>
                        </a:rPr>
                        <a:t>   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</a:tr>
              <a:tr h="4191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u="none" strike="noStrike" cap="none" normalizeH="0" baseline="0">
                          <a:ln>
                            <a:noFill/>
                          </a:ln>
                          <a:effectLst/>
                          <a:sym typeface="楷体" panose="02010609060101010101" pitchFamily="49" charset="-122"/>
                        </a:rPr>
                        <a:t>   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</a:tr>
              <a:tr h="4191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sym typeface="楷体" panose="02010609060101010101" pitchFamily="49" charset="-122"/>
                      </a:endParaRPr>
                    </a:p>
                  </a:txBody>
                  <a:tcPr marL="91441" marR="91441" horzOverflow="overflow"/>
                </a:tc>
              </a:tr>
            </a:tbl>
          </a:graphicData>
        </a:graphic>
      </p:graphicFrame>
      <p:sp>
        <p:nvSpPr>
          <p:cNvPr id="13" name="矩形 70"/>
          <p:cNvSpPr>
            <a:spLocks noChangeArrowheads="1"/>
          </p:cNvSpPr>
          <p:nvPr/>
        </p:nvSpPr>
        <p:spPr bwMode="auto">
          <a:xfrm>
            <a:off x="1351013" y="2494448"/>
            <a:ext cx="590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①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4" name="TextBox 71"/>
          <p:cNvSpPr>
            <a:spLocks noChangeArrowheads="1"/>
          </p:cNvSpPr>
          <p:nvPr/>
        </p:nvSpPr>
        <p:spPr bwMode="auto">
          <a:xfrm>
            <a:off x="3240138" y="2494448"/>
            <a:ext cx="7762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5" name="TextBox 72"/>
          <p:cNvSpPr>
            <a:spLocks noChangeArrowheads="1"/>
          </p:cNvSpPr>
          <p:nvPr/>
        </p:nvSpPr>
        <p:spPr bwMode="auto">
          <a:xfrm>
            <a:off x="5084813" y="2494448"/>
            <a:ext cx="7762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6" name="TextBox 73"/>
          <p:cNvSpPr>
            <a:spLocks noChangeArrowheads="1"/>
          </p:cNvSpPr>
          <p:nvPr/>
        </p:nvSpPr>
        <p:spPr bwMode="auto">
          <a:xfrm>
            <a:off x="6792963" y="2494448"/>
            <a:ext cx="10366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元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7" name="TextBox 74"/>
          <p:cNvSpPr>
            <a:spLocks noChangeArrowheads="1"/>
          </p:cNvSpPr>
          <p:nvPr/>
        </p:nvSpPr>
        <p:spPr bwMode="auto">
          <a:xfrm>
            <a:off x="1351013" y="2908786"/>
            <a:ext cx="777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②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8" name="TextBox 75"/>
          <p:cNvSpPr>
            <a:spLocks noChangeArrowheads="1"/>
          </p:cNvSpPr>
          <p:nvPr/>
        </p:nvSpPr>
        <p:spPr bwMode="auto">
          <a:xfrm>
            <a:off x="3240138" y="2908786"/>
            <a:ext cx="776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9" name="TextBox 76"/>
          <p:cNvSpPr>
            <a:spLocks noChangeArrowheads="1"/>
          </p:cNvSpPr>
          <p:nvPr/>
        </p:nvSpPr>
        <p:spPr bwMode="auto">
          <a:xfrm>
            <a:off x="5084813" y="2908786"/>
            <a:ext cx="776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0" name="TextBox 77"/>
          <p:cNvSpPr>
            <a:spLocks noChangeArrowheads="1"/>
          </p:cNvSpPr>
          <p:nvPr/>
        </p:nvSpPr>
        <p:spPr bwMode="auto">
          <a:xfrm>
            <a:off x="6792963" y="2908786"/>
            <a:ext cx="1036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31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元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1" name="TextBox 78"/>
          <p:cNvSpPr>
            <a:spLocks noChangeArrowheads="1"/>
          </p:cNvSpPr>
          <p:nvPr/>
        </p:nvSpPr>
        <p:spPr bwMode="auto">
          <a:xfrm>
            <a:off x="1351013" y="3332648"/>
            <a:ext cx="777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③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2" name="TextBox 79"/>
          <p:cNvSpPr>
            <a:spLocks noChangeArrowheads="1"/>
          </p:cNvSpPr>
          <p:nvPr/>
        </p:nvSpPr>
        <p:spPr bwMode="auto">
          <a:xfrm>
            <a:off x="5084813" y="3332648"/>
            <a:ext cx="7762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3" name="TextBox 80"/>
          <p:cNvSpPr>
            <a:spLocks noChangeArrowheads="1"/>
          </p:cNvSpPr>
          <p:nvPr/>
        </p:nvSpPr>
        <p:spPr bwMode="auto">
          <a:xfrm>
            <a:off x="3240138" y="3332648"/>
            <a:ext cx="7762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4" name="TextBox 81"/>
          <p:cNvSpPr>
            <a:spLocks noChangeArrowheads="1"/>
          </p:cNvSpPr>
          <p:nvPr/>
        </p:nvSpPr>
        <p:spPr bwMode="auto">
          <a:xfrm>
            <a:off x="6792963" y="3332648"/>
            <a:ext cx="949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元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0" name="Text Box 98"/>
          <p:cNvSpPr txBox="1">
            <a:spLocks noChangeArrowheads="1"/>
          </p:cNvSpPr>
          <p:nvPr/>
        </p:nvSpPr>
        <p:spPr bwMode="auto">
          <a:xfrm>
            <a:off x="7442250" y="2521436"/>
            <a:ext cx="603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99"/>
          <p:cNvSpPr txBox="1">
            <a:spLocks noChangeArrowheads="1"/>
          </p:cNvSpPr>
          <p:nvPr/>
        </p:nvSpPr>
        <p:spPr bwMode="auto">
          <a:xfrm>
            <a:off x="7500988" y="3323123"/>
            <a:ext cx="601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07381" y="4097988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答：可以按照方案①或方案③付钱。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40" grpId="0" bldLvl="0" animBg="1"/>
      <p:bldP spid="41" grpId="0" bldLvl="0" animBg="1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74441" y="650039"/>
            <a:ext cx="8375275" cy="1574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小明带了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元钱到商店买日记本和钢笔。如果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元钱刚好用完，笔记本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元一本，钢笔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元一支，他可能会怎样买？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668083" y="2685740"/>
            <a:ext cx="1444380" cy="1444380"/>
          </a:xfrm>
          <a:prstGeom prst="rect">
            <a:avLst/>
          </a:prstGeom>
        </p:spPr>
      </p:pic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51496" y="2436540"/>
          <a:ext cx="6096000" cy="1222697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032000"/>
                <a:gridCol w="2032000"/>
                <a:gridCol w="2032000"/>
              </a:tblGrid>
              <a:tr h="4574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方案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42" marB="45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日记本（</a:t>
                      </a: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元）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42" marB="45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钢笔（</a:t>
                      </a: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元）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42" marB="45742"/>
                </a:tc>
              </a:tr>
              <a:tr h="37102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42" marB="45742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42" marB="45742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42" marB="45742"/>
                </a:tc>
              </a:tr>
              <a:tr h="394251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42" marB="4574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42" marB="4574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42" marB="45742"/>
                </a:tc>
              </a:tr>
            </a:tbl>
          </a:graphicData>
        </a:graphic>
      </p:graphicFrame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1052281" y="2868500"/>
            <a:ext cx="628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1066544" y="3271241"/>
            <a:ext cx="628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0"/>
          <p:cNvSpPr txBox="1"/>
          <p:nvPr/>
        </p:nvSpPr>
        <p:spPr>
          <a:xfrm>
            <a:off x="3096186" y="2863625"/>
            <a:ext cx="4619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5342994" y="3234259"/>
            <a:ext cx="4619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3101817" y="3234259"/>
            <a:ext cx="4619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6450" y="3947269"/>
            <a:ext cx="5903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答：他可能会按照方案①或方案②购买。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9" grpId="0"/>
      <p:bldP spid="21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"/>
          <p:cNvSpPr/>
          <p:nvPr/>
        </p:nvSpPr>
        <p:spPr>
          <a:xfrm>
            <a:off x="840740" y="578485"/>
            <a:ext cx="6363970" cy="1431159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marL="266700" indent="-266700" algn="just" eaLnBrk="1" latin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一共有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人要乘船游玩。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266700" indent="-266700" algn="just" eaLnBrk="1" latin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怎样租船能恰好把人装完？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79805" y="2047240"/>
            <a:ext cx="6804660" cy="2596515"/>
            <a:chOff x="1663" y="3468"/>
            <a:chExt cx="10716" cy="4089"/>
          </a:xfrm>
        </p:grpSpPr>
        <p:grpSp>
          <p:nvGrpSpPr>
            <p:cNvPr id="9" name="组合 8"/>
            <p:cNvGrpSpPr/>
            <p:nvPr/>
          </p:nvGrpSpPr>
          <p:grpSpPr>
            <a:xfrm>
              <a:off x="1935" y="3468"/>
              <a:ext cx="10217" cy="4089"/>
              <a:chOff x="1935" y="3468"/>
              <a:chExt cx="10217" cy="4089"/>
            </a:xfrm>
          </p:grpSpPr>
          <p:pic>
            <p:nvPicPr>
              <p:cNvPr id="20483" name="Picture 2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044" y="3468"/>
                <a:ext cx="10109" cy="386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矩形 3"/>
              <p:cNvSpPr/>
              <p:nvPr/>
            </p:nvSpPr>
            <p:spPr>
              <a:xfrm>
                <a:off x="1935" y="5773"/>
                <a:ext cx="3960" cy="1560"/>
              </a:xfrm>
              <a:prstGeom prst="rect">
                <a:avLst/>
              </a:prstGeom>
              <a:solidFill>
                <a:srgbClr val="FFFF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633" y="5997"/>
                <a:ext cx="3960" cy="1560"/>
              </a:xfrm>
              <a:prstGeom prst="rect">
                <a:avLst/>
              </a:prstGeom>
              <a:solidFill>
                <a:srgbClr val="FFFF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663" y="5862"/>
              <a:ext cx="4867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每只船限乘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人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租金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512" y="5862"/>
              <a:ext cx="4867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每只船限乘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人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租金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82980" y="1577340"/>
            <a:ext cx="6810375" cy="3076575"/>
            <a:chOff x="982980" y="1577340"/>
            <a:chExt cx="6810375" cy="307657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2980" y="1577340"/>
              <a:ext cx="6810375" cy="3076575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4070350" y="2009644"/>
              <a:ext cx="700405" cy="469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-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25120" y="757404"/>
          <a:ext cx="6696075" cy="4352673"/>
        </p:xfrm>
        <a:graphic>
          <a:graphicData uri="http://schemas.openxmlformats.org/drawingml/2006/table">
            <a:tbl>
              <a:tblPr/>
              <a:tblGrid>
                <a:gridCol w="1214120"/>
                <a:gridCol w="1800860"/>
                <a:gridCol w="2038350"/>
                <a:gridCol w="1642745"/>
              </a:tblGrid>
              <a:tr h="77978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租船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方案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限乘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6</a:t>
                      </a: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人</a:t>
                      </a: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/</a:t>
                      </a: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只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限乘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4</a:t>
                      </a: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人</a:t>
                      </a: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/</a:t>
                      </a: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只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总人数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78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34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76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 32</a:t>
                      </a: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√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④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34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⑤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 32</a:t>
                      </a: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√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⑥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34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⑦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 32</a:t>
                      </a: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√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53" name="文本框 2"/>
          <p:cNvSpPr txBox="1"/>
          <p:nvPr/>
        </p:nvSpPr>
        <p:spPr>
          <a:xfrm>
            <a:off x="7145655" y="2186305"/>
            <a:ext cx="1963420" cy="203708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457200"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按方案③⑤⑦能恰好把人装完。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"/>
          <p:cNvSpPr/>
          <p:nvPr/>
        </p:nvSpPr>
        <p:spPr>
          <a:xfrm>
            <a:off x="858520" y="587695"/>
            <a:ext cx="6363970" cy="1431159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marL="266700" indent="-266700" algn="just" eaLnBrk="1" latin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一共有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人要乘船游玩。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266700" indent="-266700" algn="just" eaLnBrk="1" latin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哪种租船方案最省钱？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760" y="1515110"/>
            <a:ext cx="681037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0350" y="2009644"/>
            <a:ext cx="700405" cy="46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367473" y="840740"/>
            <a:ext cx="5940425" cy="326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77" tIns="34289" rIns="68577" bIns="34289">
            <a:spAutoFit/>
          </a:bodyPr>
          <a:lstStyle/>
          <a:p>
            <a:pPr marL="267970" marR="0" lvl="0" indent="-267970" algn="just" defTabSz="342265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方案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③：6×4＋5×2＝34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kumimoji="0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6350" marR="0" lvl="0" indent="-6350" algn="just" defTabSz="342265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方案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⑤：6×2＋5×5＝37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kumimoji="0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6350" marR="0" lvl="0" indent="-6350" algn="just" defTabSz="342265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方案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⑦：6×0＋5×8＝40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kumimoji="0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6350" marR="0" lvl="0" indent="-6350" algn="just" defTabSz="342265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34＜37＜40　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6350" marR="0" lvl="0" indent="-6350" algn="just" defTabSz="342265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方案3最省钱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683568" y="792806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 flipH="1">
            <a:off x="153032" y="1920221"/>
            <a:ext cx="4315172" cy="193033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通过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列表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的方法解决问题，可以做到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不重复、不遗漏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的列出不同的方案。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8204" y="1835473"/>
            <a:ext cx="4315172" cy="2342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1"/>
          <p:cNvSpPr txBox="1"/>
          <p:nvPr/>
        </p:nvSpPr>
        <p:spPr>
          <a:xfrm>
            <a:off x="693103" y="639129"/>
            <a:ext cx="511175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把动物和合适的体重连起来。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85" y="790575"/>
            <a:ext cx="2060575" cy="206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5360" y="1142048"/>
            <a:ext cx="1782763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79" t="5679" r="5917" b="6596"/>
          <a:stretch>
            <a:fillRect/>
          </a:stretch>
        </p:blipFill>
        <p:spPr>
          <a:xfrm>
            <a:off x="2348548" y="1142048"/>
            <a:ext cx="1992312" cy="1611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1485" y="1213485"/>
            <a:ext cx="2255838" cy="1503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TextBox 7"/>
          <p:cNvSpPr txBox="1"/>
          <p:nvPr/>
        </p:nvSpPr>
        <p:spPr>
          <a:xfrm>
            <a:off x="643573" y="4120833"/>
            <a:ext cx="15128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175" name="TextBox 8"/>
          <p:cNvSpPr txBox="1"/>
          <p:nvPr/>
        </p:nvSpPr>
        <p:spPr>
          <a:xfrm>
            <a:off x="2588260" y="4112895"/>
            <a:ext cx="15128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176" name="TextBox 9"/>
          <p:cNvSpPr txBox="1"/>
          <p:nvPr/>
        </p:nvSpPr>
        <p:spPr>
          <a:xfrm>
            <a:off x="4893310" y="4112895"/>
            <a:ext cx="15113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177" name="TextBox 10"/>
          <p:cNvSpPr txBox="1"/>
          <p:nvPr/>
        </p:nvSpPr>
        <p:spPr>
          <a:xfrm>
            <a:off x="7052310" y="4120833"/>
            <a:ext cx="15128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316990" y="2645410"/>
            <a:ext cx="1775460" cy="1406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3357245" y="2717165"/>
            <a:ext cx="2001520" cy="14585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721985" y="2753360"/>
            <a:ext cx="1557655" cy="1422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101090" y="2566035"/>
            <a:ext cx="7082155" cy="15652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73389" y="600864"/>
            <a:ext cx="1160949" cy="142604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745640" y="702759"/>
            <a:ext cx="2787015" cy="1010920"/>
            <a:chOff x="2927547" y="3793357"/>
            <a:chExt cx="2940762" cy="1010920"/>
          </a:xfrm>
        </p:grpSpPr>
        <p:sp>
          <p:nvSpPr>
            <p:cNvPr id="5" name="圆角矩形标注 4"/>
            <p:cNvSpPr/>
            <p:nvPr/>
          </p:nvSpPr>
          <p:spPr>
            <a:xfrm>
              <a:off x="2927547" y="3793357"/>
              <a:ext cx="2940762" cy="1010920"/>
            </a:xfrm>
            <a:prstGeom prst="wedgeRoundRectCallout">
              <a:avLst>
                <a:gd name="adj1" fmla="val 53849"/>
                <a:gd name="adj2" fmla="val 18636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019603" y="3858329"/>
              <a:ext cx="2736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在（   ）里填上适当的数。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987589" y="1782805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吨＝（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）千克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吨－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千克＝（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）千克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吨－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吨＝（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）千克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9000</a:t>
            </a:r>
            <a:r>
              <a:rPr lang="zh-CN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千克＝（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）吨</a:t>
            </a:r>
            <a:endParaRPr lang="zh-CN" altLang="zh-CN" sz="28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31805" y="1867410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48367" y="2526131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66667" y="3174232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27949" y="3800381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9405" y="666493"/>
            <a:ext cx="80579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用下面两辆车运煤，如果每次每辆车都装满，怎样安排能恰好运完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吨煤？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3" descr="4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045" y="2118249"/>
            <a:ext cx="2541588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/>
        </p:nvSpPr>
        <p:spPr>
          <a:xfrm>
            <a:off x="2970877" y="3718500"/>
            <a:ext cx="2941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17" descr="未标题-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28" y="2210323"/>
            <a:ext cx="2303462" cy="138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169675" y="3718500"/>
            <a:ext cx="2941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载质量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18" descr="未标题-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790" y="2022495"/>
            <a:ext cx="2640579" cy="163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5966088" y="3716008"/>
            <a:ext cx="2941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载质量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640360" y="1120200"/>
            <a:ext cx="9906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31165" y="3964305"/>
            <a:ext cx="7988300" cy="1024890"/>
            <a:chOff x="1071" y="5756"/>
            <a:chExt cx="12580" cy="1614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071" y="5756"/>
              <a:ext cx="1314" cy="1614"/>
            </a:xfrm>
            <a:prstGeom prst="rect">
              <a:avLst/>
            </a:prstGeom>
          </p:spPr>
        </p:pic>
        <p:sp>
          <p:nvSpPr>
            <p:cNvPr id="9235" name="AutoShape 27"/>
            <p:cNvSpPr/>
            <p:nvPr/>
          </p:nvSpPr>
          <p:spPr>
            <a:xfrm>
              <a:off x="2460" y="6387"/>
              <a:ext cx="11191" cy="760"/>
            </a:xfrm>
            <a:prstGeom prst="wedgeRoundRectCallout">
              <a:avLst>
                <a:gd name="adj1" fmla="val -50600"/>
                <a:gd name="adj2" fmla="val -13616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45988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 defTabSz="684530" eaLnBrk="1" hangingPunct="1">
                <a:lnSpc>
                  <a:spcPct val="9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楷体" panose="02010609060101010101" pitchFamily="49" charset="-122"/>
                </a:rPr>
                <a:t>“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楷体" panose="02010609060101010101" pitchFamily="49" charset="-122"/>
                </a:rPr>
                <a:t>恰好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楷体" panose="02010609060101010101" pitchFamily="49" charset="-122"/>
                </a:rPr>
                <a:t>”是指不多不少一次刚好全部运完。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21" grpId="0"/>
      <p:bldP spid="32" grpId="0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3700" y="2901353"/>
            <a:ext cx="1098433" cy="1349257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1349665" y="2123605"/>
            <a:ext cx="2153774" cy="1601472"/>
            <a:chOff x="2411762" y="3592924"/>
            <a:chExt cx="3525831" cy="1380221"/>
          </a:xfrm>
        </p:grpSpPr>
        <p:sp>
          <p:nvSpPr>
            <p:cNvPr id="56" name="云形标注 55"/>
            <p:cNvSpPr/>
            <p:nvPr/>
          </p:nvSpPr>
          <p:spPr>
            <a:xfrm>
              <a:off x="2411762" y="3592924"/>
              <a:ext cx="3525831" cy="1380221"/>
            </a:xfrm>
            <a:prstGeom prst="cloudCallout">
              <a:avLst>
                <a:gd name="adj1" fmla="val -53500"/>
                <a:gd name="adj2" fmla="val 29439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853699" y="3737235"/>
              <a:ext cx="2882488" cy="1021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怎样派车能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恰好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吨煤运完？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Picture 23" descr="4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851" y="441772"/>
            <a:ext cx="2090845" cy="121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3480051" y="1688211"/>
            <a:ext cx="2941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17" descr="未标题-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75" y="550718"/>
            <a:ext cx="1894950" cy="113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/>
        </p:nvSpPr>
        <p:spPr>
          <a:xfrm>
            <a:off x="1320411" y="1695193"/>
            <a:ext cx="2941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载质量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18" descr="未标题-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317" y="350146"/>
            <a:ext cx="2172280" cy="1348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5940152" y="1702267"/>
            <a:ext cx="2941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载质量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92280" y="2432127"/>
            <a:ext cx="972989" cy="9729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69102" y="3307215"/>
            <a:ext cx="1292429" cy="1420868"/>
          </a:xfrm>
          <a:prstGeom prst="rect">
            <a:avLst/>
          </a:prstGeom>
        </p:spPr>
      </p:pic>
      <p:sp>
        <p:nvSpPr>
          <p:cNvPr id="29" name="云形标注 28"/>
          <p:cNvSpPr/>
          <p:nvPr/>
        </p:nvSpPr>
        <p:spPr>
          <a:xfrm>
            <a:off x="4186074" y="2006023"/>
            <a:ext cx="2837950" cy="1372323"/>
          </a:xfrm>
          <a:prstGeom prst="cloudCallout">
            <a:avLst>
              <a:gd name="adj1" fmla="val 62174"/>
              <a:gd name="adj2" fmla="val 1528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如果只用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吨的车，正好运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314650" y="3450845"/>
            <a:ext cx="2837950" cy="1372323"/>
            <a:chOff x="2625699" y="3483149"/>
            <a:chExt cx="3691138" cy="1217467"/>
          </a:xfrm>
          <a:solidFill>
            <a:schemeClr val="bg1"/>
          </a:solidFill>
        </p:grpSpPr>
        <p:sp>
          <p:nvSpPr>
            <p:cNvPr id="32" name="云形标注 31"/>
            <p:cNvSpPr/>
            <p:nvPr/>
          </p:nvSpPr>
          <p:spPr>
            <a:xfrm>
              <a:off x="2625699" y="3483149"/>
              <a:ext cx="3691138" cy="1217467"/>
            </a:xfrm>
            <a:prstGeom prst="cloudCallout">
              <a:avLst>
                <a:gd name="adj1" fmla="val 62174"/>
                <a:gd name="adj2" fmla="val 1528"/>
              </a:avLst>
            </a:prstGeom>
            <a:grpFill/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024671" y="3708732"/>
              <a:ext cx="2882488" cy="73722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我用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吨的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次，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吨的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次。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云形标注 35"/>
          <p:cNvSpPr/>
          <p:nvPr/>
        </p:nvSpPr>
        <p:spPr>
          <a:xfrm>
            <a:off x="1408647" y="2123603"/>
            <a:ext cx="2769196" cy="1740868"/>
          </a:xfrm>
          <a:prstGeom prst="cloudCallout">
            <a:avLst>
              <a:gd name="adj1" fmla="val -53500"/>
              <a:gd name="adj2" fmla="val 29439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可以用列表的方法，把不同的方案都列出来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289054"/>
            <a:ext cx="8439150" cy="3533775"/>
          </a:xfrm>
          <a:prstGeom prst="rect">
            <a:avLst/>
          </a:prstGeom>
        </p:spPr>
      </p:pic>
      <p:sp>
        <p:nvSpPr>
          <p:cNvPr id="7218" name="矩形 70"/>
          <p:cNvSpPr/>
          <p:nvPr/>
        </p:nvSpPr>
        <p:spPr>
          <a:xfrm>
            <a:off x="1487805" y="1968500"/>
            <a:ext cx="6661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①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219" name="TextBox 71"/>
          <p:cNvSpPr/>
          <p:nvPr/>
        </p:nvSpPr>
        <p:spPr>
          <a:xfrm>
            <a:off x="3075305" y="1968500"/>
            <a:ext cx="1137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220" name="TextBox 72"/>
          <p:cNvSpPr/>
          <p:nvPr/>
        </p:nvSpPr>
        <p:spPr>
          <a:xfrm>
            <a:off x="4929505" y="1946910"/>
            <a:ext cx="883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221" name="TextBox 73"/>
          <p:cNvSpPr/>
          <p:nvPr/>
        </p:nvSpPr>
        <p:spPr>
          <a:xfrm>
            <a:off x="6823075" y="1968500"/>
            <a:ext cx="1094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吨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9091" y="618813"/>
            <a:ext cx="6805295" cy="762000"/>
            <a:chOff x="1300" y="1090"/>
            <a:chExt cx="10717" cy="1200"/>
          </a:xfrm>
        </p:grpSpPr>
        <p:sp>
          <p:nvSpPr>
            <p:cNvPr id="2" name="AutoShape 27"/>
            <p:cNvSpPr/>
            <p:nvPr/>
          </p:nvSpPr>
          <p:spPr>
            <a:xfrm>
              <a:off x="2500" y="1267"/>
              <a:ext cx="9517" cy="846"/>
            </a:xfrm>
            <a:prstGeom prst="wedgeRoundRectCallout">
              <a:avLst>
                <a:gd name="adj1" fmla="val -52666"/>
                <a:gd name="adj2" fmla="val -17275"/>
                <a:gd name="adj3" fmla="val 16667"/>
              </a:avLst>
            </a:prstGeom>
            <a:solidFill>
              <a:schemeClr val="bg1">
                <a:alpha val="0"/>
              </a:schemeClr>
            </a:solidFill>
            <a:ln w="19050" cap="flat" cmpd="sng">
              <a:solidFill>
                <a:srgbClr val="45988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楷体" panose="02010609060101010101" pitchFamily="49" charset="-122"/>
                </a:rPr>
                <a:t>如果只用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楷体" panose="02010609060101010101" pitchFamily="49" charset="-122"/>
                </a:rPr>
                <a:t>2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楷体" panose="02010609060101010101" pitchFamily="49" charset="-122"/>
                </a:rPr>
                <a:t>吨的车，正好运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楷体" panose="02010609060101010101" pitchFamily="49" charset="-122"/>
                </a:rPr>
                <a:t>4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楷体" panose="02010609060101010101" pitchFamily="49" charset="-122"/>
                </a:rPr>
                <a:t>次。</a:t>
              </a:r>
              <a:endParaRPr lang="en-US" altLang="zh-CN" sz="32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300" y="1090"/>
              <a:ext cx="1200" cy="12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8" grpId="0" bldLvl="0"/>
      <p:bldP spid="7219" grpId="0" bldLvl="0"/>
      <p:bldP spid="7220" grpId="0" bldLvl="0"/>
      <p:bldP spid="7221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r="10722" b="2066"/>
          <a:stretch>
            <a:fillRect/>
          </a:stretch>
        </p:blipFill>
        <p:spPr>
          <a:xfrm>
            <a:off x="669290" y="1288894"/>
            <a:ext cx="7534275" cy="3460750"/>
          </a:xfrm>
          <a:prstGeom prst="rect">
            <a:avLst/>
          </a:prstGeom>
        </p:spPr>
      </p:pic>
      <p:sp>
        <p:nvSpPr>
          <p:cNvPr id="7218" name="矩形 70"/>
          <p:cNvSpPr/>
          <p:nvPr/>
        </p:nvSpPr>
        <p:spPr>
          <a:xfrm>
            <a:off x="1483995" y="2004060"/>
            <a:ext cx="6661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①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219" name="TextBox 71"/>
          <p:cNvSpPr/>
          <p:nvPr/>
        </p:nvSpPr>
        <p:spPr>
          <a:xfrm>
            <a:off x="3071495" y="2004060"/>
            <a:ext cx="1137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220" name="TextBox 72"/>
          <p:cNvSpPr/>
          <p:nvPr/>
        </p:nvSpPr>
        <p:spPr>
          <a:xfrm>
            <a:off x="4925695" y="1982470"/>
            <a:ext cx="883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221" name="TextBox 73"/>
          <p:cNvSpPr/>
          <p:nvPr/>
        </p:nvSpPr>
        <p:spPr>
          <a:xfrm>
            <a:off x="6819265" y="2004060"/>
            <a:ext cx="1094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吨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8450" y="617859"/>
            <a:ext cx="8109585" cy="762000"/>
            <a:chOff x="853" y="891"/>
            <a:chExt cx="12771" cy="12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53" y="891"/>
              <a:ext cx="1200" cy="1200"/>
            </a:xfrm>
            <a:prstGeom prst="rect">
              <a:avLst/>
            </a:prstGeom>
          </p:spPr>
        </p:pic>
        <p:sp>
          <p:nvSpPr>
            <p:cNvPr id="18516" name="AutoShape 27"/>
            <p:cNvSpPr/>
            <p:nvPr/>
          </p:nvSpPr>
          <p:spPr>
            <a:xfrm>
              <a:off x="2053" y="1068"/>
              <a:ext cx="11571" cy="847"/>
            </a:xfrm>
            <a:prstGeom prst="wedgeRoundRectCallout">
              <a:avLst>
                <a:gd name="adj1" fmla="val -52252"/>
                <a:gd name="adj2" fmla="val -11791"/>
                <a:gd name="adj3" fmla="val 16667"/>
              </a:avLst>
            </a:prstGeom>
            <a:solidFill>
              <a:srgbClr val="000000">
                <a:alpha val="0"/>
              </a:srgbClr>
            </a:solidFill>
            <a:ln w="19050" cap="flat" cmpd="sng">
              <a:solidFill>
                <a:srgbClr val="45988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2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还可以这样想，</a:t>
              </a:r>
              <a:r>
                <a:rPr lang="zh-CN" altLang="en-US" sz="32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用</a:t>
              </a:r>
              <a:r>
                <a:rPr lang="en-US" altLang="zh-CN" sz="3200" b="1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2</a:t>
              </a:r>
              <a:r>
                <a:rPr lang="zh-CN" altLang="en-US" sz="32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吨的</a:t>
              </a:r>
              <a:r>
                <a:rPr lang="en-US" altLang="zh-CN" sz="3200" b="1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3</a:t>
              </a:r>
              <a:r>
                <a:rPr lang="zh-CN" altLang="en-US" sz="32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次，</a:t>
              </a:r>
              <a:r>
                <a:rPr lang="en-US" altLang="zh-CN" sz="3200" b="1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3</a:t>
              </a:r>
              <a:r>
                <a:rPr lang="zh-CN" altLang="en-US" sz="32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吨的</a:t>
              </a:r>
              <a:r>
                <a:rPr lang="en-US" altLang="zh-CN" sz="3200" b="1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1</a:t>
              </a:r>
              <a:r>
                <a:rPr lang="zh-CN" altLang="en-US" sz="32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次。</a:t>
              </a:r>
              <a:endParaRPr lang="en-US" altLang="zh-CN" sz="3200" b="1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7222" name="TextBox 74"/>
          <p:cNvSpPr/>
          <p:nvPr/>
        </p:nvSpPr>
        <p:spPr>
          <a:xfrm>
            <a:off x="1483995" y="2566035"/>
            <a:ext cx="705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3" name="TextBox 75"/>
          <p:cNvSpPr/>
          <p:nvPr/>
        </p:nvSpPr>
        <p:spPr>
          <a:xfrm>
            <a:off x="3071495" y="2566035"/>
            <a:ext cx="895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4" name="TextBox 76"/>
          <p:cNvSpPr/>
          <p:nvPr/>
        </p:nvSpPr>
        <p:spPr>
          <a:xfrm>
            <a:off x="4925695" y="2574925"/>
            <a:ext cx="1126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5" name="TextBox 77"/>
          <p:cNvSpPr/>
          <p:nvPr/>
        </p:nvSpPr>
        <p:spPr>
          <a:xfrm>
            <a:off x="6819265" y="2566035"/>
            <a:ext cx="11296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吨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22" grpId="0" bldLvl="0" uiExpand="1"/>
      <p:bldP spid="13" grpId="0" bldLvl="0"/>
      <p:bldP spid="14" grpId="0" bldLvl="0"/>
      <p:bldP spid="15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r="8984" b="17782"/>
          <a:stretch>
            <a:fillRect/>
          </a:stretch>
        </p:blipFill>
        <p:spPr>
          <a:xfrm>
            <a:off x="864235" y="1475425"/>
            <a:ext cx="7300595" cy="3018155"/>
          </a:xfrm>
          <a:prstGeom prst="rect">
            <a:avLst/>
          </a:prstGeom>
        </p:spPr>
      </p:pic>
      <p:sp>
        <p:nvSpPr>
          <p:cNvPr id="7218" name="矩形 70"/>
          <p:cNvSpPr/>
          <p:nvPr/>
        </p:nvSpPr>
        <p:spPr>
          <a:xfrm>
            <a:off x="1678940" y="2197735"/>
            <a:ext cx="6661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①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219" name="TextBox 71"/>
          <p:cNvSpPr/>
          <p:nvPr/>
        </p:nvSpPr>
        <p:spPr>
          <a:xfrm>
            <a:off x="3266440" y="2197735"/>
            <a:ext cx="1137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220" name="TextBox 72"/>
          <p:cNvSpPr/>
          <p:nvPr/>
        </p:nvSpPr>
        <p:spPr>
          <a:xfrm>
            <a:off x="5120640" y="2176145"/>
            <a:ext cx="883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221" name="TextBox 73"/>
          <p:cNvSpPr/>
          <p:nvPr/>
        </p:nvSpPr>
        <p:spPr>
          <a:xfrm>
            <a:off x="7014210" y="2197735"/>
            <a:ext cx="1094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吨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3235" y="719939"/>
            <a:ext cx="8022590" cy="762000"/>
            <a:chOff x="809" y="1203"/>
            <a:chExt cx="12634" cy="12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09" y="1203"/>
              <a:ext cx="1200" cy="1200"/>
            </a:xfrm>
            <a:prstGeom prst="rect">
              <a:avLst/>
            </a:prstGeom>
          </p:spPr>
        </p:pic>
        <p:sp>
          <p:nvSpPr>
            <p:cNvPr id="18516" name="AutoShape 27"/>
            <p:cNvSpPr/>
            <p:nvPr/>
          </p:nvSpPr>
          <p:spPr>
            <a:xfrm>
              <a:off x="1872" y="1380"/>
              <a:ext cx="11571" cy="847"/>
            </a:xfrm>
            <a:prstGeom prst="wedgeRoundRectCallout">
              <a:avLst>
                <a:gd name="adj1" fmla="val -50841"/>
                <a:gd name="adj2" fmla="val -15191"/>
                <a:gd name="adj3" fmla="val 16667"/>
              </a:avLst>
            </a:prstGeom>
            <a:solidFill>
              <a:srgbClr val="000000">
                <a:alpha val="0"/>
              </a:srgbClr>
            </a:solidFill>
            <a:ln w="19050" cap="flat" cmpd="sng">
              <a:solidFill>
                <a:srgbClr val="45988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2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同桌交流：根据规律，完成此表。</a:t>
              </a:r>
              <a:endParaRPr lang="zh-CN" altLang="en-US" sz="32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7222" name="TextBox 74"/>
          <p:cNvSpPr/>
          <p:nvPr/>
        </p:nvSpPr>
        <p:spPr>
          <a:xfrm>
            <a:off x="1678940" y="2759710"/>
            <a:ext cx="705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3" name="TextBox 75"/>
          <p:cNvSpPr/>
          <p:nvPr/>
        </p:nvSpPr>
        <p:spPr>
          <a:xfrm>
            <a:off x="3266440" y="2759710"/>
            <a:ext cx="895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4" name="TextBox 76"/>
          <p:cNvSpPr/>
          <p:nvPr/>
        </p:nvSpPr>
        <p:spPr>
          <a:xfrm>
            <a:off x="5120640" y="2768600"/>
            <a:ext cx="1126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5" name="TextBox 77"/>
          <p:cNvSpPr/>
          <p:nvPr/>
        </p:nvSpPr>
        <p:spPr>
          <a:xfrm>
            <a:off x="7014210" y="2759710"/>
            <a:ext cx="11296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吨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226" name="TextBox 78"/>
          <p:cNvSpPr/>
          <p:nvPr/>
        </p:nvSpPr>
        <p:spPr>
          <a:xfrm>
            <a:off x="1678940" y="3343275"/>
            <a:ext cx="705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③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" name="TextBox 75"/>
          <p:cNvSpPr/>
          <p:nvPr/>
        </p:nvSpPr>
        <p:spPr>
          <a:xfrm>
            <a:off x="3266440" y="3307080"/>
            <a:ext cx="895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76930" y="3709035"/>
            <a:ext cx="675005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...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1770" y="3125470"/>
            <a:ext cx="1024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...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2470" y="3125470"/>
            <a:ext cx="1024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...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26" grpId="0"/>
      <p:bldP spid="2" grpId="0"/>
      <p:bldP spid="7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ADMINI~1/AppData/Local/Temp/kaimatting_20200307175417/output_20200307175433..pngoutput_20200307175433.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025" y="755814"/>
            <a:ext cx="7727950" cy="4181475"/>
          </a:xfrm>
          <a:prstGeom prst="rect">
            <a:avLst/>
          </a:prstGeom>
        </p:spPr>
      </p:pic>
      <p:sp>
        <p:nvSpPr>
          <p:cNvPr id="4" name="矩形 70"/>
          <p:cNvSpPr/>
          <p:nvPr/>
        </p:nvSpPr>
        <p:spPr>
          <a:xfrm>
            <a:off x="1148715" y="2048355"/>
            <a:ext cx="6661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①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TextBox 71"/>
          <p:cNvSpPr/>
          <p:nvPr/>
        </p:nvSpPr>
        <p:spPr>
          <a:xfrm>
            <a:off x="2736215" y="2041211"/>
            <a:ext cx="1137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" name="TextBox 72"/>
          <p:cNvSpPr/>
          <p:nvPr/>
        </p:nvSpPr>
        <p:spPr>
          <a:xfrm>
            <a:off x="4590415" y="2019621"/>
            <a:ext cx="883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8" name="TextBox 73"/>
          <p:cNvSpPr/>
          <p:nvPr/>
        </p:nvSpPr>
        <p:spPr>
          <a:xfrm>
            <a:off x="6483985" y="2048355"/>
            <a:ext cx="1094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吨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9" name="TextBox 74"/>
          <p:cNvSpPr/>
          <p:nvPr/>
        </p:nvSpPr>
        <p:spPr>
          <a:xfrm>
            <a:off x="1144270" y="2621599"/>
            <a:ext cx="7277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②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0" name="TextBox 75"/>
          <p:cNvSpPr/>
          <p:nvPr/>
        </p:nvSpPr>
        <p:spPr>
          <a:xfrm>
            <a:off x="2736215" y="2596677"/>
            <a:ext cx="9779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1" name="TextBox 76"/>
          <p:cNvSpPr/>
          <p:nvPr/>
        </p:nvSpPr>
        <p:spPr>
          <a:xfrm>
            <a:off x="4610100" y="2643666"/>
            <a:ext cx="10909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2" name="TextBox 77"/>
          <p:cNvSpPr/>
          <p:nvPr/>
        </p:nvSpPr>
        <p:spPr>
          <a:xfrm>
            <a:off x="6478905" y="2615567"/>
            <a:ext cx="1202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吨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3" name="TextBox 78"/>
          <p:cNvSpPr/>
          <p:nvPr/>
        </p:nvSpPr>
        <p:spPr>
          <a:xfrm>
            <a:off x="1144270" y="3183574"/>
            <a:ext cx="7277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③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2" name="TextBox 79"/>
          <p:cNvSpPr/>
          <p:nvPr/>
        </p:nvSpPr>
        <p:spPr>
          <a:xfrm>
            <a:off x="4610100" y="3180719"/>
            <a:ext cx="10039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6" name="TextBox 80"/>
          <p:cNvSpPr/>
          <p:nvPr/>
        </p:nvSpPr>
        <p:spPr>
          <a:xfrm>
            <a:off x="2736215" y="3159287"/>
            <a:ext cx="1137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7" name="TextBox 81"/>
          <p:cNvSpPr/>
          <p:nvPr/>
        </p:nvSpPr>
        <p:spPr>
          <a:xfrm>
            <a:off x="6403340" y="3159287"/>
            <a:ext cx="12058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吨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8" name="TextBox 82"/>
          <p:cNvSpPr/>
          <p:nvPr/>
        </p:nvSpPr>
        <p:spPr>
          <a:xfrm>
            <a:off x="1133475" y="3738405"/>
            <a:ext cx="8877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④</a:t>
            </a:r>
            <a:endParaRPr lang="en-US" altLang="zh-CN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9" name="TextBox 83"/>
          <p:cNvSpPr/>
          <p:nvPr/>
        </p:nvSpPr>
        <p:spPr>
          <a:xfrm>
            <a:off x="2731135" y="3736185"/>
            <a:ext cx="885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0" name="TextBox 84"/>
          <p:cNvSpPr/>
          <p:nvPr/>
        </p:nvSpPr>
        <p:spPr>
          <a:xfrm>
            <a:off x="4610100" y="3750473"/>
            <a:ext cx="10909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1" name="TextBox 85"/>
          <p:cNvSpPr/>
          <p:nvPr/>
        </p:nvSpPr>
        <p:spPr>
          <a:xfrm>
            <a:off x="6483985" y="3736185"/>
            <a:ext cx="1061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吨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2" name="TextBox 86"/>
          <p:cNvSpPr/>
          <p:nvPr/>
        </p:nvSpPr>
        <p:spPr>
          <a:xfrm>
            <a:off x="1133475" y="4300380"/>
            <a:ext cx="8877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⑤</a:t>
            </a:r>
            <a:endParaRPr lang="en-US" altLang="zh-CN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3" name="TextBox 87"/>
          <p:cNvSpPr/>
          <p:nvPr/>
        </p:nvSpPr>
        <p:spPr>
          <a:xfrm>
            <a:off x="2731135" y="4284507"/>
            <a:ext cx="885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4" name="TextBox 88"/>
          <p:cNvSpPr/>
          <p:nvPr/>
        </p:nvSpPr>
        <p:spPr>
          <a:xfrm>
            <a:off x="4603115" y="4305939"/>
            <a:ext cx="8896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次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5" name="TextBox 89"/>
          <p:cNvSpPr/>
          <p:nvPr/>
        </p:nvSpPr>
        <p:spPr>
          <a:xfrm>
            <a:off x="6478905" y="4298795"/>
            <a:ext cx="8877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楷体" panose="02010609060101010101" pitchFamily="49" charset="-122"/>
              </a:rPr>
              <a:t>吨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6" name="Text Box 101"/>
          <p:cNvSpPr txBox="1"/>
          <p:nvPr/>
        </p:nvSpPr>
        <p:spPr>
          <a:xfrm>
            <a:off x="7273925" y="2031525"/>
            <a:ext cx="562610" cy="58356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Text Box 102"/>
          <p:cNvSpPr txBox="1"/>
          <p:nvPr/>
        </p:nvSpPr>
        <p:spPr>
          <a:xfrm>
            <a:off x="7273925" y="3757617"/>
            <a:ext cx="562610" cy="58356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6" grpId="0" bldLvl="0"/>
      <p:bldP spid="7" grpId="0" bldLvl="0"/>
      <p:bldP spid="8" grpId="0" bldLvl="0"/>
      <p:bldP spid="9" grpId="0" bldLvl="0"/>
      <p:bldP spid="10" grpId="0" bldLvl="0"/>
      <p:bldP spid="11" grpId="0" bldLvl="0"/>
      <p:bldP spid="12" grpId="0" bldLvl="0"/>
      <p:bldP spid="13" grpId="0" bldLvl="0"/>
      <p:bldP spid="42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tags/tag1.xml><?xml version="1.0" encoding="utf-8"?>
<p:tagLst xmlns:p="http://schemas.openxmlformats.org/presentationml/2006/main">
  <p:tag name="KSO_WM_UNIT_TABLE_BEAUTIFY" val="smartTable{e99d11a2-33dc-4ea6-9fee-51e15cecc91b}"/>
</p:tagLst>
</file>

<file path=ppt/tags/tag2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1072</Words>
  <Application>WPS 演示</Application>
  <PresentationFormat>全屏显示(16:9)</PresentationFormat>
  <Paragraphs>385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等线 Light</vt:lpstr>
      <vt:lpstr>微软雅黑</vt:lpstr>
      <vt:lpstr>Arial Unicode MS</vt:lpstr>
      <vt:lpstr>楷体_GB2312</vt:lpstr>
      <vt:lpstr>新宋体</vt:lpstr>
      <vt:lpstr>Times New Roman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57</cp:revision>
  <dcterms:created xsi:type="dcterms:W3CDTF">2019-09-02T08:53:00Z</dcterms:created>
  <dcterms:modified xsi:type="dcterms:W3CDTF">2023-09-28T13:38:20Z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0FB9D3D157D44F0A916A0F4F0DBAF7CF_12</vt:lpwstr>
  </property>
</Properties>
</file>