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6" r:id="rId5"/>
    <p:sldId id="265" r:id="rId6"/>
    <p:sldId id="267" r:id="rId7"/>
    <p:sldId id="283" r:id="rId8"/>
    <p:sldId id="264" r:id="rId9"/>
    <p:sldId id="269" r:id="rId10"/>
    <p:sldId id="271" r:id="rId11"/>
    <p:sldId id="284" r:id="rId12"/>
    <p:sldId id="260" r:id="rId13"/>
    <p:sldId id="258" r:id="rId14"/>
    <p:sldId id="290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28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FF00"/>
    <a:srgbClr val="0066FF"/>
    <a:srgbClr val="009900"/>
    <a:srgbClr val="FF3300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88"/>
        <p:guide pos="289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GIF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GIF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GIF"/><Relationship Id="rId2" Type="http://schemas.openxmlformats.org/officeDocument/2006/relationships/hyperlink" Target="../../../Local%20Settings/Temp/Rar$DIa0.400/how%20are%20you.swf" TargetMode="Externa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GIF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GIF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1.GIF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GIF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GIF"/><Relationship Id="rId4" Type="http://schemas.openxmlformats.org/officeDocument/2006/relationships/image" Target="../media/image16.jpeg"/><Relationship Id="rId3" Type="http://schemas.openxmlformats.org/officeDocument/2006/relationships/image" Target="../media/image17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GIF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1.GIF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2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0"/>
            <a:ext cx="91376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WordArt 3"/>
          <p:cNvSpPr/>
          <p:nvPr/>
        </p:nvSpPr>
        <p:spPr>
          <a:xfrm>
            <a:off x="1476375" y="2997200"/>
            <a:ext cx="6048375" cy="20161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8139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CCFF"/>
                </a:solidFill>
                <a:effectLst>
                  <a:outerShdw dist="107763" dir="18900000" algn="ctr" rotWithShape="0">
                    <a:srgbClr val="000099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How are you ?</a:t>
            </a:r>
            <a:endParaRPr lang="zh-CN" altLang="en-US" sz="3600" b="1">
              <a:ln w="12700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CCFF"/>
              </a:solidFill>
              <a:effectLst>
                <a:outerShdw dist="107763" dir="18900000" algn="ctr" rotWithShape="0">
                  <a:srgbClr val="000099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2" name="WordArt 4"/>
          <p:cNvSpPr/>
          <p:nvPr/>
        </p:nvSpPr>
        <p:spPr>
          <a:xfrm>
            <a:off x="1692275" y="1196975"/>
            <a:ext cx="3959225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Unit 1 Lesson 3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3" name="Picture 5" descr="小丫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550" y="5661025"/>
            <a:ext cx="1212850" cy="1162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Picture 6" descr="图片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0838" y="620713"/>
            <a:ext cx="9525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Picture 7" descr="图片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438" y="765175"/>
            <a:ext cx="9525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Picture 8" descr="图片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250" y="5734050"/>
            <a:ext cx="9525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Picture 9" descr="图片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8538" y="1844675"/>
            <a:ext cx="9525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" name="Picture 10" descr="图片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913" y="1484313"/>
            <a:ext cx="952500" cy="114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-23812"/>
            <a:ext cx="9144000" cy="685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3" descr="小丫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550" y="5661025"/>
            <a:ext cx="1212850" cy="116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WordArt 4"/>
          <p:cNvSpPr/>
          <p:nvPr/>
        </p:nvSpPr>
        <p:spPr>
          <a:xfrm>
            <a:off x="2195513" y="765175"/>
            <a:ext cx="5402262" cy="10795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HOMEWORK</a:t>
            </a:r>
            <a:endParaRPr lang="zh-CN" altLang="en-US" sz="3600" b="1"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2051050" y="2708275"/>
            <a:ext cx="5508625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利用本课所学问候语how are you自己创作对话，找伙伴练习，下节课展示给同学们。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WordArt 3"/>
          <p:cNvSpPr/>
          <p:nvPr/>
        </p:nvSpPr>
        <p:spPr>
          <a:xfrm>
            <a:off x="1692275" y="1917700"/>
            <a:ext cx="6264275" cy="28067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FFCC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9900">
                        <a:alpha val="98996"/>
                      </a:srgbClr>
                    </a:gs>
                    <a:gs pos="100000">
                      <a:srgbClr val="FFFF00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  <a:endParaRPr lang="zh-CN" altLang="en-US" sz="3600" b="1">
              <a:ln w="9525" cap="flat" cmpd="sng">
                <a:solidFill>
                  <a:srgbClr val="FFCC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F9900">
                      <a:alpha val="98996"/>
                    </a:srgbClr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12291" name="Picture 4" descr="小丫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550" y="5661025"/>
            <a:ext cx="1212850" cy="1162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987" y="0"/>
            <a:ext cx="91709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AutoShape 3">
            <a:hlinkClick r:id="rId2" action="ppaction://hlinkfile"/>
          </p:cNvPr>
          <p:cNvSpPr/>
          <p:nvPr/>
        </p:nvSpPr>
        <p:spPr>
          <a:xfrm>
            <a:off x="757238" y="2493963"/>
            <a:ext cx="3814762" cy="2519362"/>
          </a:xfrm>
          <a:prstGeom prst="cloudCallout">
            <a:avLst>
              <a:gd name="adj1" fmla="val -54347"/>
              <a:gd name="adj2" fmla="val -114032"/>
            </a:avLst>
          </a:prstGeom>
          <a:solidFill>
            <a:srgbClr val="008000"/>
          </a:solidFill>
          <a:ln w="9525">
            <a:noFill/>
          </a:ln>
        </p:spPr>
        <p:txBody>
          <a:bodyPr wrap="none" anchor="ctr" anchorCtr="0"/>
          <a:p>
            <a:pPr algn="ctr"/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</a:rPr>
              <a:t>1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</a:rPr>
              <a:t>How are you?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3076" name="Picture 4" descr="小丫头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6550" y="5661025"/>
            <a:ext cx="1212850" cy="1162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/>
      <p:bldP spid="4099" grpId="1" bldLvl="0"/>
      <p:bldP spid="4099" grpId="2" bldLvl="0"/>
      <p:bldP spid="4099" grpId="3" bldLvl="0"/>
      <p:bldP spid="4099" grpId="4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3" descr="0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875" y="188913"/>
            <a:ext cx="8229600" cy="5761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AutoShape 4"/>
          <p:cNvSpPr/>
          <p:nvPr/>
        </p:nvSpPr>
        <p:spPr>
          <a:xfrm flipH="1" flipV="1">
            <a:off x="539750" y="1052513"/>
            <a:ext cx="2736850" cy="936625"/>
          </a:xfrm>
          <a:prstGeom prst="wedgeRoundRectCallout">
            <a:avLst>
              <a:gd name="adj1" fmla="val -8884"/>
              <a:gd name="adj2" fmla="val -92806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How are you?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4100" name="AutoShape 5"/>
          <p:cNvSpPr/>
          <p:nvPr/>
        </p:nvSpPr>
        <p:spPr>
          <a:xfrm flipH="1" flipV="1">
            <a:off x="4787900" y="620713"/>
            <a:ext cx="2952750" cy="1295400"/>
          </a:xfrm>
          <a:prstGeom prst="wedgeRoundRectCallout">
            <a:avLst>
              <a:gd name="adj1" fmla="val -38495"/>
              <a:gd name="adj2" fmla="val -7473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I'm fine. How 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are you?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4101" name="AutoShape 6"/>
          <p:cNvSpPr/>
          <p:nvPr/>
        </p:nvSpPr>
        <p:spPr>
          <a:xfrm flipH="1" flipV="1">
            <a:off x="2771775" y="4437063"/>
            <a:ext cx="2160588" cy="1223962"/>
          </a:xfrm>
          <a:prstGeom prst="wedgeRoundRectCallout">
            <a:avLst>
              <a:gd name="adj1" fmla="val 63134"/>
              <a:gd name="adj2" fmla="val 59093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I'm fine,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thanks.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pic>
        <p:nvPicPr>
          <p:cNvPr id="4102" name="Picture 7" descr="小丫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550" y="5661025"/>
            <a:ext cx="1212850" cy="1162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nimBg="1"/>
      <p:bldP spid="4100" grpId="0" bldLvl="0" animBg="1"/>
      <p:bldP spid="410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987" y="0"/>
            <a:ext cx="91709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AutoShape 3"/>
          <p:cNvSpPr/>
          <p:nvPr/>
        </p:nvSpPr>
        <p:spPr>
          <a:xfrm>
            <a:off x="755650" y="2493963"/>
            <a:ext cx="3889375" cy="2447925"/>
          </a:xfrm>
          <a:prstGeom prst="cloudCallout">
            <a:avLst>
              <a:gd name="adj1" fmla="val -54347"/>
              <a:gd name="adj2" fmla="val -114032"/>
            </a:avLst>
          </a:prstGeom>
          <a:solidFill>
            <a:srgbClr val="008000"/>
          </a:solidFill>
          <a:ln w="9525">
            <a:noFill/>
          </a:ln>
        </p:spPr>
        <p:txBody>
          <a:bodyPr wrap="none" anchor="ctr" anchorCtr="0"/>
          <a:p>
            <a:pPr algn="ctr"/>
            <a:r>
              <a:rPr lang="en-US" altLang="zh-CN" sz="4000" b="1" dirty="0">
                <a:solidFill>
                  <a:srgbClr val="FFFF00"/>
                </a:solidFill>
                <a:latin typeface="Arial" panose="020B0604020202020204" pitchFamily="34" charset="0"/>
              </a:rPr>
              <a:t>2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</a:rPr>
              <a:t>What's this?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5124" name="Picture 4" descr="小丫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550" y="5661025"/>
            <a:ext cx="1212850" cy="1162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3" descr="01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536575" y="3284538"/>
            <a:ext cx="5070475" cy="360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4" descr="0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900" y="-23812"/>
            <a:ext cx="5329238" cy="3452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5" descr="017"/>
          <p:cNvPicPr>
            <a:picLocks noChangeAspect="1"/>
          </p:cNvPicPr>
          <p:nvPr/>
        </p:nvPicPr>
        <p:blipFill>
          <a:blip r:embed="rId4">
            <a:clrChange>
              <a:clrFrom>
                <a:srgbClr val="FAFFFF"/>
              </a:clrFrom>
              <a:clrTo>
                <a:srgbClr val="FA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475" y="3357563"/>
            <a:ext cx="5329238" cy="3455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Picture 6" descr="小丫头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3875" y="5695950"/>
            <a:ext cx="1212850" cy="1162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Picture 7" descr="0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-23812"/>
            <a:ext cx="5292725" cy="3381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" descr="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6113" y="849313"/>
            <a:ext cx="4687887" cy="6008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4" descr="0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546225" y="-384175"/>
            <a:ext cx="7550150" cy="7453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AutoShape 5"/>
          <p:cNvSpPr/>
          <p:nvPr/>
        </p:nvSpPr>
        <p:spPr>
          <a:xfrm flipV="1">
            <a:off x="4140200" y="404813"/>
            <a:ext cx="2952750" cy="936625"/>
          </a:xfrm>
          <a:prstGeom prst="wedgeRoundRectCallout">
            <a:avLst>
              <a:gd name="adj1" fmla="val -72755"/>
              <a:gd name="adj2" fmla="val -142875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What's this?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7173" name="AutoShape 6"/>
          <p:cNvSpPr/>
          <p:nvPr/>
        </p:nvSpPr>
        <p:spPr>
          <a:xfrm flipV="1">
            <a:off x="755650" y="765175"/>
            <a:ext cx="2881313" cy="863600"/>
          </a:xfrm>
          <a:prstGeom prst="wedgeRoundRectCallout">
            <a:avLst>
              <a:gd name="adj1" fmla="val -24162"/>
              <a:gd name="adj2" fmla="val -10697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It's a </a:t>
            </a:r>
            <a:r>
              <a:rPr lang="zh-CN" altLang="en-US" sz="3200" b="1" i="1" u="sng" dirty="0">
                <a:solidFill>
                  <a:srgbClr val="0066FF"/>
                </a:solidFill>
                <a:latin typeface="Arial" panose="020B0604020202020204" pitchFamily="34" charset="0"/>
              </a:rPr>
              <a:t>school</a:t>
            </a:r>
            <a:r>
              <a:rPr lang="zh-CN" altLang="en-US" sz="3200" b="1" dirty="0">
                <a:latin typeface="Arial" panose="020B0604020202020204" pitchFamily="34" charset="0"/>
              </a:rPr>
              <a:t>.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pic>
        <p:nvPicPr>
          <p:cNvPr id="7174" name="Picture 7" descr="小丫头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363" y="5589588"/>
            <a:ext cx="1050925" cy="1006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17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0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1844675"/>
            <a:ext cx="9144000" cy="5013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3" descr="0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" y="1917700"/>
            <a:ext cx="9144000" cy="494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4" descr="0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1844675"/>
            <a:ext cx="9144000" cy="522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Text Box 5"/>
          <p:cNvSpPr txBox="1"/>
          <p:nvPr/>
        </p:nvSpPr>
        <p:spPr>
          <a:xfrm>
            <a:off x="1908175" y="44450"/>
            <a:ext cx="5257800" cy="173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latin typeface="Comic Sans MS" panose="030F0702030302020204" pitchFamily="66" charset="0"/>
              </a:rPr>
              <a:t>-What's this ?</a:t>
            </a:r>
            <a:endParaRPr lang="zh-CN" altLang="en-US" sz="5400" b="1" dirty="0">
              <a:latin typeface="Comic Sans MS" panose="030F0702030302020204" pitchFamily="66" charset="0"/>
            </a:endParaRPr>
          </a:p>
          <a:p>
            <a:r>
              <a:rPr lang="zh-CN" altLang="en-US" sz="5400" b="1" dirty="0">
                <a:latin typeface="Comic Sans MS" panose="030F0702030302020204" pitchFamily="66" charset="0"/>
              </a:rPr>
              <a:t>-It's a ___.</a:t>
            </a:r>
            <a:endParaRPr lang="zh-CN" altLang="en-US" sz="5400" b="1" dirty="0">
              <a:latin typeface="Comic Sans MS" panose="030F0702030302020204" pitchFamily="66" charset="0"/>
            </a:endParaRPr>
          </a:p>
        </p:txBody>
      </p:sp>
      <p:pic>
        <p:nvPicPr>
          <p:cNvPr id="10246" name="Picture 6" descr="0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3337" y="1917700"/>
            <a:ext cx="9139237" cy="5157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Picture 7" descr="翠迪鸟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3313" y="2349500"/>
            <a:ext cx="933450" cy="79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3" descr="小丫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550" y="5661025"/>
            <a:ext cx="1212850" cy="116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WordArt 4"/>
          <p:cNvSpPr>
            <a:spLocks noChangeArrowheads="1" noChangeShapeType="1"/>
          </p:cNvSpPr>
          <p:nvPr/>
        </p:nvSpPr>
        <p:spPr bwMode="auto">
          <a:xfrm>
            <a:off x="1619250" y="620713"/>
            <a:ext cx="6194425" cy="180022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Flat1" dir="r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b="1" i="0" u="none" strike="noStrike" kern="1200" cap="none" spc="0" normalizeH="0" baseline="0" noProof="0">
                <a:ln w="9525">
                  <a:noFill/>
                  <a:rou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uLnTx/>
                <a:uFillTx/>
                <a:latin typeface="Comic Sans MS" panose="030F0702030302020204"/>
                <a:ea typeface="宋体" panose="02010600030101010101" pitchFamily="2" charset="-122"/>
                <a:cs typeface="+mn-cs"/>
              </a:rPr>
              <a:t>Pairwork</a:t>
            </a:r>
            <a:endParaRPr kumimoji="0" lang="zh-CN" altLang="en-US" sz="6000" b="1" i="0" u="none" strike="noStrike" kern="1200" cap="none" spc="0" normalizeH="0" baseline="0" noProof="0">
              <a:ln w="9525">
                <a:noFill/>
                <a:round/>
              </a:ln>
              <a:gradFill rotWithShape="0">
                <a:gsLst>
                  <a:gs pos="0">
                    <a:srgbClr val="DCEBF5"/>
                  </a:gs>
                  <a:gs pos="8000">
                    <a:srgbClr val="83A7C3"/>
                  </a:gs>
                  <a:gs pos="13000">
                    <a:srgbClr val="768FB9"/>
                  </a:gs>
                  <a:gs pos="21001">
                    <a:srgbClr val="83A7C3"/>
                  </a:gs>
                  <a:gs pos="52000">
                    <a:srgbClr val="FFFFFF"/>
                  </a:gs>
                  <a:gs pos="56000">
                    <a:srgbClr val="9C6563"/>
                  </a:gs>
                  <a:gs pos="58000">
                    <a:srgbClr val="80302D"/>
                  </a:gs>
                  <a:gs pos="71001">
                    <a:srgbClr val="C0524E"/>
                  </a:gs>
                  <a:gs pos="94000">
                    <a:srgbClr val="EBDAD4"/>
                  </a:gs>
                  <a:gs pos="100000">
                    <a:srgbClr val="55261C"/>
                  </a:gs>
                </a:gsLst>
                <a:lin ang="5400000" scaled="1"/>
              </a:gradFill>
              <a:effectLst/>
              <a:uLnTx/>
              <a:uFillTx/>
              <a:latin typeface="Comic Sans MS" panose="030F07020303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1692275" y="3068638"/>
            <a:ext cx="4010025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Comic Sans MS" panose="030F0702030302020204" pitchFamily="66" charset="0"/>
              </a:rPr>
              <a:t>Let's talk and play .</a:t>
            </a:r>
            <a:endParaRPr lang="zh-CN" altLang="en-US" sz="36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01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536575" y="4221163"/>
            <a:ext cx="5070475" cy="2665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3" descr="0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0563" y="1628775"/>
            <a:ext cx="5329237" cy="266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4" descr="0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475" y="4292600"/>
            <a:ext cx="5329238" cy="259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5" descr="小丫头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1013" y="5734050"/>
            <a:ext cx="1212850" cy="1162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Picture 6" descr="0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88" y="1700213"/>
            <a:ext cx="5292725" cy="2520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7" name="Text Box 7"/>
          <p:cNvSpPr txBox="1"/>
          <p:nvPr/>
        </p:nvSpPr>
        <p:spPr>
          <a:xfrm>
            <a:off x="2413000" y="44450"/>
            <a:ext cx="5256213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latin typeface="Comic Sans MS" panose="030F0702030302020204" pitchFamily="66" charset="0"/>
              </a:rPr>
              <a:t>-What's this ?</a:t>
            </a:r>
            <a:endParaRPr lang="zh-CN" altLang="en-US" sz="4400" b="1" dirty="0">
              <a:latin typeface="Comic Sans MS" panose="030F0702030302020204" pitchFamily="66" charset="0"/>
            </a:endParaRPr>
          </a:p>
          <a:p>
            <a:r>
              <a:rPr lang="zh-CN" altLang="en-US" sz="4400" b="1" dirty="0">
                <a:latin typeface="Comic Sans MS" panose="030F0702030302020204" pitchFamily="66" charset="0"/>
              </a:rPr>
              <a:t>-It's a ___.</a:t>
            </a:r>
            <a:endParaRPr lang="zh-CN" altLang="en-US" sz="44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</Words>
  <Application>WPS 演示</Application>
  <PresentationFormat>全屏显示(4:3)</PresentationFormat>
  <Paragraphs>42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黑体</vt:lpstr>
      <vt:lpstr>Comic Sans MS</vt:lpstr>
      <vt:lpstr>Comic Sans MS</vt:lpstr>
      <vt:lpstr>微软雅黑</vt:lpstr>
      <vt:lpstr>Arial Unicode MS</vt:lpstr>
      <vt:lpstr>Calibri</vt:lpstr>
      <vt:lpstr>Cambria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周文娟</dc:creator>
  <cp:lastModifiedBy>上帝掷骰子吗</cp:lastModifiedBy>
  <cp:revision>9</cp:revision>
  <dcterms:created xsi:type="dcterms:W3CDTF">2023-09-30T08:36:00Z</dcterms:created>
  <dcterms:modified xsi:type="dcterms:W3CDTF">2023-09-30T15:23:41Z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5E80472BA9C548E4BDFBAAC4565F3503_13</vt:lpwstr>
  </property>
  <property fmtid="{D5CDD505-2E9C-101B-9397-08002B2CF9AE}" pid="3" name="KSOProductBuildVer">
    <vt:lpwstr>2052-12.1.0.15374</vt:lpwstr>
  </property>
</Properties>
</file>