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08" r:id="rId5"/>
    <p:sldId id="260" r:id="rId6"/>
    <p:sldId id="306" r:id="rId7"/>
    <p:sldId id="305" r:id="rId8"/>
    <p:sldId id="257" r:id="rId9"/>
    <p:sldId id="262" r:id="rId10"/>
    <p:sldId id="307" r:id="rId11"/>
    <p:sldId id="309" r:id="rId12"/>
    <p:sldId id="270" r:id="rId13"/>
    <p:sldId id="310" r:id="rId14"/>
    <p:sldId id="311" r:id="rId15"/>
    <p:sldId id="312" r:id="rId16"/>
    <p:sldId id="271" r:id="rId17"/>
    <p:sldId id="272" r:id="rId18"/>
    <p:sldId id="313" r:id="rId19"/>
    <p:sldId id="328" r:id="rId20"/>
    <p:sldId id="329" r:id="rId21"/>
    <p:sldId id="331" r:id="rId22"/>
    <p:sldId id="332" r:id="rId23"/>
    <p:sldId id="283" r:id="rId24"/>
    <p:sldId id="334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4"/>
          <p:cNvSpPr/>
          <p:nvPr/>
        </p:nvSpPr>
        <p:spPr>
          <a:xfrm>
            <a:off x="2195513" y="1052513"/>
            <a:ext cx="6748462" cy="2928937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6600" dirty="0">
                <a:latin typeface="Calibri" panose="020F0502020204030204" pitchFamily="2" charset="0"/>
              </a:rPr>
              <a:t>Unit 2 </a:t>
            </a:r>
            <a:r>
              <a:rPr lang="zh-CN" altLang="en-US" sz="6600" dirty="0">
                <a:latin typeface="Calibri" panose="020F0502020204030204" pitchFamily="2" charset="0"/>
              </a:rPr>
              <a:t>Lesson 7 </a:t>
            </a:r>
            <a:endParaRPr lang="zh-CN" altLang="en-US" sz="6600" dirty="0">
              <a:latin typeface="Calibri" panose="020F0502020204030204" pitchFamily="2" charset="0"/>
            </a:endParaRPr>
          </a:p>
          <a:p>
            <a:pPr algn="ctr"/>
            <a:r>
              <a:rPr lang="zh-CN" altLang="en-US" sz="6600" dirty="0">
                <a:latin typeface="Calibri" panose="020F0502020204030204" pitchFamily="2" charset="0"/>
              </a:rPr>
              <a:t>On the </a:t>
            </a:r>
            <a:r>
              <a:rPr lang="en-US" altLang="zh-CN" sz="6600" dirty="0">
                <a:latin typeface="Calibri" panose="020F0502020204030204" pitchFamily="2" charset="0"/>
              </a:rPr>
              <a:t>School</a:t>
            </a:r>
            <a:r>
              <a:rPr lang="zh-CN" altLang="en-US" sz="6600" dirty="0">
                <a:latin typeface="Calibri" panose="020F0502020204030204" pitchFamily="2" charset="0"/>
              </a:rPr>
              <a:t> Bus</a:t>
            </a:r>
            <a:endParaRPr lang="zh-CN" altLang="en-US" sz="66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表格 12289"/>
          <p:cNvGraphicFramePr/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3"/>
                <a:gridCol w="1670050"/>
                <a:gridCol w="1690687"/>
              </a:tblGrid>
              <a:tr h="9874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Monday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Tuesday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Wednesday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Thursday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 Friday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</a:tr>
              <a:tr h="1450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2328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9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0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609725"/>
            <a:ext cx="1512888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1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2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1536700"/>
            <a:ext cx="1512888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3" name="图片 9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0" y="3141663"/>
            <a:ext cx="1757363" cy="289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34" name="圆角矩形标注 12333"/>
          <p:cNvSpPr/>
          <p:nvPr/>
        </p:nvSpPr>
        <p:spPr>
          <a:xfrm>
            <a:off x="2700338" y="4941888"/>
            <a:ext cx="3313112" cy="1368425"/>
          </a:xfrm>
          <a:prstGeom prst="wedgeRoundRectCallout">
            <a:avLst>
              <a:gd name="adj1" fmla="val 66157"/>
              <a:gd name="adj2" fmla="val -102153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always</a:t>
            </a:r>
            <a:r>
              <a:rPr lang="zh-CN" altLang="en-US" sz="3600" dirty="0">
                <a:latin typeface="Arial" panose="020B0604020202020204" pitchFamily="34" charset="0"/>
              </a:rPr>
              <a:t> go to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表格 13313"/>
          <p:cNvGraphicFramePr/>
          <p:nvPr/>
        </p:nvGraphicFramePr>
        <p:xfrm>
          <a:off x="107950" y="333375"/>
          <a:ext cx="8931275" cy="2438400"/>
        </p:xfrm>
        <a:graphic>
          <a:graphicData uri="http://schemas.openxmlformats.org/drawingml/2006/table">
            <a:tbl>
              <a:tblPr/>
              <a:tblGrid>
                <a:gridCol w="1755775"/>
                <a:gridCol w="1754188"/>
                <a:gridCol w="1882775"/>
                <a:gridCol w="1792287"/>
                <a:gridCol w="1746250"/>
              </a:tblGrid>
              <a:tr h="9874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Monday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Tuesday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Wednesday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Thursday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 Friday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</a:tr>
              <a:tr h="1450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352" name="圆角矩形标注 13351"/>
          <p:cNvSpPr/>
          <p:nvPr/>
        </p:nvSpPr>
        <p:spPr>
          <a:xfrm>
            <a:off x="2700338" y="4941888"/>
            <a:ext cx="3313112" cy="1368425"/>
          </a:xfrm>
          <a:prstGeom prst="wedgeRoundRectCallout">
            <a:avLst>
              <a:gd name="adj1" fmla="val 61366"/>
              <a:gd name="adj2" fmla="val -121551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often</a:t>
            </a:r>
            <a:r>
              <a:rPr lang="zh-CN" altLang="en-US" sz="3600" dirty="0">
                <a:latin typeface="Arial" panose="020B0604020202020204" pitchFamily="34" charset="0"/>
              </a:rPr>
              <a:t> go to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 school by bike.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3353" name="图片 8" descr="$BGM5%PODO2BRIL[`[01~0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0" y="3213100"/>
            <a:ext cx="2495550" cy="187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4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0" y="1589088"/>
            <a:ext cx="1655763" cy="984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5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063" y="1485900"/>
            <a:ext cx="1655762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6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838" y="1412875"/>
            <a:ext cx="1655762" cy="1192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7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175" y="1412875"/>
            <a:ext cx="1655763" cy="1192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8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1412875"/>
            <a:ext cx="1657350" cy="1192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表格 14337"/>
          <p:cNvGraphicFramePr/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3"/>
                <a:gridCol w="1670050"/>
                <a:gridCol w="1690687"/>
              </a:tblGrid>
              <a:tr h="9874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Monday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Tuesday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Wednesday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Thursday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 Friday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</a:tr>
              <a:tr h="1450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4376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7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8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516063"/>
            <a:ext cx="1512888" cy="108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79" name="圆角矩形标注 14378"/>
          <p:cNvSpPr/>
          <p:nvPr/>
        </p:nvSpPr>
        <p:spPr>
          <a:xfrm>
            <a:off x="2197100" y="5157788"/>
            <a:ext cx="3816350" cy="1152525"/>
          </a:xfrm>
          <a:prstGeom prst="wedgeRoundRectCallout">
            <a:avLst>
              <a:gd name="adj1" fmla="val 61366"/>
              <a:gd name="adj2" fmla="val -96352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sometimes</a:t>
            </a:r>
            <a:r>
              <a:rPr lang="zh-CN" altLang="en-US" sz="3600" dirty="0">
                <a:latin typeface="Arial" panose="020B0604020202020204" pitchFamily="34" charset="0"/>
              </a:rPr>
              <a:t> go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4380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6163" y="1557338"/>
            <a:ext cx="1598612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81" name="图片 7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3141663"/>
            <a:ext cx="2432050" cy="2789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82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0" y="1557338"/>
            <a:ext cx="1597025" cy="115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表格 15361"/>
          <p:cNvGraphicFramePr/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3"/>
                <a:gridCol w="1670050"/>
                <a:gridCol w="1690687"/>
              </a:tblGrid>
              <a:tr h="9874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Monday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Tuesday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Wednesday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Thursday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FF0066"/>
                          </a:solidFill>
                        </a:rPr>
                        <a:t> Friday</a:t>
                      </a:r>
                      <a:endParaRPr lang="zh-CN" altLang="en-US" sz="2400" b="1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>
                        <a:alpha val="100000"/>
                      </a:srgbClr>
                    </a:solidFill>
                  </a:tcPr>
                </a:tc>
              </a:tr>
              <a:tr h="1450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5400" name="圆角矩形标注 15399"/>
          <p:cNvSpPr/>
          <p:nvPr/>
        </p:nvSpPr>
        <p:spPr>
          <a:xfrm>
            <a:off x="2197100" y="5157788"/>
            <a:ext cx="3816350" cy="1152525"/>
          </a:xfrm>
          <a:prstGeom prst="wedgeRoundRectCallout">
            <a:avLst>
              <a:gd name="adj1" fmla="val 61366"/>
              <a:gd name="adj2" fmla="val -96352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never</a:t>
            </a:r>
            <a:r>
              <a:rPr lang="zh-CN" altLang="en-US" sz="3600" dirty="0">
                <a:latin typeface="Arial" panose="020B0604020202020204" pitchFamily="34" charset="0"/>
              </a:rPr>
              <a:t> go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school by bike.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5401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1647825"/>
            <a:ext cx="1628775" cy="969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2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0" y="3502025"/>
            <a:ext cx="2311400" cy="2563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3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647825"/>
            <a:ext cx="1628775" cy="969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4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628775"/>
            <a:ext cx="1628775" cy="969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5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576388"/>
            <a:ext cx="1628775" cy="969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6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576388"/>
            <a:ext cx="1628775" cy="969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971550" y="476250"/>
            <a:ext cx="7772400" cy="1022350"/>
          </a:xfrm>
        </p:spPr>
        <p:txBody>
          <a:bodyPr vert="horz" wrap="square" anchor="ctr" anchorCtr="0"/>
          <a:p>
            <a:pPr eaLnBrk="1" hangingPunct="1"/>
            <a:r>
              <a:rPr lang="en-US" altLang="zh-CN" b="1" dirty="0"/>
              <a:t>Let’s practice!</a:t>
            </a:r>
            <a:endParaRPr lang="en-US" altLang="zh-CN" b="1" dirty="0"/>
          </a:p>
        </p:txBody>
      </p:sp>
      <p:sp>
        <p:nvSpPr>
          <p:cNvPr id="16387" name="文本框 16386"/>
          <p:cNvSpPr txBox="1"/>
          <p:nvPr/>
        </p:nvSpPr>
        <p:spPr>
          <a:xfrm>
            <a:off x="2268538" y="2492375"/>
            <a:ext cx="6615112" cy="1433513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latin typeface="Arial" panose="020B0604020202020204" pitchFamily="34" charset="0"/>
              </a:rPr>
              <a:t>I always/ often/sometimes</a:t>
            </a:r>
            <a:endParaRPr lang="en-US" altLang="zh-CN" sz="4400">
              <a:latin typeface="Arial" panose="020B0604020202020204" pitchFamily="34" charset="0"/>
            </a:endParaRPr>
          </a:p>
          <a:p>
            <a:r>
              <a:rPr lang="en-US" altLang="zh-CN" sz="4400">
                <a:latin typeface="Arial" panose="020B0604020202020204" pitchFamily="34" charset="0"/>
              </a:rPr>
              <a:t>/never ...</a:t>
            </a:r>
            <a:endParaRPr lang="en-US" altLang="zh-CN" sz="4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0" y="117475"/>
            <a:ext cx="5291138" cy="352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17410" descr="QQ图片201411051653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3213100"/>
            <a:ext cx="5184775" cy="349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云形标注 18433"/>
          <p:cNvSpPr/>
          <p:nvPr/>
        </p:nvSpPr>
        <p:spPr>
          <a:xfrm>
            <a:off x="3060700" y="2492375"/>
            <a:ext cx="5400675" cy="3025775"/>
          </a:xfrm>
          <a:prstGeom prst="cloudCallout">
            <a:avLst>
              <a:gd name="adj1" fmla="val -72486"/>
              <a:gd name="adj2" fmla="val -7791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Let's do </a:t>
            </a:r>
            <a:endParaRPr lang="zh-CN" altLang="en-US" sz="7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it!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标注 3"/>
          <p:cNvSpPr/>
          <p:nvPr/>
        </p:nvSpPr>
        <p:spPr>
          <a:xfrm>
            <a:off x="3635375" y="765175"/>
            <a:ext cx="4105275" cy="923925"/>
          </a:xfrm>
          <a:prstGeom prst="wedgeRectCallout">
            <a:avLst>
              <a:gd name="adj1" fmla="val -69069"/>
              <a:gd name="adj2" fmla="val -1281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2" charset="0"/>
              </a:rPr>
              <a:t>always</a:t>
            </a:r>
            <a:r>
              <a:rPr lang="zh-CN" altLang="en-US" sz="3200" dirty="0">
                <a:latin typeface="Calibri" panose="020F0502020204030204" pitchFamily="2" charset="0"/>
              </a:rPr>
              <a:t> have breakfast.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19459" name="表格 19458"/>
          <p:cNvGraphicFramePr/>
          <p:nvPr/>
        </p:nvGraphicFramePr>
        <p:xfrm>
          <a:off x="1979613" y="1989138"/>
          <a:ext cx="6840538" cy="4729163"/>
        </p:xfrm>
        <a:graphic>
          <a:graphicData uri="http://schemas.openxmlformats.org/drawingml/2006/table">
            <a:tbl>
              <a:tblPr/>
              <a:tblGrid>
                <a:gridCol w="1624013"/>
                <a:gridCol w="1239837"/>
                <a:gridCol w="1014413"/>
                <a:gridCol w="1895475"/>
                <a:gridCol w="1066800"/>
              </a:tblGrid>
              <a:tr h="944563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always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often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sometimes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never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9493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have breakfast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94615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read books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944562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plant flowers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944563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help my mum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9545" name="图片 19544" descr="QQ图片20141105161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2997200"/>
            <a:ext cx="882650" cy="81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46" name="图片 19545" descr="C:\Users\Administrator\Desktop\Img377249968.jpgImg3772499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260350"/>
            <a:ext cx="2476500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标注 3"/>
          <p:cNvSpPr/>
          <p:nvPr/>
        </p:nvSpPr>
        <p:spPr>
          <a:xfrm>
            <a:off x="3348038" y="765175"/>
            <a:ext cx="4105275" cy="923925"/>
          </a:xfrm>
          <a:prstGeom prst="wedgeRectCallout">
            <a:avLst>
              <a:gd name="adj1" fmla="val -69412"/>
              <a:gd name="adj2" fmla="val -5294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2" charset="0"/>
              </a:rPr>
              <a:t>often</a:t>
            </a:r>
            <a:r>
              <a:rPr lang="zh-CN" altLang="en-US" sz="3200" dirty="0">
                <a:latin typeface="Calibri" panose="020F0502020204030204" pitchFamily="2" charset="0"/>
              </a:rPr>
              <a:t> read books.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20483" name="表格 20482"/>
          <p:cNvGraphicFramePr/>
          <p:nvPr/>
        </p:nvGraphicFramePr>
        <p:xfrm>
          <a:off x="1979613" y="1989138"/>
          <a:ext cx="6840538" cy="4729163"/>
        </p:xfrm>
        <a:graphic>
          <a:graphicData uri="http://schemas.openxmlformats.org/drawingml/2006/table">
            <a:tbl>
              <a:tblPr/>
              <a:tblGrid>
                <a:gridCol w="1624013"/>
                <a:gridCol w="1239837"/>
                <a:gridCol w="1014413"/>
                <a:gridCol w="1895475"/>
                <a:gridCol w="1066800"/>
              </a:tblGrid>
              <a:tr h="944563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always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often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sometimes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never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9493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have breakfast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94615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read books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944562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plant flowers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944563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help my mum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0569" name="图片 20568" descr="C:\Users\Administrator\Desktop\资源\pictures\人物\QQ图片20141105142520.jpgQQ图片20141105142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33350"/>
            <a:ext cx="2232025" cy="2735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0" name="图片 20569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925" y="4005263"/>
            <a:ext cx="882650" cy="814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标注 3"/>
          <p:cNvSpPr/>
          <p:nvPr/>
        </p:nvSpPr>
        <p:spPr>
          <a:xfrm>
            <a:off x="3779838" y="765175"/>
            <a:ext cx="4105275" cy="923925"/>
          </a:xfrm>
          <a:prstGeom prst="wedgeRectCallout">
            <a:avLst>
              <a:gd name="adj1" fmla="val -69412"/>
              <a:gd name="adj2" fmla="val -5294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2" charset="0"/>
              </a:rPr>
              <a:t>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2" charset="0"/>
              </a:rPr>
              <a:t>sometimes</a:t>
            </a:r>
            <a:r>
              <a:rPr lang="zh-CN" altLang="en-US" sz="3200" dirty="0">
                <a:latin typeface="Calibri" panose="020F0502020204030204" pitchFamily="2" charset="0"/>
              </a:rPr>
              <a:t> plant flowers.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21507" name="表格 21506"/>
          <p:cNvGraphicFramePr/>
          <p:nvPr/>
        </p:nvGraphicFramePr>
        <p:xfrm>
          <a:off x="1979613" y="1989138"/>
          <a:ext cx="6840538" cy="4729163"/>
        </p:xfrm>
        <a:graphic>
          <a:graphicData uri="http://schemas.openxmlformats.org/drawingml/2006/table">
            <a:tbl>
              <a:tblPr/>
              <a:tblGrid>
                <a:gridCol w="1624013"/>
                <a:gridCol w="1239837"/>
                <a:gridCol w="1014413"/>
                <a:gridCol w="1895475"/>
                <a:gridCol w="1066800"/>
              </a:tblGrid>
              <a:tr h="944563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always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often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sometimes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never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9493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have breakfast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94615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read books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944562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plant flowers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944563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help my mum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1593" name="图片 21592" descr="C:\Users\Administrator\Desktop\QQ图片20141105165817.jpgQQ图片201411051658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90500"/>
            <a:ext cx="2665412" cy="2581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94" name="图片 21593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4941888"/>
            <a:ext cx="882650" cy="814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C:\Users\Administrator\Desktop\20122995811939.jpg201229958119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2060575"/>
            <a:ext cx="7096125" cy="441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5"/>
          <p:cNvSpPr txBox="1"/>
          <p:nvPr/>
        </p:nvSpPr>
        <p:spPr>
          <a:xfrm>
            <a:off x="539750" y="404813"/>
            <a:ext cx="4171950" cy="831850"/>
          </a:xfrm>
          <a:prstGeom prst="rect">
            <a:avLst/>
          </a:prstGeom>
          <a:solidFill>
            <a:srgbClr val="B3A2C7">
              <a:alpha val="100000"/>
            </a:srgbClr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dirty="0">
                <a:latin typeface="Calibri" panose="020F0502020204030204" pitchFamily="2" charset="0"/>
              </a:rPr>
              <a:t>school bus</a:t>
            </a:r>
            <a:r>
              <a:rPr lang="en-US" altLang="zh-CN" sz="4800" dirty="0">
                <a:latin typeface="Calibri" panose="020F0502020204030204" pitchFamily="2" charset="0"/>
              </a:rPr>
              <a:t> </a:t>
            </a:r>
            <a:endParaRPr lang="zh-CN" altLang="en-US" sz="48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2"/>
          <p:cNvSpPr txBox="1"/>
          <p:nvPr/>
        </p:nvSpPr>
        <p:spPr>
          <a:xfrm>
            <a:off x="2268538" y="620713"/>
            <a:ext cx="6105525" cy="1198562"/>
          </a:xfrm>
          <a:prstGeom prst="rect">
            <a:avLst/>
          </a:prstGeom>
          <a:solidFill>
            <a:srgbClr val="FAC090"/>
          </a:solidFill>
          <a:ln w="9525" cap="flat" cmpd="sng">
            <a:solidFill>
              <a:srgbClr val="FAC09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/>
            <a:r>
              <a:rPr lang="zh-CN" altLang="en-US" sz="7200" dirty="0">
                <a:latin typeface="Calibri" panose="020F0502020204030204" pitchFamily="2" charset="0"/>
              </a:rPr>
              <a:t>Homework</a:t>
            </a:r>
            <a:endParaRPr lang="zh-CN" altLang="en-US" sz="7200" dirty="0">
              <a:latin typeface="Calibri" panose="020F0502020204030204" pitchFamily="2" charset="0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2700338" y="2492375"/>
            <a:ext cx="5622925" cy="173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1. 学习新单词新短语。</a:t>
            </a:r>
            <a:endParaRPr lang="zh-CN" altLang="en-US" sz="3600" dirty="0">
              <a:latin typeface="Arial" panose="020B0604020202020204" pitchFamily="34" charset="0"/>
            </a:endParaRPr>
          </a:p>
          <a:p>
            <a:r>
              <a:rPr lang="zh-CN" altLang="en-US" sz="3600" dirty="0">
                <a:latin typeface="Arial" panose="020B0604020202020204" pitchFamily="34" charset="0"/>
              </a:rPr>
              <a:t>2. 使用</a:t>
            </a:r>
            <a:r>
              <a:rPr lang="zh-CN" altLang="en-US" sz="3600" dirty="0">
                <a:latin typeface="Times New Roman" panose="02020603050405020304" charset="0"/>
                <a:cs typeface="Times New Roman" panose="02020603050405020304" charset="0"/>
              </a:rPr>
              <a:t>always, often, sometimes, never</a:t>
            </a:r>
            <a:r>
              <a:rPr lang="zh-CN" altLang="en-US" sz="3600" dirty="0">
                <a:latin typeface="Times New Roman" panose="02020603050405020304" charset="0"/>
              </a:rPr>
              <a:t>等词造句。</a:t>
            </a:r>
            <a:endParaRPr lang="zh-CN" altLang="en-US" sz="36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2"/>
          <p:cNvSpPr txBox="1"/>
          <p:nvPr/>
        </p:nvSpPr>
        <p:spPr>
          <a:xfrm>
            <a:off x="2714625" y="2571750"/>
            <a:ext cx="6105525" cy="1563688"/>
          </a:xfrm>
          <a:prstGeom prst="rect">
            <a:avLst/>
          </a:prstGeom>
          <a:solidFill>
            <a:srgbClr val="FAC090"/>
          </a:solidFill>
          <a:ln w="9525" cap="flat" cmpd="sng">
            <a:solidFill>
              <a:srgbClr val="FAC09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/>
            <a:r>
              <a:rPr lang="en-US" altLang="zh-CN" sz="9600" dirty="0">
                <a:latin typeface="Calibri" panose="020F0502020204030204" pitchFamily="2" charset="0"/>
              </a:rPr>
              <a:t>See you</a:t>
            </a:r>
            <a:r>
              <a:rPr lang="zh-CN" altLang="en-US" sz="9600" dirty="0">
                <a:latin typeface="Calibri" panose="020F0502020204030204" pitchFamily="2" charset="0"/>
              </a:rPr>
              <a:t>！</a:t>
            </a:r>
            <a:endParaRPr lang="zh-CN" altLang="en-US" sz="96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"/>
          <p:cNvSpPr txBox="1"/>
          <p:nvPr/>
        </p:nvSpPr>
        <p:spPr>
          <a:xfrm>
            <a:off x="357188" y="2143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2" charset="0"/>
              </a:rPr>
              <a:t>Transportation</a:t>
            </a:r>
            <a:r>
              <a:rPr lang="en-US" altLang="zh-CN" sz="3600" dirty="0">
                <a:latin typeface="Calibri" panose="020F0502020204030204" pitchFamily="2" charset="0"/>
              </a:rPr>
              <a:t> 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sp>
        <p:nvSpPr>
          <p:cNvPr id="5123" name="Text Box 5"/>
          <p:cNvSpPr txBox="1"/>
          <p:nvPr/>
        </p:nvSpPr>
        <p:spPr>
          <a:xfrm>
            <a:off x="6877050" y="5734050"/>
            <a:ext cx="11715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bus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  <p:pic>
        <p:nvPicPr>
          <p:cNvPr id="5124" name="Picture 1" descr="C:\Users\chenchen10\AppData\Roaming\Tencent\Users\1354352631\QQ\WinTemp\RichOle\Z0O@~LX7P4O]52ZM]`F[OWV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1485900"/>
            <a:ext cx="5562600" cy="4103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4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2" charset="0"/>
              </a:rPr>
              <a:t>Transportation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sp>
        <p:nvSpPr>
          <p:cNvPr id="6147" name="Text Box 6"/>
          <p:cNvSpPr txBox="1"/>
          <p:nvPr/>
        </p:nvSpPr>
        <p:spPr>
          <a:xfrm>
            <a:off x="7164388" y="5661025"/>
            <a:ext cx="1223962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2" charset="0"/>
              </a:rPr>
              <a:t>bike</a:t>
            </a:r>
            <a:endParaRPr lang="en-US" altLang="zh-CN" sz="48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  <p:pic>
        <p:nvPicPr>
          <p:cNvPr id="6148" name="Picture 2" descr="c:\users\CHENCH~1\appdata\roaming\360se6\USERDA~1\Temp\110616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1052513"/>
            <a:ext cx="6029325" cy="4481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5"/>
          <p:cNvSpPr txBox="1"/>
          <p:nvPr/>
        </p:nvSpPr>
        <p:spPr>
          <a:xfrm>
            <a:off x="357188" y="2143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2" charset="0"/>
              </a:rPr>
              <a:t>Transportation</a:t>
            </a:r>
            <a:r>
              <a:rPr lang="en-US" altLang="zh-CN" sz="3600" dirty="0">
                <a:latin typeface="Calibri" panose="020F0502020204030204" pitchFamily="2" charset="0"/>
              </a:rPr>
              <a:t> 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sp>
        <p:nvSpPr>
          <p:cNvPr id="7171" name="Text Box 5"/>
          <p:cNvSpPr txBox="1"/>
          <p:nvPr/>
        </p:nvSpPr>
        <p:spPr>
          <a:xfrm>
            <a:off x="5580063" y="5734050"/>
            <a:ext cx="3079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chemeClr val="hlink"/>
                </a:solidFill>
                <a:latin typeface="Calibri" panose="020F0502020204030204" pitchFamily="2" charset="0"/>
              </a:rPr>
              <a:t>    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 subway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  <p:pic>
        <p:nvPicPr>
          <p:cNvPr id="7172" name="Picture 1" descr="C:\Users\chenchen10\AppData\Roaming\Tencent\Users\1354352631\QQ\WinTemp\RichOle\JL$B(YB)N1BKP9KG`[3H7QS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1412875"/>
            <a:ext cx="6069012" cy="432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4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2" charset="0"/>
              </a:rPr>
              <a:t>Transportation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sp>
        <p:nvSpPr>
          <p:cNvPr id="8195" name="Text Box 5"/>
          <p:cNvSpPr txBox="1"/>
          <p:nvPr/>
        </p:nvSpPr>
        <p:spPr>
          <a:xfrm>
            <a:off x="6661150" y="5518150"/>
            <a:ext cx="17303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plane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  <p:pic>
        <p:nvPicPr>
          <p:cNvPr id="8196" name="Picture 1" descr="C:\Users\chenchen10\AppData\Roaming\Tencent\Users\1354352631\QQ\WinTemp\RichOle\FVYG]PT4NVQSGO@8C0GYO{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341438"/>
            <a:ext cx="6013450" cy="4335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2" charset="0"/>
              </a:rPr>
              <a:t>Transportation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6661150" y="5589588"/>
            <a:ext cx="2198688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train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  <p:pic>
        <p:nvPicPr>
          <p:cNvPr id="9220" name="Picture 2" descr="C:\Users\chenchen10\AppData\Roaming\Tencent\Users\1354352631\QQ\WinTemp\RichOle\)}L(EZ7KA1{_6B~2]~J)5Y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052513"/>
            <a:ext cx="6119812" cy="4567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9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2" charset="0"/>
              </a:rPr>
              <a:t>Transportation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  <p:sp>
        <p:nvSpPr>
          <p:cNvPr id="10243" name="Text Box 5"/>
          <p:cNvSpPr txBox="1"/>
          <p:nvPr/>
        </p:nvSpPr>
        <p:spPr>
          <a:xfrm>
            <a:off x="7092950" y="5661025"/>
            <a:ext cx="1328738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2" charset="0"/>
              </a:rPr>
              <a:t>ship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2" charset="0"/>
            </a:endParaRPr>
          </a:p>
        </p:txBody>
      </p:sp>
      <p:pic>
        <p:nvPicPr>
          <p:cNvPr id="10244" name="Picture 1" descr="C:\Users\chenchen10\AppData\Roaming\Tencent\Users\1354352631\QQ\WinTemp\RichOle\W8HY20NJVVR~84K2L@Q`L}U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196975"/>
            <a:ext cx="6789737" cy="439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云形标注 11265"/>
          <p:cNvSpPr/>
          <p:nvPr/>
        </p:nvSpPr>
        <p:spPr>
          <a:xfrm>
            <a:off x="3060700" y="2492375"/>
            <a:ext cx="5400675" cy="3025775"/>
          </a:xfrm>
          <a:prstGeom prst="cloudCallout">
            <a:avLst>
              <a:gd name="adj1" fmla="val -72486"/>
              <a:gd name="adj2" fmla="val -7791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Learn to </a:t>
            </a:r>
            <a:endParaRPr lang="zh-CN" altLang="en-US" sz="7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say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902</Words>
  <Application>WPS 演示</Application>
  <PresentationFormat>全屏显示(4:3)</PresentationFormat>
  <Paragraphs>157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Arial Unicode MS</vt:lpstr>
      <vt:lpstr>Times New Roman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practice!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18</cp:revision>
  <dcterms:created xsi:type="dcterms:W3CDTF">2014-08-26T00:37:00Z</dcterms:created>
  <dcterms:modified xsi:type="dcterms:W3CDTF">2023-09-30T12:01:19Z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874DD5038D5D44E1BE59E9025368E9B3_13</vt:lpwstr>
  </property>
</Properties>
</file>