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2" r:id="rId4"/>
    <p:sldId id="260" r:id="rId5"/>
    <p:sldId id="257" r:id="rId6"/>
    <p:sldId id="258" r:id="rId7"/>
    <p:sldId id="259" r:id="rId8"/>
    <p:sldId id="263" r:id="rId9"/>
    <p:sldId id="264" r:id="rId10"/>
    <p:sldId id="265" r:id="rId11"/>
    <p:sldId id="266" r:id="rId12"/>
    <p:sldId id="271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file:///D:\english\Kingsun\contents\unit2\Lesson10\U02_L10_03_it.sw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971550" y="4581525"/>
            <a:ext cx="7772400" cy="1470025"/>
          </a:xfrm>
          <a:solidFill>
            <a:srgbClr val="00B05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  <a:buNone/>
            </a:pPr>
            <a:r>
              <a:rPr lang="en-US" altLang="zh-CN" dirty="0"/>
              <a:t>Unit 2 Lesson 11</a:t>
            </a:r>
            <a:br>
              <a:rPr lang="en-US" altLang="zh-CN" dirty="0"/>
            </a:br>
            <a:r>
              <a:rPr lang="en-US" altLang="zh-CN" dirty="0"/>
              <a:t>Orange, Brown, White, Black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V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333"/>
          <a:stretch>
            <a:fillRect/>
          </a:stretch>
        </p:blipFill>
        <p:spPr>
          <a:xfrm>
            <a:off x="1476375" y="1484313"/>
            <a:ext cx="2808288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 descr="蔬菜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692"/>
          <a:stretch>
            <a:fillRect/>
          </a:stretch>
        </p:blipFill>
        <p:spPr>
          <a:xfrm>
            <a:off x="1835150" y="4076700"/>
            <a:ext cx="2232025" cy="208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4"/>
          <p:cNvSpPr txBox="1"/>
          <p:nvPr/>
        </p:nvSpPr>
        <p:spPr>
          <a:xfrm>
            <a:off x="6084888" y="3716338"/>
            <a:ext cx="2159000" cy="579437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Vegetable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107950" y="260350"/>
            <a:ext cx="6048375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欢迎字母家族的新成员的到来！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6156325" y="4797425"/>
            <a:ext cx="10795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蔬菜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subTitle" idx="1"/>
          </p:nvPr>
        </p:nvSpPr>
        <p:spPr>
          <a:xfrm>
            <a:off x="5292725" y="3886200"/>
            <a:ext cx="2479675" cy="766763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                   school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4099" name="Picture 3" descr="R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l="55629" t="56789" r="27463" b="21501"/>
          <a:stretch>
            <a:fillRect/>
          </a:stretch>
        </p:blipFill>
        <p:spPr>
          <a:xfrm>
            <a:off x="1042988" y="333375"/>
            <a:ext cx="2665412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学校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2900"/>
          <a:stretch>
            <a:fillRect/>
          </a:stretch>
        </p:blipFill>
        <p:spPr>
          <a:xfrm>
            <a:off x="611188" y="2924175"/>
            <a:ext cx="3671887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Text Box 5"/>
          <p:cNvSpPr txBox="1"/>
          <p:nvPr/>
        </p:nvSpPr>
        <p:spPr>
          <a:xfrm>
            <a:off x="5940425" y="5229225"/>
            <a:ext cx="1439863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学校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 build="p"/>
      <p:bldP spid="410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R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771" t="55412" r="14320" b="21501"/>
          <a:stretch>
            <a:fillRect/>
          </a:stretch>
        </p:blipFill>
        <p:spPr>
          <a:xfrm>
            <a:off x="971550" y="476250"/>
            <a:ext cx="2808288" cy="237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茶壶jpg"/>
          <p:cNvPicPr>
            <a:picLocks noChangeAspect="1"/>
          </p:cNvPicPr>
          <p:nvPr/>
        </p:nvPicPr>
        <p:blipFill>
          <a:blip r:embed="rId2"/>
          <a:srcRect l="9857" t="14722" r="8333" b="15973"/>
          <a:stretch>
            <a:fillRect/>
          </a:stretch>
        </p:blipFill>
        <p:spPr>
          <a:xfrm>
            <a:off x="684213" y="3429000"/>
            <a:ext cx="4176712" cy="237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5867400" y="4365625"/>
            <a:ext cx="792163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tea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5867400" y="5300663"/>
            <a:ext cx="792163" cy="579437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茶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12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R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912" t="56789" r="931" b="21501"/>
          <a:stretch>
            <a:fillRect/>
          </a:stretch>
        </p:blipFill>
        <p:spPr>
          <a:xfrm>
            <a:off x="1042988" y="620713"/>
            <a:ext cx="2663825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雨伞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667"/>
          <a:stretch>
            <a:fillRect/>
          </a:stretch>
        </p:blipFill>
        <p:spPr>
          <a:xfrm>
            <a:off x="2339975" y="3500438"/>
            <a:ext cx="2232025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5508625" y="4221163"/>
            <a:ext cx="1655763" cy="579437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umbrella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5795963" y="5157788"/>
            <a:ext cx="1081087" cy="579437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雨伞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5"/>
          <p:cNvSpPr>
            <a:spLocks noGrp="1"/>
          </p:cNvSpPr>
          <p:nvPr>
            <p:ph sz="quarter" idx="1"/>
          </p:nvPr>
        </p:nvSpPr>
        <p:spPr>
          <a:xfrm>
            <a:off x="1066800" y="4191000"/>
            <a:ext cx="1743075" cy="7143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</a:pPr>
            <a:r>
              <a:rPr lang="zh-CN" altLang="en-US" dirty="0">
                <a:solidFill>
                  <a:srgbClr val="FF0000"/>
                </a:solidFill>
              </a:rPr>
              <a:t>白色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Rectangle 6"/>
          <p:cNvSpPr>
            <a:spLocks noGrp="1"/>
          </p:cNvSpPr>
          <p:nvPr>
            <p:ph sz="quarter" idx="1"/>
          </p:nvPr>
        </p:nvSpPr>
        <p:spPr>
          <a:xfrm>
            <a:off x="6019800" y="4495800"/>
            <a:ext cx="1219200" cy="557213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dirty="0">
                <a:solidFill>
                  <a:srgbClr val="00FF00"/>
                </a:solidFill>
              </a:rPr>
              <a:t>黑色</a:t>
            </a:r>
            <a:endParaRPr lang="zh-CN" altLang="en-US" dirty="0">
              <a:solidFill>
                <a:srgbClr val="00FF00"/>
              </a:solidFill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914400" y="3124200"/>
            <a:ext cx="22098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latin typeface="Arial" panose="020B0604020202020204" pitchFamily="34" charset="0"/>
              </a:rPr>
              <a:t>orange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5181600" y="3200400"/>
            <a:ext cx="2614613" cy="579438"/>
          </a:xfrm>
          <a:prstGeom prst="rect">
            <a:avLst/>
          </a:prstGeom>
          <a:solidFill>
            <a:srgbClr val="9966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brown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5318125" y="5586413"/>
            <a:ext cx="2782888" cy="579437"/>
          </a:xfrm>
          <a:prstGeom prst="rect">
            <a:avLst/>
          </a:prstGeom>
          <a:solidFill>
            <a:srgbClr val="333333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black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" name="Text Box 10"/>
          <p:cNvSpPr txBox="1"/>
          <p:nvPr/>
        </p:nvSpPr>
        <p:spPr>
          <a:xfrm>
            <a:off x="1219200" y="5486400"/>
            <a:ext cx="15240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white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6" name="Text Box 12"/>
          <p:cNvSpPr txBox="1"/>
          <p:nvPr/>
        </p:nvSpPr>
        <p:spPr>
          <a:xfrm>
            <a:off x="1295400" y="18288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橘黄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7177" name="Rectangle 2"/>
          <p:cNvSpPr>
            <a:spLocks noGrp="1"/>
          </p:cNvSpPr>
          <p:nvPr>
            <p:ph type="title"/>
          </p:nvPr>
        </p:nvSpPr>
        <p:spPr>
          <a:gradFill rotWithShape="0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1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4999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Let’s play!</a:t>
            </a:r>
            <a:br>
              <a:rPr lang="en-US" altLang="zh-CN" dirty="0"/>
            </a:b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4" grpId="1" bldLvl="0"/>
      <p:bldP spid="5" grpId="0" bldLvl="0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57200" y="1600200"/>
            <a:ext cx="7354888" cy="25495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 smtClean="0">
                <a:latin typeface="Times New Roman" panose="02020603050405020304" pitchFamily="18" charset="0"/>
                <a:ea typeface="+mn-ea"/>
                <a:cs typeface="+mn-cs"/>
              </a:rPr>
              <a:t>What </a:t>
            </a:r>
            <a:r>
              <a:rPr kumimoji="0" lang="en-US" altLang="zh-CN" sz="3200" b="1" kern="0" cap="none" spc="0" normalizeH="0" baseline="0" noProof="0" dirty="0" err="1" smtClean="0">
                <a:latin typeface="Times New Roman" panose="02020603050405020304" pitchFamily="18" charset="0"/>
                <a:ea typeface="+mn-ea"/>
                <a:cs typeface="+mn-cs"/>
              </a:rPr>
              <a:t>colour</a:t>
            </a:r>
            <a:r>
              <a:rPr kumimoji="0" lang="en-US" altLang="zh-CN" sz="3200" b="1" kern="0" cap="none" spc="0" normalizeH="0" baseline="0" noProof="0" dirty="0" smtClean="0">
                <a:latin typeface="Times New Roman" panose="02020603050405020304" pitchFamily="18" charset="0"/>
                <a:ea typeface="+mn-ea"/>
                <a:cs typeface="+mn-cs"/>
              </a:rPr>
              <a:t> is it?</a:t>
            </a:r>
            <a:endParaRPr kumimoji="0" lang="en-US" altLang="zh-CN" sz="3200" b="1" kern="0" cap="none" spc="0" normalizeH="0" baseline="0" noProof="0" dirty="0" smtClean="0">
              <a:latin typeface="Times New Roman" panose="02020603050405020304" pitchFamily="18" charset="0"/>
              <a:ea typeface="+mn-ea"/>
              <a:cs typeface="+mn-cs"/>
              <a:hlinkClick r:id="rId1" action="ppaction://hlinkfile"/>
            </a:endParaRPr>
          </a:p>
          <a:p>
            <a:pPr marL="342900" marR="0" indent="-342900" defTabSz="91440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 smtClean="0">
                <a:latin typeface="Times New Roman" panose="02020603050405020304" pitchFamily="18" charset="0"/>
                <a:ea typeface="+mn-ea"/>
                <a:cs typeface="+mn-cs"/>
              </a:rPr>
              <a:t>It’s …</a:t>
            </a:r>
            <a:endParaRPr kumimoji="0" lang="en-US" altLang="zh-CN" sz="3200" b="1" kern="0" cap="none" spc="0" normalizeH="0" baseline="0" noProof="0" dirty="0" smtClean="0"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indent="-342900" defTabSz="91440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 smtClean="0">
                <a:latin typeface="Times New Roman" panose="02020603050405020304" pitchFamily="18" charset="0"/>
                <a:ea typeface="+mn-ea"/>
                <a:cs typeface="+mn-cs"/>
              </a:rPr>
              <a:t>orange/brown/black/white</a:t>
            </a:r>
            <a:endParaRPr kumimoji="0" lang="en-US" altLang="zh-CN" sz="3200" b="1" kern="0" cap="none" spc="0" normalizeH="0" baseline="0" noProof="0" dirty="0" smtClean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What colour is it?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" name="Picture 3" descr="绿色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019175" y="1600200"/>
            <a:ext cx="2914650" cy="2185988"/>
          </a:xfrm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495800" y="1524000"/>
            <a:ext cx="2133600" cy="762000"/>
          </a:xfrm>
          <a:prstGeom prst="rect">
            <a:avLst/>
          </a:prstGeom>
          <a:solidFill>
            <a:srgbClr val="008000"/>
          </a:solidFill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 smtClean="0">
                <a:latin typeface="Times New Roman" panose="02020603050405020304" pitchFamily="18" charset="0"/>
                <a:ea typeface="+mn-ea"/>
                <a:cs typeface="+mn-cs"/>
              </a:rPr>
              <a:t>It’s green!</a:t>
            </a:r>
            <a:endParaRPr kumimoji="0" lang="zh-CN" altLang="en-US" sz="3200" kern="0" cap="none" spc="0" normalizeH="0" baseline="0" noProof="0" smtClean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4648200" y="3938588"/>
            <a:ext cx="2209800" cy="709613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 smtClean="0">
                <a:latin typeface="Times New Roman" panose="02020603050405020304" pitchFamily="18" charset="0"/>
                <a:ea typeface="+mn-ea"/>
                <a:cs typeface="+mn-cs"/>
              </a:rPr>
              <a:t>It’s yellow!</a:t>
            </a:r>
            <a:endParaRPr kumimoji="0" lang="en-US" altLang="zh-CN" sz="3200" kern="0" cap="none" spc="0" normalizeH="0" baseline="0" noProof="0" smtClean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8" name="Picture 6" descr="黄色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4575" y="3940175"/>
            <a:ext cx="2879725" cy="2370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6" grpId="1" bldLvl="0" animBg="1"/>
      <p:bldP spid="7" grpId="0" bldLvl="0"/>
      <p:bldP spid="7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4"/>
          <p:cNvSpPr txBox="1"/>
          <p:nvPr/>
        </p:nvSpPr>
        <p:spPr>
          <a:xfrm>
            <a:off x="914400" y="2743200"/>
            <a:ext cx="5867400" cy="1554163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你记住了这这些颜色的英语名字了吗？回家看看有哪些颜色是我们所学到了。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2057400" y="48768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66FF"/>
                </a:solidFill>
                <a:latin typeface="Times New Roman" panose="02020603050405020304" pitchFamily="18" charset="0"/>
              </a:rPr>
              <a:t>Thank you!</a:t>
            </a:r>
            <a:endParaRPr lang="en-US" altLang="zh-CN" sz="3200" dirty="0">
              <a:solidFill>
                <a:srgbClr val="FF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Rectangle 2"/>
          <p:cNvSpPr>
            <a:spLocks noGrp="1"/>
          </p:cNvSpPr>
          <p:nvPr>
            <p:ph type="title"/>
          </p:nvPr>
        </p:nvSpPr>
        <p:spPr>
          <a:xfrm>
            <a:off x="762000" y="533400"/>
            <a:ext cx="2895600" cy="715963"/>
          </a:xfrm>
          <a:solidFill>
            <a:srgbClr val="99CC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homework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WPS 演示</Application>
  <PresentationFormat>全屏显示(4:3)</PresentationFormat>
  <Paragraphs>56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2 Lesson 11 Orange, Brown, White, Black</vt:lpstr>
      <vt:lpstr>PowerPoint 演示文稿</vt:lpstr>
      <vt:lpstr>PowerPoint 演示文稿</vt:lpstr>
      <vt:lpstr>PowerPoint 演示文稿</vt:lpstr>
      <vt:lpstr>PowerPoint 演示文稿</vt:lpstr>
      <vt:lpstr>Let’s play! </vt:lpstr>
      <vt:lpstr>PowerPoint 演示文稿</vt:lpstr>
      <vt:lpstr>What colour is it?</vt:lpstr>
      <vt:lpstr>homework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10</cp:revision>
  <dcterms:created xsi:type="dcterms:W3CDTF">2012-06-06T01:30:00Z</dcterms:created>
  <dcterms:modified xsi:type="dcterms:W3CDTF">2023-09-30T15:48:53Z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2137DB26E8964EA981AF353B8699032E_13</vt:lpwstr>
  </property>
</Properties>
</file>