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0"/>
  </p:notesMasterIdLst>
  <p:sldIdLst>
    <p:sldId id="256" r:id="rId4"/>
    <p:sldId id="257" r:id="rId5"/>
    <p:sldId id="273" r:id="rId6"/>
    <p:sldId id="266" r:id="rId7"/>
    <p:sldId id="274" r:id="rId8"/>
    <p:sldId id="295" r:id="rId9"/>
    <p:sldId id="296" r:id="rId10"/>
    <p:sldId id="276" r:id="rId11"/>
    <p:sldId id="297" r:id="rId12"/>
    <p:sldId id="279" r:id="rId13"/>
    <p:sldId id="282" r:id="rId14"/>
    <p:sldId id="280" r:id="rId15"/>
    <p:sldId id="267" r:id="rId16"/>
    <p:sldId id="317" r:id="rId17"/>
    <p:sldId id="263" r:id="rId18"/>
    <p:sldId id="321" r:id="rId19"/>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1" userDrawn="1">
          <p15:clr>
            <a:srgbClr val="A4A3A4"/>
          </p15:clr>
        </p15:guide>
        <p15:guide id="2" pos="383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5F84C"/>
    <a:srgbClr val="FFD145"/>
    <a:srgbClr val="3DCFFF"/>
    <a:srgbClr val="43D1FF"/>
    <a:srgbClr val="00B4FF"/>
    <a:srgbClr val="ECECEC"/>
    <a:srgbClr val="FFFFFF"/>
    <a:srgbClr val="DCDCDC"/>
    <a:srgbClr val="F0F0F0"/>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21"/>
        <p:guide pos="383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audio" Target="../media/audio1.wav"/><Relationship Id="rId2" Type="http://schemas.openxmlformats.org/officeDocument/2006/relationships/image" Target="../media/image15.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528367" y="2169041"/>
            <a:ext cx="7040880" cy="922020"/>
          </a:xfrm>
          <a:prstGeom prst="rect">
            <a:avLst/>
          </a:prstGeom>
          <a:noFill/>
        </p:spPr>
        <p:txBody>
          <a:bodyPr wrap="none" rtlCol="0">
            <a:spAutoFit/>
          </a:bodyPr>
          <a:lstStyle/>
          <a:p>
            <a:r>
              <a:rPr kumimoji="1" lang="zh-CN" altLang="zh-CN" sz="5400" b="1" dirty="0">
                <a:solidFill>
                  <a:srgbClr val="00B4FF"/>
                </a:solidFill>
              </a:rPr>
              <a:t>商是两位数的笔算除法</a:t>
            </a:r>
            <a:endParaRPr kumimoji="1" lang="zh-CN" altLang="zh-CN" sz="5400" b="1" dirty="0">
              <a:solidFill>
                <a:srgbClr val="00B4FF"/>
              </a:solidFill>
            </a:endParaRPr>
          </a:p>
        </p:txBody>
      </p:sp>
      <p:sp>
        <p:nvSpPr>
          <p:cNvPr id="4" name="文本框 3"/>
          <p:cNvSpPr txBox="1"/>
          <p:nvPr/>
        </p:nvSpPr>
        <p:spPr>
          <a:xfrm>
            <a:off x="4248379" y="3471277"/>
            <a:ext cx="3695242" cy="369332"/>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四年级上册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1851660" y="2183765"/>
            <a:ext cx="576000" cy="37020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TextBox 6"/>
          <p:cNvSpPr txBox="1"/>
          <p:nvPr/>
        </p:nvSpPr>
        <p:spPr>
          <a:xfrm>
            <a:off x="3180715" y="1170940"/>
            <a:ext cx="5275580" cy="460375"/>
          </a:xfrm>
          <a:prstGeom prst="rect">
            <a:avLst/>
          </a:prstGeom>
          <a:noFill/>
        </p:spPr>
        <p:txBody>
          <a:bodyPr wrap="square" rtlCol="0">
            <a:spAutoFit/>
          </a:bodyPr>
          <a:lstStyle/>
          <a:p>
            <a:pPr>
              <a:lnSpc>
                <a:spcPct val="100000"/>
              </a:lnSpc>
              <a:spcBef>
                <a:spcPct val="0"/>
              </a:spcBef>
              <a:buNone/>
            </a:pPr>
            <a:r>
              <a:rPr lang="zh-CN" altLang="en-US" sz="2400" dirty="0">
                <a:latin typeface="微软雅黑" panose="020B0503020204020204" pitchFamily="34" charset="-122"/>
                <a:ea typeface="微软雅黑" panose="020B0503020204020204" pitchFamily="34" charset="-122"/>
              </a:rPr>
              <a:t>不计算，下列算式的商各是几位数。</a:t>
            </a:r>
            <a:endParaRPr lang="zh-CN" altLang="en-US" sz="2400" dirty="0">
              <a:solidFill>
                <a:srgbClr val="000000"/>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2340610" y="4382770"/>
            <a:ext cx="7973695" cy="1755140"/>
            <a:chOff x="2854" y="7477"/>
            <a:chExt cx="12557" cy="2764"/>
          </a:xfrm>
        </p:grpSpPr>
        <p:grpSp>
          <p:nvGrpSpPr>
            <p:cNvPr id="54" name="组合 53"/>
            <p:cNvGrpSpPr/>
            <p:nvPr/>
          </p:nvGrpSpPr>
          <p:grpSpPr>
            <a:xfrm rot="0">
              <a:off x="2854" y="7477"/>
              <a:ext cx="11287" cy="2764"/>
              <a:chOff x="2251" y="6490"/>
              <a:chExt cx="11675" cy="1673"/>
            </a:xfrm>
          </p:grpSpPr>
          <p:grpSp>
            <p:nvGrpSpPr>
              <p:cNvPr id="55" name="组合 54"/>
              <p:cNvGrpSpPr/>
              <p:nvPr/>
            </p:nvGrpSpPr>
            <p:grpSpPr>
              <a:xfrm>
                <a:off x="2556" y="6766"/>
                <a:ext cx="11370" cy="1397"/>
                <a:chOff x="2556" y="6766"/>
                <a:chExt cx="11370" cy="1397"/>
              </a:xfrm>
            </p:grpSpPr>
            <p:sp>
              <p:nvSpPr>
                <p:cNvPr id="56" name="圆角矩形 55"/>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2851" y="6922"/>
                  <a:ext cx="10761" cy="10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2754" y="6858"/>
                  <a:ext cx="10957" cy="1201"/>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59" name="图片 5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1" y="6490"/>
                <a:ext cx="1015" cy="686"/>
              </a:xfrm>
              <a:prstGeom prst="rect">
                <a:avLst/>
              </a:prstGeom>
            </p:spPr>
          </p:pic>
        </p:grpSp>
        <p:sp>
          <p:nvSpPr>
            <p:cNvPr id="16" name="TextBox 51"/>
            <p:cNvSpPr txBox="1">
              <a:spLocks noChangeArrowheads="1"/>
            </p:cNvSpPr>
            <p:nvPr/>
          </p:nvSpPr>
          <p:spPr bwMode="auto">
            <a:xfrm>
              <a:off x="3633" y="8167"/>
              <a:ext cx="11779" cy="1719"/>
            </a:xfrm>
            <a:prstGeom prst="rect">
              <a:avLst/>
            </a:prstGeom>
            <a:noFill/>
            <a:ln w="25400">
              <a:noFill/>
              <a:prstDash val="sysDash"/>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ts val="3900"/>
                </a:lnSpc>
                <a:defRPr/>
              </a:pPr>
              <a:r>
                <a:rPr lang="zh-CN" altLang="en-US" sz="2400" dirty="0">
                  <a:latin typeface="微软雅黑" panose="020B0503020204020204" pitchFamily="34" charset="-122"/>
                  <a:ea typeface="微软雅黑" panose="020B0503020204020204" pitchFamily="34" charset="-122"/>
                </a:rPr>
                <a:t>被除数前两位数</a:t>
              </a:r>
              <a:r>
                <a:rPr lang="zh-CN" altLang="en-US" sz="2400" b="1" dirty="0">
                  <a:solidFill>
                    <a:srgbClr val="FF0000"/>
                  </a:solidFill>
                  <a:latin typeface="微软雅黑" panose="020B0503020204020204" pitchFamily="34" charset="-122"/>
                  <a:ea typeface="微软雅黑" panose="020B0503020204020204" pitchFamily="34" charset="-122"/>
                </a:rPr>
                <a:t>大于或等于</a:t>
              </a:r>
              <a:r>
                <a:rPr lang="zh-CN" altLang="en-US" sz="2400" dirty="0">
                  <a:latin typeface="微软雅黑" panose="020B0503020204020204" pitchFamily="34" charset="-122"/>
                  <a:ea typeface="微软雅黑" panose="020B0503020204020204" pitchFamily="34" charset="-122"/>
                </a:rPr>
                <a:t>除数，商是</a:t>
              </a:r>
              <a:r>
                <a:rPr lang="zh-CN" altLang="en-US" sz="2400" b="1" dirty="0">
                  <a:solidFill>
                    <a:srgbClr val="FF0000"/>
                  </a:solidFill>
                  <a:latin typeface="微软雅黑" panose="020B0503020204020204" pitchFamily="34" charset="-122"/>
                  <a:ea typeface="微软雅黑" panose="020B0503020204020204" pitchFamily="34" charset="-122"/>
                </a:rPr>
                <a:t>两</a:t>
              </a:r>
              <a:r>
                <a:rPr lang="zh-CN" altLang="en-US" sz="2400" dirty="0">
                  <a:latin typeface="微软雅黑" panose="020B0503020204020204" pitchFamily="34" charset="-122"/>
                  <a:ea typeface="微软雅黑" panose="020B0503020204020204" pitchFamily="34" charset="-122"/>
                </a:rPr>
                <a:t>位数，</a:t>
              </a:r>
              <a:endParaRPr lang="zh-CN" altLang="en-US" sz="2400" dirty="0">
                <a:latin typeface="微软雅黑" panose="020B0503020204020204" pitchFamily="34" charset="-122"/>
                <a:ea typeface="微软雅黑" panose="020B0503020204020204" pitchFamily="34" charset="-122"/>
              </a:endParaRPr>
            </a:p>
            <a:p>
              <a:pPr>
                <a:lnSpc>
                  <a:spcPts val="3900"/>
                </a:lnSpc>
                <a:defRPr/>
              </a:pPr>
              <a:r>
                <a:rPr lang="zh-CN" altLang="en-US" sz="2400" dirty="0">
                  <a:latin typeface="微软雅黑" panose="020B0503020204020204" pitchFamily="34" charset="-122"/>
                  <a:ea typeface="微软雅黑" panose="020B0503020204020204" pitchFamily="34" charset="-122"/>
                </a:rPr>
                <a:t>被除数前两位数</a:t>
              </a:r>
              <a:r>
                <a:rPr lang="zh-CN" altLang="en-US" sz="2400" b="1" dirty="0">
                  <a:solidFill>
                    <a:srgbClr val="FF0000"/>
                  </a:solidFill>
                  <a:latin typeface="微软雅黑" panose="020B0503020204020204" pitchFamily="34" charset="-122"/>
                  <a:ea typeface="微软雅黑" panose="020B0503020204020204" pitchFamily="34" charset="-122"/>
                </a:rPr>
                <a:t>小于</a:t>
              </a:r>
              <a:r>
                <a:rPr lang="zh-CN" altLang="en-US" sz="2400" dirty="0">
                  <a:latin typeface="微软雅黑" panose="020B0503020204020204" pitchFamily="34" charset="-122"/>
                  <a:ea typeface="微软雅黑" panose="020B0503020204020204" pitchFamily="34" charset="-122"/>
                </a:rPr>
                <a:t>除数，商是</a:t>
              </a:r>
              <a:r>
                <a:rPr lang="zh-CN" altLang="en-US" sz="2400" b="1" dirty="0">
                  <a:solidFill>
                    <a:srgbClr val="FF0000"/>
                  </a:solidFill>
                  <a:latin typeface="微软雅黑" panose="020B0503020204020204" pitchFamily="34" charset="-122"/>
                  <a:ea typeface="微软雅黑" panose="020B0503020204020204" pitchFamily="34" charset="-122"/>
                </a:rPr>
                <a:t>一</a:t>
              </a:r>
              <a:r>
                <a:rPr lang="zh-CN" altLang="en-US" sz="2400" dirty="0">
                  <a:latin typeface="微软雅黑" panose="020B0503020204020204" pitchFamily="34" charset="-122"/>
                  <a:ea typeface="微软雅黑" panose="020B0503020204020204" pitchFamily="34" charset="-122"/>
                </a:rPr>
                <a:t>位数。</a:t>
              </a:r>
              <a:endParaRPr lang="en-US" altLang="zh-CN" sz="2400" dirty="0">
                <a:latin typeface="微软雅黑" panose="020B0503020204020204" pitchFamily="34" charset="-122"/>
                <a:ea typeface="微软雅黑" panose="020B0503020204020204" pitchFamily="34" charset="-122"/>
              </a:endParaRPr>
            </a:p>
          </p:txBody>
        </p:sp>
      </p:grpSp>
      <p:pic>
        <p:nvPicPr>
          <p:cNvPr id="3" name="图片 2" descr="图片102"/>
          <p:cNvPicPr>
            <a:picLocks noChangeAspect="1"/>
          </p:cNvPicPr>
          <p:nvPr/>
        </p:nvPicPr>
        <p:blipFill>
          <a:blip r:embed="rId3"/>
          <a:srcRect t="24680" r="76994" b="56224"/>
          <a:stretch>
            <a:fillRect/>
          </a:stretch>
        </p:blipFill>
        <p:spPr>
          <a:xfrm rot="19380000">
            <a:off x="2299401" y="2324626"/>
            <a:ext cx="900000" cy="747000"/>
          </a:xfrm>
          <a:prstGeom prst="rect">
            <a:avLst/>
          </a:prstGeom>
        </p:spPr>
      </p:pic>
      <p:sp>
        <p:nvSpPr>
          <p:cNvPr id="5" name="圆角矩形 4"/>
          <p:cNvSpPr/>
          <p:nvPr/>
        </p:nvSpPr>
        <p:spPr>
          <a:xfrm>
            <a:off x="4210685" y="2202815"/>
            <a:ext cx="576000" cy="37020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a:off x="6603365" y="2197100"/>
            <a:ext cx="576000" cy="37020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圆角矩形 14"/>
          <p:cNvSpPr/>
          <p:nvPr/>
        </p:nvSpPr>
        <p:spPr>
          <a:xfrm>
            <a:off x="8979535" y="2202815"/>
            <a:ext cx="576000" cy="370205"/>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4"/>
          <p:cNvSpPr>
            <a:spLocks noChangeArrowheads="1"/>
          </p:cNvSpPr>
          <p:nvPr/>
        </p:nvSpPr>
        <p:spPr bwMode="auto">
          <a:xfrm>
            <a:off x="1812925" y="2151380"/>
            <a:ext cx="901446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ct val="100000"/>
              </a:lnSpc>
              <a:spcBef>
                <a:spcPct val="0"/>
              </a:spcBef>
              <a:buNone/>
            </a:pP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 6 7 ÷ 5 6         3 7 6 ÷ 2 4         7 8 4 ÷ 6 1         3 5 7 ÷ 4 8 </a:t>
            </a:r>
            <a:endPar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3" name="组合 22"/>
          <p:cNvGrpSpPr/>
          <p:nvPr/>
        </p:nvGrpSpPr>
        <p:grpSpPr>
          <a:xfrm>
            <a:off x="2165350" y="2972435"/>
            <a:ext cx="1377950" cy="460375"/>
            <a:chOff x="13000" y="5948"/>
            <a:chExt cx="2170" cy="725"/>
          </a:xfrm>
        </p:grpSpPr>
        <p:sp>
          <p:nvSpPr>
            <p:cNvPr id="22" name="圆角矩形 21"/>
            <p:cNvSpPr/>
            <p:nvPr/>
          </p:nvSpPr>
          <p:spPr>
            <a:xfrm>
              <a:off x="13000" y="5948"/>
              <a:ext cx="2026" cy="684"/>
            </a:xfrm>
            <a:prstGeom prst="roundRect">
              <a:avLst/>
            </a:prstGeom>
            <a:solidFill>
              <a:srgbClr val="92D05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3000" y="5948"/>
              <a:ext cx="2170"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46 </a:t>
              </a:r>
              <a:r>
                <a:rPr lang="zh-CN" altLang="en-US" sz="2400" b="1">
                  <a:latin typeface="微软雅黑" panose="020B0503020204020204" pitchFamily="34" charset="-122"/>
                  <a:ea typeface="微软雅黑" panose="020B0503020204020204" pitchFamily="34" charset="-122"/>
                  <a:sym typeface="+mn-ea"/>
                </a:rPr>
                <a:t>&lt;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56</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1" name="组合 40"/>
          <p:cNvGrpSpPr/>
          <p:nvPr/>
        </p:nvGrpSpPr>
        <p:grpSpPr>
          <a:xfrm>
            <a:off x="1871980" y="3665855"/>
            <a:ext cx="2096770" cy="584835"/>
            <a:chOff x="3495" y="7472"/>
            <a:chExt cx="3302" cy="921"/>
          </a:xfrm>
        </p:grpSpPr>
        <p:sp>
          <p:nvSpPr>
            <p:cNvPr id="39" name="圆角矩形 38"/>
            <p:cNvSpPr/>
            <p:nvPr/>
          </p:nvSpPr>
          <p:spPr>
            <a:xfrm>
              <a:off x="3495" y="7472"/>
              <a:ext cx="2918" cy="921"/>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3"/>
            <p:cNvSpPr txBox="1">
              <a:spLocks noChangeArrowheads="1"/>
            </p:cNvSpPr>
            <p:nvPr/>
          </p:nvSpPr>
          <p:spPr bwMode="auto">
            <a:xfrm>
              <a:off x="3581" y="7572"/>
              <a:ext cx="3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商是一位数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25" name="图片 24" descr="图片102"/>
          <p:cNvPicPr>
            <a:picLocks noChangeAspect="1"/>
          </p:cNvPicPr>
          <p:nvPr/>
        </p:nvPicPr>
        <p:blipFill>
          <a:blip r:embed="rId3"/>
          <a:srcRect t="24680" r="76994" b="56224"/>
          <a:stretch>
            <a:fillRect/>
          </a:stretch>
        </p:blipFill>
        <p:spPr>
          <a:xfrm rot="19380000">
            <a:off x="4711131" y="2331611"/>
            <a:ext cx="900000" cy="747000"/>
          </a:xfrm>
          <a:prstGeom prst="rect">
            <a:avLst/>
          </a:prstGeom>
        </p:spPr>
      </p:pic>
      <p:pic>
        <p:nvPicPr>
          <p:cNvPr id="26" name="图片 25" descr="图片102"/>
          <p:cNvPicPr>
            <a:picLocks noChangeAspect="1"/>
          </p:cNvPicPr>
          <p:nvPr/>
        </p:nvPicPr>
        <p:blipFill>
          <a:blip r:embed="rId3"/>
          <a:srcRect t="24680" r="76994" b="56224"/>
          <a:stretch>
            <a:fillRect/>
          </a:stretch>
        </p:blipFill>
        <p:spPr>
          <a:xfrm rot="19380000">
            <a:off x="7122861" y="2329071"/>
            <a:ext cx="900000" cy="747000"/>
          </a:xfrm>
          <a:prstGeom prst="rect">
            <a:avLst/>
          </a:prstGeom>
        </p:spPr>
      </p:pic>
      <p:pic>
        <p:nvPicPr>
          <p:cNvPr id="27" name="图片 26" descr="图片102"/>
          <p:cNvPicPr>
            <a:picLocks noChangeAspect="1"/>
          </p:cNvPicPr>
          <p:nvPr/>
        </p:nvPicPr>
        <p:blipFill>
          <a:blip r:embed="rId3"/>
          <a:srcRect t="24680" r="76994" b="56224"/>
          <a:stretch>
            <a:fillRect/>
          </a:stretch>
        </p:blipFill>
        <p:spPr>
          <a:xfrm rot="19380000">
            <a:off x="9534591" y="2313196"/>
            <a:ext cx="900000" cy="747000"/>
          </a:xfrm>
          <a:prstGeom prst="rect">
            <a:avLst/>
          </a:prstGeom>
        </p:spPr>
      </p:pic>
      <p:grpSp>
        <p:nvGrpSpPr>
          <p:cNvPr id="28" name="组合 27"/>
          <p:cNvGrpSpPr/>
          <p:nvPr/>
        </p:nvGrpSpPr>
        <p:grpSpPr>
          <a:xfrm>
            <a:off x="4461510" y="2978150"/>
            <a:ext cx="1377950" cy="460375"/>
            <a:chOff x="13000" y="5948"/>
            <a:chExt cx="2170" cy="725"/>
          </a:xfrm>
        </p:grpSpPr>
        <p:sp>
          <p:nvSpPr>
            <p:cNvPr id="29" name="圆角矩形 28"/>
            <p:cNvSpPr/>
            <p:nvPr/>
          </p:nvSpPr>
          <p:spPr>
            <a:xfrm>
              <a:off x="13000" y="5948"/>
              <a:ext cx="2026" cy="684"/>
            </a:xfrm>
            <a:prstGeom prst="roundRect">
              <a:avLst/>
            </a:prstGeom>
            <a:solidFill>
              <a:srgbClr val="92D05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13000" y="5948"/>
              <a:ext cx="2170"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37 </a:t>
              </a:r>
              <a:r>
                <a:rPr lang="zh-CN" altLang="en-US" sz="2400" b="1">
                  <a:latin typeface="微软雅黑" panose="020B0503020204020204" pitchFamily="34" charset="-122"/>
                  <a:ea typeface="微软雅黑" panose="020B0503020204020204" pitchFamily="34" charset="-122"/>
                  <a:sym typeface="+mn-ea"/>
                </a:rPr>
                <a:t>&gt;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24</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1" name="组合 30"/>
          <p:cNvGrpSpPr/>
          <p:nvPr/>
        </p:nvGrpSpPr>
        <p:grpSpPr>
          <a:xfrm>
            <a:off x="6931025" y="2981325"/>
            <a:ext cx="1377950" cy="460375"/>
            <a:chOff x="13000" y="5948"/>
            <a:chExt cx="2170" cy="725"/>
          </a:xfrm>
        </p:grpSpPr>
        <p:sp>
          <p:nvSpPr>
            <p:cNvPr id="32" name="圆角矩形 31"/>
            <p:cNvSpPr/>
            <p:nvPr/>
          </p:nvSpPr>
          <p:spPr>
            <a:xfrm>
              <a:off x="13000" y="5948"/>
              <a:ext cx="2026" cy="684"/>
            </a:xfrm>
            <a:prstGeom prst="roundRect">
              <a:avLst/>
            </a:prstGeom>
            <a:solidFill>
              <a:srgbClr val="92D05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13000" y="5948"/>
              <a:ext cx="2170"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78 </a:t>
              </a:r>
              <a:r>
                <a:rPr lang="zh-CN" altLang="en-US" sz="2400" b="1">
                  <a:latin typeface="微软雅黑" panose="020B0503020204020204" pitchFamily="34" charset="-122"/>
                  <a:ea typeface="微软雅黑" panose="020B0503020204020204" pitchFamily="34" charset="-122"/>
                  <a:sym typeface="+mn-ea"/>
                </a:rPr>
                <a:t>&gt;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61</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4" name="组合 33"/>
          <p:cNvGrpSpPr/>
          <p:nvPr/>
        </p:nvGrpSpPr>
        <p:grpSpPr>
          <a:xfrm>
            <a:off x="9398000" y="2971165"/>
            <a:ext cx="1377950" cy="460375"/>
            <a:chOff x="13000" y="5948"/>
            <a:chExt cx="2170" cy="725"/>
          </a:xfrm>
        </p:grpSpPr>
        <p:sp>
          <p:nvSpPr>
            <p:cNvPr id="35" name="圆角矩形 34"/>
            <p:cNvSpPr/>
            <p:nvPr/>
          </p:nvSpPr>
          <p:spPr>
            <a:xfrm>
              <a:off x="13000" y="5948"/>
              <a:ext cx="2026" cy="684"/>
            </a:xfrm>
            <a:prstGeom prst="roundRect">
              <a:avLst/>
            </a:prstGeom>
            <a:solidFill>
              <a:srgbClr val="92D050"/>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文本框 35"/>
            <p:cNvSpPr txBox="1"/>
            <p:nvPr/>
          </p:nvSpPr>
          <p:spPr>
            <a:xfrm>
              <a:off x="13000" y="5948"/>
              <a:ext cx="2170"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35 </a:t>
              </a:r>
              <a:r>
                <a:rPr lang="zh-CN" altLang="en-US" sz="2400" b="1">
                  <a:latin typeface="微软雅黑" panose="020B0503020204020204" pitchFamily="34" charset="-122"/>
                  <a:ea typeface="微软雅黑" panose="020B0503020204020204" pitchFamily="34" charset="-122"/>
                  <a:sym typeface="+mn-ea"/>
                </a:rPr>
                <a:t>&lt;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48</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8" name="组合 37"/>
          <p:cNvGrpSpPr/>
          <p:nvPr/>
        </p:nvGrpSpPr>
        <p:grpSpPr>
          <a:xfrm>
            <a:off x="4210685" y="3662045"/>
            <a:ext cx="2096770" cy="584835"/>
            <a:chOff x="3495" y="7472"/>
            <a:chExt cx="3302" cy="921"/>
          </a:xfrm>
        </p:grpSpPr>
        <p:sp>
          <p:nvSpPr>
            <p:cNvPr id="40" name="圆角矩形 39"/>
            <p:cNvSpPr/>
            <p:nvPr/>
          </p:nvSpPr>
          <p:spPr>
            <a:xfrm>
              <a:off x="3495" y="7472"/>
              <a:ext cx="2918" cy="921"/>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文本框 3"/>
            <p:cNvSpPr txBox="1">
              <a:spLocks noChangeArrowheads="1"/>
            </p:cNvSpPr>
            <p:nvPr/>
          </p:nvSpPr>
          <p:spPr bwMode="auto">
            <a:xfrm>
              <a:off x="3581" y="7572"/>
              <a:ext cx="3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商是两位数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9156700" y="3662680"/>
            <a:ext cx="2096770" cy="584835"/>
            <a:chOff x="3495" y="7472"/>
            <a:chExt cx="3302" cy="921"/>
          </a:xfrm>
        </p:grpSpPr>
        <p:sp>
          <p:nvSpPr>
            <p:cNvPr id="47" name="圆角矩形 46"/>
            <p:cNvSpPr/>
            <p:nvPr/>
          </p:nvSpPr>
          <p:spPr>
            <a:xfrm>
              <a:off x="3495" y="7472"/>
              <a:ext cx="2918" cy="921"/>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3"/>
            <p:cNvSpPr txBox="1">
              <a:spLocks noChangeArrowheads="1"/>
            </p:cNvSpPr>
            <p:nvPr/>
          </p:nvSpPr>
          <p:spPr bwMode="auto">
            <a:xfrm>
              <a:off x="3581" y="7572"/>
              <a:ext cx="3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商是一位数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684010" y="3655695"/>
            <a:ext cx="2096770" cy="584835"/>
            <a:chOff x="3495" y="7472"/>
            <a:chExt cx="3302" cy="921"/>
          </a:xfrm>
        </p:grpSpPr>
        <p:sp>
          <p:nvSpPr>
            <p:cNvPr id="50" name="圆角矩形 49"/>
            <p:cNvSpPr/>
            <p:nvPr/>
          </p:nvSpPr>
          <p:spPr>
            <a:xfrm>
              <a:off x="3495" y="7472"/>
              <a:ext cx="2918" cy="921"/>
            </a:xfrm>
            <a:prstGeom prst="roundRect">
              <a:avLst/>
            </a:prstGeom>
            <a:solidFill>
              <a:schemeClr val="accent6">
                <a:lumMod val="60000"/>
                <a:lumOff val="40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文本框 3"/>
            <p:cNvSpPr txBox="1">
              <a:spLocks noChangeArrowheads="1"/>
            </p:cNvSpPr>
            <p:nvPr/>
          </p:nvSpPr>
          <p:spPr bwMode="auto">
            <a:xfrm>
              <a:off x="3581" y="7572"/>
              <a:ext cx="3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商是两位数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p:tgtEl>
                                          <p:spTgt spid="23"/>
                                        </p:tgtEl>
                                        <p:attrNameLst>
                                          <p:attrName>ppt_y</p:attrName>
                                        </p:attrNameLst>
                                      </p:cBhvr>
                                      <p:tavLst>
                                        <p:tav tm="0">
                                          <p:val>
                                            <p:strVal val="#ppt_y+#ppt_h*1.125000"/>
                                          </p:val>
                                        </p:tav>
                                        <p:tav tm="100000">
                                          <p:val>
                                            <p:strVal val="#ppt_y"/>
                                          </p:val>
                                        </p:tav>
                                      </p:tavLst>
                                    </p:anim>
                                    <p:animEffect transition="in" filter="wipe(up)">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p:tgtEl>
                                          <p:spTgt spid="41"/>
                                        </p:tgtEl>
                                        <p:attrNameLst>
                                          <p:attrName>ppt_y</p:attrName>
                                        </p:attrNameLst>
                                      </p:cBhvr>
                                      <p:tavLst>
                                        <p:tav tm="0">
                                          <p:val>
                                            <p:strVal val="#ppt_y+#ppt_h*1.125000"/>
                                          </p:val>
                                        </p:tav>
                                        <p:tav tm="100000">
                                          <p:val>
                                            <p:strVal val="#ppt_y"/>
                                          </p:val>
                                        </p:tav>
                                      </p:tavLst>
                                    </p:anim>
                                    <p:animEffect transition="in" filter="wipe(up)">
                                      <p:cBhvr>
                                        <p:cTn id="24" dur="5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000" fill="hold">
                                          <p:stCondLst>
                                            <p:cond delay="0"/>
                                          </p:stCondLst>
                                        </p:cTn>
                                        <p:tgtEl>
                                          <p:spTgt spid="5"/>
                                        </p:tgtEl>
                                        <p:attrNameLst>
                                          <p:attrName>style.visibility</p:attrName>
                                        </p:attrNameLst>
                                      </p:cBhvr>
                                      <p:to>
                                        <p:strVal val="visible"/>
                                      </p:to>
                                    </p:set>
                                    <p:animEffect transition="in" filter="wheel(1)">
                                      <p:cBhvr>
                                        <p:cTn id="29" dur="10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p:tgtEl>
                                          <p:spTgt spid="28"/>
                                        </p:tgtEl>
                                        <p:attrNameLst>
                                          <p:attrName>ppt_y</p:attrName>
                                        </p:attrNameLst>
                                      </p:cBhvr>
                                      <p:tavLst>
                                        <p:tav tm="0">
                                          <p:val>
                                            <p:strVal val="#ppt_y+#ppt_h*1.125000"/>
                                          </p:val>
                                        </p:tav>
                                        <p:tav tm="100000">
                                          <p:val>
                                            <p:strVal val="#ppt_y"/>
                                          </p:val>
                                        </p:tav>
                                      </p:tavLst>
                                    </p:anim>
                                    <p:animEffect transition="in" filter="wipe(up)">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p:tgtEl>
                                          <p:spTgt spid="38"/>
                                        </p:tgtEl>
                                        <p:attrNameLst>
                                          <p:attrName>ppt_y</p:attrName>
                                        </p:attrNameLst>
                                      </p:cBhvr>
                                      <p:tavLst>
                                        <p:tav tm="0">
                                          <p:val>
                                            <p:strVal val="#ppt_y+#ppt_h*1.125000"/>
                                          </p:val>
                                        </p:tav>
                                        <p:tav tm="100000">
                                          <p:val>
                                            <p:strVal val="#ppt_y"/>
                                          </p:val>
                                        </p:tav>
                                      </p:tavLst>
                                    </p:anim>
                                    <p:animEffect transition="in" filter="wipe(up)">
                                      <p:cBhvr>
                                        <p:cTn id="46" dur="500"/>
                                        <p:tgtEl>
                                          <p:spTgt spid="38"/>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1" fill="hold" grpId="0" nodeType="clickEffect">
                                  <p:stCondLst>
                                    <p:cond delay="0"/>
                                  </p:stCondLst>
                                  <p:childTnLst>
                                    <p:set>
                                      <p:cBhvr>
                                        <p:cTn id="50" dur="1000" fill="hold">
                                          <p:stCondLst>
                                            <p:cond delay="0"/>
                                          </p:stCondLst>
                                        </p:cTn>
                                        <p:tgtEl>
                                          <p:spTgt spid="6"/>
                                        </p:tgtEl>
                                        <p:attrNameLst>
                                          <p:attrName>style.visibility</p:attrName>
                                        </p:attrNameLst>
                                      </p:cBhvr>
                                      <p:to>
                                        <p:strVal val="visible"/>
                                      </p:to>
                                    </p:set>
                                    <p:animEffect transition="in" filter="wheel(1)">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p:tgtEl>
                                          <p:spTgt spid="31"/>
                                        </p:tgtEl>
                                        <p:attrNameLst>
                                          <p:attrName>ppt_y</p:attrName>
                                        </p:attrNameLst>
                                      </p:cBhvr>
                                      <p:tavLst>
                                        <p:tav tm="0">
                                          <p:val>
                                            <p:strVal val="#ppt_y+#ppt_h*1.125000"/>
                                          </p:val>
                                        </p:tav>
                                        <p:tav tm="100000">
                                          <p:val>
                                            <p:strVal val="#ppt_y"/>
                                          </p:val>
                                        </p:tav>
                                      </p:tavLst>
                                    </p:anim>
                                    <p:animEffect transition="in" filter="wipe(up)">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nodeType="clickEffect">
                                  <p:stCondLst>
                                    <p:cond delay="0"/>
                                  </p:stCondLst>
                                  <p:childTnLst>
                                    <p:set>
                                      <p:cBhvr>
                                        <p:cTn id="66" dur="1" fill="hold">
                                          <p:stCondLst>
                                            <p:cond delay="0"/>
                                          </p:stCondLst>
                                        </p:cTn>
                                        <p:tgtEl>
                                          <p:spTgt spid="49"/>
                                        </p:tgtEl>
                                        <p:attrNameLst>
                                          <p:attrName>style.visibility</p:attrName>
                                        </p:attrNameLst>
                                      </p:cBhvr>
                                      <p:to>
                                        <p:strVal val="visible"/>
                                      </p:to>
                                    </p:set>
                                    <p:anim calcmode="lin" valueType="num">
                                      <p:cBhvr additive="base">
                                        <p:cTn id="67" dur="500"/>
                                        <p:tgtEl>
                                          <p:spTgt spid="49"/>
                                        </p:tgtEl>
                                        <p:attrNameLst>
                                          <p:attrName>ppt_y</p:attrName>
                                        </p:attrNameLst>
                                      </p:cBhvr>
                                      <p:tavLst>
                                        <p:tav tm="0">
                                          <p:val>
                                            <p:strVal val="#ppt_y+#ppt_h*1.125000"/>
                                          </p:val>
                                        </p:tav>
                                        <p:tav tm="100000">
                                          <p:val>
                                            <p:strVal val="#ppt_y"/>
                                          </p:val>
                                        </p:tav>
                                      </p:tavLst>
                                    </p:anim>
                                    <p:animEffect transition="in" filter="wipe(up)">
                                      <p:cBhvr>
                                        <p:cTn id="68" dur="500"/>
                                        <p:tgtEl>
                                          <p:spTgt spid="49"/>
                                        </p:tgtEl>
                                      </p:cBhvr>
                                    </p:animEffect>
                                  </p:childTnLst>
                                </p:cTn>
                              </p:par>
                            </p:childTnLst>
                          </p:cTn>
                        </p:par>
                      </p:childTnLst>
                    </p:cTn>
                  </p:par>
                  <p:par>
                    <p:cTn id="69" fill="hold">
                      <p:stCondLst>
                        <p:cond delay="indefinite"/>
                      </p:stCondLst>
                      <p:childTnLst>
                        <p:par>
                          <p:cTn id="70" fill="hold">
                            <p:stCondLst>
                              <p:cond delay="0"/>
                            </p:stCondLst>
                            <p:childTnLst>
                              <p:par>
                                <p:cTn id="71" presetID="21" presetClass="entr" presetSubtype="1" fill="hold" grpId="0" nodeType="clickEffect">
                                  <p:stCondLst>
                                    <p:cond delay="0"/>
                                  </p:stCondLst>
                                  <p:childTnLst>
                                    <p:set>
                                      <p:cBhvr>
                                        <p:cTn id="72" dur="1000" fill="hold">
                                          <p:stCondLst>
                                            <p:cond delay="0"/>
                                          </p:stCondLst>
                                        </p:cTn>
                                        <p:tgtEl>
                                          <p:spTgt spid="15"/>
                                        </p:tgtEl>
                                        <p:attrNameLst>
                                          <p:attrName>style.visibility</p:attrName>
                                        </p:attrNameLst>
                                      </p:cBhvr>
                                      <p:to>
                                        <p:strVal val="visible"/>
                                      </p:to>
                                    </p:set>
                                    <p:animEffect transition="in" filter="wheel(1)">
                                      <p:cBhvr>
                                        <p:cTn id="73" dur="1000"/>
                                        <p:tgtEl>
                                          <p:spTgt spid="1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wipe(left)">
                                      <p:cBhvr>
                                        <p:cTn id="78" dur="500"/>
                                        <p:tgtEl>
                                          <p:spTgt spid="27"/>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nodeType="clickEffect">
                                  <p:stCondLst>
                                    <p:cond delay="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p:tgtEl>
                                          <p:spTgt spid="34"/>
                                        </p:tgtEl>
                                        <p:attrNameLst>
                                          <p:attrName>ppt_y</p:attrName>
                                        </p:attrNameLst>
                                      </p:cBhvr>
                                      <p:tavLst>
                                        <p:tav tm="0">
                                          <p:val>
                                            <p:strVal val="#ppt_y+#ppt_h*1.125000"/>
                                          </p:val>
                                        </p:tav>
                                        <p:tav tm="100000">
                                          <p:val>
                                            <p:strVal val="#ppt_y"/>
                                          </p:val>
                                        </p:tav>
                                      </p:tavLst>
                                    </p:anim>
                                    <p:animEffect transition="in" filter="wipe(up)">
                                      <p:cBhvr>
                                        <p:cTn id="84" dur="500"/>
                                        <p:tgtEl>
                                          <p:spTgt spid="34"/>
                                        </p:tgtEl>
                                      </p:cBhvr>
                                    </p:animEffect>
                                  </p:childTnLst>
                                </p:cTn>
                              </p:par>
                            </p:childTnLst>
                          </p:cTn>
                        </p:par>
                      </p:childTnLst>
                    </p:cTn>
                  </p:par>
                  <p:par>
                    <p:cTn id="85" fill="hold">
                      <p:stCondLst>
                        <p:cond delay="indefinite"/>
                      </p:stCondLst>
                      <p:childTnLst>
                        <p:par>
                          <p:cTn id="86" fill="hold">
                            <p:stCondLst>
                              <p:cond delay="0"/>
                            </p:stCondLst>
                            <p:childTnLst>
                              <p:par>
                                <p:cTn id="87" presetID="12" presetClass="entr" presetSubtype="4" fill="hold" nodeType="clickEffect">
                                  <p:stCondLst>
                                    <p:cond delay="0"/>
                                  </p:stCondLst>
                                  <p:childTnLst>
                                    <p:set>
                                      <p:cBhvr>
                                        <p:cTn id="88" dur="1" fill="hold">
                                          <p:stCondLst>
                                            <p:cond delay="0"/>
                                          </p:stCondLst>
                                        </p:cTn>
                                        <p:tgtEl>
                                          <p:spTgt spid="46"/>
                                        </p:tgtEl>
                                        <p:attrNameLst>
                                          <p:attrName>style.visibility</p:attrName>
                                        </p:attrNameLst>
                                      </p:cBhvr>
                                      <p:to>
                                        <p:strVal val="visible"/>
                                      </p:to>
                                    </p:set>
                                    <p:anim calcmode="lin" valueType="num">
                                      <p:cBhvr additive="base">
                                        <p:cTn id="89" dur="500"/>
                                        <p:tgtEl>
                                          <p:spTgt spid="46"/>
                                        </p:tgtEl>
                                        <p:attrNameLst>
                                          <p:attrName>ppt_y</p:attrName>
                                        </p:attrNameLst>
                                      </p:cBhvr>
                                      <p:tavLst>
                                        <p:tav tm="0">
                                          <p:val>
                                            <p:strVal val="#ppt_y+#ppt_h*1.125000"/>
                                          </p:val>
                                        </p:tav>
                                        <p:tav tm="100000">
                                          <p:val>
                                            <p:strVal val="#ppt_y"/>
                                          </p:val>
                                        </p:tav>
                                      </p:tavLst>
                                    </p:anim>
                                    <p:animEffect transition="in" filter="wipe(up)">
                                      <p:cBhvr>
                                        <p:cTn id="90" dur="500"/>
                                        <p:tgtEl>
                                          <p:spTgt spid="46"/>
                                        </p:tgtEl>
                                      </p:cBhvr>
                                    </p:animEffect>
                                  </p:childTnLst>
                                </p:cTn>
                              </p:par>
                            </p:childTnLst>
                          </p:cTn>
                        </p:par>
                      </p:childTnLst>
                    </p:cTn>
                  </p:par>
                  <p:par>
                    <p:cTn id="91" fill="hold">
                      <p:stCondLst>
                        <p:cond delay="indefinite"/>
                      </p:stCondLst>
                      <p:childTnLst>
                        <p:par>
                          <p:cTn id="92" fill="hold">
                            <p:stCondLst>
                              <p:cond delay="0"/>
                            </p:stCondLst>
                            <p:childTnLst>
                              <p:par>
                                <p:cTn id="93" presetID="23" presetClass="entr" presetSubtype="16" fill="hold" nodeType="clickEffect">
                                  <p:stCondLst>
                                    <p:cond delay="0"/>
                                  </p:stCondLst>
                                  <p:childTnLst>
                                    <p:set>
                                      <p:cBhvr>
                                        <p:cTn id="94" dur="1" fill="hold">
                                          <p:stCondLst>
                                            <p:cond delay="0"/>
                                          </p:stCondLst>
                                        </p:cTn>
                                        <p:tgtEl>
                                          <p:spTgt spid="61"/>
                                        </p:tgtEl>
                                        <p:attrNameLst>
                                          <p:attrName>style.visibility</p:attrName>
                                        </p:attrNameLst>
                                      </p:cBhvr>
                                      <p:to>
                                        <p:strVal val="visible"/>
                                      </p:to>
                                    </p:set>
                                    <p:anim calcmode="lin" valueType="num">
                                      <p:cBhvr>
                                        <p:cTn id="95" dur="500" fill="hold"/>
                                        <p:tgtEl>
                                          <p:spTgt spid="61"/>
                                        </p:tgtEl>
                                        <p:attrNameLst>
                                          <p:attrName>ppt_w</p:attrName>
                                        </p:attrNameLst>
                                      </p:cBhvr>
                                      <p:tavLst>
                                        <p:tav tm="0">
                                          <p:val>
                                            <p:fltVal val="0"/>
                                          </p:val>
                                        </p:tav>
                                        <p:tav tm="100000">
                                          <p:val>
                                            <p:strVal val="#ppt_w"/>
                                          </p:val>
                                        </p:tav>
                                      </p:tavLst>
                                    </p:anim>
                                    <p:anim calcmode="lin" valueType="num">
                                      <p:cBhvr>
                                        <p:cTn id="96" dur="500" fill="hold"/>
                                        <p:tgtEl>
                                          <p:spTgt spid="6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1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1718945" y="2292350"/>
            <a:ext cx="8676640" cy="3108325"/>
          </a:xfrm>
          <a:prstGeom prst="roundRect">
            <a:avLst>
              <a:gd name="adj" fmla="val 21041"/>
            </a:avLst>
          </a:prstGeom>
          <a:noFill/>
          <a:ln w="7302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14"/>
          <p:cNvGrpSpPr/>
          <p:nvPr/>
        </p:nvGrpSpPr>
        <p:grpSpPr>
          <a:xfrm>
            <a:off x="1945282" y="2657532"/>
            <a:ext cx="8301925" cy="2269454"/>
            <a:chOff x="821840" y="1837454"/>
            <a:chExt cx="7073321" cy="2269454"/>
          </a:xfrm>
        </p:grpSpPr>
        <p:sp>
          <p:nvSpPr>
            <p:cNvPr id="17" name="矩形 4"/>
            <p:cNvSpPr>
              <a:spLocks noChangeArrowheads="1"/>
            </p:cNvSpPr>
            <p:nvPr/>
          </p:nvSpPr>
          <p:spPr bwMode="auto">
            <a:xfrm>
              <a:off x="822475" y="1837454"/>
              <a:ext cx="7055374"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ts val="3900"/>
                </a:lnSpc>
                <a:spcBef>
                  <a:spcPct val="0"/>
                </a:spcBef>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54÷33</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，商是两位数，方框中最小填</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4"/>
            <p:cNvSpPr>
              <a:spLocks noChangeArrowheads="1"/>
            </p:cNvSpPr>
            <p:nvPr/>
          </p:nvSpPr>
          <p:spPr bwMode="auto">
            <a:xfrm>
              <a:off x="821840" y="2681481"/>
              <a:ext cx="7038695"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ts val="3900"/>
                </a:lnSpc>
                <a:spcBef>
                  <a:spcPct val="0"/>
                </a:spcBef>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76÷27</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，商是两位数，方框中最小填</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p:nvPr/>
          </p:nvSpPr>
          <p:spPr>
            <a:xfrm>
              <a:off x="1596486" y="1974522"/>
              <a:ext cx="331525" cy="3879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900"/>
                </a:lnSpc>
              </a:pPr>
              <a:endParaRPr lang="zh-CN" altLang="en-US" sz="2400">
                <a:latin typeface="微软雅黑" panose="020B0503020204020204" pitchFamily="34" charset="-122"/>
                <a:ea typeface="微软雅黑" panose="020B0503020204020204" pitchFamily="34" charset="-122"/>
              </a:endParaRPr>
            </a:p>
          </p:txBody>
        </p:sp>
        <p:sp>
          <p:nvSpPr>
            <p:cNvPr id="20" name="矩形 19"/>
            <p:cNvSpPr/>
            <p:nvPr/>
          </p:nvSpPr>
          <p:spPr>
            <a:xfrm>
              <a:off x="1602257" y="2821320"/>
              <a:ext cx="331525" cy="3879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3900"/>
                </a:lnSpc>
              </a:pPr>
              <a:endParaRPr lang="zh-CN" altLang="en-US" sz="2400">
                <a:latin typeface="微软雅黑" panose="020B0503020204020204" pitchFamily="34" charset="-122"/>
                <a:ea typeface="微软雅黑" panose="020B0503020204020204" pitchFamily="34" charset="-122"/>
              </a:endParaRPr>
            </a:p>
          </p:txBody>
        </p:sp>
        <p:sp>
          <p:nvSpPr>
            <p:cNvPr id="21" name="矩形 4"/>
            <p:cNvSpPr>
              <a:spLocks noChangeArrowheads="1"/>
            </p:cNvSpPr>
            <p:nvPr/>
          </p:nvSpPr>
          <p:spPr bwMode="auto">
            <a:xfrm>
              <a:off x="821840" y="3515723"/>
              <a:ext cx="7073321" cy="591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itchFamily="2" charset="-122"/>
                  <a:ea typeface="等线"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itchFamily="2" charset="-122"/>
                  <a:ea typeface="等线"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itchFamily="2" charset="-122"/>
                  <a:ea typeface="等线"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itchFamily="2" charset="-122"/>
                  <a:ea typeface="等线"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itchFamily="2" charset="-122"/>
                  <a:ea typeface="等线" pitchFamily="2" charset="-122"/>
                </a:defRPr>
              </a:lvl9pPr>
            </a:lstStyle>
            <a:p>
              <a:pPr>
                <a:lnSpc>
                  <a:spcPts val="3900"/>
                </a:lnSpc>
                <a:spcBef>
                  <a:spcPct val="0"/>
                </a:spcBef>
                <a:buNone/>
              </a:pP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787÷56</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，商的最高位在</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位上，商是</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位数。</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22" name="TextBox 4"/>
          <p:cNvSpPr txBox="1">
            <a:spLocks noChangeArrowheads="1"/>
          </p:cNvSpPr>
          <p:nvPr/>
        </p:nvSpPr>
        <p:spPr bwMode="auto">
          <a:xfrm>
            <a:off x="8618852" y="2797711"/>
            <a:ext cx="37973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3" name="TextBox 4"/>
          <p:cNvSpPr txBox="1">
            <a:spLocks noChangeArrowheads="1"/>
          </p:cNvSpPr>
          <p:nvPr/>
        </p:nvSpPr>
        <p:spPr bwMode="auto">
          <a:xfrm>
            <a:off x="8618766" y="3632451"/>
            <a:ext cx="31885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4" name="TextBox 4"/>
          <p:cNvSpPr txBox="1">
            <a:spLocks noChangeArrowheads="1"/>
          </p:cNvSpPr>
          <p:nvPr/>
        </p:nvSpPr>
        <p:spPr bwMode="auto">
          <a:xfrm>
            <a:off x="6243682" y="4467797"/>
            <a:ext cx="657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rPr>
              <a:t>十</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5" name="TextBox 4"/>
          <p:cNvSpPr txBox="1">
            <a:spLocks noChangeArrowheads="1"/>
          </p:cNvSpPr>
          <p:nvPr/>
        </p:nvSpPr>
        <p:spPr bwMode="auto">
          <a:xfrm>
            <a:off x="8618652" y="4466531"/>
            <a:ext cx="657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rPr>
              <a:t>两</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 name="圆角矩形 4"/>
          <p:cNvSpPr/>
          <p:nvPr/>
        </p:nvSpPr>
        <p:spPr>
          <a:xfrm>
            <a:off x="1587500" y="2176780"/>
            <a:ext cx="8928000" cy="3348000"/>
          </a:xfrm>
          <a:prstGeom prst="roundRect">
            <a:avLst>
              <a:gd name="adj" fmla="val 21041"/>
            </a:avLst>
          </a:prstGeom>
          <a:noFill/>
          <a:ln w="73025" cmpd="sng">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 name="组合 5"/>
          <p:cNvGrpSpPr/>
          <p:nvPr/>
        </p:nvGrpSpPr>
        <p:grpSpPr>
          <a:xfrm>
            <a:off x="3863975" y="958215"/>
            <a:ext cx="2002155" cy="709930"/>
            <a:chOff x="809" y="3646"/>
            <a:chExt cx="3153" cy="1118"/>
          </a:xfrm>
        </p:grpSpPr>
        <p:grpSp>
          <p:nvGrpSpPr>
            <p:cNvPr id="9" name="组合 8"/>
            <p:cNvGrpSpPr/>
            <p:nvPr/>
          </p:nvGrpSpPr>
          <p:grpSpPr>
            <a:xfrm>
              <a:off x="809" y="3646"/>
              <a:ext cx="2672" cy="1118"/>
              <a:chOff x="1679" y="4601"/>
              <a:chExt cx="14558" cy="4426"/>
            </a:xfrm>
            <a:effectLst>
              <a:outerShdw blurRad="76200" dir="13500000" sy="23000" kx="1200000" algn="br" rotWithShape="0">
                <a:prstClr val="black">
                  <a:alpha val="20000"/>
                </a:prstClr>
              </a:outerShdw>
            </a:effectLst>
          </p:grpSpPr>
          <p:sp>
            <p:nvSpPr>
              <p:cNvPr id="10" name="圆角矩形 9"/>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chemeClr val="accent1">
                  <a:lumMod val="40000"/>
                  <a:lumOff val="6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Text Box 3"/>
            <p:cNvSpPr txBox="1">
              <a:spLocks noChangeArrowheads="1"/>
            </p:cNvSpPr>
            <p:nvPr/>
          </p:nvSpPr>
          <p:spPr bwMode="auto">
            <a:xfrm>
              <a:off x="1254" y="3825"/>
              <a:ext cx="270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nSpc>
                  <a:spcPct val="100000"/>
                </a:lnSpc>
                <a:spcBef>
                  <a:spcPct val="0"/>
                </a:spcBef>
                <a:buNone/>
              </a:pPr>
              <a:r>
                <a:rPr lang="zh-CN" altLang="zh-CN" dirty="0">
                  <a:latin typeface="微软雅黑" panose="020B0503020204020204" pitchFamily="34" charset="-122"/>
                  <a:ea typeface="微软雅黑" panose="020B0503020204020204" pitchFamily="34" charset="-122"/>
                  <a:sym typeface="+mn-ea"/>
                </a:rPr>
                <a:t>填一填</a:t>
              </a:r>
              <a:endParaRPr lang="zh-CN" altLang="en-US" dirty="0">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2260046" y="1182680"/>
            <a:ext cx="7722478" cy="1091565"/>
          </a:xfrm>
          <a:prstGeom prst="rect">
            <a:avLst/>
          </a:prstGeom>
          <a:noFill/>
        </p:spPr>
        <p:txBody>
          <a:bodyPr wrap="square" rtlCol="0">
            <a:spAutoFit/>
          </a:bodyPr>
          <a:p>
            <a:pPr>
              <a:lnSpc>
                <a:spcPts val="39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王叔叔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分钟打字</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684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个，李阿姨</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分钟打字</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975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个，他们谁平均每分钟打字多一些？</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矩形 16"/>
          <p:cNvSpPr/>
          <p:nvPr/>
        </p:nvSpPr>
        <p:spPr>
          <a:xfrm>
            <a:off x="4543305" y="2736843"/>
            <a:ext cx="2798445" cy="460375"/>
          </a:xfrm>
          <a:prstGeom prst="rect">
            <a:avLst/>
          </a:prstGeom>
        </p:spPr>
        <p:txBody>
          <a:bodyPr wrap="non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684÷12=57</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4541615" y="3398987"/>
            <a:ext cx="2798445" cy="460375"/>
          </a:xfrm>
          <a:prstGeom prst="rect">
            <a:avLst/>
          </a:prstGeom>
        </p:spPr>
        <p:txBody>
          <a:bodyPr wrap="none">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975÷15=65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矩形 18"/>
          <p:cNvSpPr/>
          <p:nvPr/>
        </p:nvSpPr>
        <p:spPr>
          <a:xfrm>
            <a:off x="5167318" y="4086919"/>
            <a:ext cx="1483360" cy="460375"/>
          </a:xfrm>
          <a:prstGeom prst="rect">
            <a:avLst/>
          </a:prstGeom>
        </p:spPr>
        <p:txBody>
          <a:bodyPr wrap="none">
            <a:spAutoFit/>
          </a:bodyPr>
          <a:p>
            <a:r>
              <a:rPr lang="en-US" altLang="zh-CN" sz="2400" dirty="0">
                <a:solidFill>
                  <a:schemeClr val="tx1"/>
                </a:solidFill>
                <a:latin typeface="微软雅黑" panose="020B0503020204020204" pitchFamily="34" charset="-122"/>
                <a:ea typeface="微软雅黑" panose="020B0503020204020204" pitchFamily="34" charset="-122"/>
              </a:rPr>
              <a:t>65 &gt; 57</a:t>
            </a:r>
            <a:r>
              <a:rPr lang="zh-CN" altLang="en-US" sz="2400" dirty="0">
                <a:solidFill>
                  <a:schemeClr val="tx1"/>
                </a:solidFill>
                <a:latin typeface="微软雅黑" panose="020B0503020204020204" pitchFamily="34" charset="-122"/>
                <a:ea typeface="微软雅黑" panose="020B0503020204020204" pitchFamily="34" charset="-122"/>
              </a:rPr>
              <a:t>  </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0" name="矩形 19"/>
          <p:cNvSpPr/>
          <p:nvPr/>
        </p:nvSpPr>
        <p:spPr>
          <a:xfrm>
            <a:off x="3591326" y="5106245"/>
            <a:ext cx="5059680" cy="460375"/>
          </a:xfrm>
          <a:prstGeom prst="rect">
            <a:avLst/>
          </a:prstGeom>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rPr>
              <a:t>答：李阿姨平均每分钟打字多一些。</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1"/>
          <p:cNvSpPr txBox="1"/>
          <p:nvPr/>
        </p:nvSpPr>
        <p:spPr>
          <a:xfrm>
            <a:off x="2260249" y="1151423"/>
            <a:ext cx="7533663" cy="1198880"/>
          </a:xfrm>
          <a:prstGeom prst="rect">
            <a:avLst/>
          </a:prstGeom>
          <a:noFill/>
        </p:spPr>
        <p:txBody>
          <a:bodyPr wrap="square" rtlCol="0">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文化宫影院的楼下有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个座位，是楼上座位的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倍。这个影院一共有多少个座位？</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TextBox 19"/>
          <p:cNvSpPr txBox="1"/>
          <p:nvPr/>
        </p:nvSpPr>
        <p:spPr>
          <a:xfrm>
            <a:off x="4421272" y="2974251"/>
            <a:ext cx="2783020"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840÷12=70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Box 19"/>
          <p:cNvSpPr txBox="1"/>
          <p:nvPr/>
        </p:nvSpPr>
        <p:spPr>
          <a:xfrm>
            <a:off x="3526059" y="4844057"/>
            <a:ext cx="5670757"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答：这个影院一共有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个座位。</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TextBox 19"/>
          <p:cNvSpPr txBox="1"/>
          <p:nvPr/>
        </p:nvSpPr>
        <p:spPr>
          <a:xfrm>
            <a:off x="4390792" y="3753199"/>
            <a:ext cx="2783020" cy="460375"/>
          </a:xfrm>
          <a:prstGeom prst="rect">
            <a:avLst/>
          </a:prstGeom>
          <a:noFill/>
        </p:spPr>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840+70=910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23" name="组合 22"/>
          <p:cNvGrpSpPr/>
          <p:nvPr/>
        </p:nvGrpSpPr>
        <p:grpSpPr>
          <a:xfrm>
            <a:off x="1012190" y="2090420"/>
            <a:ext cx="1972945" cy="709930"/>
            <a:chOff x="809" y="3646"/>
            <a:chExt cx="3107" cy="1118"/>
          </a:xfrm>
        </p:grpSpPr>
        <p:grpSp>
          <p:nvGrpSpPr>
            <p:cNvPr id="24" name="组合 23"/>
            <p:cNvGrpSpPr/>
            <p:nvPr/>
          </p:nvGrpSpPr>
          <p:grpSpPr>
            <a:xfrm>
              <a:off x="809" y="3646"/>
              <a:ext cx="2672" cy="1118"/>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chemeClr val="accent1">
                  <a:lumMod val="40000"/>
                  <a:lumOff val="6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Text Box 3"/>
            <p:cNvSpPr txBox="1">
              <a:spLocks noChangeArrowheads="1"/>
            </p:cNvSpPr>
            <p:nvPr/>
          </p:nvSpPr>
          <p:spPr bwMode="auto">
            <a:xfrm>
              <a:off x="1208" y="3733"/>
              <a:ext cx="2708" cy="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3900"/>
                </a:lnSpc>
                <a:spcBef>
                  <a:spcPct val="50000"/>
                </a:spcBef>
              </a:pPr>
              <a:r>
                <a:rPr lang="zh-CN" altLang="en-US" dirty="0">
                  <a:latin typeface="微软雅黑" panose="020B0503020204020204" pitchFamily="34" charset="-122"/>
                  <a:ea typeface="微软雅黑" panose="020B0503020204020204" pitchFamily="34" charset="-122"/>
                </a:rPr>
                <a:t>高位除</a:t>
              </a:r>
              <a:endParaRPr lang="zh-CN" altLang="en-US" dirty="0">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012190" y="3500755"/>
            <a:ext cx="1972945" cy="709930"/>
            <a:chOff x="809" y="3646"/>
            <a:chExt cx="3107" cy="1118"/>
          </a:xfrm>
        </p:grpSpPr>
        <p:grpSp>
          <p:nvGrpSpPr>
            <p:cNvPr id="31" name="组合 30"/>
            <p:cNvGrpSpPr/>
            <p:nvPr/>
          </p:nvGrpSpPr>
          <p:grpSpPr>
            <a:xfrm>
              <a:off x="809" y="3646"/>
              <a:ext cx="2672" cy="1118"/>
              <a:chOff x="1679" y="4601"/>
              <a:chExt cx="14558" cy="4426"/>
            </a:xfrm>
            <a:effectLst>
              <a:outerShdw blurRad="76200" dir="13500000" sy="23000" kx="1200000" algn="br" rotWithShape="0">
                <a:prstClr val="black">
                  <a:alpha val="20000"/>
                </a:prstClr>
              </a:outerShdw>
            </a:effectLst>
          </p:grpSpPr>
          <p:sp>
            <p:nvSpPr>
              <p:cNvPr id="32" name="圆角矩形 31"/>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圆角矩形 33"/>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679" y="4601"/>
                <a:ext cx="14557" cy="4426"/>
              </a:xfrm>
              <a:prstGeom prst="roundRect">
                <a:avLst/>
              </a:prstGeom>
              <a:solidFill>
                <a:srgbClr val="FFD145"/>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Text Box 3"/>
            <p:cNvSpPr txBox="1">
              <a:spLocks noChangeArrowheads="1"/>
            </p:cNvSpPr>
            <p:nvPr/>
          </p:nvSpPr>
          <p:spPr bwMode="auto">
            <a:xfrm>
              <a:off x="1208" y="3683"/>
              <a:ext cx="2708" cy="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3900"/>
                </a:lnSpc>
                <a:spcBef>
                  <a:spcPct val="50000"/>
                </a:spcBef>
              </a:pPr>
              <a:r>
                <a:rPr lang="zh-CN" altLang="en-US" dirty="0">
                  <a:latin typeface="微软雅黑" panose="020B0503020204020204" pitchFamily="34" charset="-122"/>
                  <a:ea typeface="微软雅黑" panose="020B0503020204020204" pitchFamily="34" charset="-122"/>
                  <a:sym typeface="+mn-ea"/>
                </a:rPr>
                <a:t>商对正</a:t>
              </a:r>
              <a:endParaRPr lang="zh-CN" altLang="en-US" dirty="0">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1012190" y="4879340"/>
            <a:ext cx="1972945" cy="709930"/>
            <a:chOff x="809" y="3646"/>
            <a:chExt cx="3107" cy="1118"/>
          </a:xfrm>
        </p:grpSpPr>
        <p:grpSp>
          <p:nvGrpSpPr>
            <p:cNvPr id="44" name="组合 43"/>
            <p:cNvGrpSpPr/>
            <p:nvPr/>
          </p:nvGrpSpPr>
          <p:grpSpPr>
            <a:xfrm>
              <a:off x="809" y="3646"/>
              <a:ext cx="2672" cy="1118"/>
              <a:chOff x="1679" y="4601"/>
              <a:chExt cx="14558" cy="4426"/>
            </a:xfrm>
            <a:effectLst>
              <a:outerShdw blurRad="76200" dir="13500000" sy="23000" kx="1200000" algn="br" rotWithShape="0">
                <a:prstClr val="black">
                  <a:alpha val="20000"/>
                </a:prstClr>
              </a:outerShdw>
            </a:effectLst>
          </p:grpSpPr>
          <p:sp>
            <p:nvSpPr>
              <p:cNvPr id="45" name="圆角矩形 44"/>
              <p:cNvSpPr/>
              <p:nvPr/>
            </p:nvSpPr>
            <p:spPr>
              <a:xfrm>
                <a:off x="1679" y="4601"/>
                <a:ext cx="14557" cy="4426"/>
              </a:xfrm>
              <a:prstGeom prst="roundRect">
                <a:avLst/>
              </a:prstGeom>
              <a:solidFill>
                <a:srgbClr val="92D050"/>
              </a:solidFill>
              <a:ln>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圆角矩形 45"/>
              <p:cNvSpPr/>
              <p:nvPr/>
            </p:nvSpPr>
            <p:spPr>
              <a:xfrm>
                <a:off x="1680" y="4601"/>
                <a:ext cx="14557" cy="4426"/>
              </a:xfrm>
              <a:prstGeom prst="roundRect">
                <a:avLst/>
              </a:prstGeom>
              <a:solidFill>
                <a:srgbClr val="92D050"/>
              </a:solidFill>
              <a:ln>
                <a:solidFill>
                  <a:srgbClr val="FF0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圆角矩形 46"/>
              <p:cNvSpPr/>
              <p:nvPr/>
            </p:nvSpPr>
            <p:spPr>
              <a:xfrm>
                <a:off x="1679" y="4601"/>
                <a:ext cx="14557" cy="4426"/>
              </a:xfrm>
              <a:prstGeom prst="roundRect">
                <a:avLst/>
              </a:prstGeom>
              <a:solidFill>
                <a:srgbClr val="92D050"/>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1679" y="4601"/>
                <a:ext cx="14557" cy="4426"/>
              </a:xfrm>
              <a:prstGeom prst="roundRect">
                <a:avLst/>
              </a:prstGeom>
              <a:solidFill>
                <a:srgbClr val="75F84C"/>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9" name="Text Box 3"/>
            <p:cNvSpPr txBox="1">
              <a:spLocks noChangeArrowheads="1"/>
            </p:cNvSpPr>
            <p:nvPr/>
          </p:nvSpPr>
          <p:spPr bwMode="auto">
            <a:xfrm>
              <a:off x="1208" y="3683"/>
              <a:ext cx="2708" cy="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3900"/>
                </a:lnSpc>
                <a:spcBef>
                  <a:spcPct val="50000"/>
                </a:spcBef>
              </a:pPr>
              <a:r>
                <a:rPr lang="zh-CN" altLang="en-US" dirty="0">
                  <a:latin typeface="微软雅黑" panose="020B0503020204020204" pitchFamily="34" charset="-122"/>
                  <a:ea typeface="微软雅黑" panose="020B0503020204020204" pitchFamily="34" charset="-122"/>
                  <a:sym typeface="+mn-ea"/>
                </a:rPr>
                <a:t>余数小</a:t>
              </a:r>
              <a:endParaRPr lang="zh-CN" altLang="en-US" dirty="0">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3213735" y="1896110"/>
            <a:ext cx="8642985" cy="1191260"/>
            <a:chOff x="5061" y="2986"/>
            <a:chExt cx="13611" cy="1876"/>
          </a:xfrm>
        </p:grpSpPr>
        <p:sp>
          <p:nvSpPr>
            <p:cNvPr id="53" name="圆角矩形 52"/>
            <p:cNvSpPr/>
            <p:nvPr/>
          </p:nvSpPr>
          <p:spPr>
            <a:xfrm>
              <a:off x="5061" y="2986"/>
              <a:ext cx="12424" cy="1877"/>
            </a:xfrm>
            <a:prstGeom prst="roundRect">
              <a:avLst/>
            </a:prstGeom>
            <a:solidFill>
              <a:schemeClr val="accent1">
                <a:lumMod val="40000"/>
                <a:lumOff val="60000"/>
              </a:schemeClr>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TextBox 19"/>
            <p:cNvSpPr txBox="1"/>
            <p:nvPr/>
          </p:nvSpPr>
          <p:spPr>
            <a:xfrm>
              <a:off x="5236" y="2992"/>
              <a:ext cx="13436" cy="1719"/>
            </a:xfrm>
            <a:prstGeom prst="rect">
              <a:avLst/>
            </a:prstGeom>
            <a:noFill/>
          </p:spPr>
          <p:txBody>
            <a:bodyPr wrap="square" rtlCol="0">
              <a:spAutoFit/>
            </a:bodyPr>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从被除数的</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高位</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除起，先用除数试除被除数的</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前两位</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如果前两位比除数小，再试除被除数的</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前三位</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7" name="组合 56"/>
          <p:cNvGrpSpPr/>
          <p:nvPr/>
        </p:nvGrpSpPr>
        <p:grpSpPr>
          <a:xfrm>
            <a:off x="3213735" y="3500755"/>
            <a:ext cx="7541895" cy="709930"/>
            <a:chOff x="5061" y="5513"/>
            <a:chExt cx="11877" cy="1118"/>
          </a:xfrm>
        </p:grpSpPr>
        <p:sp>
          <p:nvSpPr>
            <p:cNvPr id="54" name="圆角矩形 53"/>
            <p:cNvSpPr/>
            <p:nvPr/>
          </p:nvSpPr>
          <p:spPr>
            <a:xfrm>
              <a:off x="5061" y="5513"/>
              <a:ext cx="10548" cy="1118"/>
            </a:xfrm>
            <a:prstGeom prst="roundRect">
              <a:avLst/>
            </a:prstGeom>
            <a:solidFill>
              <a:srgbClr val="FFD145"/>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TextBox 19"/>
            <p:cNvSpPr txBox="1"/>
            <p:nvPr/>
          </p:nvSpPr>
          <p:spPr>
            <a:xfrm>
              <a:off x="5284" y="5678"/>
              <a:ext cx="11655" cy="725"/>
            </a:xfrm>
            <a:prstGeom prst="rect">
              <a:avLst/>
            </a:prstGeom>
            <a:noFill/>
          </p:spPr>
          <p:txBody>
            <a:bodyPr wrap="square" rtlCol="0">
              <a:spAutoFit/>
            </a:bodyPr>
            <a:p>
              <a:r>
                <a:rPr lang="en-US" altLang="zh-CN" sz="24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除到被除数的哪一位，商就写在那一位的</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上面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6" name="组合 55"/>
          <p:cNvGrpSpPr/>
          <p:nvPr/>
        </p:nvGrpSpPr>
        <p:grpSpPr>
          <a:xfrm>
            <a:off x="3213735" y="4879340"/>
            <a:ext cx="6547485" cy="709930"/>
            <a:chOff x="5061" y="7684"/>
            <a:chExt cx="10311" cy="1118"/>
          </a:xfrm>
        </p:grpSpPr>
        <p:sp>
          <p:nvSpPr>
            <p:cNvPr id="55" name="圆角矩形 54"/>
            <p:cNvSpPr/>
            <p:nvPr/>
          </p:nvSpPr>
          <p:spPr>
            <a:xfrm>
              <a:off x="5061" y="7684"/>
              <a:ext cx="9484" cy="1118"/>
            </a:xfrm>
            <a:prstGeom prst="roundRect">
              <a:avLst/>
            </a:prstGeom>
            <a:solidFill>
              <a:srgbClr val="75F84C"/>
            </a:solidFill>
            <a:ln>
              <a:solidFill>
                <a:srgbClr val="FF0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TextBox 19"/>
            <p:cNvSpPr txBox="1"/>
            <p:nvPr/>
          </p:nvSpPr>
          <p:spPr>
            <a:xfrm>
              <a:off x="5388" y="7927"/>
              <a:ext cx="9985" cy="72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每求出一位商，余下的数都要比除数</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小</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9" name="右箭头 58"/>
          <p:cNvSpPr/>
          <p:nvPr/>
        </p:nvSpPr>
        <p:spPr>
          <a:xfrm>
            <a:off x="2776855" y="2264410"/>
            <a:ext cx="369570" cy="35369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右箭头 59"/>
          <p:cNvSpPr/>
          <p:nvPr/>
        </p:nvSpPr>
        <p:spPr>
          <a:xfrm>
            <a:off x="2776855" y="3642995"/>
            <a:ext cx="369570" cy="35369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右箭头 60"/>
          <p:cNvSpPr/>
          <p:nvPr/>
        </p:nvSpPr>
        <p:spPr>
          <a:xfrm>
            <a:off x="2776220" y="5109845"/>
            <a:ext cx="369570" cy="35369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文本框 61"/>
          <p:cNvSpPr txBox="1"/>
          <p:nvPr/>
        </p:nvSpPr>
        <p:spPr>
          <a:xfrm>
            <a:off x="3870960" y="799465"/>
            <a:ext cx="4450080" cy="591185"/>
          </a:xfrm>
          <a:prstGeom prst="rect">
            <a:avLst/>
          </a:prstGeom>
          <a:noFill/>
        </p:spPr>
        <p:txBody>
          <a:bodyPr wrap="none" rtlCol="0" anchor="t">
            <a:spAutoFit/>
          </a:bodyPr>
          <a:p>
            <a:pPr eaLnBrk="1" hangingPunct="1">
              <a:lnSpc>
                <a:spcPts val="3900"/>
              </a:lnSpc>
              <a:spcBef>
                <a:spcPct val="50000"/>
              </a:spcBef>
            </a:pPr>
            <a:r>
              <a:rPr lang="zh-CN" altLang="en-US" sz="2400" dirty="0">
                <a:ln w="0"/>
                <a:latin typeface="微软雅黑" panose="020B0503020204020204" pitchFamily="34" charset="-122"/>
                <a:ea typeface="微软雅黑" panose="020B0503020204020204" pitchFamily="34" charset="-122"/>
                <a:sym typeface="+mn-ea"/>
              </a:rPr>
              <a:t>除数是两位数的除法的计算方法</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wipe(left)">
                                      <p:cBhvr>
                                        <p:cTn id="13" dur="500"/>
                                        <p:tgtEl>
                                          <p:spTgt spid="59"/>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left)">
                                      <p:cBhvr>
                                        <p:cTn id="17" dur="5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p:tgtEl>
                                          <p:spTgt spid="30"/>
                                        </p:tgtEl>
                                        <p:attrNameLst>
                                          <p:attrName>ppt_y</p:attrName>
                                        </p:attrNameLst>
                                      </p:cBhvr>
                                      <p:tavLst>
                                        <p:tav tm="0">
                                          <p:val>
                                            <p:strVal val="#ppt_y+#ppt_h*1.125000"/>
                                          </p:val>
                                        </p:tav>
                                        <p:tav tm="100000">
                                          <p:val>
                                            <p:strVal val="#ppt_y"/>
                                          </p:val>
                                        </p:tav>
                                      </p:tavLst>
                                    </p:anim>
                                    <p:animEffect transition="in" filter="wipe(up)">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wipe(left)">
                                      <p:cBhvr>
                                        <p:cTn id="28" dur="500"/>
                                        <p:tgtEl>
                                          <p:spTgt spid="60"/>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left)">
                                      <p:cBhvr>
                                        <p:cTn id="32" dur="500"/>
                                        <p:tgtEl>
                                          <p:spTgt spid="5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p:tgtEl>
                                          <p:spTgt spid="43"/>
                                        </p:tgtEl>
                                        <p:attrNameLst>
                                          <p:attrName>ppt_y</p:attrName>
                                        </p:attrNameLst>
                                      </p:cBhvr>
                                      <p:tavLst>
                                        <p:tav tm="0">
                                          <p:val>
                                            <p:strVal val="#ppt_y+#ppt_h*1.125000"/>
                                          </p:val>
                                        </p:tav>
                                        <p:tav tm="100000">
                                          <p:val>
                                            <p:strVal val="#ppt_y"/>
                                          </p:val>
                                        </p:tav>
                                      </p:tavLst>
                                    </p:anim>
                                    <p:animEffect transition="in" filter="wipe(up)">
                                      <p:cBhvr>
                                        <p:cTn id="38" dur="500"/>
                                        <p:tgtEl>
                                          <p:spTgt spid="4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left)">
                                      <p:cBhvr>
                                        <p:cTn id="4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itchFamily="2" charset="-122"/>
              </a:rPr>
              <a:t>第一课件网，无需注册，免费下载。</a:t>
            </a:r>
            <a:endParaRPr lang="zh-CN" altLang="en-US" sz="3200" b="1" dirty="0">
              <a:solidFill>
                <a:srgbClr val="002060"/>
              </a:solidFill>
              <a:latin typeface="等线"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732405" y="759460"/>
            <a:ext cx="6583680" cy="460375"/>
          </a:xfrm>
          <a:prstGeom prst="rect">
            <a:avLst/>
          </a:prstGeom>
          <a:noFill/>
        </p:spPr>
        <p:txBody>
          <a:bodyPr wrap="none" rtlCol="0" anchor="t">
            <a:spAutoFit/>
          </a:bodyPr>
          <a:p>
            <a:r>
              <a:rPr lang="zh-CN" altLang="en-US" sz="2400" kern="0" dirty="0">
                <a:latin typeface="微软雅黑" panose="020B0503020204020204" pitchFamily="34" charset="-122"/>
                <a:ea typeface="微软雅黑" panose="020B0503020204020204" pitchFamily="34" charset="-122"/>
                <a:sym typeface="+mn-ea"/>
              </a:rPr>
              <a:t>不计算，说一说商是几位数。你是怎么判断的？</a:t>
            </a:r>
            <a:endParaRPr lang="zh-CN" altLang="en-US" sz="2400">
              <a:latin typeface="微软雅黑" panose="020B0503020204020204" pitchFamily="34" charset="-122"/>
              <a:ea typeface="微软雅黑" panose="020B0503020204020204" pitchFamily="34" charset="-122"/>
            </a:endParaRPr>
          </a:p>
        </p:txBody>
      </p:sp>
      <p:grpSp>
        <p:nvGrpSpPr>
          <p:cNvPr id="16" name="Group 74"/>
          <p:cNvGrpSpPr/>
          <p:nvPr/>
        </p:nvGrpSpPr>
        <p:grpSpPr bwMode="auto">
          <a:xfrm>
            <a:off x="2002838" y="2704062"/>
            <a:ext cx="1438275" cy="533400"/>
            <a:chOff x="703" y="1842"/>
            <a:chExt cx="906" cy="336"/>
          </a:xfrm>
        </p:grpSpPr>
        <p:sp>
          <p:nvSpPr>
            <p:cNvPr id="17" name="Text Box 30"/>
            <p:cNvSpPr txBox="1">
              <a:spLocks noChangeArrowheads="1"/>
            </p:cNvSpPr>
            <p:nvPr/>
          </p:nvSpPr>
          <p:spPr bwMode="auto">
            <a:xfrm>
              <a:off x="924" y="1842"/>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rPr>
                <a:t>5 9 2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pic>
          <p:nvPicPr>
            <p:cNvPr id="18"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5" y="1888"/>
              <a:ext cx="774"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29"/>
            <p:cNvSpPr txBox="1">
              <a:spLocks noChangeArrowheads="1"/>
            </p:cNvSpPr>
            <p:nvPr/>
          </p:nvSpPr>
          <p:spPr bwMode="auto">
            <a:xfrm>
              <a:off x="703" y="1842"/>
              <a:ext cx="317"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640840" y="4744720"/>
            <a:ext cx="2096770" cy="699770"/>
            <a:chOff x="3495" y="7291"/>
            <a:chExt cx="3302" cy="1102"/>
          </a:xfrm>
        </p:grpSpPr>
        <p:sp>
          <p:nvSpPr>
            <p:cNvPr id="39" name="圆角矩形 38"/>
            <p:cNvSpPr/>
            <p:nvPr/>
          </p:nvSpPr>
          <p:spPr>
            <a:xfrm>
              <a:off x="3495" y="7291"/>
              <a:ext cx="2918" cy="1102"/>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3"/>
            <p:cNvSpPr txBox="1">
              <a:spLocks noChangeArrowheads="1"/>
            </p:cNvSpPr>
            <p:nvPr/>
          </p:nvSpPr>
          <p:spPr bwMode="auto">
            <a:xfrm>
              <a:off x="3581" y="7472"/>
              <a:ext cx="3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商是三位数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24" name="Group 59"/>
          <p:cNvGrpSpPr/>
          <p:nvPr/>
        </p:nvGrpSpPr>
        <p:grpSpPr bwMode="auto">
          <a:xfrm>
            <a:off x="6333754" y="2704059"/>
            <a:ext cx="1539875" cy="538163"/>
            <a:chOff x="3016" y="1845"/>
            <a:chExt cx="971" cy="339"/>
          </a:xfrm>
        </p:grpSpPr>
        <p:grpSp>
          <p:nvGrpSpPr>
            <p:cNvPr id="25" name="Group 56"/>
            <p:cNvGrpSpPr/>
            <p:nvPr/>
          </p:nvGrpSpPr>
          <p:grpSpPr bwMode="auto">
            <a:xfrm>
              <a:off x="3016" y="1845"/>
              <a:ext cx="812" cy="336"/>
              <a:chOff x="1110" y="2081"/>
              <a:chExt cx="812" cy="336"/>
            </a:xfrm>
          </p:grpSpPr>
          <p:sp>
            <p:nvSpPr>
              <p:cNvPr id="27" name="Text Box 29"/>
              <p:cNvSpPr txBox="1">
                <a:spLocks noChangeArrowheads="1"/>
              </p:cNvSpPr>
              <p:nvPr/>
            </p:nvSpPr>
            <p:spPr bwMode="auto">
              <a:xfrm>
                <a:off x="1110" y="2081"/>
                <a:ext cx="317"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pic>
            <p:nvPicPr>
              <p:cNvPr id="28"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71" y="2131"/>
                <a:ext cx="651"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 name="Text Box 30"/>
            <p:cNvSpPr txBox="1">
              <a:spLocks noChangeArrowheads="1"/>
            </p:cNvSpPr>
            <p:nvPr/>
          </p:nvSpPr>
          <p:spPr bwMode="auto">
            <a:xfrm>
              <a:off x="3302" y="184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rPr>
                <a:t>8 7</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29" name="Group 65"/>
          <p:cNvGrpSpPr/>
          <p:nvPr/>
        </p:nvGrpSpPr>
        <p:grpSpPr bwMode="auto">
          <a:xfrm>
            <a:off x="8276419" y="2704059"/>
            <a:ext cx="1541462" cy="538163"/>
            <a:chOff x="3016" y="1845"/>
            <a:chExt cx="971" cy="339"/>
          </a:xfrm>
        </p:grpSpPr>
        <p:grpSp>
          <p:nvGrpSpPr>
            <p:cNvPr id="30" name="Group 66"/>
            <p:cNvGrpSpPr/>
            <p:nvPr/>
          </p:nvGrpSpPr>
          <p:grpSpPr bwMode="auto">
            <a:xfrm>
              <a:off x="3016" y="1845"/>
              <a:ext cx="832" cy="336"/>
              <a:chOff x="1110" y="2081"/>
              <a:chExt cx="832" cy="336"/>
            </a:xfrm>
          </p:grpSpPr>
          <p:sp>
            <p:nvSpPr>
              <p:cNvPr id="32" name="Text Box 29"/>
              <p:cNvSpPr txBox="1">
                <a:spLocks noChangeArrowheads="1"/>
              </p:cNvSpPr>
              <p:nvPr/>
            </p:nvSpPr>
            <p:spPr bwMode="auto">
              <a:xfrm>
                <a:off x="1110" y="2081"/>
                <a:ext cx="317"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pic>
            <p:nvPicPr>
              <p:cNvPr id="33"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1" y="2123"/>
                <a:ext cx="651"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 name="Text Box 30"/>
            <p:cNvSpPr txBox="1">
              <a:spLocks noChangeArrowheads="1"/>
            </p:cNvSpPr>
            <p:nvPr/>
          </p:nvSpPr>
          <p:spPr bwMode="auto">
            <a:xfrm>
              <a:off x="3302" y="1848"/>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rPr>
                <a:t>3 7</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grpSp>
        <p:nvGrpSpPr>
          <p:cNvPr id="35" name="Group 74"/>
          <p:cNvGrpSpPr/>
          <p:nvPr/>
        </p:nvGrpSpPr>
        <p:grpSpPr bwMode="auto">
          <a:xfrm>
            <a:off x="4153273" y="2700683"/>
            <a:ext cx="1438275" cy="533400"/>
            <a:chOff x="703" y="1842"/>
            <a:chExt cx="906" cy="336"/>
          </a:xfrm>
        </p:grpSpPr>
        <p:pic>
          <p:nvPicPr>
            <p:cNvPr id="37"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5" y="1888"/>
              <a:ext cx="774"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30"/>
            <p:cNvSpPr txBox="1">
              <a:spLocks noChangeArrowheads="1"/>
            </p:cNvSpPr>
            <p:nvPr/>
          </p:nvSpPr>
          <p:spPr bwMode="auto">
            <a:xfrm>
              <a:off x="924" y="1842"/>
              <a:ext cx="685"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rPr>
                <a:t>2 0 6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8" name="Text Box 29"/>
            <p:cNvSpPr txBox="1">
              <a:spLocks noChangeArrowheads="1"/>
            </p:cNvSpPr>
            <p:nvPr/>
          </p:nvSpPr>
          <p:spPr bwMode="auto">
            <a:xfrm>
              <a:off x="703" y="1842"/>
              <a:ext cx="317"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50000"/>
                </a:spcBef>
                <a:defRPr/>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6" name="等腰三角形 5"/>
          <p:cNvSpPr/>
          <p:nvPr/>
        </p:nvSpPr>
        <p:spPr>
          <a:xfrm>
            <a:off x="2430780" y="3183890"/>
            <a:ext cx="193040" cy="19304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a:off x="2183765" y="3698875"/>
            <a:ext cx="1158240" cy="592455"/>
            <a:chOff x="3593" y="3970"/>
            <a:chExt cx="1824" cy="933"/>
          </a:xfrm>
        </p:grpSpPr>
        <p:sp>
          <p:nvSpPr>
            <p:cNvPr id="9" name="圆角矩形标注 8"/>
            <p:cNvSpPr/>
            <p:nvPr/>
          </p:nvSpPr>
          <p:spPr>
            <a:xfrm rot="16200000">
              <a:off x="4038" y="3524"/>
              <a:ext cx="933" cy="1824"/>
            </a:xfrm>
            <a:prstGeom prst="wedgeRoundRectCallout">
              <a:avLst>
                <a:gd name="adj1" fmla="val 87459"/>
                <a:gd name="adj2" fmla="val -19599"/>
                <a:gd name="adj3" fmla="val 16667"/>
              </a:avLst>
            </a:prstGeom>
            <a:solidFill>
              <a:srgbClr val="72E85E"/>
            </a:solidFill>
            <a:ln w="254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693" y="4078"/>
              <a:ext cx="150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5 </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5" name="组合 14"/>
          <p:cNvGrpSpPr/>
          <p:nvPr/>
        </p:nvGrpSpPr>
        <p:grpSpPr>
          <a:xfrm>
            <a:off x="1904365" y="1809115"/>
            <a:ext cx="1274445" cy="602615"/>
            <a:chOff x="14795" y="3639"/>
            <a:chExt cx="2007" cy="949"/>
          </a:xfrm>
        </p:grpSpPr>
        <p:grpSp>
          <p:nvGrpSpPr>
            <p:cNvPr id="5" name="组合 4"/>
            <p:cNvGrpSpPr/>
            <p:nvPr/>
          </p:nvGrpSpPr>
          <p:grpSpPr>
            <a:xfrm rot="0">
              <a:off x="14795" y="3639"/>
              <a:ext cx="2007" cy="949"/>
              <a:chOff x="5488" y="1621"/>
              <a:chExt cx="12197" cy="3351"/>
            </a:xfrm>
          </p:grpSpPr>
          <p:grpSp>
            <p:nvGrpSpPr>
              <p:cNvPr id="7" name="组合 6"/>
              <p:cNvGrpSpPr/>
              <p:nvPr/>
            </p:nvGrpSpPr>
            <p:grpSpPr>
              <a:xfrm>
                <a:off x="5488" y="1621"/>
                <a:ext cx="12197" cy="3351"/>
                <a:chOff x="5488" y="1621"/>
                <a:chExt cx="12197" cy="3351"/>
              </a:xfrm>
            </p:grpSpPr>
            <p:sp>
              <p:nvSpPr>
                <p:cNvPr id="11" name="圆角矩形 1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圆角矩形 12"/>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60"/>
            <p:cNvSpPr txBox="1">
              <a:spLocks noChangeArrowheads="1"/>
            </p:cNvSpPr>
            <p:nvPr/>
          </p:nvSpPr>
          <p:spPr bwMode="auto">
            <a:xfrm>
              <a:off x="14909" y="3713"/>
              <a:ext cx="186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可以商</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42" name="等腰三角形 41"/>
          <p:cNvSpPr/>
          <p:nvPr/>
        </p:nvSpPr>
        <p:spPr>
          <a:xfrm>
            <a:off x="4594225" y="3178175"/>
            <a:ext cx="193040" cy="19304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3" name="组合 42"/>
          <p:cNvGrpSpPr/>
          <p:nvPr/>
        </p:nvGrpSpPr>
        <p:grpSpPr>
          <a:xfrm>
            <a:off x="4347210" y="3693160"/>
            <a:ext cx="1158240" cy="592455"/>
            <a:chOff x="3593" y="3970"/>
            <a:chExt cx="1824" cy="933"/>
          </a:xfrm>
        </p:grpSpPr>
        <p:sp>
          <p:nvSpPr>
            <p:cNvPr id="44" name="圆角矩形标注 43"/>
            <p:cNvSpPr/>
            <p:nvPr/>
          </p:nvSpPr>
          <p:spPr>
            <a:xfrm rot="16200000">
              <a:off x="4038" y="3524"/>
              <a:ext cx="933" cy="1824"/>
            </a:xfrm>
            <a:prstGeom prst="wedgeRoundRectCallout">
              <a:avLst>
                <a:gd name="adj1" fmla="val 87459"/>
                <a:gd name="adj2" fmla="val -19599"/>
                <a:gd name="adj3" fmla="val 16667"/>
              </a:avLst>
            </a:prstGeom>
            <a:solidFill>
              <a:srgbClr val="72E85E"/>
            </a:solidFill>
            <a:ln w="254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3693" y="4078"/>
              <a:ext cx="1724"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400" b="1">
                  <a:latin typeface="微软雅黑" panose="020B0503020204020204" pitchFamily="34" charset="-122"/>
                  <a:ea typeface="微软雅黑" panose="020B0503020204020204" pitchFamily="34" charset="-122"/>
                  <a:sym typeface="+mn-ea"/>
                </a:rPr>
                <a:t>&lt;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6" name="组合 65"/>
          <p:cNvGrpSpPr/>
          <p:nvPr/>
        </p:nvGrpSpPr>
        <p:grpSpPr>
          <a:xfrm>
            <a:off x="4058285" y="1814195"/>
            <a:ext cx="1858010" cy="602615"/>
            <a:chOff x="6859" y="2857"/>
            <a:chExt cx="2926" cy="949"/>
          </a:xfrm>
        </p:grpSpPr>
        <p:grpSp>
          <p:nvGrpSpPr>
            <p:cNvPr id="58" name="组合 57"/>
            <p:cNvGrpSpPr/>
            <p:nvPr/>
          </p:nvGrpSpPr>
          <p:grpSpPr>
            <a:xfrm rot="0">
              <a:off x="6859" y="2857"/>
              <a:ext cx="2278" cy="949"/>
              <a:chOff x="5488" y="1621"/>
              <a:chExt cx="12197" cy="3351"/>
            </a:xfrm>
          </p:grpSpPr>
          <p:grpSp>
            <p:nvGrpSpPr>
              <p:cNvPr id="59" name="组合 58"/>
              <p:cNvGrpSpPr/>
              <p:nvPr/>
            </p:nvGrpSpPr>
            <p:grpSpPr>
              <a:xfrm>
                <a:off x="5488" y="1621"/>
                <a:ext cx="12197" cy="3351"/>
                <a:chOff x="5488" y="1621"/>
                <a:chExt cx="12197" cy="3351"/>
              </a:xfrm>
            </p:grpSpPr>
            <p:sp>
              <p:nvSpPr>
                <p:cNvPr id="60" name="圆角矩形 5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圆角矩形 6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圆角矩形 61"/>
              <p:cNvSpPr/>
              <p:nvPr/>
            </p:nvSpPr>
            <p:spPr>
              <a:xfrm>
                <a:off x="5652" y="1808"/>
                <a:ext cx="11881" cy="2979"/>
              </a:xfrm>
              <a:prstGeom prst="roundRect">
                <a:avLst/>
              </a:prstGeom>
              <a:solidFill>
                <a:srgbClr val="43D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3" name="文本框 60"/>
            <p:cNvSpPr txBox="1">
              <a:spLocks noChangeArrowheads="1"/>
            </p:cNvSpPr>
            <p:nvPr/>
          </p:nvSpPr>
          <p:spPr bwMode="auto">
            <a:xfrm>
              <a:off x="6905" y="2942"/>
              <a:ext cx="288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不可以商</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64" name="上箭头 63"/>
          <p:cNvSpPr/>
          <p:nvPr/>
        </p:nvSpPr>
        <p:spPr>
          <a:xfrm>
            <a:off x="2415540" y="2492375"/>
            <a:ext cx="241300" cy="273685"/>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5" name="上箭头 64"/>
          <p:cNvSpPr/>
          <p:nvPr/>
        </p:nvSpPr>
        <p:spPr>
          <a:xfrm>
            <a:off x="4575810" y="2458720"/>
            <a:ext cx="241300" cy="273685"/>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等腰三角形 66"/>
          <p:cNvSpPr/>
          <p:nvPr/>
        </p:nvSpPr>
        <p:spPr>
          <a:xfrm>
            <a:off x="6899910" y="3181985"/>
            <a:ext cx="193040" cy="19304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8" name="组合 67"/>
          <p:cNvGrpSpPr/>
          <p:nvPr/>
        </p:nvGrpSpPr>
        <p:grpSpPr>
          <a:xfrm>
            <a:off x="6652895" y="3696970"/>
            <a:ext cx="1158240" cy="592455"/>
            <a:chOff x="3593" y="3970"/>
            <a:chExt cx="1824" cy="933"/>
          </a:xfrm>
        </p:grpSpPr>
        <p:sp>
          <p:nvSpPr>
            <p:cNvPr id="69" name="圆角矩形标注 68"/>
            <p:cNvSpPr/>
            <p:nvPr/>
          </p:nvSpPr>
          <p:spPr>
            <a:xfrm rot="16200000">
              <a:off x="4038" y="3524"/>
              <a:ext cx="933" cy="1824"/>
            </a:xfrm>
            <a:prstGeom prst="wedgeRoundRectCallout">
              <a:avLst>
                <a:gd name="adj1" fmla="val 87459"/>
                <a:gd name="adj2" fmla="val -19599"/>
                <a:gd name="adj3" fmla="val 16667"/>
              </a:avLst>
            </a:prstGeom>
            <a:solidFill>
              <a:srgbClr val="72E85E"/>
            </a:solidFill>
            <a:ln w="254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0" name="文本框 69"/>
            <p:cNvSpPr txBox="1"/>
            <p:nvPr/>
          </p:nvSpPr>
          <p:spPr>
            <a:xfrm>
              <a:off x="3693" y="4078"/>
              <a:ext cx="150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 </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8</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71" name="组合 70"/>
          <p:cNvGrpSpPr/>
          <p:nvPr/>
        </p:nvGrpSpPr>
        <p:grpSpPr>
          <a:xfrm>
            <a:off x="6333490" y="1807210"/>
            <a:ext cx="1274445" cy="602615"/>
            <a:chOff x="14795" y="3639"/>
            <a:chExt cx="2007" cy="949"/>
          </a:xfrm>
        </p:grpSpPr>
        <p:grpSp>
          <p:nvGrpSpPr>
            <p:cNvPr id="72" name="组合 71"/>
            <p:cNvGrpSpPr/>
            <p:nvPr/>
          </p:nvGrpSpPr>
          <p:grpSpPr>
            <a:xfrm rot="0">
              <a:off x="14795" y="3639"/>
              <a:ext cx="2007" cy="949"/>
              <a:chOff x="5488" y="1621"/>
              <a:chExt cx="12197" cy="3351"/>
            </a:xfrm>
          </p:grpSpPr>
          <p:grpSp>
            <p:nvGrpSpPr>
              <p:cNvPr id="73" name="组合 72"/>
              <p:cNvGrpSpPr/>
              <p:nvPr/>
            </p:nvGrpSpPr>
            <p:grpSpPr>
              <a:xfrm>
                <a:off x="5488" y="1621"/>
                <a:ext cx="12197" cy="3351"/>
                <a:chOff x="5488" y="1621"/>
                <a:chExt cx="12197" cy="3351"/>
              </a:xfrm>
            </p:grpSpPr>
            <p:sp>
              <p:nvSpPr>
                <p:cNvPr id="74" name="圆角矩形 7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5" name="圆角矩形 7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6" name="圆角矩形 75"/>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7" name="文本框 60"/>
            <p:cNvSpPr txBox="1">
              <a:spLocks noChangeArrowheads="1"/>
            </p:cNvSpPr>
            <p:nvPr/>
          </p:nvSpPr>
          <p:spPr bwMode="auto">
            <a:xfrm>
              <a:off x="14909" y="3713"/>
              <a:ext cx="186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可以商</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78" name="上箭头 77"/>
          <p:cNvSpPr/>
          <p:nvPr/>
        </p:nvSpPr>
        <p:spPr>
          <a:xfrm>
            <a:off x="6844665" y="2490470"/>
            <a:ext cx="241300" cy="273685"/>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9" name="等腰三角形 78"/>
          <p:cNvSpPr/>
          <p:nvPr/>
        </p:nvSpPr>
        <p:spPr>
          <a:xfrm>
            <a:off x="8810625" y="3178175"/>
            <a:ext cx="193040" cy="193040"/>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0" name="组合 79"/>
          <p:cNvGrpSpPr/>
          <p:nvPr/>
        </p:nvGrpSpPr>
        <p:grpSpPr>
          <a:xfrm>
            <a:off x="8563610" y="3693160"/>
            <a:ext cx="1158240" cy="592455"/>
            <a:chOff x="3593" y="3970"/>
            <a:chExt cx="1824" cy="933"/>
          </a:xfrm>
        </p:grpSpPr>
        <p:sp>
          <p:nvSpPr>
            <p:cNvPr id="81" name="圆角矩形标注 80"/>
            <p:cNvSpPr/>
            <p:nvPr/>
          </p:nvSpPr>
          <p:spPr>
            <a:xfrm rot="16200000">
              <a:off x="4038" y="3524"/>
              <a:ext cx="933" cy="1824"/>
            </a:xfrm>
            <a:prstGeom prst="wedgeRoundRectCallout">
              <a:avLst>
                <a:gd name="adj1" fmla="val 87459"/>
                <a:gd name="adj2" fmla="val -19599"/>
                <a:gd name="adj3" fmla="val 16667"/>
              </a:avLst>
            </a:prstGeom>
            <a:solidFill>
              <a:srgbClr val="72E85E"/>
            </a:solidFill>
            <a:ln w="254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文本框 81"/>
            <p:cNvSpPr txBox="1"/>
            <p:nvPr/>
          </p:nvSpPr>
          <p:spPr>
            <a:xfrm>
              <a:off x="3693" y="4078"/>
              <a:ext cx="1724" cy="725"/>
            </a:xfrm>
            <a:prstGeom prst="rect">
              <a:avLst/>
            </a:prstGeom>
            <a:noFill/>
          </p:spPr>
          <p:txBody>
            <a:bodyPr wrap="squar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400" b="1">
                  <a:latin typeface="微软雅黑" panose="020B0503020204020204" pitchFamily="34" charset="-122"/>
                  <a:ea typeface="微软雅黑" panose="020B0503020204020204" pitchFamily="34" charset="-122"/>
                  <a:sym typeface="+mn-ea"/>
                </a:rPr>
                <a:t>&lt;</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7</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83" name="组合 82"/>
          <p:cNvGrpSpPr/>
          <p:nvPr/>
        </p:nvGrpSpPr>
        <p:grpSpPr>
          <a:xfrm>
            <a:off x="8245475" y="1814195"/>
            <a:ext cx="1858010" cy="602615"/>
            <a:chOff x="6859" y="2857"/>
            <a:chExt cx="2926" cy="949"/>
          </a:xfrm>
        </p:grpSpPr>
        <p:grpSp>
          <p:nvGrpSpPr>
            <p:cNvPr id="84" name="组合 83"/>
            <p:cNvGrpSpPr/>
            <p:nvPr/>
          </p:nvGrpSpPr>
          <p:grpSpPr>
            <a:xfrm rot="0">
              <a:off x="6859" y="2857"/>
              <a:ext cx="2278" cy="949"/>
              <a:chOff x="5488" y="1621"/>
              <a:chExt cx="12197" cy="3351"/>
            </a:xfrm>
          </p:grpSpPr>
          <p:grpSp>
            <p:nvGrpSpPr>
              <p:cNvPr id="85" name="组合 84"/>
              <p:cNvGrpSpPr/>
              <p:nvPr/>
            </p:nvGrpSpPr>
            <p:grpSpPr>
              <a:xfrm>
                <a:off x="5488" y="1621"/>
                <a:ext cx="12197" cy="3351"/>
                <a:chOff x="5488" y="1621"/>
                <a:chExt cx="12197" cy="3351"/>
              </a:xfrm>
            </p:grpSpPr>
            <p:sp>
              <p:nvSpPr>
                <p:cNvPr id="86" name="圆角矩形 85"/>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7" name="圆角矩形 86"/>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8" name="圆角矩形 87"/>
              <p:cNvSpPr/>
              <p:nvPr/>
            </p:nvSpPr>
            <p:spPr>
              <a:xfrm>
                <a:off x="5652" y="1808"/>
                <a:ext cx="11881" cy="2979"/>
              </a:xfrm>
              <a:prstGeom prst="roundRect">
                <a:avLst/>
              </a:prstGeom>
              <a:solidFill>
                <a:srgbClr val="43D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9" name="文本框 60"/>
            <p:cNvSpPr txBox="1">
              <a:spLocks noChangeArrowheads="1"/>
            </p:cNvSpPr>
            <p:nvPr/>
          </p:nvSpPr>
          <p:spPr bwMode="auto">
            <a:xfrm>
              <a:off x="6905" y="2942"/>
              <a:ext cx="2880"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不可以商</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90" name="上箭头 89"/>
          <p:cNvSpPr/>
          <p:nvPr/>
        </p:nvSpPr>
        <p:spPr>
          <a:xfrm>
            <a:off x="8763000" y="2458720"/>
            <a:ext cx="241300" cy="273685"/>
          </a:xfrm>
          <a:prstGeom prst="up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1" name="组合 90"/>
          <p:cNvGrpSpPr/>
          <p:nvPr/>
        </p:nvGrpSpPr>
        <p:grpSpPr>
          <a:xfrm>
            <a:off x="3999865" y="4739640"/>
            <a:ext cx="2096770" cy="699770"/>
            <a:chOff x="3495" y="7291"/>
            <a:chExt cx="3302" cy="1102"/>
          </a:xfrm>
        </p:grpSpPr>
        <p:sp>
          <p:nvSpPr>
            <p:cNvPr id="92" name="圆角矩形 91"/>
            <p:cNvSpPr/>
            <p:nvPr/>
          </p:nvSpPr>
          <p:spPr>
            <a:xfrm>
              <a:off x="3495" y="7291"/>
              <a:ext cx="2918" cy="1102"/>
            </a:xfrm>
            <a:prstGeom prst="roundRect">
              <a:avLst/>
            </a:prstGeom>
            <a:solidFill>
              <a:srgbClr val="3DCF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3" name="文本框 3"/>
            <p:cNvSpPr txBox="1">
              <a:spLocks noChangeArrowheads="1"/>
            </p:cNvSpPr>
            <p:nvPr/>
          </p:nvSpPr>
          <p:spPr bwMode="auto">
            <a:xfrm>
              <a:off x="3581" y="7472"/>
              <a:ext cx="3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商是两位数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6282055" y="4734560"/>
            <a:ext cx="2096770" cy="699770"/>
            <a:chOff x="3495" y="7291"/>
            <a:chExt cx="3302" cy="1102"/>
          </a:xfrm>
        </p:grpSpPr>
        <p:sp>
          <p:nvSpPr>
            <p:cNvPr id="95" name="圆角矩形 94"/>
            <p:cNvSpPr/>
            <p:nvPr/>
          </p:nvSpPr>
          <p:spPr>
            <a:xfrm>
              <a:off x="3495" y="7291"/>
              <a:ext cx="2918" cy="1102"/>
            </a:xfrm>
            <a:prstGeom prst="roundRect">
              <a:avLst/>
            </a:prstGeom>
            <a:solidFill>
              <a:srgbClr val="FFFF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6" name="文本框 3"/>
            <p:cNvSpPr txBox="1">
              <a:spLocks noChangeArrowheads="1"/>
            </p:cNvSpPr>
            <p:nvPr/>
          </p:nvSpPr>
          <p:spPr bwMode="auto">
            <a:xfrm>
              <a:off x="3581" y="7472"/>
              <a:ext cx="3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商是两位数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8563610" y="4739640"/>
            <a:ext cx="2096770" cy="699770"/>
            <a:chOff x="3495" y="7291"/>
            <a:chExt cx="3302" cy="1102"/>
          </a:xfrm>
        </p:grpSpPr>
        <p:sp>
          <p:nvSpPr>
            <p:cNvPr id="98" name="圆角矩形 97"/>
            <p:cNvSpPr/>
            <p:nvPr/>
          </p:nvSpPr>
          <p:spPr>
            <a:xfrm>
              <a:off x="3495" y="7291"/>
              <a:ext cx="2918" cy="1102"/>
            </a:xfrm>
            <a:prstGeom prst="roundRect">
              <a:avLst/>
            </a:prstGeom>
            <a:solidFill>
              <a:srgbClr val="3DCF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9" name="文本框 3"/>
            <p:cNvSpPr txBox="1">
              <a:spLocks noChangeArrowheads="1"/>
            </p:cNvSpPr>
            <p:nvPr/>
          </p:nvSpPr>
          <p:spPr bwMode="auto">
            <a:xfrm>
              <a:off x="3581" y="7472"/>
              <a:ext cx="3216"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rgbClr val="1C1C1C"/>
                  </a:solidFill>
                  <a:latin typeface="Arial" panose="020B0604020202020204" pitchFamily="34" charset="0"/>
                  <a:ea typeface="楷体_GB2312" panose="02010609030101010101" pitchFamily="49" charset="-122"/>
                </a:defRPr>
              </a:lvl1pPr>
              <a:lvl2pPr>
                <a:defRPr sz="2400">
                  <a:solidFill>
                    <a:srgbClr val="1C1C1C"/>
                  </a:solidFill>
                  <a:latin typeface="Arial" panose="020B0604020202020204" pitchFamily="34" charset="0"/>
                  <a:ea typeface="楷体_GB2312" panose="02010609030101010101" pitchFamily="49" charset="-122"/>
                </a:defRPr>
              </a:lvl2pPr>
              <a:lvl3pPr>
                <a:defRPr sz="2000">
                  <a:solidFill>
                    <a:srgbClr val="1C1C1C"/>
                  </a:solidFill>
                  <a:latin typeface="Arial" panose="020B0604020202020204" pitchFamily="34" charset="0"/>
                  <a:ea typeface="楷体_GB2312" panose="02010609030101010101" pitchFamily="49" charset="-122"/>
                </a:defRPr>
              </a:lvl3pPr>
              <a:lvl4pPr>
                <a:defRPr sz="2000">
                  <a:solidFill>
                    <a:srgbClr val="1C1C1C"/>
                  </a:solidFill>
                  <a:latin typeface="Arial" panose="020B0604020202020204" pitchFamily="34" charset="0"/>
                  <a:ea typeface="楷体_GB2312" panose="02010609030101010101" pitchFamily="49" charset="-122"/>
                </a:defRPr>
              </a:lvl4pPr>
              <a:lvl5pPr>
                <a:defRPr sz="1600">
                  <a:solidFill>
                    <a:srgbClr val="1C1C1C"/>
                  </a:solidFill>
                  <a:latin typeface="Arial" panose="020B0604020202020204" pitchFamily="34" charset="0"/>
                  <a:ea typeface="楷体_GB2312" panose="02010609030101010101" pitchFamily="49" charset="-122"/>
                </a:defRPr>
              </a:lvl5pPr>
              <a:lvl6pPr>
                <a:defRPr sz="1600">
                  <a:solidFill>
                    <a:srgbClr val="1C1C1C"/>
                  </a:solidFill>
                  <a:latin typeface="Arial" panose="020B0604020202020204" pitchFamily="34" charset="0"/>
                  <a:ea typeface="楷体_GB2312" panose="02010609030101010101" pitchFamily="49" charset="-122"/>
                </a:defRPr>
              </a:lvl6pPr>
              <a:lvl7pPr>
                <a:defRPr sz="1600">
                  <a:solidFill>
                    <a:srgbClr val="1C1C1C"/>
                  </a:solidFill>
                  <a:latin typeface="Arial" panose="020B0604020202020204" pitchFamily="34" charset="0"/>
                  <a:ea typeface="楷体_GB2312" panose="02010609030101010101" pitchFamily="49" charset="-122"/>
                </a:defRPr>
              </a:lvl7pPr>
              <a:lvl8pPr>
                <a:defRPr sz="1600">
                  <a:solidFill>
                    <a:srgbClr val="1C1C1C"/>
                  </a:solidFill>
                  <a:latin typeface="Arial" panose="020B0604020202020204" pitchFamily="34" charset="0"/>
                  <a:ea typeface="楷体_GB2312" panose="02010609030101010101" pitchFamily="49" charset="-122"/>
                </a:defRPr>
              </a:lvl8pPr>
              <a:lvl9pPr>
                <a:defRPr sz="1600">
                  <a:solidFill>
                    <a:srgbClr val="1C1C1C"/>
                  </a:solidFill>
                  <a:latin typeface="Arial" panose="020B0604020202020204" pitchFamily="34" charset="0"/>
                  <a:ea typeface="楷体_GB2312" panose="02010609030101010101" pitchFamily="49" charset="-122"/>
                </a:defRPr>
              </a:lvl9pPr>
            </a:lstStyle>
            <a:p>
              <a:pPr eaLnBrk="1" hangingPunct="1">
                <a:defRPr/>
              </a:pPr>
              <a:r>
                <a:rPr lang="zh-CN" altLang="en-US" sz="2400" dirty="0">
                  <a:solidFill>
                    <a:schemeClr val="tx1"/>
                  </a:solidFill>
                  <a:latin typeface="微软雅黑" panose="020B0503020204020204" pitchFamily="34" charset="-122"/>
                  <a:ea typeface="微软雅黑" panose="020B0503020204020204" pitchFamily="34" charset="-122"/>
                </a:rPr>
                <a:t>商是一位数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
        <p:nvSpPr>
          <p:cNvPr id="2" name="文本框 1"/>
          <p:cNvSpPr txBox="1"/>
          <p:nvPr/>
        </p:nvSpPr>
        <p:spPr>
          <a:xfrm>
            <a:off x="858183" y="350873"/>
            <a:ext cx="1415772" cy="46166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subTnLst>
                                    <p:audio>
                                      <p:cMediaNode>
                                        <p:cTn display="1" masterRel="sameClick">
                                          <p:stCondLst>
                                            <p:cond evt="begin" delay="0">
                                              <p:tn val="5"/>
                                            </p:cond>
                                          </p:stCondLst>
                                          <p:endCondLst>
                                            <p:cond evt="onStopAudio" delay="0">
                                              <p:tgtEl>
                                                <p:sldTgt/>
                                              </p:tgtEl>
                                            </p:cond>
                                          </p:endCondLst>
                                        </p:cTn>
                                        <p:tgtEl>
                                          <p:sndTgt r:embed="rId3" name="laser.wav"/>
                                        </p:tgtEl>
                                      </p:cMediaNode>
                                    </p:audio>
                                  </p:subTnLst>
                                </p:cTn>
                              </p:par>
                            </p:childTnLst>
                          </p:cTn>
                        </p:par>
                      </p:childTnLst>
                    </p:cTn>
                  </p:par>
                  <p:par>
                    <p:cTn id="9" fill="hold">
                      <p:stCondLst>
                        <p:cond delay="indefinite"/>
                      </p:stCondLst>
                      <p:childTnLst>
                        <p:par>
                          <p:cTn id="10" fill="hold">
                            <p:stCondLst>
                              <p:cond delay="0"/>
                            </p:stCondLst>
                            <p:childTnLst>
                              <p:par>
                                <p:cTn id="11" presetID="35" presetClass="emph" presetSubtype="0" fill="hold" grpId="1" nodeType="clickEffect">
                                  <p:stCondLst>
                                    <p:cond delay="0"/>
                                  </p:stCondLst>
                                  <p:childTnLst>
                                    <p:anim calcmode="discrete" valueType="str">
                                      <p:cBhvr>
                                        <p:cTn id="12" dur="1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wipe(down)">
                                      <p:cBhvr>
                                        <p:cTn id="22" dur="500"/>
                                        <p:tgtEl>
                                          <p:spTgt spid="6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p:tgtEl>
                                          <p:spTgt spid="41"/>
                                        </p:tgtEl>
                                        <p:attrNameLst>
                                          <p:attrName>ppt_y</p:attrName>
                                        </p:attrNameLst>
                                      </p:cBhvr>
                                      <p:tavLst>
                                        <p:tav tm="0">
                                          <p:val>
                                            <p:strVal val="#ppt_y+#ppt_h*1.125000"/>
                                          </p:val>
                                        </p:tav>
                                        <p:tav tm="100000">
                                          <p:val>
                                            <p:strVal val="#ppt_y"/>
                                          </p:val>
                                        </p:tav>
                                      </p:tavLst>
                                    </p:anim>
                                    <p:animEffect transition="in" filter="wipe(up)">
                                      <p:cBhvr>
                                        <p:cTn id="33" dur="500"/>
                                        <p:tgtEl>
                                          <p:spTgt spid="41"/>
                                        </p:tgtEl>
                                      </p:cBhvr>
                                    </p:animEffect>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childTnLst>
                                  <p:subTnLst>
                                    <p:audio>
                                      <p:cMediaNode>
                                        <p:cTn display="1" masterRel="sameClick">
                                          <p:stCondLst>
                                            <p:cond evt="begin" delay="0">
                                              <p:tn val="36"/>
                                            </p:cond>
                                          </p:stCondLst>
                                          <p:endCondLst>
                                            <p:cond evt="onStopAudio" delay="0">
                                              <p:tgtEl>
                                                <p:sldTgt/>
                                              </p:tgtEl>
                                            </p:cond>
                                          </p:endCondLst>
                                        </p:cTn>
                                        <p:tgtEl>
                                          <p:sndTgt r:embed="rId3" name="laser.wav"/>
                                        </p:tgtEl>
                                      </p:cMediaNode>
                                    </p:audio>
                                  </p:subTnLst>
                                </p:cTn>
                              </p:par>
                            </p:childTnLst>
                          </p:cTn>
                        </p:par>
                      </p:childTnLst>
                    </p:cTn>
                  </p:par>
                  <p:par>
                    <p:cTn id="40" fill="hold">
                      <p:stCondLst>
                        <p:cond delay="indefinite"/>
                      </p:stCondLst>
                      <p:childTnLst>
                        <p:par>
                          <p:cTn id="41" fill="hold">
                            <p:stCondLst>
                              <p:cond delay="0"/>
                            </p:stCondLst>
                            <p:childTnLst>
                              <p:par>
                                <p:cTn id="42" presetID="35" presetClass="emph" presetSubtype="0" fill="hold" grpId="1" nodeType="clickEffect">
                                  <p:stCondLst>
                                    <p:cond delay="0"/>
                                  </p:stCondLst>
                                  <p:childTnLst>
                                    <p:anim calcmode="discrete" valueType="str">
                                      <p:cBhvr>
                                        <p:cTn id="43" dur="1000" fill="hold"/>
                                        <p:tgtEl>
                                          <p:spTgt spid="42"/>
                                        </p:tgtEl>
                                        <p:attrNameLst>
                                          <p:attrName>style.visibility</p:attrName>
                                        </p:attrNameLst>
                                      </p:cBhvr>
                                      <p:tavLst>
                                        <p:tav tm="0">
                                          <p:val>
                                            <p:strVal val="hidden"/>
                                          </p:val>
                                        </p:tav>
                                        <p:tav tm="50000">
                                          <p:val>
                                            <p:strVal val="visible"/>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up)">
                                      <p:cBhvr>
                                        <p:cTn id="48" dur="500"/>
                                        <p:tgtEl>
                                          <p:spTgt spid="4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grpId="0" nodeType="click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wipe(down)">
                                      <p:cBhvr>
                                        <p:cTn id="53" dur="500"/>
                                        <p:tgtEl>
                                          <p:spTgt spid="65"/>
                                        </p:tgtEl>
                                      </p:cBhvr>
                                    </p:animEffect>
                                  </p:childTnLst>
                                </p:cTn>
                              </p:par>
                            </p:childTnLst>
                          </p:cTn>
                        </p:par>
                      </p:childTnLst>
                    </p:cTn>
                  </p:par>
                  <p:par>
                    <p:cTn id="54" fill="hold">
                      <p:stCondLst>
                        <p:cond delay="indefinite"/>
                      </p:stCondLst>
                      <p:childTnLst>
                        <p:par>
                          <p:cTn id="55" fill="hold">
                            <p:stCondLst>
                              <p:cond delay="0"/>
                            </p:stCondLst>
                            <p:childTnLst>
                              <p:par>
                                <p:cTn id="56" presetID="12" presetClass="entr" presetSubtype="4" fill="hold" nodeType="clickEffect">
                                  <p:stCondLst>
                                    <p:cond delay="0"/>
                                  </p:stCondLst>
                                  <p:childTnLst>
                                    <p:set>
                                      <p:cBhvr>
                                        <p:cTn id="57" dur="1" fill="hold">
                                          <p:stCondLst>
                                            <p:cond delay="0"/>
                                          </p:stCondLst>
                                        </p:cTn>
                                        <p:tgtEl>
                                          <p:spTgt spid="66"/>
                                        </p:tgtEl>
                                        <p:attrNameLst>
                                          <p:attrName>style.visibility</p:attrName>
                                        </p:attrNameLst>
                                      </p:cBhvr>
                                      <p:to>
                                        <p:strVal val="visible"/>
                                      </p:to>
                                    </p:set>
                                    <p:anim calcmode="lin" valueType="num">
                                      <p:cBhvr additive="base">
                                        <p:cTn id="58" dur="500"/>
                                        <p:tgtEl>
                                          <p:spTgt spid="66"/>
                                        </p:tgtEl>
                                        <p:attrNameLst>
                                          <p:attrName>ppt_y</p:attrName>
                                        </p:attrNameLst>
                                      </p:cBhvr>
                                      <p:tavLst>
                                        <p:tav tm="0">
                                          <p:val>
                                            <p:strVal val="#ppt_y+#ppt_h*1.125000"/>
                                          </p:val>
                                        </p:tav>
                                        <p:tav tm="100000">
                                          <p:val>
                                            <p:strVal val="#ppt_y"/>
                                          </p:val>
                                        </p:tav>
                                      </p:tavLst>
                                    </p:anim>
                                    <p:animEffect transition="in" filter="wipe(up)">
                                      <p:cBhvr>
                                        <p:cTn id="59" dur="500"/>
                                        <p:tgtEl>
                                          <p:spTgt spid="66"/>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4" fill="hold" nodeType="clickEffect">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cBhvr additive="base">
                                        <p:cTn id="64" dur="500"/>
                                        <p:tgtEl>
                                          <p:spTgt spid="91"/>
                                        </p:tgtEl>
                                        <p:attrNameLst>
                                          <p:attrName>ppt_y</p:attrName>
                                        </p:attrNameLst>
                                      </p:cBhvr>
                                      <p:tavLst>
                                        <p:tav tm="0">
                                          <p:val>
                                            <p:strVal val="#ppt_y+#ppt_h*1.125000"/>
                                          </p:val>
                                        </p:tav>
                                        <p:tav tm="100000">
                                          <p:val>
                                            <p:strVal val="#ppt_y"/>
                                          </p:val>
                                        </p:tav>
                                      </p:tavLst>
                                    </p:anim>
                                    <p:animEffect transition="in" filter="wipe(up)">
                                      <p:cBhvr>
                                        <p:cTn id="65" dur="500"/>
                                        <p:tgtEl>
                                          <p:spTgt spid="91"/>
                                        </p:tgtEl>
                                      </p:cBhvr>
                                    </p:animEffect>
                                  </p:childTnLst>
                                </p:cTn>
                              </p:par>
                            </p:childTnLst>
                          </p:cTn>
                        </p:par>
                      </p:childTnLst>
                    </p:cTn>
                  </p:par>
                  <p:par>
                    <p:cTn id="66" fill="hold">
                      <p:stCondLst>
                        <p:cond delay="indefinite"/>
                      </p:stCondLst>
                      <p:childTnLst>
                        <p:par>
                          <p:cTn id="67" fill="hold">
                            <p:stCondLst>
                              <p:cond delay="0"/>
                            </p:stCondLst>
                            <p:childTnLst>
                              <p:par>
                                <p:cTn id="68" presetID="23" presetClass="entr" presetSubtype="16" fill="hold" grpId="0" nodeType="clickEffect">
                                  <p:stCondLst>
                                    <p:cond delay="0"/>
                                  </p:stCondLst>
                                  <p:childTnLst>
                                    <p:set>
                                      <p:cBhvr>
                                        <p:cTn id="69" dur="1" fill="hold">
                                          <p:stCondLst>
                                            <p:cond delay="0"/>
                                          </p:stCondLst>
                                        </p:cTn>
                                        <p:tgtEl>
                                          <p:spTgt spid="67"/>
                                        </p:tgtEl>
                                        <p:attrNameLst>
                                          <p:attrName>style.visibility</p:attrName>
                                        </p:attrNameLst>
                                      </p:cBhvr>
                                      <p:to>
                                        <p:strVal val="visible"/>
                                      </p:to>
                                    </p:set>
                                    <p:anim calcmode="lin" valueType="num">
                                      <p:cBhvr>
                                        <p:cTn id="70" dur="500" fill="hold"/>
                                        <p:tgtEl>
                                          <p:spTgt spid="67"/>
                                        </p:tgtEl>
                                        <p:attrNameLst>
                                          <p:attrName>ppt_w</p:attrName>
                                        </p:attrNameLst>
                                      </p:cBhvr>
                                      <p:tavLst>
                                        <p:tav tm="0">
                                          <p:val>
                                            <p:fltVal val="0"/>
                                          </p:val>
                                        </p:tav>
                                        <p:tav tm="100000">
                                          <p:val>
                                            <p:strVal val="#ppt_w"/>
                                          </p:val>
                                        </p:tav>
                                      </p:tavLst>
                                    </p:anim>
                                    <p:anim calcmode="lin" valueType="num">
                                      <p:cBhvr>
                                        <p:cTn id="71" dur="500" fill="hold"/>
                                        <p:tgtEl>
                                          <p:spTgt spid="67"/>
                                        </p:tgtEl>
                                        <p:attrNameLst>
                                          <p:attrName>ppt_h</p:attrName>
                                        </p:attrNameLst>
                                      </p:cBhvr>
                                      <p:tavLst>
                                        <p:tav tm="0">
                                          <p:val>
                                            <p:fltVal val="0"/>
                                          </p:val>
                                        </p:tav>
                                        <p:tav tm="100000">
                                          <p:val>
                                            <p:strVal val="#ppt_h"/>
                                          </p:val>
                                        </p:tav>
                                      </p:tavLst>
                                    </p:anim>
                                  </p:childTnLst>
                                  <p:subTnLst>
                                    <p:audio>
                                      <p:cMediaNode>
                                        <p:cTn display="1" masterRel="sameClick">
                                          <p:stCondLst>
                                            <p:cond evt="begin" delay="0">
                                              <p:tn val="68"/>
                                            </p:cond>
                                          </p:stCondLst>
                                          <p:endCondLst>
                                            <p:cond evt="onStopAudio" delay="0">
                                              <p:tgtEl>
                                                <p:sldTgt/>
                                              </p:tgtEl>
                                            </p:cond>
                                          </p:endCondLst>
                                        </p:cTn>
                                        <p:tgtEl>
                                          <p:sndTgt r:embed="rId3" name="laser.wav"/>
                                        </p:tgtEl>
                                      </p:cMediaNode>
                                    </p:audio>
                                  </p:subTnLst>
                                </p:cTn>
                              </p:par>
                            </p:childTnLst>
                          </p:cTn>
                        </p:par>
                      </p:childTnLst>
                    </p:cTn>
                  </p:par>
                  <p:par>
                    <p:cTn id="72" fill="hold">
                      <p:stCondLst>
                        <p:cond delay="indefinite"/>
                      </p:stCondLst>
                      <p:childTnLst>
                        <p:par>
                          <p:cTn id="73" fill="hold">
                            <p:stCondLst>
                              <p:cond delay="0"/>
                            </p:stCondLst>
                            <p:childTnLst>
                              <p:par>
                                <p:cTn id="74" presetID="35" presetClass="emph" presetSubtype="0" fill="hold" grpId="1" nodeType="clickEffect">
                                  <p:stCondLst>
                                    <p:cond delay="0"/>
                                  </p:stCondLst>
                                  <p:childTnLst>
                                    <p:anim calcmode="discrete" valueType="str">
                                      <p:cBhvr>
                                        <p:cTn id="75" dur="1000" fill="hold"/>
                                        <p:tgtEl>
                                          <p:spTgt spid="67"/>
                                        </p:tgtEl>
                                        <p:attrNameLst>
                                          <p:attrName>style.visibility</p:attrName>
                                        </p:attrNameLst>
                                      </p:cBhvr>
                                      <p:tavLst>
                                        <p:tav tm="0">
                                          <p:val>
                                            <p:strVal val="hidden"/>
                                          </p:val>
                                        </p:tav>
                                        <p:tav tm="50000">
                                          <p:val>
                                            <p:strVal val="visible"/>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nodeType="clickEffect">
                                  <p:stCondLst>
                                    <p:cond delay="0"/>
                                  </p:stCondLst>
                                  <p:childTnLst>
                                    <p:set>
                                      <p:cBhvr>
                                        <p:cTn id="79" dur="1" fill="hold">
                                          <p:stCondLst>
                                            <p:cond delay="0"/>
                                          </p:stCondLst>
                                        </p:cTn>
                                        <p:tgtEl>
                                          <p:spTgt spid="68"/>
                                        </p:tgtEl>
                                        <p:attrNameLst>
                                          <p:attrName>style.visibility</p:attrName>
                                        </p:attrNameLst>
                                      </p:cBhvr>
                                      <p:to>
                                        <p:strVal val="visible"/>
                                      </p:to>
                                    </p:set>
                                    <p:animEffect transition="in" filter="wipe(up)">
                                      <p:cBhvr>
                                        <p:cTn id="80" dur="500"/>
                                        <p:tgtEl>
                                          <p:spTgt spid="6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wipe(down)">
                                      <p:cBhvr>
                                        <p:cTn id="85" dur="500"/>
                                        <p:tgtEl>
                                          <p:spTgt spid="7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71"/>
                                        </p:tgtEl>
                                        <p:attrNameLst>
                                          <p:attrName>style.visibility</p:attrName>
                                        </p:attrNameLst>
                                      </p:cBhvr>
                                      <p:to>
                                        <p:strVal val="visible"/>
                                      </p:to>
                                    </p:set>
                                    <p:animEffect transition="in" filter="wipe(down)">
                                      <p:cBhvr>
                                        <p:cTn id="90" dur="500"/>
                                        <p:tgtEl>
                                          <p:spTgt spid="71"/>
                                        </p:tgtEl>
                                      </p:cBhvr>
                                    </p:animEffect>
                                  </p:childTnLst>
                                </p:cTn>
                              </p:par>
                            </p:childTnLst>
                          </p:cTn>
                        </p:par>
                      </p:childTnLst>
                    </p:cTn>
                  </p:par>
                  <p:par>
                    <p:cTn id="91" fill="hold">
                      <p:stCondLst>
                        <p:cond delay="indefinite"/>
                      </p:stCondLst>
                      <p:childTnLst>
                        <p:par>
                          <p:cTn id="92" fill="hold">
                            <p:stCondLst>
                              <p:cond delay="0"/>
                            </p:stCondLst>
                            <p:childTnLst>
                              <p:par>
                                <p:cTn id="93" presetID="12" presetClass="entr" presetSubtype="4" fill="hold" nodeType="clickEffect">
                                  <p:stCondLst>
                                    <p:cond delay="0"/>
                                  </p:stCondLst>
                                  <p:childTnLst>
                                    <p:set>
                                      <p:cBhvr>
                                        <p:cTn id="94" dur="1" fill="hold">
                                          <p:stCondLst>
                                            <p:cond delay="0"/>
                                          </p:stCondLst>
                                        </p:cTn>
                                        <p:tgtEl>
                                          <p:spTgt spid="94"/>
                                        </p:tgtEl>
                                        <p:attrNameLst>
                                          <p:attrName>style.visibility</p:attrName>
                                        </p:attrNameLst>
                                      </p:cBhvr>
                                      <p:to>
                                        <p:strVal val="visible"/>
                                      </p:to>
                                    </p:set>
                                    <p:anim calcmode="lin" valueType="num">
                                      <p:cBhvr additive="base">
                                        <p:cTn id="95" dur="500"/>
                                        <p:tgtEl>
                                          <p:spTgt spid="94"/>
                                        </p:tgtEl>
                                        <p:attrNameLst>
                                          <p:attrName>ppt_y</p:attrName>
                                        </p:attrNameLst>
                                      </p:cBhvr>
                                      <p:tavLst>
                                        <p:tav tm="0">
                                          <p:val>
                                            <p:strVal val="#ppt_y+#ppt_h*1.125000"/>
                                          </p:val>
                                        </p:tav>
                                        <p:tav tm="100000">
                                          <p:val>
                                            <p:strVal val="#ppt_y"/>
                                          </p:val>
                                        </p:tav>
                                      </p:tavLst>
                                    </p:anim>
                                    <p:animEffect transition="in" filter="wipe(up)">
                                      <p:cBhvr>
                                        <p:cTn id="96" dur="500"/>
                                        <p:tgtEl>
                                          <p:spTgt spid="94"/>
                                        </p:tgtEl>
                                      </p:cBhvr>
                                    </p:animEffect>
                                  </p:childTnLst>
                                </p:cTn>
                              </p:par>
                            </p:childTnLst>
                          </p:cTn>
                        </p:par>
                      </p:childTnLst>
                    </p:cTn>
                  </p:par>
                  <p:par>
                    <p:cTn id="97" fill="hold">
                      <p:stCondLst>
                        <p:cond delay="indefinite"/>
                      </p:stCondLst>
                      <p:childTnLst>
                        <p:par>
                          <p:cTn id="98" fill="hold">
                            <p:stCondLst>
                              <p:cond delay="0"/>
                            </p:stCondLst>
                            <p:childTnLst>
                              <p:par>
                                <p:cTn id="99" presetID="23" presetClass="entr" presetSubtype="16" fill="hold" grpId="0" nodeType="clickEffect">
                                  <p:stCondLst>
                                    <p:cond delay="0"/>
                                  </p:stCondLst>
                                  <p:childTnLst>
                                    <p:set>
                                      <p:cBhvr>
                                        <p:cTn id="100" dur="1" fill="hold">
                                          <p:stCondLst>
                                            <p:cond delay="0"/>
                                          </p:stCondLst>
                                        </p:cTn>
                                        <p:tgtEl>
                                          <p:spTgt spid="79"/>
                                        </p:tgtEl>
                                        <p:attrNameLst>
                                          <p:attrName>style.visibility</p:attrName>
                                        </p:attrNameLst>
                                      </p:cBhvr>
                                      <p:to>
                                        <p:strVal val="visible"/>
                                      </p:to>
                                    </p:set>
                                    <p:anim calcmode="lin" valueType="num">
                                      <p:cBhvr>
                                        <p:cTn id="101" dur="500" fill="hold"/>
                                        <p:tgtEl>
                                          <p:spTgt spid="79"/>
                                        </p:tgtEl>
                                        <p:attrNameLst>
                                          <p:attrName>ppt_w</p:attrName>
                                        </p:attrNameLst>
                                      </p:cBhvr>
                                      <p:tavLst>
                                        <p:tav tm="0">
                                          <p:val>
                                            <p:fltVal val="0"/>
                                          </p:val>
                                        </p:tav>
                                        <p:tav tm="100000">
                                          <p:val>
                                            <p:strVal val="#ppt_w"/>
                                          </p:val>
                                        </p:tav>
                                      </p:tavLst>
                                    </p:anim>
                                    <p:anim calcmode="lin" valueType="num">
                                      <p:cBhvr>
                                        <p:cTn id="102" dur="500" fill="hold"/>
                                        <p:tgtEl>
                                          <p:spTgt spid="79"/>
                                        </p:tgtEl>
                                        <p:attrNameLst>
                                          <p:attrName>ppt_h</p:attrName>
                                        </p:attrNameLst>
                                      </p:cBhvr>
                                      <p:tavLst>
                                        <p:tav tm="0">
                                          <p:val>
                                            <p:fltVal val="0"/>
                                          </p:val>
                                        </p:tav>
                                        <p:tav tm="100000">
                                          <p:val>
                                            <p:strVal val="#ppt_h"/>
                                          </p:val>
                                        </p:tav>
                                      </p:tavLst>
                                    </p:anim>
                                  </p:childTnLst>
                                  <p:subTnLst>
                                    <p:audio>
                                      <p:cMediaNode>
                                        <p:cTn display="1" masterRel="sameClick">
                                          <p:stCondLst>
                                            <p:cond evt="begin" delay="0">
                                              <p:tn val="99"/>
                                            </p:cond>
                                          </p:stCondLst>
                                          <p:endCondLst>
                                            <p:cond evt="onStopAudio" delay="0">
                                              <p:tgtEl>
                                                <p:sldTgt/>
                                              </p:tgtEl>
                                            </p:cond>
                                          </p:endCondLst>
                                        </p:cTn>
                                        <p:tgtEl>
                                          <p:sndTgt r:embed="rId3" name="laser.wav"/>
                                        </p:tgtEl>
                                      </p:cMediaNode>
                                    </p:audio>
                                  </p:subTnLst>
                                </p:cTn>
                              </p:par>
                            </p:childTnLst>
                          </p:cTn>
                        </p:par>
                      </p:childTnLst>
                    </p:cTn>
                  </p:par>
                  <p:par>
                    <p:cTn id="103" fill="hold">
                      <p:stCondLst>
                        <p:cond delay="indefinite"/>
                      </p:stCondLst>
                      <p:childTnLst>
                        <p:par>
                          <p:cTn id="104" fill="hold">
                            <p:stCondLst>
                              <p:cond delay="0"/>
                            </p:stCondLst>
                            <p:childTnLst>
                              <p:par>
                                <p:cTn id="105" presetID="35" presetClass="emph" presetSubtype="0" fill="hold" grpId="1" nodeType="clickEffect">
                                  <p:stCondLst>
                                    <p:cond delay="0"/>
                                  </p:stCondLst>
                                  <p:childTnLst>
                                    <p:anim calcmode="discrete" valueType="str">
                                      <p:cBhvr>
                                        <p:cTn id="106" dur="1000" fill="hold"/>
                                        <p:tgtEl>
                                          <p:spTgt spid="79"/>
                                        </p:tgtEl>
                                        <p:attrNameLst>
                                          <p:attrName>style.visibility</p:attrName>
                                        </p:attrNameLst>
                                      </p:cBhvr>
                                      <p:tavLst>
                                        <p:tav tm="0">
                                          <p:val>
                                            <p:strVal val="hidden"/>
                                          </p:val>
                                        </p:tav>
                                        <p:tav tm="50000">
                                          <p:val>
                                            <p:strVal val="visible"/>
                                          </p:val>
                                        </p:tav>
                                      </p:tavLst>
                                    </p:anim>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nodeType="clickEffect">
                                  <p:stCondLst>
                                    <p:cond delay="0"/>
                                  </p:stCondLst>
                                  <p:childTnLst>
                                    <p:set>
                                      <p:cBhvr>
                                        <p:cTn id="110" dur="1" fill="hold">
                                          <p:stCondLst>
                                            <p:cond delay="0"/>
                                          </p:stCondLst>
                                        </p:cTn>
                                        <p:tgtEl>
                                          <p:spTgt spid="80"/>
                                        </p:tgtEl>
                                        <p:attrNameLst>
                                          <p:attrName>style.visibility</p:attrName>
                                        </p:attrNameLst>
                                      </p:cBhvr>
                                      <p:to>
                                        <p:strVal val="visible"/>
                                      </p:to>
                                    </p:set>
                                    <p:animEffect transition="in" filter="wipe(up)">
                                      <p:cBhvr>
                                        <p:cTn id="111" dur="500"/>
                                        <p:tgtEl>
                                          <p:spTgt spid="80"/>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4" fill="hold" grpId="0" nodeType="clickEffect">
                                  <p:stCondLst>
                                    <p:cond delay="0"/>
                                  </p:stCondLst>
                                  <p:childTnLst>
                                    <p:set>
                                      <p:cBhvr>
                                        <p:cTn id="115" dur="1" fill="hold">
                                          <p:stCondLst>
                                            <p:cond delay="0"/>
                                          </p:stCondLst>
                                        </p:cTn>
                                        <p:tgtEl>
                                          <p:spTgt spid="90"/>
                                        </p:tgtEl>
                                        <p:attrNameLst>
                                          <p:attrName>style.visibility</p:attrName>
                                        </p:attrNameLst>
                                      </p:cBhvr>
                                      <p:to>
                                        <p:strVal val="visible"/>
                                      </p:to>
                                    </p:set>
                                    <p:animEffect transition="in" filter="wipe(down)">
                                      <p:cBhvr>
                                        <p:cTn id="116" dur="500"/>
                                        <p:tgtEl>
                                          <p:spTgt spid="90"/>
                                        </p:tgtEl>
                                      </p:cBhvr>
                                    </p:animEffect>
                                  </p:childTnLst>
                                </p:cTn>
                              </p:par>
                            </p:childTnLst>
                          </p:cTn>
                        </p:par>
                      </p:childTnLst>
                    </p:cTn>
                  </p:par>
                  <p:par>
                    <p:cTn id="117" fill="hold">
                      <p:stCondLst>
                        <p:cond delay="indefinite"/>
                      </p:stCondLst>
                      <p:childTnLst>
                        <p:par>
                          <p:cTn id="118" fill="hold">
                            <p:stCondLst>
                              <p:cond delay="0"/>
                            </p:stCondLst>
                            <p:childTnLst>
                              <p:par>
                                <p:cTn id="119" presetID="12" presetClass="entr" presetSubtype="4" fill="hold" nodeType="clickEffect">
                                  <p:stCondLst>
                                    <p:cond delay="0"/>
                                  </p:stCondLst>
                                  <p:childTnLst>
                                    <p:set>
                                      <p:cBhvr>
                                        <p:cTn id="120" dur="1" fill="hold">
                                          <p:stCondLst>
                                            <p:cond delay="0"/>
                                          </p:stCondLst>
                                        </p:cTn>
                                        <p:tgtEl>
                                          <p:spTgt spid="83"/>
                                        </p:tgtEl>
                                        <p:attrNameLst>
                                          <p:attrName>style.visibility</p:attrName>
                                        </p:attrNameLst>
                                      </p:cBhvr>
                                      <p:to>
                                        <p:strVal val="visible"/>
                                      </p:to>
                                    </p:set>
                                    <p:anim calcmode="lin" valueType="num">
                                      <p:cBhvr additive="base">
                                        <p:cTn id="121" dur="500"/>
                                        <p:tgtEl>
                                          <p:spTgt spid="83"/>
                                        </p:tgtEl>
                                        <p:attrNameLst>
                                          <p:attrName>ppt_y</p:attrName>
                                        </p:attrNameLst>
                                      </p:cBhvr>
                                      <p:tavLst>
                                        <p:tav tm="0">
                                          <p:val>
                                            <p:strVal val="#ppt_y+#ppt_h*1.125000"/>
                                          </p:val>
                                        </p:tav>
                                        <p:tav tm="100000">
                                          <p:val>
                                            <p:strVal val="#ppt_y"/>
                                          </p:val>
                                        </p:tav>
                                      </p:tavLst>
                                    </p:anim>
                                    <p:animEffect transition="in" filter="wipe(up)">
                                      <p:cBhvr>
                                        <p:cTn id="122" dur="500"/>
                                        <p:tgtEl>
                                          <p:spTgt spid="83"/>
                                        </p:tgtEl>
                                      </p:cBhvr>
                                    </p:animEffect>
                                  </p:childTnLst>
                                </p:cTn>
                              </p:par>
                            </p:childTnLst>
                          </p:cTn>
                        </p:par>
                      </p:childTnLst>
                    </p:cTn>
                  </p:par>
                  <p:par>
                    <p:cTn id="123" fill="hold">
                      <p:stCondLst>
                        <p:cond delay="indefinite"/>
                      </p:stCondLst>
                      <p:childTnLst>
                        <p:par>
                          <p:cTn id="124" fill="hold">
                            <p:stCondLst>
                              <p:cond delay="0"/>
                            </p:stCondLst>
                            <p:childTnLst>
                              <p:par>
                                <p:cTn id="125" presetID="12" presetClass="entr" presetSubtype="4" fill="hold" nodeType="clickEffect">
                                  <p:stCondLst>
                                    <p:cond delay="0"/>
                                  </p:stCondLst>
                                  <p:childTnLst>
                                    <p:set>
                                      <p:cBhvr>
                                        <p:cTn id="126" dur="1" fill="hold">
                                          <p:stCondLst>
                                            <p:cond delay="0"/>
                                          </p:stCondLst>
                                        </p:cTn>
                                        <p:tgtEl>
                                          <p:spTgt spid="97"/>
                                        </p:tgtEl>
                                        <p:attrNameLst>
                                          <p:attrName>style.visibility</p:attrName>
                                        </p:attrNameLst>
                                      </p:cBhvr>
                                      <p:to>
                                        <p:strVal val="visible"/>
                                      </p:to>
                                    </p:set>
                                    <p:anim calcmode="lin" valueType="num">
                                      <p:cBhvr additive="base">
                                        <p:cTn id="127" dur="500"/>
                                        <p:tgtEl>
                                          <p:spTgt spid="97"/>
                                        </p:tgtEl>
                                        <p:attrNameLst>
                                          <p:attrName>ppt_y</p:attrName>
                                        </p:attrNameLst>
                                      </p:cBhvr>
                                      <p:tavLst>
                                        <p:tav tm="0">
                                          <p:val>
                                            <p:strVal val="#ppt_y+#ppt_h*1.125000"/>
                                          </p:val>
                                        </p:tav>
                                        <p:tav tm="100000">
                                          <p:val>
                                            <p:strVal val="#ppt_y"/>
                                          </p:val>
                                        </p:tav>
                                      </p:tavLst>
                                    </p:anim>
                                    <p:animEffect transition="in" filter="wipe(up)">
                                      <p:cBhvr>
                                        <p:cTn id="128"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42" grpId="0" bldLvl="0" animBg="1"/>
      <p:bldP spid="42" grpId="1" bldLvl="0" animBg="1"/>
      <p:bldP spid="64" grpId="0" bldLvl="0" animBg="1"/>
      <p:bldP spid="65" grpId="0" bldLvl="0" animBg="1"/>
      <p:bldP spid="67" grpId="0" bldLvl="0" animBg="1"/>
      <p:bldP spid="67" grpId="1" bldLvl="0" animBg="1"/>
      <p:bldP spid="78" grpId="0" bldLvl="0" animBg="1"/>
      <p:bldP spid="79" grpId="0" bldLvl="0" animBg="1"/>
      <p:bldP spid="79" grpId="1" bldLvl="0" animBg="1"/>
      <p:bldP spid="9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27" name="组合 26"/>
          <p:cNvGrpSpPr/>
          <p:nvPr/>
        </p:nvGrpSpPr>
        <p:grpSpPr>
          <a:xfrm>
            <a:off x="2759075" y="662305"/>
            <a:ext cx="2975610" cy="1502410"/>
            <a:chOff x="4345" y="1043"/>
            <a:chExt cx="4686" cy="2366"/>
          </a:xfrm>
        </p:grpSpPr>
        <p:pic>
          <p:nvPicPr>
            <p:cNvPr id="21" name="图片 20" descr="5f57af0a-447a-4c6c-995b-b301baae7809"/>
            <p:cNvPicPr>
              <a:picLocks noChangeAspect="1"/>
            </p:cNvPicPr>
            <p:nvPr/>
          </p:nvPicPr>
          <p:blipFill>
            <a:blip r:embed="rId2"/>
            <a:stretch>
              <a:fillRect/>
            </a:stretch>
          </p:blipFill>
          <p:spPr>
            <a:xfrm>
              <a:off x="4345" y="1043"/>
              <a:ext cx="4687" cy="2367"/>
            </a:xfrm>
            <a:prstGeom prst="rect">
              <a:avLst/>
            </a:prstGeom>
          </p:spPr>
        </p:pic>
        <p:sp>
          <p:nvSpPr>
            <p:cNvPr id="3" name="Text Box 3"/>
            <p:cNvSpPr txBox="1">
              <a:spLocks noChangeArrowheads="1"/>
            </p:cNvSpPr>
            <p:nvPr/>
          </p:nvSpPr>
          <p:spPr bwMode="auto">
            <a:xfrm>
              <a:off x="5373" y="1866"/>
              <a:ext cx="355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r>
                <a:rPr lang="zh-CN" altLang="en-US" dirty="0">
                  <a:solidFill>
                    <a:schemeClr val="tx1"/>
                  </a:solidFill>
                  <a:latin typeface="微软雅黑" panose="020B0503020204020204" pitchFamily="34" charset="-122"/>
                  <a:ea typeface="微软雅黑" panose="020B0503020204020204" pitchFamily="34" charset="-122"/>
                </a:rPr>
                <a:t>列竖式计算</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4" name="组合 10"/>
          <p:cNvGrpSpPr/>
          <p:nvPr/>
        </p:nvGrpSpPr>
        <p:grpSpPr>
          <a:xfrm>
            <a:off x="2646200" y="2782629"/>
            <a:ext cx="1971472" cy="536364"/>
            <a:chOff x="3535991" y="1497434"/>
            <a:chExt cx="1971472" cy="536364"/>
          </a:xfrm>
        </p:grpSpPr>
        <p:pic>
          <p:nvPicPr>
            <p:cNvPr id="5"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29"/>
            <p:cNvSpPr txBox="1">
              <a:spLocks noChangeArrowheads="1"/>
            </p:cNvSpPr>
            <p:nvPr/>
          </p:nvSpPr>
          <p:spPr bwMode="auto">
            <a:xfrm>
              <a:off x="3535991" y="1499763"/>
              <a:ext cx="341221"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 name="Text Box 30"/>
            <p:cNvSpPr txBox="1">
              <a:spLocks noChangeArrowheads="1"/>
            </p:cNvSpPr>
            <p:nvPr/>
          </p:nvSpPr>
          <p:spPr bwMode="auto">
            <a:xfrm>
              <a:off x="4131100" y="149743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6 1 5</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8" name="Text Box 30"/>
          <p:cNvSpPr txBox="1">
            <a:spLocks noChangeArrowheads="1"/>
          </p:cNvSpPr>
          <p:nvPr/>
        </p:nvSpPr>
        <p:spPr bwMode="auto">
          <a:xfrm>
            <a:off x="3245977" y="3213811"/>
            <a:ext cx="367985"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9" name="直接连接符 8"/>
          <p:cNvCxnSpPr>
            <a:cxnSpLocks noChangeShapeType="1"/>
          </p:cNvCxnSpPr>
          <p:nvPr/>
        </p:nvCxnSpPr>
        <p:spPr bwMode="auto">
          <a:xfrm>
            <a:off x="3080425" y="3629122"/>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0" name="Text Box 29"/>
          <p:cNvSpPr txBox="1">
            <a:spLocks noChangeArrowheads="1"/>
          </p:cNvSpPr>
          <p:nvPr/>
        </p:nvSpPr>
        <p:spPr bwMode="auto">
          <a:xfrm>
            <a:off x="3241959" y="2336731"/>
            <a:ext cx="301308"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1" name="Text Box 29"/>
          <p:cNvSpPr txBox="1">
            <a:spLocks noChangeArrowheads="1"/>
          </p:cNvSpPr>
          <p:nvPr/>
        </p:nvSpPr>
        <p:spPr bwMode="auto">
          <a:xfrm>
            <a:off x="3236369" y="3614632"/>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2" name="Text Box 29"/>
          <p:cNvSpPr txBox="1">
            <a:spLocks noChangeArrowheads="1"/>
          </p:cNvSpPr>
          <p:nvPr/>
        </p:nvSpPr>
        <p:spPr bwMode="auto">
          <a:xfrm>
            <a:off x="3516182" y="3627128"/>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3" name="Text Box 29"/>
          <p:cNvSpPr txBox="1">
            <a:spLocks noChangeArrowheads="1"/>
          </p:cNvSpPr>
          <p:nvPr/>
        </p:nvSpPr>
        <p:spPr bwMode="auto">
          <a:xfrm>
            <a:off x="3506445" y="2387241"/>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4" name="Text Box 29"/>
          <p:cNvSpPr txBox="1">
            <a:spLocks noChangeArrowheads="1"/>
          </p:cNvSpPr>
          <p:nvPr/>
        </p:nvSpPr>
        <p:spPr bwMode="auto">
          <a:xfrm>
            <a:off x="3241309" y="3975734"/>
            <a:ext cx="787373"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15" name="直接连接符 14"/>
          <p:cNvCxnSpPr>
            <a:cxnSpLocks noChangeShapeType="1"/>
          </p:cNvCxnSpPr>
          <p:nvPr/>
        </p:nvCxnSpPr>
        <p:spPr bwMode="auto">
          <a:xfrm>
            <a:off x="3077046" y="4368658"/>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16" name="Text Box 29"/>
          <p:cNvSpPr txBox="1">
            <a:spLocks noChangeArrowheads="1"/>
          </p:cNvSpPr>
          <p:nvPr/>
        </p:nvSpPr>
        <p:spPr bwMode="auto">
          <a:xfrm>
            <a:off x="3496293" y="4328141"/>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7" name="Text Box 29"/>
          <p:cNvSpPr txBox="1">
            <a:spLocks noChangeArrowheads="1"/>
          </p:cNvSpPr>
          <p:nvPr/>
        </p:nvSpPr>
        <p:spPr bwMode="auto">
          <a:xfrm>
            <a:off x="3762987" y="4334876"/>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8" name="Text Box 29"/>
          <p:cNvSpPr txBox="1">
            <a:spLocks noChangeArrowheads="1"/>
          </p:cNvSpPr>
          <p:nvPr/>
        </p:nvSpPr>
        <p:spPr bwMode="auto">
          <a:xfrm>
            <a:off x="3786269" y="2397343"/>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Text Box 29"/>
          <p:cNvSpPr txBox="1">
            <a:spLocks noChangeArrowheads="1"/>
          </p:cNvSpPr>
          <p:nvPr/>
        </p:nvSpPr>
        <p:spPr bwMode="auto">
          <a:xfrm>
            <a:off x="3496283" y="4685022"/>
            <a:ext cx="729819"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1 5</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20" name="直接连接符 19"/>
          <p:cNvCxnSpPr>
            <a:cxnSpLocks noChangeShapeType="1"/>
          </p:cNvCxnSpPr>
          <p:nvPr/>
        </p:nvCxnSpPr>
        <p:spPr bwMode="auto">
          <a:xfrm>
            <a:off x="3110066" y="5143323"/>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22" name="Text Box 29"/>
          <p:cNvSpPr txBox="1">
            <a:spLocks noChangeArrowheads="1"/>
          </p:cNvSpPr>
          <p:nvPr/>
        </p:nvSpPr>
        <p:spPr bwMode="auto">
          <a:xfrm>
            <a:off x="3745622" y="5237703"/>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23" name="组合 10"/>
          <p:cNvGrpSpPr/>
          <p:nvPr/>
        </p:nvGrpSpPr>
        <p:grpSpPr>
          <a:xfrm>
            <a:off x="6381991" y="2749617"/>
            <a:ext cx="1975281" cy="547581"/>
            <a:chOff x="3532182" y="1452138"/>
            <a:chExt cx="1975281" cy="547581"/>
          </a:xfrm>
        </p:grpSpPr>
        <p:pic>
          <p:nvPicPr>
            <p:cNvPr id="24"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 Box 29"/>
            <p:cNvSpPr txBox="1">
              <a:spLocks noChangeArrowheads="1"/>
            </p:cNvSpPr>
            <p:nvPr/>
          </p:nvSpPr>
          <p:spPr bwMode="auto">
            <a:xfrm>
              <a:off x="3532182" y="1452138"/>
              <a:ext cx="358281"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Text Box 30"/>
            <p:cNvSpPr txBox="1">
              <a:spLocks noChangeArrowheads="1"/>
            </p:cNvSpPr>
            <p:nvPr/>
          </p:nvSpPr>
          <p:spPr bwMode="auto">
            <a:xfrm>
              <a:off x="4131100" y="1465684"/>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1 8 9</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32" name="Text Box 29"/>
          <p:cNvSpPr txBox="1">
            <a:spLocks noChangeArrowheads="1"/>
          </p:cNvSpPr>
          <p:nvPr/>
        </p:nvSpPr>
        <p:spPr bwMode="auto">
          <a:xfrm>
            <a:off x="7246045" y="2399525"/>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3" name="Text Box 29"/>
          <p:cNvSpPr txBox="1">
            <a:spLocks noChangeArrowheads="1"/>
          </p:cNvSpPr>
          <p:nvPr/>
        </p:nvSpPr>
        <p:spPr bwMode="auto">
          <a:xfrm>
            <a:off x="7002645" y="3185193"/>
            <a:ext cx="787373"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1 6</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34" name="直接连接符 33"/>
          <p:cNvCxnSpPr>
            <a:cxnSpLocks noChangeShapeType="1"/>
          </p:cNvCxnSpPr>
          <p:nvPr/>
        </p:nvCxnSpPr>
        <p:spPr bwMode="auto">
          <a:xfrm>
            <a:off x="6816646" y="3631040"/>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35" name="Text Box 29"/>
          <p:cNvSpPr txBox="1">
            <a:spLocks noChangeArrowheads="1"/>
          </p:cNvSpPr>
          <p:nvPr/>
        </p:nvSpPr>
        <p:spPr bwMode="auto">
          <a:xfrm>
            <a:off x="7268913" y="3590523"/>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Text Box 29"/>
          <p:cNvSpPr txBox="1">
            <a:spLocks noChangeArrowheads="1"/>
          </p:cNvSpPr>
          <p:nvPr/>
        </p:nvSpPr>
        <p:spPr bwMode="auto">
          <a:xfrm>
            <a:off x="7552117" y="3597258"/>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7" name="Text Box 29"/>
          <p:cNvSpPr txBox="1">
            <a:spLocks noChangeArrowheads="1"/>
          </p:cNvSpPr>
          <p:nvPr/>
        </p:nvSpPr>
        <p:spPr bwMode="auto">
          <a:xfrm>
            <a:off x="7509359" y="2393752"/>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8" name="Text Box 29"/>
          <p:cNvSpPr txBox="1">
            <a:spLocks noChangeArrowheads="1"/>
          </p:cNvSpPr>
          <p:nvPr/>
        </p:nvSpPr>
        <p:spPr bwMode="auto">
          <a:xfrm>
            <a:off x="7268903" y="3963279"/>
            <a:ext cx="729819"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39" name="直接连接符 38"/>
          <p:cNvCxnSpPr>
            <a:cxnSpLocks noChangeShapeType="1"/>
          </p:cNvCxnSpPr>
          <p:nvPr/>
        </p:nvCxnSpPr>
        <p:spPr bwMode="auto">
          <a:xfrm>
            <a:off x="6831251" y="4383480"/>
            <a:ext cx="1119188" cy="0"/>
          </a:xfrm>
          <a:prstGeom prst="line">
            <a:avLst/>
          </a:prstGeom>
          <a:noFill/>
          <a:ln w="28575">
            <a:solidFill>
              <a:schemeClr val="tx1"/>
            </a:solidFill>
            <a:round/>
          </a:ln>
          <a:extLst>
            <a:ext uri="{909E8E84-426E-40DD-AFC4-6F175D3DCCD1}">
              <a14:hiddenFill xmlns:a14="http://schemas.microsoft.com/office/drawing/2010/main">
                <a:noFill/>
              </a14:hiddenFill>
            </a:ext>
          </a:extLst>
        </p:spPr>
      </p:cxnSp>
      <p:sp>
        <p:nvSpPr>
          <p:cNvPr id="40" name="Text Box 29"/>
          <p:cNvSpPr txBox="1">
            <a:spLocks noChangeArrowheads="1"/>
          </p:cNvSpPr>
          <p:nvPr/>
        </p:nvSpPr>
        <p:spPr bwMode="auto">
          <a:xfrm>
            <a:off x="7548728" y="4384489"/>
            <a:ext cx="289540" cy="4603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left)">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500"/>
                                        <p:tgtEl>
                                          <p:spTgt spid="34"/>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500"/>
                                        <p:tgtEl>
                                          <p:spTgt spid="35"/>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fade">
                                      <p:cBhvr>
                                        <p:cTn id="97" dur="500"/>
                                        <p:tgtEl>
                                          <p:spTgt spid="36"/>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500"/>
                                        <p:tgtEl>
                                          <p:spTgt spid="37"/>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500"/>
                                        <p:tgtEl>
                                          <p:spTgt spid="38"/>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8" fill="hold" nodeType="click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left)">
                                      <p:cBhvr>
                                        <p:cTn id="112" dur="500"/>
                                        <p:tgtEl>
                                          <p:spTgt spid="39"/>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40"/>
                                        </p:tgtEl>
                                        <p:attrNameLst>
                                          <p:attrName>style.visibility</p:attrName>
                                        </p:attrNameLst>
                                      </p:cBhvr>
                                      <p:to>
                                        <p:strVal val="visible"/>
                                      </p:to>
                                    </p:set>
                                    <p:animEffect transition="in" filter="fade">
                                      <p:cBhvr>
                                        <p:cTn id="11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P spid="11" grpId="0" bldLvl="0" animBg="1"/>
      <p:bldP spid="12" grpId="0" bldLvl="0" animBg="1"/>
      <p:bldP spid="13" grpId="0" bldLvl="0" animBg="1"/>
      <p:bldP spid="14" grpId="0" bldLvl="0" animBg="1"/>
      <p:bldP spid="16" grpId="0" bldLvl="0" animBg="1"/>
      <p:bldP spid="17" grpId="0" bldLvl="0" animBg="1"/>
      <p:bldP spid="18" grpId="0" bldLvl="0" animBg="1"/>
      <p:bldP spid="19" grpId="0" bldLvl="0" animBg="1"/>
      <p:bldP spid="22" grpId="0" bldLvl="0" animBg="1"/>
      <p:bldP spid="32" grpId="0" bldLvl="0" animBg="1"/>
      <p:bldP spid="33" grpId="0" bldLvl="0" animBg="1"/>
      <p:bldP spid="35" grpId="0" bldLvl="0" animBg="1"/>
      <p:bldP spid="36" grpId="0" bldLvl="0" animBg="1"/>
      <p:bldP spid="37" grpId="0" bldLvl="0" animBg="1"/>
      <p:bldP spid="38" grpId="0" bldLvl="0" animBg="1"/>
      <p:bldP spid="4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1443355" y="1711960"/>
            <a:ext cx="9304655" cy="645160"/>
          </a:xfrm>
          <a:prstGeom prst="rect">
            <a:avLst/>
          </a:prstGeom>
          <a:noFill/>
        </p:spPr>
        <p:txBody>
          <a:bodyPr wrap="none" rtlCol="0" anchor="t">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学校共有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名学生，每</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人组成一个环保小组。可以组成多少组？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8" name="组合 17"/>
          <p:cNvGrpSpPr/>
          <p:nvPr/>
        </p:nvGrpSpPr>
        <p:grpSpPr>
          <a:xfrm>
            <a:off x="1033145" y="2459990"/>
            <a:ext cx="6949440" cy="1985010"/>
            <a:chOff x="2033" y="7268"/>
            <a:chExt cx="10944" cy="3126"/>
          </a:xfrm>
        </p:grpSpPr>
        <p:grpSp>
          <p:nvGrpSpPr>
            <p:cNvPr id="16" name="组合 15"/>
            <p:cNvGrpSpPr/>
            <p:nvPr/>
          </p:nvGrpSpPr>
          <p:grpSpPr>
            <a:xfrm>
              <a:off x="6169" y="8274"/>
              <a:ext cx="6808" cy="1356"/>
              <a:chOff x="7221" y="8274"/>
              <a:chExt cx="6808" cy="1356"/>
            </a:xfrm>
          </p:grpSpPr>
          <p:grpSp>
            <p:nvGrpSpPr>
              <p:cNvPr id="64" name="组合 63"/>
              <p:cNvGrpSpPr/>
              <p:nvPr/>
            </p:nvGrpSpPr>
            <p:grpSpPr>
              <a:xfrm rot="0">
                <a:off x="7221" y="8274"/>
                <a:ext cx="6809" cy="1357"/>
                <a:chOff x="10439" y="4084"/>
                <a:chExt cx="6280" cy="3054"/>
              </a:xfrm>
            </p:grpSpPr>
            <p:sp>
              <p:nvSpPr>
                <p:cNvPr id="61" name="圆角矩形标注 60"/>
                <p:cNvSpPr/>
                <p:nvPr/>
              </p:nvSpPr>
              <p:spPr>
                <a:xfrm>
                  <a:off x="10439" y="4084"/>
                  <a:ext cx="6281" cy="3054"/>
                </a:xfrm>
                <a:prstGeom prst="wedgeRoundRectCallout">
                  <a:avLst>
                    <a:gd name="adj1" fmla="val -59926"/>
                    <a:gd name="adj2" fmla="val -27376"/>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文本框 14"/>
              <p:cNvSpPr txBox="1"/>
              <p:nvPr/>
            </p:nvSpPr>
            <p:spPr>
              <a:xfrm>
                <a:off x="7868" y="8345"/>
                <a:ext cx="5568" cy="1016"/>
              </a:xfrm>
              <a:prstGeom prst="rect">
                <a:avLst/>
              </a:prstGeom>
              <a:noFill/>
            </p:spPr>
            <p:txBody>
              <a:bodyPr wrap="none" rtlCol="0">
                <a:spAutoFit/>
              </a:bodyPr>
              <a:p>
                <a:pPr algn="ctr">
                  <a:lnSpc>
                    <a:spcPct val="150000"/>
                  </a:lnSpc>
                </a:pPr>
                <a:r>
                  <a:rPr lang="zh-CN" altLang="en-US" sz="2400"/>
                  <a:t>你知道了哪些数学信息？</a:t>
                </a:r>
                <a:endParaRPr lang="zh-CN" altLang="en-US" sz="2400"/>
              </a:p>
            </p:txBody>
          </p:sp>
        </p:grpSp>
        <p:pic>
          <p:nvPicPr>
            <p:cNvPr id="17" name="图片 16" descr="51miz-E1245332-CAA2428F"/>
            <p:cNvPicPr>
              <a:picLocks noChangeAspect="1"/>
            </p:cNvPicPr>
            <p:nvPr/>
          </p:nvPicPr>
          <p:blipFill>
            <a:blip r:embed="rId2"/>
            <a:stretch>
              <a:fillRect/>
            </a:stretch>
          </p:blipFill>
          <p:spPr>
            <a:xfrm flipH="1">
              <a:off x="2033" y="7268"/>
              <a:ext cx="3126" cy="3126"/>
            </a:xfrm>
            <a:prstGeom prst="rect">
              <a:avLst/>
            </a:prstGeom>
          </p:spPr>
        </p:pic>
      </p:grpSp>
      <p:grpSp>
        <p:nvGrpSpPr>
          <p:cNvPr id="11" name="组合 10"/>
          <p:cNvGrpSpPr/>
          <p:nvPr/>
        </p:nvGrpSpPr>
        <p:grpSpPr>
          <a:xfrm>
            <a:off x="3507105" y="4016375"/>
            <a:ext cx="7578725" cy="1607820"/>
            <a:chOff x="5523" y="6325"/>
            <a:chExt cx="11935" cy="2532"/>
          </a:xfrm>
        </p:grpSpPr>
        <p:grpSp>
          <p:nvGrpSpPr>
            <p:cNvPr id="8" name="组合 7"/>
            <p:cNvGrpSpPr/>
            <p:nvPr/>
          </p:nvGrpSpPr>
          <p:grpSpPr>
            <a:xfrm>
              <a:off x="5523" y="6912"/>
              <a:ext cx="8152" cy="1356"/>
              <a:chOff x="6306" y="7520"/>
              <a:chExt cx="8152" cy="1356"/>
            </a:xfrm>
          </p:grpSpPr>
          <p:grpSp>
            <p:nvGrpSpPr>
              <p:cNvPr id="7" name="组合 6"/>
              <p:cNvGrpSpPr/>
              <p:nvPr/>
            </p:nvGrpSpPr>
            <p:grpSpPr>
              <a:xfrm>
                <a:off x="6306" y="7520"/>
                <a:ext cx="8152" cy="1356"/>
                <a:chOff x="5963" y="5080"/>
                <a:chExt cx="6810" cy="1356"/>
              </a:xfrm>
            </p:grpSpPr>
            <p:sp>
              <p:nvSpPr>
                <p:cNvPr id="5" name="圆角矩形标注 4"/>
                <p:cNvSpPr/>
                <p:nvPr/>
              </p:nvSpPr>
              <p:spPr>
                <a:xfrm>
                  <a:off x="5963" y="5080"/>
                  <a:ext cx="6810" cy="1357"/>
                </a:xfrm>
                <a:prstGeom prst="wedgeRoundRectCallout">
                  <a:avLst>
                    <a:gd name="adj1" fmla="val 58450"/>
                    <a:gd name="adj2" fmla="val -27376"/>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 name="圆角矩形 5"/>
                <p:cNvSpPr/>
                <p:nvPr/>
              </p:nvSpPr>
              <p:spPr>
                <a:xfrm>
                  <a:off x="6158" y="5168"/>
                  <a:ext cx="6420" cy="1181"/>
                </a:xfrm>
                <a:prstGeom prst="roundRect">
                  <a:avLst/>
                </a:prstGeom>
                <a:solidFill>
                  <a:schemeClr val="accent2">
                    <a:lumMod val="60000"/>
                    <a:lumOff val="4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6657" y="7836"/>
                <a:ext cx="7569" cy="725"/>
              </a:xfrm>
              <a:prstGeom prst="rect">
                <a:avLst/>
              </a:prstGeom>
              <a:noFill/>
            </p:spPr>
            <p:txBody>
              <a:bodyPr wrap="none" rtlCol="0" anchor="t">
                <a:spAutoFit/>
              </a:bodyPr>
              <a:p>
                <a:pPr algn="ct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求</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里面有几个</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用</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除法</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计算。</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9" name="图片 8" descr="51miz-E1243563-1BBF3DC1"/>
            <p:cNvPicPr>
              <a:picLocks noChangeAspect="1"/>
            </p:cNvPicPr>
            <p:nvPr/>
          </p:nvPicPr>
          <p:blipFill>
            <a:blip r:embed="rId3"/>
            <a:stretch>
              <a:fillRect/>
            </a:stretch>
          </p:blipFill>
          <p:spPr>
            <a:xfrm>
              <a:off x="14082" y="6325"/>
              <a:ext cx="3376" cy="2532"/>
            </a:xfrm>
            <a:prstGeom prst="rect">
              <a:avLst/>
            </a:prstGeom>
          </p:spPr>
        </p:pic>
      </p:grpSp>
      <p:sp>
        <p:nvSpPr>
          <p:cNvPr id="10" name="文本框 9"/>
          <p:cNvSpPr txBox="1"/>
          <p:nvPr/>
        </p:nvSpPr>
        <p:spPr>
          <a:xfrm>
            <a:off x="4939665" y="5620385"/>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612 ÷ 18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ppt_y</p:attrName>
                                        </p:attrNameLst>
                                      </p:cBhvr>
                                      <p:tavLst>
                                        <p:tav tm="0">
                                          <p:val>
                                            <p:strVal val="#ppt_y+#ppt_h*1.125000"/>
                                          </p:val>
                                        </p:tav>
                                        <p:tav tm="100000">
                                          <p:val>
                                            <p:strVal val="#ppt_y"/>
                                          </p:val>
                                        </p:tav>
                                      </p:tavLst>
                                    </p:anim>
                                    <p:animEffect transition="in" filter="wipe(up)">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9" name="圆角矩形 28"/>
          <p:cNvSpPr/>
          <p:nvPr/>
        </p:nvSpPr>
        <p:spPr>
          <a:xfrm>
            <a:off x="7168515" y="3749040"/>
            <a:ext cx="431165"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Text Box 29"/>
          <p:cNvSpPr txBox="1">
            <a:spLocks noChangeArrowheads="1"/>
          </p:cNvSpPr>
          <p:nvPr/>
        </p:nvSpPr>
        <p:spPr bwMode="auto">
          <a:xfrm>
            <a:off x="7186606" y="366067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0" name="文本框 9"/>
          <p:cNvSpPr txBox="1"/>
          <p:nvPr/>
        </p:nvSpPr>
        <p:spPr>
          <a:xfrm>
            <a:off x="6080760" y="155194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612 ÷ 18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3" name="组合 10"/>
          <p:cNvGrpSpPr/>
          <p:nvPr/>
        </p:nvGrpSpPr>
        <p:grpSpPr>
          <a:xfrm>
            <a:off x="6223175" y="2752788"/>
            <a:ext cx="2052111" cy="548005"/>
            <a:chOff x="3414077" y="1481559"/>
            <a:chExt cx="2052111" cy="548005"/>
          </a:xfrm>
        </p:grpSpPr>
        <p:pic>
          <p:nvPicPr>
            <p:cNvPr id="14"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29"/>
            <p:cNvSpPr txBox="1">
              <a:spLocks noChangeArrowheads="1"/>
            </p:cNvSpPr>
            <p:nvPr/>
          </p:nvSpPr>
          <p:spPr bwMode="auto">
            <a:xfrm>
              <a:off x="3414077" y="1481559"/>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Text Box 30"/>
            <p:cNvSpPr txBox="1">
              <a:spLocks noChangeArrowheads="1"/>
            </p:cNvSpPr>
            <p:nvPr/>
          </p:nvSpPr>
          <p:spPr bwMode="auto">
            <a:xfrm>
              <a:off x="4089825" y="149552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6 1 2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18" name="Text Box 30"/>
          <p:cNvSpPr txBox="1">
            <a:spLocks noChangeArrowheads="1"/>
          </p:cNvSpPr>
          <p:nvPr/>
        </p:nvSpPr>
        <p:spPr bwMode="auto">
          <a:xfrm>
            <a:off x="6891541" y="3181629"/>
            <a:ext cx="725384"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5 4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Text Box 29"/>
          <p:cNvSpPr txBox="1">
            <a:spLocks noChangeArrowheads="1"/>
          </p:cNvSpPr>
          <p:nvPr/>
        </p:nvSpPr>
        <p:spPr bwMode="auto">
          <a:xfrm>
            <a:off x="7187210" y="2329538"/>
            <a:ext cx="313301"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39445" y="1417955"/>
            <a:ext cx="4024630" cy="675640"/>
            <a:chOff x="1007" y="3908"/>
            <a:chExt cx="6338" cy="1064"/>
          </a:xfrm>
        </p:grpSpPr>
        <p:sp>
          <p:nvSpPr>
            <p:cNvPr id="5" name="圆角矩形 4"/>
            <p:cNvSpPr/>
            <p:nvPr/>
          </p:nvSpPr>
          <p:spPr>
            <a:xfrm>
              <a:off x="1007" y="3908"/>
              <a:ext cx="6338" cy="1065"/>
            </a:xfrm>
            <a:prstGeom prst="roundRect">
              <a:avLst/>
            </a:prstGeom>
            <a:solidFill>
              <a:schemeClr val="accent2">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113" y="4110"/>
              <a:ext cx="6102" cy="725"/>
            </a:xfrm>
            <a:prstGeom prst="rect">
              <a:avLst/>
            </a:prstGeom>
            <a:noFill/>
          </p:spPr>
          <p:txBody>
            <a:bodyPr wrap="none" rtlCol="0">
              <a:spAutoFit/>
            </a:bodyPr>
            <a:p>
              <a:r>
                <a:rPr lang="zh-CN" altLang="en-US" sz="2400"/>
                <a:t>先用</a:t>
              </a:r>
              <a:r>
                <a:rPr lang="en-US" altLang="zh-CN" sz="2400"/>
                <a:t>18</a:t>
              </a:r>
              <a:r>
                <a:rPr lang="zh-CN" altLang="en-US" sz="2400"/>
                <a:t>试除被除数的前两位</a:t>
              </a:r>
              <a:endParaRPr lang="zh-CN" altLang="en-US" sz="2400"/>
            </a:p>
          </p:txBody>
        </p:sp>
      </p:grpSp>
      <p:sp>
        <p:nvSpPr>
          <p:cNvPr id="6" name="圆角矩形 5"/>
          <p:cNvSpPr/>
          <p:nvPr/>
        </p:nvSpPr>
        <p:spPr>
          <a:xfrm>
            <a:off x="6875145" y="2863850"/>
            <a:ext cx="625475" cy="396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8570595" y="2767330"/>
            <a:ext cx="1720215" cy="534035"/>
            <a:chOff x="10915" y="5576"/>
            <a:chExt cx="2709" cy="841"/>
          </a:xfrm>
        </p:grpSpPr>
        <p:sp>
          <p:nvSpPr>
            <p:cNvPr id="9" name="圆角矩形 8"/>
            <p:cNvSpPr/>
            <p:nvPr/>
          </p:nvSpPr>
          <p:spPr>
            <a:xfrm>
              <a:off x="10915" y="5725"/>
              <a:ext cx="2508" cy="608"/>
            </a:xfrm>
            <a:prstGeom prst="roundRect">
              <a:avLst/>
            </a:prstGeom>
            <a:solidFill>
              <a:srgbClr val="FFC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Text Box 29"/>
            <p:cNvSpPr txBox="1">
              <a:spLocks noChangeArrowheads="1"/>
            </p:cNvSpPr>
            <p:nvPr/>
          </p:nvSpPr>
          <p:spPr bwMode="auto">
            <a:xfrm>
              <a:off x="11008" y="5576"/>
              <a:ext cx="2616" cy="84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大</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1" name="直接箭头连接符 10"/>
          <p:cNvCxnSpPr/>
          <p:nvPr/>
        </p:nvCxnSpPr>
        <p:spPr>
          <a:xfrm>
            <a:off x="7914005" y="3053080"/>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6823710" y="2596515"/>
            <a:ext cx="363220"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401820" y="2336800"/>
            <a:ext cx="2704465" cy="460375"/>
            <a:chOff x="10915" y="5675"/>
            <a:chExt cx="4259" cy="725"/>
          </a:xfrm>
        </p:grpSpPr>
        <p:sp>
          <p:nvSpPr>
            <p:cNvPr id="23" name="圆角矩形 22"/>
            <p:cNvSpPr/>
            <p:nvPr/>
          </p:nvSpPr>
          <p:spPr>
            <a:xfrm>
              <a:off x="10915" y="5725"/>
              <a:ext cx="3521" cy="608"/>
            </a:xfrm>
            <a:prstGeom prst="roundRect">
              <a:avLst/>
            </a:prstGeom>
            <a:solidFill>
              <a:srgbClr val="92D05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Text Box 29"/>
            <p:cNvSpPr txBox="1">
              <a:spLocks noChangeArrowheads="1"/>
            </p:cNvSpPr>
            <p:nvPr/>
          </p:nvSpPr>
          <p:spPr bwMode="auto">
            <a:xfrm>
              <a:off x="11123" y="5675"/>
              <a:ext cx="405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商写在十位上</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5" name="直接连接符 24"/>
          <p:cNvCxnSpPr/>
          <p:nvPr/>
        </p:nvCxnSpPr>
        <p:spPr>
          <a:xfrm>
            <a:off x="6563360" y="3699510"/>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4399915" y="3749040"/>
            <a:ext cx="2399665" cy="657225"/>
            <a:chOff x="10813" y="7851"/>
            <a:chExt cx="3779" cy="1035"/>
          </a:xfrm>
        </p:grpSpPr>
        <p:sp>
          <p:nvSpPr>
            <p:cNvPr id="27" name="圆角矩形标注 26"/>
            <p:cNvSpPr/>
            <p:nvPr/>
          </p:nvSpPr>
          <p:spPr>
            <a:xfrm>
              <a:off x="10813" y="7851"/>
              <a:ext cx="3779" cy="1035"/>
            </a:xfrm>
            <a:prstGeom prst="wedgeRoundRectCallout">
              <a:avLst>
                <a:gd name="adj1" fmla="val 61881"/>
                <a:gd name="adj2" fmla="val -19371"/>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10878" y="8015"/>
              <a:ext cx="3648" cy="725"/>
            </a:xfrm>
            <a:prstGeom prst="rect">
              <a:avLst/>
            </a:prstGeom>
            <a:noFill/>
          </p:spPr>
          <p:txBody>
            <a:bodyPr wrap="none" rtlCol="0">
              <a:spAutoFit/>
            </a:bodyPr>
            <a:p>
              <a:r>
                <a:rPr lang="zh-CN" altLang="en-US" sz="2400"/>
                <a:t>余数要比除数小</a:t>
              </a:r>
              <a:endParaRPr lang="zh-CN" altLang="en-US" sz="2400"/>
            </a:p>
          </p:txBody>
        </p:sp>
      </p:grpSp>
      <p:sp>
        <p:nvSpPr>
          <p:cNvPr id="30" name="下箭头 29"/>
          <p:cNvSpPr/>
          <p:nvPr/>
        </p:nvSpPr>
        <p:spPr>
          <a:xfrm>
            <a:off x="2400300" y="2248535"/>
            <a:ext cx="485775" cy="48831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1934210" y="3001645"/>
            <a:ext cx="1542415" cy="580390"/>
            <a:chOff x="1007" y="4059"/>
            <a:chExt cx="2429" cy="914"/>
          </a:xfrm>
        </p:grpSpPr>
        <p:sp>
          <p:nvSpPr>
            <p:cNvPr id="32" name="圆角矩形 31"/>
            <p:cNvSpPr/>
            <p:nvPr/>
          </p:nvSpPr>
          <p:spPr>
            <a:xfrm>
              <a:off x="1007" y="4059"/>
              <a:ext cx="2429" cy="914"/>
            </a:xfrm>
            <a:prstGeom prst="roundRect">
              <a:avLst/>
            </a:prstGeom>
            <a:solidFill>
              <a:schemeClr val="accent2">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1113" y="4135"/>
              <a:ext cx="1995" cy="725"/>
            </a:xfrm>
            <a:prstGeom prst="rect">
              <a:avLst/>
            </a:prstGeom>
            <a:noFill/>
          </p:spPr>
          <p:txBody>
            <a:bodyPr wrap="none" rtlCol="0">
              <a:spAutoFit/>
            </a:bodyPr>
            <a:p>
              <a:r>
                <a:rPr lang="zh-CN" sz="2400"/>
                <a:t>余</a:t>
              </a:r>
              <a:r>
                <a:rPr lang="en-US" altLang="zh-CN" sz="2400"/>
                <a:t>7</a:t>
              </a:r>
              <a:r>
                <a:rPr lang="zh-CN" altLang="en-US" sz="2400"/>
                <a:t>个十</a:t>
              </a:r>
              <a:endParaRPr lang="zh-CN" altLang="en-US" sz="2400"/>
            </a:p>
          </p:txBody>
        </p:sp>
      </p:grpSp>
      <p:sp>
        <p:nvSpPr>
          <p:cNvPr id="34" name="下箭头 33"/>
          <p:cNvSpPr/>
          <p:nvPr/>
        </p:nvSpPr>
        <p:spPr>
          <a:xfrm>
            <a:off x="2414270" y="3898265"/>
            <a:ext cx="485775" cy="48831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6" name="组合 35"/>
          <p:cNvGrpSpPr/>
          <p:nvPr/>
        </p:nvGrpSpPr>
        <p:grpSpPr>
          <a:xfrm>
            <a:off x="877570" y="4528185"/>
            <a:ext cx="3559175" cy="1042670"/>
            <a:chOff x="1007" y="3908"/>
            <a:chExt cx="5605" cy="1642"/>
          </a:xfrm>
        </p:grpSpPr>
        <p:sp>
          <p:nvSpPr>
            <p:cNvPr id="37" name="圆角矩形 36"/>
            <p:cNvSpPr/>
            <p:nvPr/>
          </p:nvSpPr>
          <p:spPr>
            <a:xfrm>
              <a:off x="1007" y="3908"/>
              <a:ext cx="5605" cy="1642"/>
            </a:xfrm>
            <a:prstGeom prst="roundRect">
              <a:avLst/>
            </a:prstGeom>
            <a:solidFill>
              <a:schemeClr val="accent2">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nvSpPr>
          <p:spPr>
            <a:xfrm>
              <a:off x="1113" y="4110"/>
              <a:ext cx="5196" cy="1307"/>
            </a:xfrm>
            <a:prstGeom prst="rect">
              <a:avLst/>
            </a:prstGeom>
            <a:noFill/>
          </p:spPr>
          <p:txBody>
            <a:bodyPr wrap="none" rtlCol="0">
              <a:spAutoFit/>
            </a:bodyPr>
            <a:p>
              <a:pPr algn="ctr"/>
              <a:r>
                <a:rPr lang="en-US" altLang="zh-CN" sz="2400"/>
                <a:t>7</a:t>
              </a:r>
              <a:r>
                <a:rPr lang="zh-CN" altLang="en-US" sz="2400"/>
                <a:t>个十与落下的</a:t>
              </a:r>
              <a:r>
                <a:rPr lang="en-US" altLang="zh-CN" sz="2400"/>
                <a:t>2</a:t>
              </a:r>
              <a:r>
                <a:rPr lang="zh-CN" altLang="en-US" sz="2400"/>
                <a:t>组成</a:t>
              </a:r>
              <a:r>
                <a:rPr lang="en-US" altLang="zh-CN" sz="2400"/>
                <a:t>72</a:t>
              </a:r>
              <a:endParaRPr lang="en-US" altLang="zh-CN" sz="2400"/>
            </a:p>
            <a:p>
              <a:pPr algn="ctr"/>
              <a:r>
                <a:rPr lang="en-US" altLang="zh-CN" sz="2400"/>
                <a:t>18</a:t>
              </a:r>
              <a:r>
                <a:rPr lang="zh-CN" altLang="en-US" sz="2400"/>
                <a:t>除</a:t>
              </a:r>
              <a:r>
                <a:rPr lang="en-US" altLang="zh-CN" sz="2400"/>
                <a:t>72</a:t>
              </a:r>
              <a:endParaRPr lang="zh-CN" altLang="en-US" sz="2400"/>
            </a:p>
          </p:txBody>
        </p:sp>
      </p:grpSp>
      <p:sp>
        <p:nvSpPr>
          <p:cNvPr id="39" name="Text Box 29"/>
          <p:cNvSpPr txBox="1">
            <a:spLocks noChangeArrowheads="1"/>
          </p:cNvSpPr>
          <p:nvPr/>
        </p:nvSpPr>
        <p:spPr bwMode="auto">
          <a:xfrm>
            <a:off x="7467911" y="3660670"/>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0" name="Text Box 29"/>
          <p:cNvSpPr txBox="1">
            <a:spLocks noChangeArrowheads="1"/>
          </p:cNvSpPr>
          <p:nvPr/>
        </p:nvSpPr>
        <p:spPr bwMode="auto">
          <a:xfrm>
            <a:off x="7429780" y="2329538"/>
            <a:ext cx="313301"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41" name="直接箭头连接符 40"/>
          <p:cNvCxnSpPr/>
          <p:nvPr/>
        </p:nvCxnSpPr>
        <p:spPr>
          <a:xfrm>
            <a:off x="7912735" y="2597150"/>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8535035" y="2329815"/>
            <a:ext cx="2704465" cy="460375"/>
            <a:chOff x="10915" y="5675"/>
            <a:chExt cx="4259" cy="725"/>
          </a:xfrm>
        </p:grpSpPr>
        <p:sp>
          <p:nvSpPr>
            <p:cNvPr id="44" name="圆角矩形 43"/>
            <p:cNvSpPr/>
            <p:nvPr/>
          </p:nvSpPr>
          <p:spPr>
            <a:xfrm>
              <a:off x="10915" y="5725"/>
              <a:ext cx="3521" cy="608"/>
            </a:xfrm>
            <a:prstGeom prst="roundRect">
              <a:avLst/>
            </a:prstGeom>
            <a:solidFill>
              <a:srgbClr val="92D05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Text Box 29"/>
            <p:cNvSpPr txBox="1">
              <a:spLocks noChangeArrowheads="1"/>
            </p:cNvSpPr>
            <p:nvPr/>
          </p:nvSpPr>
          <p:spPr bwMode="auto">
            <a:xfrm>
              <a:off x="11123" y="5675"/>
              <a:ext cx="405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商写在个位上</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7" name="Text Box 30"/>
          <p:cNvSpPr txBox="1">
            <a:spLocks noChangeArrowheads="1"/>
          </p:cNvSpPr>
          <p:nvPr/>
        </p:nvSpPr>
        <p:spPr bwMode="auto">
          <a:xfrm>
            <a:off x="7191261" y="4028084"/>
            <a:ext cx="725384"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7 2</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6563995" y="455485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Text Box 29"/>
          <p:cNvSpPr txBox="1">
            <a:spLocks noChangeArrowheads="1"/>
          </p:cNvSpPr>
          <p:nvPr/>
        </p:nvSpPr>
        <p:spPr bwMode="auto">
          <a:xfrm>
            <a:off x="7467911" y="453506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Text Box 29"/>
          <p:cNvSpPr txBox="1">
            <a:spLocks noChangeArrowheads="1"/>
          </p:cNvSpPr>
          <p:nvPr/>
        </p:nvSpPr>
        <p:spPr bwMode="auto">
          <a:xfrm>
            <a:off x="7899400" y="1512570"/>
            <a:ext cx="218948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34</a:t>
            </a:r>
            <a:r>
              <a:rPr lang="zh-CN" altLang="en-US" sz="2400" dirty="0">
                <a:solidFill>
                  <a:schemeClr val="tx1"/>
                </a:solidFill>
                <a:latin typeface="微软雅黑" panose="020B0503020204020204" pitchFamily="34" charset="-122"/>
                <a:ea typeface="微软雅黑" panose="020B0503020204020204" pitchFamily="34" charset="-122"/>
              </a:rPr>
              <a:t>（组）</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6061710" y="5536565"/>
            <a:ext cx="297815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答：可以组成</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组。</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1)">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par>
                          <p:cTn id="38" fill="hold">
                            <p:stCondLst>
                              <p:cond delay="500"/>
                            </p:stCondLst>
                            <p:childTnLst>
                              <p:par>
                                <p:cTn id="39" presetID="22" presetClass="entr" presetSubtype="2"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right)">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up)">
                                      <p:cBhvr>
                                        <p:cTn id="67" dur="500"/>
                                        <p:tgtEl>
                                          <p:spTgt spid="46"/>
                                        </p:tgtEl>
                                      </p:cBhvr>
                                    </p:animEffect>
                                  </p:childTnLst>
                                </p:cTn>
                              </p:par>
                            </p:childTnLst>
                          </p:cTn>
                        </p:par>
                      </p:childTnLst>
                    </p:cTn>
                  </p:par>
                  <p:par>
                    <p:cTn id="68" fill="hold">
                      <p:stCondLst>
                        <p:cond delay="indefinite"/>
                      </p:stCondLst>
                      <p:childTnLst>
                        <p:par>
                          <p:cTn id="69" fill="hold">
                            <p:stCondLst>
                              <p:cond delay="0"/>
                            </p:stCondLst>
                            <p:childTnLst>
                              <p:par>
                                <p:cTn id="70" presetID="23" presetClass="exit" presetSubtype="32" fill="hold" grpId="1" nodeType="clickEffect">
                                  <p:stCondLst>
                                    <p:cond delay="0"/>
                                  </p:stCondLst>
                                  <p:childTnLst>
                                    <p:anim calcmode="lin" valueType="num">
                                      <p:cBhvr>
                                        <p:cTn id="71" dur="500"/>
                                        <p:tgtEl>
                                          <p:spTgt spid="29"/>
                                        </p:tgtEl>
                                        <p:attrNameLst>
                                          <p:attrName>ppt_w</p:attrName>
                                        </p:attrNameLst>
                                      </p:cBhvr>
                                      <p:tavLst>
                                        <p:tav tm="0">
                                          <p:val>
                                            <p:strVal val="ppt_w"/>
                                          </p:val>
                                        </p:tav>
                                        <p:tav tm="100000">
                                          <p:val>
                                            <p:fltVal val="0"/>
                                          </p:val>
                                        </p:tav>
                                      </p:tavLst>
                                    </p:anim>
                                    <p:anim calcmode="lin" valueType="num">
                                      <p:cBhvr>
                                        <p:cTn id="72" dur="500"/>
                                        <p:tgtEl>
                                          <p:spTgt spid="29"/>
                                        </p:tgtEl>
                                        <p:attrNameLst>
                                          <p:attrName>ppt_h</p:attrName>
                                        </p:attrNameLst>
                                      </p:cBhvr>
                                      <p:tavLst>
                                        <p:tav tm="0">
                                          <p:val>
                                            <p:strVal val="ppt_h"/>
                                          </p:val>
                                        </p:tav>
                                        <p:tav tm="100000">
                                          <p:val>
                                            <p:fltVal val="0"/>
                                          </p:val>
                                        </p:tav>
                                      </p:tavLst>
                                    </p:anim>
                                    <p:set>
                                      <p:cBhvr>
                                        <p:cTn id="73" dur="1" fill="hold">
                                          <p:stCondLst>
                                            <p:cond delay="499"/>
                                          </p:stCondLst>
                                        </p:cTn>
                                        <p:tgtEl>
                                          <p:spTgt spid="29"/>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nodeType="click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p:tgtEl>
                                          <p:spTgt spid="31"/>
                                        </p:tgtEl>
                                        <p:attrNameLst>
                                          <p:attrName>ppt_y</p:attrName>
                                        </p:attrNameLst>
                                      </p:cBhvr>
                                      <p:tavLst>
                                        <p:tav tm="0">
                                          <p:val>
                                            <p:strVal val="#ppt_y+#ppt_h*1.125000"/>
                                          </p:val>
                                        </p:tav>
                                        <p:tav tm="100000">
                                          <p:val>
                                            <p:strVal val="#ppt_y"/>
                                          </p:val>
                                        </p:tav>
                                      </p:tavLst>
                                    </p:anim>
                                    <p:animEffect transition="in" filter="wipe(up)">
                                      <p:cBhvr>
                                        <p:cTn id="84" dur="500"/>
                                        <p:tgtEl>
                                          <p:spTgt spid="31"/>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up)">
                                      <p:cBhvr>
                                        <p:cTn id="94" dur="500"/>
                                        <p:tgtEl>
                                          <p:spTgt spid="34"/>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4" fill="hold" nodeType="click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additive="base">
                                        <p:cTn id="99" dur="500"/>
                                        <p:tgtEl>
                                          <p:spTgt spid="36"/>
                                        </p:tgtEl>
                                        <p:attrNameLst>
                                          <p:attrName>ppt_y</p:attrName>
                                        </p:attrNameLst>
                                      </p:cBhvr>
                                      <p:tavLst>
                                        <p:tav tm="0">
                                          <p:val>
                                            <p:strVal val="#ppt_y+#ppt_h*1.125000"/>
                                          </p:val>
                                        </p:tav>
                                        <p:tav tm="100000">
                                          <p:val>
                                            <p:strVal val="#ppt_y"/>
                                          </p:val>
                                        </p:tav>
                                      </p:tavLst>
                                    </p:anim>
                                    <p:animEffect transition="in" filter="wipe(up)">
                                      <p:cBhvr>
                                        <p:cTn id="100" dur="500"/>
                                        <p:tgtEl>
                                          <p:spTgt spid="36"/>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fade">
                                      <p:cBhvr>
                                        <p:cTn id="105" dur="500"/>
                                        <p:tgtEl>
                                          <p:spTgt spid="40"/>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wipe(left)">
                                      <p:cBhvr>
                                        <p:cTn id="110" dur="500"/>
                                        <p:tgtEl>
                                          <p:spTgt spid="41"/>
                                        </p:tgtEl>
                                      </p:cBhvr>
                                    </p:animEffect>
                                  </p:childTnLst>
                                </p:cTn>
                              </p:par>
                            </p:childTnLst>
                          </p:cTn>
                        </p:par>
                        <p:par>
                          <p:cTn id="111" fill="hold">
                            <p:stCondLst>
                              <p:cond delay="500"/>
                            </p:stCondLst>
                            <p:childTnLst>
                              <p:par>
                                <p:cTn id="112" presetID="22" presetClass="entr" presetSubtype="8" fill="hold" nodeType="afterEffect">
                                  <p:stCondLst>
                                    <p:cond delay="0"/>
                                  </p:stCondLst>
                                  <p:childTnLst>
                                    <p:set>
                                      <p:cBhvr>
                                        <p:cTn id="113" dur="1" fill="hold">
                                          <p:stCondLst>
                                            <p:cond delay="0"/>
                                          </p:stCondLst>
                                        </p:cTn>
                                        <p:tgtEl>
                                          <p:spTgt spid="42"/>
                                        </p:tgtEl>
                                        <p:attrNameLst>
                                          <p:attrName>style.visibility</p:attrName>
                                        </p:attrNameLst>
                                      </p:cBhvr>
                                      <p:to>
                                        <p:strVal val="visible"/>
                                      </p:to>
                                    </p:set>
                                    <p:animEffect transition="in" filter="wipe(left)">
                                      <p:cBhvr>
                                        <p:cTn id="114" dur="500"/>
                                        <p:tgtEl>
                                          <p:spTgt spid="42"/>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47"/>
                                        </p:tgtEl>
                                        <p:attrNameLst>
                                          <p:attrName>style.visibility</p:attrName>
                                        </p:attrNameLst>
                                      </p:cBhvr>
                                      <p:to>
                                        <p:strVal val="visible"/>
                                      </p:to>
                                    </p:set>
                                    <p:animEffect transition="in" filter="fade">
                                      <p:cBhvr>
                                        <p:cTn id="119" dur="500"/>
                                        <p:tgtEl>
                                          <p:spTgt spid="47"/>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wipe(left)">
                                      <p:cBhvr>
                                        <p:cTn id="124" dur="500"/>
                                        <p:tgtEl>
                                          <p:spTgt spid="48"/>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49"/>
                                        </p:tgtEl>
                                        <p:attrNameLst>
                                          <p:attrName>style.visibility</p:attrName>
                                        </p:attrNameLst>
                                      </p:cBhvr>
                                      <p:to>
                                        <p:strVal val="visible"/>
                                      </p:to>
                                    </p:set>
                                    <p:animEffect transition="in" filter="fade">
                                      <p:cBhvr>
                                        <p:cTn id="129" dur="500"/>
                                        <p:tgtEl>
                                          <p:spTgt spid="49"/>
                                        </p:tgtEl>
                                      </p:cBhvr>
                                    </p:animEffec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grpId="0" nodeType="clickEffect">
                                  <p:stCondLst>
                                    <p:cond delay="0"/>
                                  </p:stCondLst>
                                  <p:childTnLst>
                                    <p:set>
                                      <p:cBhvr>
                                        <p:cTn id="133" dur="1" fill="hold">
                                          <p:stCondLst>
                                            <p:cond delay="0"/>
                                          </p:stCondLst>
                                        </p:cTn>
                                        <p:tgtEl>
                                          <p:spTgt spid="50"/>
                                        </p:tgtEl>
                                        <p:attrNameLst>
                                          <p:attrName>style.visibility</p:attrName>
                                        </p:attrNameLst>
                                      </p:cBhvr>
                                      <p:to>
                                        <p:strVal val="visible"/>
                                      </p:to>
                                    </p:set>
                                    <p:animEffect transition="in" filter="fade">
                                      <p:cBhvr>
                                        <p:cTn id="134" dur="500"/>
                                        <p:tgtEl>
                                          <p:spTgt spid="50"/>
                                        </p:tgtEl>
                                      </p:cBhvr>
                                    </p:animEffect>
                                  </p:childTnLst>
                                </p:cTn>
                              </p:par>
                            </p:childTnLst>
                          </p:cTn>
                        </p:par>
                      </p:childTnLst>
                    </p:cTn>
                  </p:par>
                  <p:par>
                    <p:cTn id="135" fill="hold">
                      <p:stCondLst>
                        <p:cond delay="indefinite"/>
                      </p:stCondLst>
                      <p:childTnLst>
                        <p:par>
                          <p:cTn id="136" fill="hold">
                            <p:stCondLst>
                              <p:cond delay="0"/>
                            </p:stCondLst>
                            <p:childTnLst>
                              <p:par>
                                <p:cTn id="137" presetID="12" presetClass="entr" presetSubtype="4" fill="hold" nodeType="clickEffect">
                                  <p:stCondLst>
                                    <p:cond delay="0"/>
                                  </p:stCondLst>
                                  <p:childTnLst>
                                    <p:set>
                                      <p:cBhvr>
                                        <p:cTn id="138" dur="1" fill="hold">
                                          <p:stCondLst>
                                            <p:cond delay="0"/>
                                          </p:stCondLst>
                                        </p:cTn>
                                        <p:tgtEl>
                                          <p:spTgt spid="51">
                                            <p:txEl>
                                              <p:pRg st="0" end="0"/>
                                            </p:txEl>
                                          </p:spTgt>
                                        </p:tgtEl>
                                        <p:attrNameLst>
                                          <p:attrName>style.visibility</p:attrName>
                                        </p:attrNameLst>
                                      </p:cBhvr>
                                      <p:to>
                                        <p:strVal val="visible"/>
                                      </p:to>
                                    </p:set>
                                    <p:anim calcmode="lin" valueType="num">
                                      <p:cBhvr additive="base">
                                        <p:cTn id="139" dur="500"/>
                                        <p:tgtEl>
                                          <p:spTgt spid="51">
                                            <p:txEl>
                                              <p:pRg st="0" end="0"/>
                                            </p:txEl>
                                          </p:spTgt>
                                        </p:tgtEl>
                                        <p:attrNameLst>
                                          <p:attrName>ppt_y</p:attrName>
                                        </p:attrNameLst>
                                      </p:cBhvr>
                                      <p:tavLst>
                                        <p:tav tm="0">
                                          <p:val>
                                            <p:strVal val="#ppt_y+#ppt_h*1.125000"/>
                                          </p:val>
                                        </p:tav>
                                        <p:tav tm="100000">
                                          <p:val>
                                            <p:strVal val="#ppt_y"/>
                                          </p:val>
                                        </p:tav>
                                      </p:tavLst>
                                    </p:anim>
                                    <p:animEffect transition="in" filter="wipe(up)">
                                      <p:cBhvr>
                                        <p:cTn id="140" dur="500"/>
                                        <p:tgtEl>
                                          <p:spTgt spid="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6" grpId="0" bldLvl="0" animBg="1"/>
      <p:bldP spid="26" grpId="0" bldLvl="0" animBg="1"/>
      <p:bldP spid="29" grpId="0" bldLvl="0" animBg="1"/>
      <p:bldP spid="29" grpId="1" bldLvl="0" animBg="1"/>
      <p:bldP spid="39" grpId="0" bldLvl="0" animBg="1"/>
      <p:bldP spid="40" grpId="0" bldLvl="0" animBg="1"/>
      <p:bldP spid="47" grpId="0" bldLvl="0" animBg="1"/>
      <p:bldP spid="49" grpId="0" bldLvl="0" animBg="1"/>
      <p:bldP spid="50" grpId="0" bldLvl="0" animBg="1"/>
      <p:bldP spid="30"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9" name="圆角矩形 28"/>
          <p:cNvSpPr/>
          <p:nvPr/>
        </p:nvSpPr>
        <p:spPr>
          <a:xfrm>
            <a:off x="7333615" y="4177665"/>
            <a:ext cx="431165" cy="418465"/>
          </a:xfrm>
          <a:prstGeom prst="roundRect">
            <a:avLst/>
          </a:prstGeom>
          <a:solidFill>
            <a:srgbClr val="07FF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Text Box 29"/>
          <p:cNvSpPr txBox="1">
            <a:spLocks noChangeArrowheads="1"/>
          </p:cNvSpPr>
          <p:nvPr/>
        </p:nvSpPr>
        <p:spPr bwMode="auto">
          <a:xfrm>
            <a:off x="7351706" y="408929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0" name="文本框 9"/>
          <p:cNvSpPr txBox="1"/>
          <p:nvPr/>
        </p:nvSpPr>
        <p:spPr>
          <a:xfrm>
            <a:off x="6245860" y="1567815"/>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940 ÷ 31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3" name="组合 10"/>
          <p:cNvGrpSpPr/>
          <p:nvPr/>
        </p:nvGrpSpPr>
        <p:grpSpPr>
          <a:xfrm>
            <a:off x="6388275" y="3181413"/>
            <a:ext cx="2052111" cy="548005"/>
            <a:chOff x="3414077" y="1481559"/>
            <a:chExt cx="2052111" cy="548005"/>
          </a:xfrm>
        </p:grpSpPr>
        <p:pic>
          <p:nvPicPr>
            <p:cNvPr id="14"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29"/>
            <p:cNvSpPr txBox="1">
              <a:spLocks noChangeArrowheads="1"/>
            </p:cNvSpPr>
            <p:nvPr/>
          </p:nvSpPr>
          <p:spPr bwMode="auto">
            <a:xfrm>
              <a:off x="3414077" y="1481559"/>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Text Box 30"/>
            <p:cNvSpPr txBox="1">
              <a:spLocks noChangeArrowheads="1"/>
            </p:cNvSpPr>
            <p:nvPr/>
          </p:nvSpPr>
          <p:spPr bwMode="auto">
            <a:xfrm>
              <a:off x="4089825" y="149552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18" name="Text Box 30"/>
          <p:cNvSpPr txBox="1">
            <a:spLocks noChangeArrowheads="1"/>
          </p:cNvSpPr>
          <p:nvPr/>
        </p:nvSpPr>
        <p:spPr bwMode="auto">
          <a:xfrm>
            <a:off x="7056641" y="3610254"/>
            <a:ext cx="725384"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Text Box 29"/>
          <p:cNvSpPr txBox="1">
            <a:spLocks noChangeArrowheads="1"/>
          </p:cNvSpPr>
          <p:nvPr/>
        </p:nvSpPr>
        <p:spPr bwMode="auto">
          <a:xfrm>
            <a:off x="7352310" y="2758163"/>
            <a:ext cx="313301"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39445" y="1417955"/>
            <a:ext cx="4024630" cy="676275"/>
            <a:chOff x="1007" y="3908"/>
            <a:chExt cx="6338" cy="1065"/>
          </a:xfrm>
        </p:grpSpPr>
        <p:sp>
          <p:nvSpPr>
            <p:cNvPr id="5" name="圆角矩形 4"/>
            <p:cNvSpPr/>
            <p:nvPr/>
          </p:nvSpPr>
          <p:spPr>
            <a:xfrm>
              <a:off x="1007" y="3908"/>
              <a:ext cx="6338" cy="1065"/>
            </a:xfrm>
            <a:prstGeom prst="roundRect">
              <a:avLst/>
            </a:prstGeom>
            <a:solidFill>
              <a:schemeClr val="accent2">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113" y="4110"/>
              <a:ext cx="6102" cy="725"/>
            </a:xfrm>
            <a:prstGeom prst="rect">
              <a:avLst/>
            </a:prstGeom>
            <a:noFill/>
          </p:spPr>
          <p:txBody>
            <a:bodyPr wrap="none" rtlCol="0">
              <a:spAutoFit/>
            </a:bodyPr>
            <a:p>
              <a:r>
                <a:rPr lang="zh-CN" altLang="en-US" sz="2400"/>
                <a:t>先用</a:t>
              </a:r>
              <a:r>
                <a:rPr lang="en-US" altLang="zh-CN" sz="2400"/>
                <a:t>31</a:t>
              </a:r>
              <a:r>
                <a:rPr lang="zh-CN" altLang="en-US" sz="2400"/>
                <a:t>试除被除数的前两位</a:t>
              </a:r>
              <a:endParaRPr lang="zh-CN" altLang="en-US" sz="2400"/>
            </a:p>
          </p:txBody>
        </p:sp>
      </p:grpSp>
      <p:sp>
        <p:nvSpPr>
          <p:cNvPr id="6" name="圆角矩形 5"/>
          <p:cNvSpPr/>
          <p:nvPr/>
        </p:nvSpPr>
        <p:spPr>
          <a:xfrm>
            <a:off x="7040245" y="3292475"/>
            <a:ext cx="625475" cy="396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8735695" y="3195955"/>
            <a:ext cx="1720215" cy="534035"/>
            <a:chOff x="10915" y="5576"/>
            <a:chExt cx="2709" cy="841"/>
          </a:xfrm>
        </p:grpSpPr>
        <p:sp>
          <p:nvSpPr>
            <p:cNvPr id="9" name="圆角矩形 8"/>
            <p:cNvSpPr/>
            <p:nvPr/>
          </p:nvSpPr>
          <p:spPr>
            <a:xfrm>
              <a:off x="10915" y="5725"/>
              <a:ext cx="2508" cy="608"/>
            </a:xfrm>
            <a:prstGeom prst="roundRect">
              <a:avLst/>
            </a:prstGeom>
            <a:solidFill>
              <a:srgbClr val="FFC00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Text Box 29"/>
            <p:cNvSpPr txBox="1">
              <a:spLocks noChangeArrowheads="1"/>
            </p:cNvSpPr>
            <p:nvPr/>
          </p:nvSpPr>
          <p:spPr bwMode="auto">
            <a:xfrm>
              <a:off x="11008" y="5576"/>
              <a:ext cx="2616" cy="841"/>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比</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大</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11" name="直接箭头连接符 10"/>
          <p:cNvCxnSpPr/>
          <p:nvPr/>
        </p:nvCxnSpPr>
        <p:spPr>
          <a:xfrm>
            <a:off x="8079105" y="3481705"/>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6988810" y="3025140"/>
            <a:ext cx="363220"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566920" y="2765425"/>
            <a:ext cx="2704465" cy="460375"/>
            <a:chOff x="10915" y="5675"/>
            <a:chExt cx="4259" cy="725"/>
          </a:xfrm>
        </p:grpSpPr>
        <p:sp>
          <p:nvSpPr>
            <p:cNvPr id="23" name="圆角矩形 22"/>
            <p:cNvSpPr/>
            <p:nvPr/>
          </p:nvSpPr>
          <p:spPr>
            <a:xfrm>
              <a:off x="10915" y="5725"/>
              <a:ext cx="3521" cy="608"/>
            </a:xfrm>
            <a:prstGeom prst="roundRect">
              <a:avLst/>
            </a:prstGeom>
            <a:solidFill>
              <a:srgbClr val="92D05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Text Box 29"/>
            <p:cNvSpPr txBox="1">
              <a:spLocks noChangeArrowheads="1"/>
            </p:cNvSpPr>
            <p:nvPr/>
          </p:nvSpPr>
          <p:spPr bwMode="auto">
            <a:xfrm>
              <a:off x="11123" y="5675"/>
              <a:ext cx="405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商写在十位上</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cxnSp>
        <p:nvCxnSpPr>
          <p:cNvPr id="25" name="直接连接符 24"/>
          <p:cNvCxnSpPr/>
          <p:nvPr/>
        </p:nvCxnSpPr>
        <p:spPr>
          <a:xfrm>
            <a:off x="6728460" y="412813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4565015" y="4177665"/>
            <a:ext cx="2399665" cy="657225"/>
            <a:chOff x="10813" y="7851"/>
            <a:chExt cx="3779" cy="1035"/>
          </a:xfrm>
        </p:grpSpPr>
        <p:sp>
          <p:nvSpPr>
            <p:cNvPr id="27" name="圆角矩形标注 26"/>
            <p:cNvSpPr/>
            <p:nvPr/>
          </p:nvSpPr>
          <p:spPr>
            <a:xfrm>
              <a:off x="10813" y="7851"/>
              <a:ext cx="3779" cy="1035"/>
            </a:xfrm>
            <a:prstGeom prst="wedgeRoundRectCallout">
              <a:avLst>
                <a:gd name="adj1" fmla="val 61881"/>
                <a:gd name="adj2" fmla="val -19371"/>
                <a:gd name="adj3" fmla="val 16667"/>
              </a:avLst>
            </a:prstGeom>
            <a:solidFill>
              <a:srgbClr val="FAFAFA"/>
            </a:solidFill>
            <a:ln w="2857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10878" y="8015"/>
              <a:ext cx="3648" cy="725"/>
            </a:xfrm>
            <a:prstGeom prst="rect">
              <a:avLst/>
            </a:prstGeom>
            <a:noFill/>
          </p:spPr>
          <p:txBody>
            <a:bodyPr wrap="none" rtlCol="0">
              <a:spAutoFit/>
            </a:bodyPr>
            <a:p>
              <a:r>
                <a:rPr lang="zh-CN" altLang="en-US" sz="2400"/>
                <a:t>余数要比除数小</a:t>
              </a:r>
              <a:endParaRPr lang="zh-CN" altLang="en-US" sz="2400"/>
            </a:p>
          </p:txBody>
        </p:sp>
      </p:grpSp>
      <p:sp>
        <p:nvSpPr>
          <p:cNvPr id="30" name="下箭头 29"/>
          <p:cNvSpPr/>
          <p:nvPr/>
        </p:nvSpPr>
        <p:spPr>
          <a:xfrm>
            <a:off x="2400300" y="2248535"/>
            <a:ext cx="485775" cy="48831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1934210" y="3001645"/>
            <a:ext cx="1542415" cy="580390"/>
            <a:chOff x="1007" y="4059"/>
            <a:chExt cx="2429" cy="914"/>
          </a:xfrm>
        </p:grpSpPr>
        <p:sp>
          <p:nvSpPr>
            <p:cNvPr id="32" name="圆角矩形 31"/>
            <p:cNvSpPr/>
            <p:nvPr/>
          </p:nvSpPr>
          <p:spPr>
            <a:xfrm>
              <a:off x="1007" y="4059"/>
              <a:ext cx="2429" cy="914"/>
            </a:xfrm>
            <a:prstGeom prst="roundRect">
              <a:avLst/>
            </a:prstGeom>
            <a:solidFill>
              <a:schemeClr val="accent2">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1113" y="4135"/>
              <a:ext cx="1995" cy="725"/>
            </a:xfrm>
            <a:prstGeom prst="rect">
              <a:avLst/>
            </a:prstGeom>
            <a:noFill/>
          </p:spPr>
          <p:txBody>
            <a:bodyPr wrap="none" rtlCol="0">
              <a:spAutoFit/>
            </a:bodyPr>
            <a:p>
              <a:r>
                <a:rPr lang="zh-CN" sz="2400"/>
                <a:t>余</a:t>
              </a:r>
              <a:r>
                <a:rPr lang="en-US" altLang="zh-CN" sz="2400"/>
                <a:t>1</a:t>
              </a:r>
              <a:r>
                <a:rPr lang="zh-CN" altLang="en-US" sz="2400"/>
                <a:t>个十</a:t>
              </a:r>
              <a:endParaRPr lang="zh-CN" altLang="en-US" sz="2400"/>
            </a:p>
          </p:txBody>
        </p:sp>
      </p:grpSp>
      <p:sp>
        <p:nvSpPr>
          <p:cNvPr id="34" name="下箭头 33"/>
          <p:cNvSpPr/>
          <p:nvPr/>
        </p:nvSpPr>
        <p:spPr>
          <a:xfrm>
            <a:off x="2414270" y="3818890"/>
            <a:ext cx="485775" cy="48831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6" name="组合 35"/>
          <p:cNvGrpSpPr/>
          <p:nvPr/>
        </p:nvGrpSpPr>
        <p:grpSpPr>
          <a:xfrm>
            <a:off x="877570" y="4321810"/>
            <a:ext cx="3559175" cy="1042670"/>
            <a:chOff x="1007" y="3908"/>
            <a:chExt cx="5605" cy="1642"/>
          </a:xfrm>
        </p:grpSpPr>
        <p:sp>
          <p:nvSpPr>
            <p:cNvPr id="37" name="圆角矩形 36"/>
            <p:cNvSpPr/>
            <p:nvPr/>
          </p:nvSpPr>
          <p:spPr>
            <a:xfrm>
              <a:off x="1007" y="3908"/>
              <a:ext cx="5605" cy="1642"/>
            </a:xfrm>
            <a:prstGeom prst="roundRect">
              <a:avLst/>
            </a:prstGeom>
            <a:solidFill>
              <a:schemeClr val="accent2">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文本框 37"/>
            <p:cNvSpPr txBox="1"/>
            <p:nvPr/>
          </p:nvSpPr>
          <p:spPr>
            <a:xfrm>
              <a:off x="1117" y="4110"/>
              <a:ext cx="5196" cy="1307"/>
            </a:xfrm>
            <a:prstGeom prst="rect">
              <a:avLst/>
            </a:prstGeom>
            <a:noFill/>
          </p:spPr>
          <p:txBody>
            <a:bodyPr wrap="none" rtlCol="0">
              <a:spAutoFit/>
            </a:bodyPr>
            <a:p>
              <a:pPr algn="ctr"/>
              <a:r>
                <a:rPr lang="en-US" altLang="zh-CN" sz="2400"/>
                <a:t>1</a:t>
              </a:r>
              <a:r>
                <a:rPr lang="zh-CN" altLang="en-US" sz="2400"/>
                <a:t>个十与落下的</a:t>
              </a:r>
              <a:r>
                <a:rPr lang="en-US" altLang="zh-CN" sz="2400"/>
                <a:t>0</a:t>
              </a:r>
              <a:r>
                <a:rPr lang="zh-CN" altLang="en-US" sz="2400"/>
                <a:t>组成</a:t>
              </a:r>
              <a:r>
                <a:rPr lang="en-US" altLang="zh-CN" sz="2400"/>
                <a:t>10</a:t>
              </a:r>
              <a:endParaRPr lang="en-US" altLang="zh-CN" sz="2400"/>
            </a:p>
            <a:p>
              <a:pPr algn="ctr"/>
              <a:r>
                <a:rPr lang="en-US" altLang="zh-CN" sz="2400"/>
                <a:t>31</a:t>
              </a:r>
              <a:r>
                <a:rPr lang="zh-CN" altLang="en-US" sz="2400"/>
                <a:t>除</a:t>
              </a:r>
              <a:r>
                <a:rPr lang="en-US" altLang="zh-CN" sz="2400"/>
                <a:t>10</a:t>
              </a:r>
              <a:endParaRPr lang="en-US" altLang="zh-CN" sz="2400"/>
            </a:p>
          </p:txBody>
        </p:sp>
      </p:grpSp>
      <p:sp>
        <p:nvSpPr>
          <p:cNvPr id="39" name="Text Box 29"/>
          <p:cNvSpPr txBox="1">
            <a:spLocks noChangeArrowheads="1"/>
          </p:cNvSpPr>
          <p:nvPr/>
        </p:nvSpPr>
        <p:spPr bwMode="auto">
          <a:xfrm>
            <a:off x="7633011" y="408929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0" name="Text Box 29"/>
          <p:cNvSpPr txBox="1">
            <a:spLocks noChangeArrowheads="1"/>
          </p:cNvSpPr>
          <p:nvPr/>
        </p:nvSpPr>
        <p:spPr bwMode="auto">
          <a:xfrm>
            <a:off x="7594880" y="2758163"/>
            <a:ext cx="313301"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41" name="直接箭头连接符 40"/>
          <p:cNvCxnSpPr/>
          <p:nvPr/>
        </p:nvCxnSpPr>
        <p:spPr>
          <a:xfrm>
            <a:off x="8077835" y="3025775"/>
            <a:ext cx="546735" cy="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8733155" y="2790190"/>
            <a:ext cx="2704465" cy="460375"/>
            <a:chOff x="10915" y="5675"/>
            <a:chExt cx="4259" cy="725"/>
          </a:xfrm>
        </p:grpSpPr>
        <p:sp>
          <p:nvSpPr>
            <p:cNvPr id="44" name="圆角矩形 43"/>
            <p:cNvSpPr/>
            <p:nvPr/>
          </p:nvSpPr>
          <p:spPr>
            <a:xfrm>
              <a:off x="10915" y="5725"/>
              <a:ext cx="3521" cy="608"/>
            </a:xfrm>
            <a:prstGeom prst="roundRect">
              <a:avLst/>
            </a:prstGeom>
            <a:solidFill>
              <a:srgbClr val="92D050"/>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Text Box 29"/>
            <p:cNvSpPr txBox="1">
              <a:spLocks noChangeArrowheads="1"/>
            </p:cNvSpPr>
            <p:nvPr/>
          </p:nvSpPr>
          <p:spPr bwMode="auto">
            <a:xfrm>
              <a:off x="11123" y="5675"/>
              <a:ext cx="405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商写在个位上</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0" name="Text Box 29"/>
          <p:cNvSpPr txBox="1">
            <a:spLocks noChangeArrowheads="1"/>
          </p:cNvSpPr>
          <p:nvPr/>
        </p:nvSpPr>
        <p:spPr bwMode="auto">
          <a:xfrm>
            <a:off x="8064500" y="1528445"/>
            <a:ext cx="218948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r>
              <a:rPr lang="en-US" sz="2400" dirty="0">
                <a:solidFill>
                  <a:schemeClr val="tx1"/>
                </a:solidFill>
                <a:latin typeface="微软雅黑" panose="020B0503020204020204" pitchFamily="34" charset="-122"/>
                <a:ea typeface="微软雅黑" panose="020B0503020204020204" pitchFamily="34" charset="-122"/>
              </a:rPr>
              <a:t>0······10</a:t>
            </a:r>
            <a:endParaRPr lang="en-US" sz="2400" dirty="0">
              <a:solidFill>
                <a:schemeClr val="tx1"/>
              </a:solidFill>
              <a:latin typeface="微软雅黑" panose="020B0503020204020204" pitchFamily="34" charset="-122"/>
              <a:ea typeface="微软雅黑" panose="020B0503020204020204" pitchFamily="34" charset="-122"/>
            </a:endParaRPr>
          </a:p>
        </p:txBody>
      </p:sp>
      <p:sp>
        <p:nvSpPr>
          <p:cNvPr id="7" name="下箭头 6"/>
          <p:cNvSpPr/>
          <p:nvPr/>
        </p:nvSpPr>
        <p:spPr>
          <a:xfrm>
            <a:off x="2414270" y="5407660"/>
            <a:ext cx="485775" cy="40830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7" name="组合 16"/>
          <p:cNvGrpSpPr/>
          <p:nvPr/>
        </p:nvGrpSpPr>
        <p:grpSpPr>
          <a:xfrm>
            <a:off x="1483360" y="5923915"/>
            <a:ext cx="2159635" cy="589280"/>
            <a:chOff x="1007" y="4045"/>
            <a:chExt cx="3401" cy="928"/>
          </a:xfrm>
        </p:grpSpPr>
        <p:sp>
          <p:nvSpPr>
            <p:cNvPr id="20" name="圆角矩形 19"/>
            <p:cNvSpPr/>
            <p:nvPr/>
          </p:nvSpPr>
          <p:spPr>
            <a:xfrm>
              <a:off x="1007" y="4045"/>
              <a:ext cx="3401" cy="928"/>
            </a:xfrm>
            <a:prstGeom prst="roundRect">
              <a:avLst/>
            </a:prstGeom>
            <a:solidFill>
              <a:schemeClr val="accent2">
                <a:lumMod val="60000"/>
                <a:lumOff val="40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191" y="4135"/>
              <a:ext cx="2955" cy="725"/>
            </a:xfrm>
            <a:prstGeom prst="rect">
              <a:avLst/>
            </a:prstGeom>
            <a:noFill/>
          </p:spPr>
          <p:txBody>
            <a:bodyPr wrap="none" rtlCol="0">
              <a:spAutoFit/>
            </a:bodyPr>
            <a:p>
              <a:r>
                <a:rPr lang="zh-CN" altLang="en-US" sz="2400"/>
                <a:t>不够除，商</a:t>
              </a:r>
              <a:r>
                <a:rPr lang="en-US" altLang="zh-CN" sz="2400"/>
                <a:t>0</a:t>
              </a:r>
              <a:endParaRPr lang="en-US" altLang="zh-CN" sz="2400"/>
            </a:p>
          </p:txBody>
        </p:sp>
      </p:grpSp>
      <p:grpSp>
        <p:nvGrpSpPr>
          <p:cNvPr id="35" name="组合 34"/>
          <p:cNvGrpSpPr/>
          <p:nvPr/>
        </p:nvGrpSpPr>
        <p:grpSpPr>
          <a:xfrm>
            <a:off x="8288655" y="2154555"/>
            <a:ext cx="1481455" cy="592455"/>
            <a:chOff x="3593" y="3970"/>
            <a:chExt cx="2333" cy="933"/>
          </a:xfrm>
        </p:grpSpPr>
        <p:sp>
          <p:nvSpPr>
            <p:cNvPr id="52" name="圆角矩形标注 51"/>
            <p:cNvSpPr/>
            <p:nvPr/>
          </p:nvSpPr>
          <p:spPr>
            <a:xfrm rot="16200000">
              <a:off x="4293" y="3270"/>
              <a:ext cx="933" cy="2333"/>
            </a:xfrm>
            <a:prstGeom prst="wedgeRoundRectCallout">
              <a:avLst>
                <a:gd name="adj1" fmla="val -67363"/>
                <a:gd name="adj2" fmla="val -78246"/>
                <a:gd name="adj3" fmla="val 16667"/>
              </a:avLst>
            </a:prstGeom>
            <a:solidFill>
              <a:schemeClr val="accent6">
                <a:lumMod val="60000"/>
                <a:lumOff val="40000"/>
              </a:schemeClr>
            </a:solidFill>
            <a:ln w="254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文本框 52"/>
            <p:cNvSpPr txBox="1"/>
            <p:nvPr/>
          </p:nvSpPr>
          <p:spPr>
            <a:xfrm>
              <a:off x="3641" y="4078"/>
              <a:ext cx="2208"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占位作用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54" name="文本框 53"/>
          <p:cNvSpPr txBox="1"/>
          <p:nvPr/>
        </p:nvSpPr>
        <p:spPr>
          <a:xfrm>
            <a:off x="4581525" y="688975"/>
            <a:ext cx="1706880" cy="460375"/>
          </a:xfrm>
          <a:prstGeom prst="rect">
            <a:avLst/>
          </a:prstGeom>
          <a:noFill/>
        </p:spPr>
        <p:txBody>
          <a:bodyPr wrap="none" rtlCol="0">
            <a:spAutoFit/>
          </a:bodyPr>
          <a:p>
            <a:r>
              <a:rPr lang="zh-CN" altLang="en-US" sz="2400"/>
              <a:t>列竖式计算</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up)">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1)">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par>
                          <p:cTn id="38" fill="hold">
                            <p:stCondLst>
                              <p:cond delay="500"/>
                            </p:stCondLst>
                            <p:childTnLst>
                              <p:par>
                                <p:cTn id="39" presetID="22" presetClass="entr" presetSubtype="2"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right)">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up)">
                                      <p:cBhvr>
                                        <p:cTn id="67" dur="500"/>
                                        <p:tgtEl>
                                          <p:spTgt spid="46"/>
                                        </p:tgtEl>
                                      </p:cBhvr>
                                    </p:animEffect>
                                  </p:childTnLst>
                                </p:cTn>
                              </p:par>
                            </p:childTnLst>
                          </p:cTn>
                        </p:par>
                      </p:childTnLst>
                    </p:cTn>
                  </p:par>
                  <p:par>
                    <p:cTn id="68" fill="hold">
                      <p:stCondLst>
                        <p:cond delay="indefinite"/>
                      </p:stCondLst>
                      <p:childTnLst>
                        <p:par>
                          <p:cTn id="69" fill="hold">
                            <p:stCondLst>
                              <p:cond delay="0"/>
                            </p:stCondLst>
                            <p:childTnLst>
                              <p:par>
                                <p:cTn id="70" presetID="23" presetClass="exit" presetSubtype="32" fill="hold" grpId="1" nodeType="clickEffect">
                                  <p:stCondLst>
                                    <p:cond delay="0"/>
                                  </p:stCondLst>
                                  <p:childTnLst>
                                    <p:anim calcmode="lin" valueType="num">
                                      <p:cBhvr>
                                        <p:cTn id="71" dur="500"/>
                                        <p:tgtEl>
                                          <p:spTgt spid="29"/>
                                        </p:tgtEl>
                                        <p:attrNameLst>
                                          <p:attrName>ppt_w</p:attrName>
                                        </p:attrNameLst>
                                      </p:cBhvr>
                                      <p:tavLst>
                                        <p:tav tm="0">
                                          <p:val>
                                            <p:strVal val="ppt_w"/>
                                          </p:val>
                                        </p:tav>
                                        <p:tav tm="100000">
                                          <p:val>
                                            <p:fltVal val="0"/>
                                          </p:val>
                                        </p:tav>
                                      </p:tavLst>
                                    </p:anim>
                                    <p:anim calcmode="lin" valueType="num">
                                      <p:cBhvr>
                                        <p:cTn id="72" dur="500"/>
                                        <p:tgtEl>
                                          <p:spTgt spid="29"/>
                                        </p:tgtEl>
                                        <p:attrNameLst>
                                          <p:attrName>ppt_h</p:attrName>
                                        </p:attrNameLst>
                                      </p:cBhvr>
                                      <p:tavLst>
                                        <p:tav tm="0">
                                          <p:val>
                                            <p:strVal val="ppt_h"/>
                                          </p:val>
                                        </p:tav>
                                        <p:tav tm="100000">
                                          <p:val>
                                            <p:fltVal val="0"/>
                                          </p:val>
                                        </p:tav>
                                      </p:tavLst>
                                    </p:anim>
                                    <p:set>
                                      <p:cBhvr>
                                        <p:cTn id="73" dur="1" fill="hold">
                                          <p:stCondLst>
                                            <p:cond delay="499"/>
                                          </p:stCondLst>
                                        </p:cTn>
                                        <p:tgtEl>
                                          <p:spTgt spid="29"/>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wipe(up)">
                                      <p:cBhvr>
                                        <p:cTn id="78" dur="500"/>
                                        <p:tgtEl>
                                          <p:spTgt spid="30"/>
                                        </p:tgtEl>
                                      </p:cBhvr>
                                    </p:animEffect>
                                  </p:childTnLst>
                                </p:cTn>
                              </p:par>
                            </p:childTnLst>
                          </p:cTn>
                        </p:par>
                      </p:childTnLst>
                    </p:cTn>
                  </p:par>
                  <p:par>
                    <p:cTn id="79" fill="hold">
                      <p:stCondLst>
                        <p:cond delay="indefinite"/>
                      </p:stCondLst>
                      <p:childTnLst>
                        <p:par>
                          <p:cTn id="80" fill="hold">
                            <p:stCondLst>
                              <p:cond delay="0"/>
                            </p:stCondLst>
                            <p:childTnLst>
                              <p:par>
                                <p:cTn id="81" presetID="12" presetClass="entr" presetSubtype="4" fill="hold" nodeType="click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p:tgtEl>
                                          <p:spTgt spid="31"/>
                                        </p:tgtEl>
                                        <p:attrNameLst>
                                          <p:attrName>ppt_y</p:attrName>
                                        </p:attrNameLst>
                                      </p:cBhvr>
                                      <p:tavLst>
                                        <p:tav tm="0">
                                          <p:val>
                                            <p:strVal val="#ppt_y+#ppt_h*1.125000"/>
                                          </p:val>
                                        </p:tav>
                                        <p:tav tm="100000">
                                          <p:val>
                                            <p:strVal val="#ppt_y"/>
                                          </p:val>
                                        </p:tav>
                                      </p:tavLst>
                                    </p:anim>
                                    <p:animEffect transition="in" filter="wipe(up)">
                                      <p:cBhvr>
                                        <p:cTn id="84" dur="500"/>
                                        <p:tgtEl>
                                          <p:spTgt spid="31"/>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fade">
                                      <p:cBhvr>
                                        <p:cTn id="89" dur="500"/>
                                        <p:tgtEl>
                                          <p:spTgt spid="39"/>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1"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up)">
                                      <p:cBhvr>
                                        <p:cTn id="94" dur="500"/>
                                        <p:tgtEl>
                                          <p:spTgt spid="34"/>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4" fill="hold" nodeType="click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additive="base">
                                        <p:cTn id="99" dur="500"/>
                                        <p:tgtEl>
                                          <p:spTgt spid="36"/>
                                        </p:tgtEl>
                                        <p:attrNameLst>
                                          <p:attrName>ppt_y</p:attrName>
                                        </p:attrNameLst>
                                      </p:cBhvr>
                                      <p:tavLst>
                                        <p:tav tm="0">
                                          <p:val>
                                            <p:strVal val="#ppt_y+#ppt_h*1.125000"/>
                                          </p:val>
                                        </p:tav>
                                        <p:tav tm="100000">
                                          <p:val>
                                            <p:strVal val="#ppt_y"/>
                                          </p:val>
                                        </p:tav>
                                      </p:tavLst>
                                    </p:anim>
                                    <p:animEffect transition="in" filter="wipe(up)">
                                      <p:cBhvr>
                                        <p:cTn id="100" dur="500"/>
                                        <p:tgtEl>
                                          <p:spTgt spid="36"/>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1" fill="hold" grpId="0" nodeType="clickEffect">
                                  <p:stCondLst>
                                    <p:cond delay="0"/>
                                  </p:stCondLst>
                                  <p:childTnLst>
                                    <p:set>
                                      <p:cBhvr>
                                        <p:cTn id="104" dur="1" fill="hold">
                                          <p:stCondLst>
                                            <p:cond delay="0"/>
                                          </p:stCondLst>
                                        </p:cTn>
                                        <p:tgtEl>
                                          <p:spTgt spid="7"/>
                                        </p:tgtEl>
                                        <p:attrNameLst>
                                          <p:attrName>style.visibility</p:attrName>
                                        </p:attrNameLst>
                                      </p:cBhvr>
                                      <p:to>
                                        <p:strVal val="visible"/>
                                      </p:to>
                                    </p:set>
                                    <p:animEffect transition="in" filter="wipe(up)">
                                      <p:cBhvr>
                                        <p:cTn id="105" dur="500"/>
                                        <p:tgtEl>
                                          <p:spTgt spid="7"/>
                                        </p:tgtEl>
                                      </p:cBhvr>
                                    </p:animEffect>
                                  </p:childTnLst>
                                </p:cTn>
                              </p:par>
                            </p:childTnLst>
                          </p:cTn>
                        </p:par>
                      </p:childTnLst>
                    </p:cTn>
                  </p:par>
                  <p:par>
                    <p:cTn id="106" fill="hold">
                      <p:stCondLst>
                        <p:cond delay="indefinite"/>
                      </p:stCondLst>
                      <p:childTnLst>
                        <p:par>
                          <p:cTn id="107" fill="hold">
                            <p:stCondLst>
                              <p:cond delay="0"/>
                            </p:stCondLst>
                            <p:childTnLst>
                              <p:par>
                                <p:cTn id="108" presetID="12" presetClass="entr" presetSubtype="4" fill="hold" nodeType="clickEffect">
                                  <p:stCondLst>
                                    <p:cond delay="0"/>
                                  </p:stCondLst>
                                  <p:childTnLst>
                                    <p:set>
                                      <p:cBhvr>
                                        <p:cTn id="109" dur="1" fill="hold">
                                          <p:stCondLst>
                                            <p:cond delay="0"/>
                                          </p:stCondLst>
                                        </p:cTn>
                                        <p:tgtEl>
                                          <p:spTgt spid="17"/>
                                        </p:tgtEl>
                                        <p:attrNameLst>
                                          <p:attrName>style.visibility</p:attrName>
                                        </p:attrNameLst>
                                      </p:cBhvr>
                                      <p:to>
                                        <p:strVal val="visible"/>
                                      </p:to>
                                    </p:set>
                                    <p:anim calcmode="lin" valueType="num">
                                      <p:cBhvr additive="base">
                                        <p:cTn id="110" dur="500"/>
                                        <p:tgtEl>
                                          <p:spTgt spid="17"/>
                                        </p:tgtEl>
                                        <p:attrNameLst>
                                          <p:attrName>ppt_y</p:attrName>
                                        </p:attrNameLst>
                                      </p:cBhvr>
                                      <p:tavLst>
                                        <p:tav tm="0">
                                          <p:val>
                                            <p:strVal val="#ppt_y+#ppt_h*1.125000"/>
                                          </p:val>
                                        </p:tav>
                                        <p:tav tm="100000">
                                          <p:val>
                                            <p:strVal val="#ppt_y"/>
                                          </p:val>
                                        </p:tav>
                                      </p:tavLst>
                                    </p:anim>
                                    <p:animEffect transition="in" filter="wipe(up)">
                                      <p:cBhvr>
                                        <p:cTn id="111" dur="500"/>
                                        <p:tgtEl>
                                          <p:spTgt spid="17"/>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40"/>
                                        </p:tgtEl>
                                        <p:attrNameLst>
                                          <p:attrName>style.visibility</p:attrName>
                                        </p:attrNameLst>
                                      </p:cBhvr>
                                      <p:to>
                                        <p:strVal val="visible"/>
                                      </p:to>
                                    </p:set>
                                    <p:animEffect transition="in" filter="fade">
                                      <p:cBhvr>
                                        <p:cTn id="116" dur="500"/>
                                        <p:tgtEl>
                                          <p:spTgt spid="40"/>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41"/>
                                        </p:tgtEl>
                                        <p:attrNameLst>
                                          <p:attrName>style.visibility</p:attrName>
                                        </p:attrNameLst>
                                      </p:cBhvr>
                                      <p:to>
                                        <p:strVal val="visible"/>
                                      </p:to>
                                    </p:set>
                                    <p:animEffect transition="in" filter="wipe(left)">
                                      <p:cBhvr>
                                        <p:cTn id="121" dur="500"/>
                                        <p:tgtEl>
                                          <p:spTgt spid="41"/>
                                        </p:tgtEl>
                                      </p:cBhvr>
                                    </p:animEffect>
                                  </p:childTnLst>
                                </p:cTn>
                              </p:par>
                            </p:childTnLst>
                          </p:cTn>
                        </p:par>
                        <p:par>
                          <p:cTn id="122" fill="hold">
                            <p:stCondLst>
                              <p:cond delay="500"/>
                            </p:stCondLst>
                            <p:childTnLst>
                              <p:par>
                                <p:cTn id="123" presetID="22" presetClass="entr" presetSubtype="8" fill="hold" nodeType="afterEffect">
                                  <p:stCondLst>
                                    <p:cond delay="0"/>
                                  </p:stCondLst>
                                  <p:childTnLst>
                                    <p:set>
                                      <p:cBhvr>
                                        <p:cTn id="124" dur="1" fill="hold">
                                          <p:stCondLst>
                                            <p:cond delay="0"/>
                                          </p:stCondLst>
                                        </p:cTn>
                                        <p:tgtEl>
                                          <p:spTgt spid="42"/>
                                        </p:tgtEl>
                                        <p:attrNameLst>
                                          <p:attrName>style.visibility</p:attrName>
                                        </p:attrNameLst>
                                      </p:cBhvr>
                                      <p:to>
                                        <p:strVal val="visible"/>
                                      </p:to>
                                    </p:set>
                                    <p:animEffect transition="in" filter="wipe(left)">
                                      <p:cBhvr>
                                        <p:cTn id="125" dur="500"/>
                                        <p:tgtEl>
                                          <p:spTgt spid="42"/>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8" fill="hold" nodeType="clickEffect">
                                  <p:stCondLst>
                                    <p:cond delay="0"/>
                                  </p:stCondLst>
                                  <p:childTnLst>
                                    <p:set>
                                      <p:cBhvr>
                                        <p:cTn id="129" dur="1" fill="hold">
                                          <p:stCondLst>
                                            <p:cond delay="0"/>
                                          </p:stCondLst>
                                        </p:cTn>
                                        <p:tgtEl>
                                          <p:spTgt spid="35"/>
                                        </p:tgtEl>
                                        <p:attrNameLst>
                                          <p:attrName>style.visibility</p:attrName>
                                        </p:attrNameLst>
                                      </p:cBhvr>
                                      <p:to>
                                        <p:strVal val="visible"/>
                                      </p:to>
                                    </p:set>
                                    <p:animEffect transition="in" filter="wipe(left)">
                                      <p:cBhvr>
                                        <p:cTn id="130" dur="500"/>
                                        <p:tgtEl>
                                          <p:spTgt spid="35"/>
                                        </p:tgtEl>
                                      </p:cBhvr>
                                    </p:animEffect>
                                  </p:childTnLst>
                                </p:cTn>
                              </p:par>
                            </p:childTnLst>
                          </p:cTn>
                        </p:par>
                      </p:childTnLst>
                    </p:cTn>
                  </p:par>
                  <p:par>
                    <p:cTn id="131" fill="hold">
                      <p:stCondLst>
                        <p:cond delay="indefinite"/>
                      </p:stCondLst>
                      <p:childTnLst>
                        <p:par>
                          <p:cTn id="132" fill="hold">
                            <p:stCondLst>
                              <p:cond delay="0"/>
                            </p:stCondLst>
                            <p:childTnLst>
                              <p:par>
                                <p:cTn id="133" presetID="10" presetClass="entr" presetSubtype="0" fill="hold" grpId="0" nodeType="clickEffect">
                                  <p:stCondLst>
                                    <p:cond delay="0"/>
                                  </p:stCondLst>
                                  <p:childTnLst>
                                    <p:set>
                                      <p:cBhvr>
                                        <p:cTn id="134" dur="1" fill="hold">
                                          <p:stCondLst>
                                            <p:cond delay="0"/>
                                          </p:stCondLst>
                                        </p:cTn>
                                        <p:tgtEl>
                                          <p:spTgt spid="50"/>
                                        </p:tgtEl>
                                        <p:attrNameLst>
                                          <p:attrName>style.visibility</p:attrName>
                                        </p:attrNameLst>
                                      </p:cBhvr>
                                      <p:to>
                                        <p:strVal val="visible"/>
                                      </p:to>
                                    </p:set>
                                    <p:animEffect transition="in" filter="fade">
                                      <p:cBhvr>
                                        <p:cTn id="13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6" grpId="0" bldLvl="0" animBg="1"/>
      <p:bldP spid="26" grpId="0" bldLvl="0" animBg="1"/>
      <p:bldP spid="29" grpId="0" bldLvl="0" animBg="1"/>
      <p:bldP spid="29" grpId="1" bldLvl="0" animBg="1"/>
      <p:bldP spid="39" grpId="0" bldLvl="0" animBg="1"/>
      <p:bldP spid="40" grpId="0" bldLvl="0" animBg="1"/>
      <p:bldP spid="50" grpId="0" bldLvl="0" animBg="1"/>
      <p:bldP spid="30" grpId="0" bldLvl="0" animBg="1"/>
      <p:bldP spid="34" grpId="0" bldLvl="0" animBg="1"/>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6" name="Text Box 29"/>
          <p:cNvSpPr txBox="1">
            <a:spLocks noChangeArrowheads="1"/>
          </p:cNvSpPr>
          <p:nvPr/>
        </p:nvSpPr>
        <p:spPr bwMode="auto">
          <a:xfrm>
            <a:off x="3201981" y="42823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0" name="文本框 9"/>
          <p:cNvSpPr txBox="1"/>
          <p:nvPr/>
        </p:nvSpPr>
        <p:spPr>
          <a:xfrm>
            <a:off x="2096135" y="1903730"/>
            <a:ext cx="1797685" cy="460375"/>
          </a:xfrm>
          <a:prstGeom prst="rect">
            <a:avLst/>
          </a:prstGeom>
          <a:noFill/>
        </p:spPr>
        <p:txBody>
          <a:bodyPr wrap="none" rtlCol="0" anchor="t">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940 ÷ 31 =</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3" name="组合 10"/>
          <p:cNvGrpSpPr/>
          <p:nvPr/>
        </p:nvGrpSpPr>
        <p:grpSpPr>
          <a:xfrm>
            <a:off x="2238550" y="3374453"/>
            <a:ext cx="2052111" cy="548005"/>
            <a:chOff x="3414077" y="1481559"/>
            <a:chExt cx="2052111" cy="548005"/>
          </a:xfrm>
        </p:grpSpPr>
        <p:pic>
          <p:nvPicPr>
            <p:cNvPr id="14" name="图片 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1521656"/>
              <a:ext cx="1224136"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29"/>
            <p:cNvSpPr txBox="1">
              <a:spLocks noChangeArrowheads="1"/>
            </p:cNvSpPr>
            <p:nvPr/>
          </p:nvSpPr>
          <p:spPr bwMode="auto">
            <a:xfrm>
              <a:off x="3414077" y="1481559"/>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Text Box 30"/>
            <p:cNvSpPr txBox="1">
              <a:spLocks noChangeArrowheads="1"/>
            </p:cNvSpPr>
            <p:nvPr/>
          </p:nvSpPr>
          <p:spPr bwMode="auto">
            <a:xfrm>
              <a:off x="4089825" y="1495529"/>
              <a:ext cx="13763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9 4 0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sp>
        <p:nvSpPr>
          <p:cNvPr id="18" name="Text Box 30"/>
          <p:cNvSpPr txBox="1">
            <a:spLocks noChangeArrowheads="1"/>
          </p:cNvSpPr>
          <p:nvPr/>
        </p:nvSpPr>
        <p:spPr bwMode="auto">
          <a:xfrm>
            <a:off x="2906916" y="3803294"/>
            <a:ext cx="725384"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9 3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9" name="Text Box 29"/>
          <p:cNvSpPr txBox="1">
            <a:spLocks noChangeArrowheads="1"/>
          </p:cNvSpPr>
          <p:nvPr/>
        </p:nvSpPr>
        <p:spPr bwMode="auto">
          <a:xfrm>
            <a:off x="3202585" y="2951203"/>
            <a:ext cx="313301"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2578735" y="4321175"/>
            <a:ext cx="156019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Text Box 29"/>
          <p:cNvSpPr txBox="1">
            <a:spLocks noChangeArrowheads="1"/>
          </p:cNvSpPr>
          <p:nvPr/>
        </p:nvSpPr>
        <p:spPr bwMode="auto">
          <a:xfrm>
            <a:off x="3483286" y="4282335"/>
            <a:ext cx="576263"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0" name="Text Box 29"/>
          <p:cNvSpPr txBox="1">
            <a:spLocks noChangeArrowheads="1"/>
          </p:cNvSpPr>
          <p:nvPr/>
        </p:nvSpPr>
        <p:spPr bwMode="auto">
          <a:xfrm>
            <a:off x="3445155" y="2951203"/>
            <a:ext cx="313301"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0" name="Text Box 29"/>
          <p:cNvSpPr txBox="1">
            <a:spLocks noChangeArrowheads="1"/>
          </p:cNvSpPr>
          <p:nvPr/>
        </p:nvSpPr>
        <p:spPr bwMode="auto">
          <a:xfrm>
            <a:off x="3914775" y="1864360"/>
            <a:ext cx="218948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r>
              <a:rPr lang="en-US" sz="2400" dirty="0">
                <a:solidFill>
                  <a:schemeClr val="tx1"/>
                </a:solidFill>
                <a:latin typeface="微软雅黑" panose="020B0503020204020204" pitchFamily="34" charset="-122"/>
                <a:ea typeface="微软雅黑" panose="020B0503020204020204" pitchFamily="34" charset="-122"/>
              </a:rPr>
              <a:t>0······10</a:t>
            </a:r>
            <a:endParaRPr lang="en-US" sz="2400" dirty="0">
              <a:solidFill>
                <a:schemeClr val="tx1"/>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4581525" y="688975"/>
            <a:ext cx="1706880" cy="460375"/>
          </a:xfrm>
          <a:prstGeom prst="rect">
            <a:avLst/>
          </a:prstGeom>
          <a:noFill/>
        </p:spPr>
        <p:txBody>
          <a:bodyPr wrap="none" rtlCol="0">
            <a:spAutoFit/>
          </a:bodyPr>
          <a:p>
            <a:r>
              <a:rPr lang="zh-CN" altLang="en-US" sz="2400"/>
              <a:t>列竖式计算</a:t>
            </a:r>
            <a:endParaRPr lang="zh-CN" altLang="en-US" sz="2400"/>
          </a:p>
        </p:txBody>
      </p:sp>
      <p:sp>
        <p:nvSpPr>
          <p:cNvPr id="76" name="TextBox 49"/>
          <p:cNvSpPr txBox="1">
            <a:spLocks noChangeArrowheads="1"/>
          </p:cNvSpPr>
          <p:nvPr/>
        </p:nvSpPr>
        <p:spPr bwMode="auto">
          <a:xfrm>
            <a:off x="7025842" y="3976420"/>
            <a:ext cx="171296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      1 0</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68" name="组合 67"/>
          <p:cNvGrpSpPr/>
          <p:nvPr/>
        </p:nvGrpSpPr>
        <p:grpSpPr>
          <a:xfrm>
            <a:off x="7037654" y="2734669"/>
            <a:ext cx="1768462" cy="825934"/>
            <a:chOff x="5436096" y="1680728"/>
            <a:chExt cx="1768462" cy="825934"/>
          </a:xfrm>
        </p:grpSpPr>
        <p:grpSp>
          <p:nvGrpSpPr>
            <p:cNvPr id="69" name="组合 1"/>
            <p:cNvGrpSpPr/>
            <p:nvPr/>
          </p:nvGrpSpPr>
          <p:grpSpPr>
            <a:xfrm>
              <a:off x="5491594" y="1680728"/>
              <a:ext cx="1712964" cy="825934"/>
              <a:chOff x="5491594" y="1680728"/>
              <a:chExt cx="1712964" cy="825934"/>
            </a:xfrm>
          </p:grpSpPr>
          <p:sp>
            <p:nvSpPr>
              <p:cNvPr id="71" name="TextBox 49"/>
              <p:cNvSpPr txBox="1">
                <a:spLocks noChangeArrowheads="1"/>
              </p:cNvSpPr>
              <p:nvPr/>
            </p:nvSpPr>
            <p:spPr bwMode="auto">
              <a:xfrm>
                <a:off x="5491594" y="2046287"/>
                <a:ext cx="171296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 0</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2" name="TextBox 49"/>
              <p:cNvSpPr txBox="1">
                <a:spLocks noChangeArrowheads="1"/>
              </p:cNvSpPr>
              <p:nvPr/>
            </p:nvSpPr>
            <p:spPr bwMode="auto">
              <a:xfrm>
                <a:off x="5868144" y="1680728"/>
                <a:ext cx="11176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3 1</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cxnSp>
          <p:nvCxnSpPr>
            <p:cNvPr id="70" name="直接连接符 69"/>
            <p:cNvCxnSpPr/>
            <p:nvPr/>
          </p:nvCxnSpPr>
          <p:spPr>
            <a:xfrm>
              <a:off x="5436096" y="2503685"/>
              <a:ext cx="165618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文本框 36"/>
          <p:cNvSpPr txBox="1">
            <a:spLocks noChangeArrowheads="1"/>
          </p:cNvSpPr>
          <p:nvPr/>
        </p:nvSpPr>
        <p:spPr bwMode="auto">
          <a:xfrm>
            <a:off x="5454883" y="3485280"/>
            <a:ext cx="119891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solidFill>
                  <a:schemeClr val="tx1"/>
                </a:solidFill>
                <a:latin typeface="微软雅黑" panose="020B0503020204020204" pitchFamily="34" charset="-122"/>
                <a:ea typeface="微软雅黑" panose="020B0503020204020204" pitchFamily="34" charset="-122"/>
              </a:rPr>
              <a:t>验算：</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3" name="TextBox 51"/>
          <p:cNvSpPr txBox="1">
            <a:spLocks noChangeArrowheads="1"/>
          </p:cNvSpPr>
          <p:nvPr/>
        </p:nvSpPr>
        <p:spPr bwMode="auto">
          <a:xfrm>
            <a:off x="7785810" y="3604419"/>
            <a:ext cx="452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4" name="TextBox 49"/>
          <p:cNvSpPr txBox="1">
            <a:spLocks noChangeArrowheads="1"/>
          </p:cNvSpPr>
          <p:nvPr/>
        </p:nvSpPr>
        <p:spPr bwMode="auto">
          <a:xfrm>
            <a:off x="8060032" y="3614800"/>
            <a:ext cx="452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5" name="TextBox 49"/>
          <p:cNvSpPr txBox="1">
            <a:spLocks noChangeArrowheads="1"/>
          </p:cNvSpPr>
          <p:nvPr/>
        </p:nvSpPr>
        <p:spPr bwMode="auto">
          <a:xfrm>
            <a:off x="7486212" y="3614800"/>
            <a:ext cx="452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cxnSp>
        <p:nvCxnSpPr>
          <p:cNvPr id="77" name="直接连接符 76"/>
          <p:cNvCxnSpPr/>
          <p:nvPr/>
        </p:nvCxnSpPr>
        <p:spPr>
          <a:xfrm>
            <a:off x="7011942" y="4418490"/>
            <a:ext cx="165618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TextBox 51"/>
          <p:cNvSpPr txBox="1">
            <a:spLocks noChangeArrowheads="1"/>
          </p:cNvSpPr>
          <p:nvPr/>
        </p:nvSpPr>
        <p:spPr bwMode="auto">
          <a:xfrm>
            <a:off x="7787079" y="4403443"/>
            <a:ext cx="452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79" name="TextBox 78"/>
          <p:cNvSpPr txBox="1">
            <a:spLocks noChangeArrowheads="1"/>
          </p:cNvSpPr>
          <p:nvPr/>
        </p:nvSpPr>
        <p:spPr bwMode="auto">
          <a:xfrm>
            <a:off x="8082892" y="4418490"/>
            <a:ext cx="4524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0</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80" name="TextBox 51"/>
          <p:cNvSpPr txBox="1">
            <a:spLocks noChangeArrowheads="1"/>
          </p:cNvSpPr>
          <p:nvPr/>
        </p:nvSpPr>
        <p:spPr bwMode="auto">
          <a:xfrm>
            <a:off x="7483342" y="4403442"/>
            <a:ext cx="452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solidFill>
                  <a:schemeClr val="tx1"/>
                </a:solidFill>
                <a:latin typeface="微软雅黑" panose="020B0503020204020204" pitchFamily="34" charset="-122"/>
                <a:ea typeface="微软雅黑" panose="020B0503020204020204" pitchFamily="34" charset="-122"/>
              </a:rPr>
              <a:t>9</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292600" y="5407025"/>
            <a:ext cx="2719070" cy="563245"/>
            <a:chOff x="10915" y="5725"/>
            <a:chExt cx="4282" cy="887"/>
          </a:xfrm>
        </p:grpSpPr>
        <p:sp>
          <p:nvSpPr>
            <p:cNvPr id="48" name="圆角矩形 47"/>
            <p:cNvSpPr/>
            <p:nvPr/>
          </p:nvSpPr>
          <p:spPr>
            <a:xfrm>
              <a:off x="10915" y="5725"/>
              <a:ext cx="3673" cy="887"/>
            </a:xfrm>
            <a:prstGeom prst="roundRect">
              <a:avLst/>
            </a:prstGeom>
            <a:solidFill>
              <a:schemeClr val="accent1">
                <a:lumMod val="60000"/>
                <a:lumOff val="4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Text Box 29"/>
            <p:cNvSpPr txBox="1">
              <a:spLocks noChangeArrowheads="1"/>
            </p:cNvSpPr>
            <p:nvPr/>
          </p:nvSpPr>
          <p:spPr bwMode="auto">
            <a:xfrm>
              <a:off x="11146" y="5801"/>
              <a:ext cx="4051" cy="72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计算结果正确</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51" name="图片 50" descr="6c20b2da-1c44-4c74-90c3-435e36951e27"/>
          <p:cNvPicPr>
            <a:picLocks noChangeAspect="1"/>
          </p:cNvPicPr>
          <p:nvPr/>
        </p:nvPicPr>
        <p:blipFill>
          <a:blip r:embed="rId3"/>
          <a:stretch>
            <a:fillRect/>
          </a:stretch>
        </p:blipFill>
        <p:spPr>
          <a:xfrm flipH="1">
            <a:off x="8075295" y="351155"/>
            <a:ext cx="3705860" cy="17716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500"/>
                                        <p:tgtEl>
                                          <p:spTgt spid="6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500"/>
                                        <p:tgtEl>
                                          <p:spTgt spid="7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500"/>
                                        <p:tgtEl>
                                          <p:spTgt spid="7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wipe(up)">
                                      <p:cBhvr>
                                        <p:cTn id="32" dur="500"/>
                                        <p:tgtEl>
                                          <p:spTgt spid="7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wipe(left)">
                                      <p:cBhvr>
                                        <p:cTn id="37" dur="500"/>
                                        <p:tgtEl>
                                          <p:spTgt spid="7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9"/>
                                        </p:tgtEl>
                                        <p:attrNameLst>
                                          <p:attrName>style.visibility</p:attrName>
                                        </p:attrNameLst>
                                      </p:cBhvr>
                                      <p:to>
                                        <p:strVal val="visible"/>
                                      </p:to>
                                    </p:set>
                                    <p:animEffect transition="in" filter="fade">
                                      <p:cBhvr>
                                        <p:cTn id="42" dur="500"/>
                                        <p:tgtEl>
                                          <p:spTgt spid="7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500"/>
                                        <p:tgtEl>
                                          <p:spTgt spid="7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left)">
                                      <p:cBhvr>
                                        <p:cTn id="5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3" grpId="0"/>
      <p:bldP spid="74" grpId="0"/>
      <p:bldP spid="75" grpId="0"/>
      <p:bldP spid="76" grpId="0"/>
      <p:bldP spid="78" grpId="0"/>
      <p:bldP spid="79"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Text Box 3"/>
          <p:cNvSpPr txBox="1">
            <a:spLocks noChangeArrowheads="1"/>
          </p:cNvSpPr>
          <p:nvPr/>
        </p:nvSpPr>
        <p:spPr bwMode="auto">
          <a:xfrm>
            <a:off x="2259119" y="964489"/>
            <a:ext cx="8108738" cy="1145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3900"/>
              </a:lnSpc>
              <a:spcBef>
                <a:spcPct val="50000"/>
              </a:spcBef>
            </a:pPr>
            <a:r>
              <a:rPr lang="zh-CN" altLang="en-US" dirty="0">
                <a:ln w="0"/>
                <a:latin typeface="微软雅黑" panose="020B0503020204020204" pitchFamily="34" charset="-122"/>
                <a:ea typeface="微软雅黑" panose="020B0503020204020204" pitchFamily="34" charset="-122"/>
              </a:rPr>
              <a:t>除数是两位数的除法与除数是一位数的除法之间</a:t>
            </a:r>
            <a:endParaRPr lang="zh-CN" altLang="en-US" dirty="0">
              <a:ln w="0"/>
              <a:latin typeface="微软雅黑" panose="020B0503020204020204" pitchFamily="34" charset="-122"/>
              <a:ea typeface="微软雅黑" panose="020B0503020204020204" pitchFamily="34" charset="-122"/>
            </a:endParaRPr>
          </a:p>
          <a:p>
            <a:pPr eaLnBrk="1" hangingPunct="1">
              <a:lnSpc>
                <a:spcPct val="100000"/>
              </a:lnSpc>
              <a:spcBef>
                <a:spcPct val="50000"/>
              </a:spcBef>
            </a:pPr>
            <a:r>
              <a:rPr lang="zh-CN" altLang="en-US" dirty="0">
                <a:ln w="0"/>
                <a:latin typeface="微软雅黑" panose="020B0503020204020204" pitchFamily="34" charset="-122"/>
                <a:ea typeface="微软雅黑" panose="020B0503020204020204" pitchFamily="34" charset="-122"/>
              </a:rPr>
              <a:t>有什么相同点？有什么不同点？</a:t>
            </a:r>
            <a:endParaRPr lang="zh-CN" altLang="en-US" dirty="0">
              <a:latin typeface="微软雅黑" panose="020B0503020204020204" pitchFamily="34" charset="-122"/>
              <a:ea typeface="微软雅黑" panose="020B0503020204020204" pitchFamily="34" charset="-122"/>
            </a:endParaRPr>
          </a:p>
        </p:txBody>
      </p:sp>
      <p:sp>
        <p:nvSpPr>
          <p:cNvPr id="40" name="TextBox 19"/>
          <p:cNvSpPr txBox="1"/>
          <p:nvPr/>
        </p:nvSpPr>
        <p:spPr>
          <a:xfrm>
            <a:off x="2167475" y="3632790"/>
            <a:ext cx="7811250" cy="460375"/>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试除的顺序相同，都是从被除数的</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高位</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除起。</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TextBox 19"/>
          <p:cNvSpPr txBox="1"/>
          <p:nvPr/>
        </p:nvSpPr>
        <p:spPr>
          <a:xfrm>
            <a:off x="2167473" y="4288471"/>
            <a:ext cx="8124751" cy="460375"/>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除到被除数的哪一位，商就写在那一位的</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上面</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TextBox 19"/>
          <p:cNvSpPr txBox="1"/>
          <p:nvPr/>
        </p:nvSpPr>
        <p:spPr>
          <a:xfrm>
            <a:off x="2183486" y="4902262"/>
            <a:ext cx="7258343" cy="460375"/>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en-US" altLang="zh-CN" sz="24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每求出一位商，余下的数都要比除数</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小</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3"/>
          <p:cNvGrpSpPr/>
          <p:nvPr/>
        </p:nvGrpSpPr>
        <p:grpSpPr>
          <a:xfrm>
            <a:off x="652780" y="2025015"/>
            <a:ext cx="2543810" cy="970280"/>
            <a:chOff x="2352" y="3237"/>
            <a:chExt cx="4006" cy="1528"/>
          </a:xfrm>
        </p:grpSpPr>
        <p:sp>
          <p:nvSpPr>
            <p:cNvPr id="38" name="TextBox 19"/>
            <p:cNvSpPr txBox="1"/>
            <p:nvPr/>
          </p:nvSpPr>
          <p:spPr>
            <a:xfrm>
              <a:off x="3559" y="3853"/>
              <a:ext cx="1916"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相同点</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rot="0">
              <a:off x="2352" y="3237"/>
              <a:ext cx="4007" cy="1528"/>
              <a:chOff x="1651" y="5701"/>
              <a:chExt cx="4007" cy="1528"/>
            </a:xfrm>
          </p:grpSpPr>
          <p:sp>
            <p:nvSpPr>
              <p:cNvPr id="20" name="右箭头 19"/>
              <p:cNvSpPr/>
              <p:nvPr/>
            </p:nvSpPr>
            <p:spPr>
              <a:xfrm>
                <a:off x="1974" y="6093"/>
                <a:ext cx="3685" cy="1137"/>
              </a:xfrm>
              <a:prstGeom prst="rightArrow">
                <a:avLst>
                  <a:gd name="adj1" fmla="val 73011"/>
                  <a:gd name="adj2" fmla="val 50000"/>
                </a:avLst>
              </a:prstGeom>
              <a:noFill/>
              <a:ln w="57150">
                <a:solidFill>
                  <a:srgbClr val="FF0000"/>
                </a:solidFill>
              </a:ln>
              <a:effectLst>
                <a:glow rad="101600">
                  <a:schemeClr val="accent4">
                    <a:lumMod val="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grpSp>
      <p:grpSp>
        <p:nvGrpSpPr>
          <p:cNvPr id="5" name="组合 4"/>
          <p:cNvGrpSpPr/>
          <p:nvPr/>
        </p:nvGrpSpPr>
        <p:grpSpPr>
          <a:xfrm rot="0">
            <a:off x="1781810" y="3262494"/>
            <a:ext cx="7543800" cy="2536825"/>
            <a:chOff x="1895" y="4098"/>
            <a:chExt cx="7143" cy="2324"/>
          </a:xfrm>
        </p:grpSpPr>
        <p:sp>
          <p:nvSpPr>
            <p:cNvPr id="6" name="圆角矩形 5"/>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98"/>
              <a:ext cx="7143" cy="2324"/>
            </a:xfrm>
            <a:prstGeom prst="roundRect">
              <a:avLst/>
            </a:prstGeom>
            <a:noFill/>
            <a:ln w="101600" cmpd="dbl">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wipe(left)">
                                      <p:cBhvr>
                                        <p:cTn id="24" dur="5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left)">
                                      <p:cBhvr>
                                        <p:cTn id="2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Text Box 3"/>
          <p:cNvSpPr txBox="1">
            <a:spLocks noChangeArrowheads="1"/>
          </p:cNvSpPr>
          <p:nvPr/>
        </p:nvSpPr>
        <p:spPr bwMode="auto">
          <a:xfrm>
            <a:off x="2259119" y="964489"/>
            <a:ext cx="8108738" cy="1145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ts val="3900"/>
              </a:lnSpc>
              <a:spcBef>
                <a:spcPct val="50000"/>
              </a:spcBef>
            </a:pPr>
            <a:r>
              <a:rPr lang="zh-CN" altLang="en-US" dirty="0">
                <a:ln w="0"/>
                <a:latin typeface="微软雅黑" panose="020B0503020204020204" pitchFamily="34" charset="-122"/>
                <a:ea typeface="微软雅黑" panose="020B0503020204020204" pitchFamily="34" charset="-122"/>
              </a:rPr>
              <a:t>除数是两位数的除法与除数是一位数的除法之间</a:t>
            </a:r>
            <a:endParaRPr lang="zh-CN" altLang="en-US" dirty="0">
              <a:ln w="0"/>
              <a:latin typeface="微软雅黑" panose="020B0503020204020204" pitchFamily="34" charset="-122"/>
              <a:ea typeface="微软雅黑" panose="020B0503020204020204" pitchFamily="34" charset="-122"/>
            </a:endParaRPr>
          </a:p>
          <a:p>
            <a:pPr eaLnBrk="1" hangingPunct="1">
              <a:lnSpc>
                <a:spcPct val="100000"/>
              </a:lnSpc>
              <a:spcBef>
                <a:spcPct val="50000"/>
              </a:spcBef>
            </a:pPr>
            <a:r>
              <a:rPr lang="zh-CN" altLang="en-US" dirty="0">
                <a:ln w="0"/>
                <a:latin typeface="微软雅黑" panose="020B0503020204020204" pitchFamily="34" charset="-122"/>
                <a:ea typeface="微软雅黑" panose="020B0503020204020204" pitchFamily="34" charset="-122"/>
              </a:rPr>
              <a:t>有什么相同点？有什么不同点？</a:t>
            </a:r>
            <a:endParaRPr lang="zh-CN" altLang="en-US"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652780" y="2025015"/>
            <a:ext cx="2544445" cy="970280"/>
            <a:chOff x="2352" y="3237"/>
            <a:chExt cx="4007" cy="1528"/>
          </a:xfrm>
        </p:grpSpPr>
        <p:sp>
          <p:nvSpPr>
            <p:cNvPr id="38" name="TextBox 19"/>
            <p:cNvSpPr txBox="1"/>
            <p:nvPr/>
          </p:nvSpPr>
          <p:spPr>
            <a:xfrm>
              <a:off x="3559" y="3853"/>
              <a:ext cx="1916"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不同点</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rot="0">
              <a:off x="2352" y="3237"/>
              <a:ext cx="4007" cy="1528"/>
              <a:chOff x="1651" y="5701"/>
              <a:chExt cx="4007" cy="1528"/>
            </a:xfrm>
          </p:grpSpPr>
          <p:sp>
            <p:nvSpPr>
              <p:cNvPr id="20" name="右箭头 19"/>
              <p:cNvSpPr/>
              <p:nvPr/>
            </p:nvSpPr>
            <p:spPr>
              <a:xfrm>
                <a:off x="1974" y="6093"/>
                <a:ext cx="3685" cy="1137"/>
              </a:xfrm>
              <a:prstGeom prst="rightArrow">
                <a:avLst>
                  <a:gd name="adj1" fmla="val 73011"/>
                  <a:gd name="adj2" fmla="val 50000"/>
                </a:avLst>
              </a:prstGeom>
              <a:noFill/>
              <a:ln w="57150">
                <a:solidFill>
                  <a:srgbClr val="0070C0"/>
                </a:solidFill>
              </a:ln>
              <a:effectLst>
                <a:glow rad="101600">
                  <a:schemeClr val="accent3">
                    <a:lumMod val="60000"/>
                    <a:lumOff val="40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1" name="图片 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51" y="5701"/>
                <a:ext cx="1087" cy="1087"/>
              </a:xfrm>
              <a:prstGeom prst="rect">
                <a:avLst/>
              </a:prstGeom>
            </p:spPr>
          </p:pic>
        </p:grpSp>
      </p:grpSp>
      <p:grpSp>
        <p:nvGrpSpPr>
          <p:cNvPr id="5" name="组合 4"/>
          <p:cNvGrpSpPr/>
          <p:nvPr/>
        </p:nvGrpSpPr>
        <p:grpSpPr>
          <a:xfrm rot="0">
            <a:off x="1781810" y="3262494"/>
            <a:ext cx="7543800" cy="2536825"/>
            <a:chOff x="1895" y="4098"/>
            <a:chExt cx="7143" cy="2324"/>
          </a:xfrm>
        </p:grpSpPr>
        <p:sp>
          <p:nvSpPr>
            <p:cNvPr id="6" name="圆角矩形 5"/>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98"/>
              <a:ext cx="7143" cy="2324"/>
            </a:xfrm>
            <a:prstGeom prst="roundRect">
              <a:avLst/>
            </a:prstGeom>
            <a:noFill/>
            <a:ln w="101600" cmpd="dbl">
              <a:solidFill>
                <a:schemeClr val="accent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7" name="TextBox 19"/>
          <p:cNvSpPr txBox="1"/>
          <p:nvPr/>
        </p:nvSpPr>
        <p:spPr>
          <a:xfrm>
            <a:off x="2028615" y="3456513"/>
            <a:ext cx="8199713" cy="1091565"/>
          </a:xfrm>
          <a:prstGeom prst="rect">
            <a:avLst/>
          </a:prstGeom>
          <a:noFill/>
        </p:spPr>
        <p:txBody>
          <a:bodyPr wrap="square" rtlCol="0">
            <a:spAutoFit/>
          </a:bodyPr>
          <a:p>
            <a:pPr>
              <a:lnSpc>
                <a:spcPts val="39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除数是一位数的除法，先试除被除数的前</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位，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如果不够除，再试除被除数的</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前两</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TextBox 19"/>
          <p:cNvSpPr txBox="1"/>
          <p:nvPr/>
        </p:nvSpPr>
        <p:spPr>
          <a:xfrm>
            <a:off x="2028615" y="4549120"/>
            <a:ext cx="8108737" cy="1091565"/>
          </a:xfrm>
          <a:prstGeom prst="rect">
            <a:avLst/>
          </a:prstGeom>
          <a:noFill/>
        </p:spPr>
        <p:txBody>
          <a:bodyPr wrap="square" rtlCol="0">
            <a:spAutoFit/>
          </a:bodyPr>
          <a:p>
            <a:pPr>
              <a:lnSpc>
                <a:spcPts val="39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en-US" altLang="zh-CN" sz="2400" baseline="-250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除数是两位数的除法，先试除被除数的</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前两</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ts val="39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如果不够除，再试除被除数的</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前三</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tags/tag1.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1448</Words>
  <Application>WPS 演示</Application>
  <PresentationFormat>宽屏</PresentationFormat>
  <Paragraphs>346</Paragraphs>
  <Slides>16</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16</vt:i4>
      </vt:variant>
    </vt:vector>
  </HeadingPairs>
  <TitlesOfParts>
    <vt:vector size="32" baseType="lpstr">
      <vt:lpstr>Arial</vt:lpstr>
      <vt:lpstr>宋体</vt:lpstr>
      <vt:lpstr>Wingdings</vt:lpstr>
      <vt:lpstr>微软雅黑</vt:lpstr>
      <vt:lpstr>Wingdings</vt:lpstr>
      <vt:lpstr>Times New Roman</vt:lpstr>
      <vt:lpstr>楷体_GB2312</vt:lpstr>
      <vt:lpstr>新宋体</vt:lpstr>
      <vt:lpstr>等线</vt:lpstr>
      <vt:lpstr>Arial Unicode MS</vt:lpstr>
      <vt:lpstr>Calibri</vt:lpstr>
      <vt:lpstr>Cambria</vt:lpstr>
      <vt:lpstr>黑体</vt:lpstr>
      <vt:lpstr>Arial</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299471F888554567AC27EB00F6FF0C9F</vt:lpwstr>
  </property>
</Properties>
</file>