
<file path=[Content_Types].xml><?xml version="1.0" encoding="utf-8"?>
<Types xmlns="http://schemas.openxmlformats.org/package/2006/content-types">
  <Default Extension="png" ContentType="image/png"/>
  <Default Extension="jpeg" ContentType="image/jpeg"/>
  <Default Extension="JPG" ContentType="image/.jp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4"/>
  </p:notesMasterIdLst>
  <p:sldIdLst>
    <p:sldId id="256" r:id="rId4"/>
    <p:sldId id="257" r:id="rId5"/>
    <p:sldId id="273" r:id="rId6"/>
    <p:sldId id="266" r:id="rId7"/>
    <p:sldId id="274" r:id="rId8"/>
    <p:sldId id="275" r:id="rId9"/>
    <p:sldId id="276" r:id="rId10"/>
    <p:sldId id="295" r:id="rId11"/>
    <p:sldId id="277" r:id="rId12"/>
    <p:sldId id="278" r:id="rId13"/>
    <p:sldId id="279" r:id="rId14"/>
    <p:sldId id="327" r:id="rId15"/>
    <p:sldId id="342" r:id="rId16"/>
    <p:sldId id="328" r:id="rId17"/>
    <p:sldId id="282" r:id="rId18"/>
    <p:sldId id="267" r:id="rId19"/>
    <p:sldId id="283" r:id="rId20"/>
    <p:sldId id="284" r:id="rId21"/>
    <p:sldId id="263" r:id="rId22"/>
    <p:sldId id="351" r:id="rId23"/>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4FF"/>
    <a:srgbClr val="ECECEC"/>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08"/>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gs" Target="tags/tag3.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notesMaster" Target="notesMasters/notes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30.png"/><Relationship Id="rId4" Type="http://schemas.openxmlformats.org/officeDocument/2006/relationships/tags" Target="../tags/tag2.xml"/><Relationship Id="rId3" Type="http://schemas.microsoft.com/office/2007/relationships/media" Target="../media/media1.mp4"/><Relationship Id="rId2" Type="http://schemas.openxmlformats.org/officeDocument/2006/relationships/video" Target="../media/media1.mp4"/><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1.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2.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3.png"/><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tags" Target="../tags/tag1.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0.png"/><Relationship Id="rId4" Type="http://schemas.openxmlformats.org/officeDocument/2006/relationships/image" Target="../media/image22.jpeg"/><Relationship Id="rId3" Type="http://schemas.openxmlformats.org/officeDocument/2006/relationships/image" Target="../media/image17.png"/><Relationship Id="rId2" Type="http://schemas.openxmlformats.org/officeDocument/2006/relationships/image" Target="../media/image21.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0.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0.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7.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558462" y="2169041"/>
            <a:ext cx="3002280" cy="922020"/>
          </a:xfrm>
          <a:prstGeom prst="rect">
            <a:avLst/>
          </a:prstGeom>
          <a:noFill/>
        </p:spPr>
        <p:txBody>
          <a:bodyPr wrap="none" rtlCol="0">
            <a:spAutoFit/>
          </a:bodyPr>
          <a:lstStyle/>
          <a:p>
            <a:r>
              <a:rPr kumimoji="1" lang="zh-CN" altLang="en-US" sz="5400" b="1" dirty="0">
                <a:solidFill>
                  <a:srgbClr val="00B4FF"/>
                </a:solidFill>
              </a:rPr>
              <a:t>画</a:t>
            </a:r>
            <a:r>
              <a:rPr kumimoji="1" lang="en-US" altLang="zh-CN" sz="5400" b="1" dirty="0">
                <a:solidFill>
                  <a:srgbClr val="00B4FF"/>
                </a:solidFill>
              </a:rPr>
              <a:t>  </a:t>
            </a:r>
            <a:r>
              <a:rPr kumimoji="1" lang="zh-CN" altLang="en-US" sz="5400" b="1" dirty="0">
                <a:solidFill>
                  <a:srgbClr val="00B4FF"/>
                </a:solidFill>
              </a:rPr>
              <a:t>垂</a:t>
            </a:r>
            <a:r>
              <a:rPr kumimoji="1" lang="en-US" altLang="zh-CN" sz="5400" b="1" dirty="0">
                <a:solidFill>
                  <a:srgbClr val="00B4FF"/>
                </a:solidFill>
              </a:rPr>
              <a:t>  </a:t>
            </a:r>
            <a:r>
              <a:rPr kumimoji="1" lang="zh-CN" altLang="en-US" sz="5400" b="1" dirty="0">
                <a:solidFill>
                  <a:srgbClr val="00B4FF"/>
                </a:solidFill>
              </a:rPr>
              <a:t>线</a:t>
            </a:r>
            <a:endParaRPr kumimoji="1" lang="zh-CN" altLang="en-US" sz="54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1" name="Group 31"/>
          <p:cNvGrpSpPr/>
          <p:nvPr/>
        </p:nvGrpSpPr>
        <p:grpSpPr bwMode="auto">
          <a:xfrm>
            <a:off x="2196684" y="2294047"/>
            <a:ext cx="4841778" cy="3000528"/>
            <a:chOff x="2609" y="1342"/>
            <a:chExt cx="1874" cy="1162"/>
          </a:xfrm>
        </p:grpSpPr>
        <p:sp>
          <p:nvSpPr>
            <p:cNvPr id="12" name="Line 17"/>
            <p:cNvSpPr>
              <a:spLocks noChangeShapeType="1"/>
            </p:cNvSpPr>
            <p:nvPr/>
          </p:nvSpPr>
          <p:spPr bwMode="auto">
            <a:xfrm>
              <a:off x="2867" y="1448"/>
              <a:ext cx="1616" cy="0"/>
            </a:xfrm>
            <a:prstGeom prst="line">
              <a:avLst/>
            </a:prstGeom>
            <a:noFill/>
            <a:ln w="3175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3" name="Line 18"/>
            <p:cNvSpPr>
              <a:spLocks noChangeShapeType="1"/>
            </p:cNvSpPr>
            <p:nvPr/>
          </p:nvSpPr>
          <p:spPr bwMode="auto">
            <a:xfrm>
              <a:off x="2867" y="2393"/>
              <a:ext cx="1616" cy="0"/>
            </a:xfrm>
            <a:prstGeom prst="line">
              <a:avLst/>
            </a:prstGeom>
            <a:noFill/>
            <a:ln w="3175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 name="Text Box 24"/>
            <p:cNvSpPr txBox="1">
              <a:spLocks noChangeArrowheads="1"/>
            </p:cNvSpPr>
            <p:nvPr/>
          </p:nvSpPr>
          <p:spPr bwMode="auto">
            <a:xfrm>
              <a:off x="2609" y="1342"/>
              <a:ext cx="205" cy="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en-US" altLang="zh-CN" sz="3200" b="1" i="1">
                  <a:latin typeface="Times New Roman" panose="02020603050405020304" pitchFamily="18" charset="0"/>
                </a:rPr>
                <a:t>a</a:t>
              </a:r>
              <a:endParaRPr lang="en-US" altLang="zh-CN" sz="3200" b="1" i="1">
                <a:latin typeface="Times New Roman" panose="02020603050405020304" pitchFamily="18" charset="0"/>
              </a:endParaRPr>
            </a:p>
          </p:txBody>
        </p:sp>
        <p:sp>
          <p:nvSpPr>
            <p:cNvPr id="15" name="Text Box 25"/>
            <p:cNvSpPr txBox="1">
              <a:spLocks noChangeArrowheads="1"/>
            </p:cNvSpPr>
            <p:nvPr/>
          </p:nvSpPr>
          <p:spPr bwMode="auto">
            <a:xfrm>
              <a:off x="2634" y="2278"/>
              <a:ext cx="244" cy="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en-US" altLang="zh-CN" sz="3200" b="1" i="1">
                  <a:latin typeface="Times New Roman" panose="02020603050405020304" pitchFamily="18" charset="0"/>
                </a:rPr>
                <a:t>b</a:t>
              </a:r>
              <a:endParaRPr lang="en-US" altLang="zh-CN" sz="3200" b="1" i="1">
                <a:latin typeface="Times New Roman" panose="02020603050405020304" pitchFamily="18" charset="0"/>
              </a:endParaRPr>
            </a:p>
          </p:txBody>
        </p:sp>
      </p:grpSp>
      <p:sp>
        <p:nvSpPr>
          <p:cNvPr id="16" name="Rectangle 2"/>
          <p:cNvSpPr>
            <a:spLocks noChangeArrowheads="1"/>
          </p:cNvSpPr>
          <p:nvPr/>
        </p:nvSpPr>
        <p:spPr bwMode="auto">
          <a:xfrm>
            <a:off x="1801495" y="1015365"/>
            <a:ext cx="8001000" cy="951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lnSpc>
                <a:spcPct val="120000"/>
              </a:lnSpc>
              <a:spcBef>
                <a:spcPct val="0"/>
              </a:spcBef>
              <a:buFontTx/>
              <a:buNone/>
              <a:defRPr/>
            </a:pPr>
            <a:r>
              <a:rPr lang="en-US" altLang="zh-CN" sz="3200" b="1" i="1" dirty="0" err="1">
                <a:solidFill>
                  <a:schemeClr val="tx1"/>
                </a:solidFill>
                <a:latin typeface="Times New Roman" panose="02020603050405020304" pitchFamily="18" charset="0"/>
                <a:ea typeface="楷体" panose="02010609060101010101" pitchFamily="49" charset="-122"/>
                <a:cs typeface="Times New Roman" panose="02020603050405020304" pitchFamily="18" charset="0"/>
              </a:rPr>
              <a:t>a </a:t>
            </a:r>
            <a:r>
              <a:rPr lang="en-US" altLang="zh-CN" sz="3200" b="1" dirty="0" err="1">
                <a:solidFill>
                  <a:schemeClr val="tx1"/>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i="1" dirty="0" err="1">
                <a:solidFill>
                  <a:schemeClr val="tx1"/>
                </a:solidFill>
                <a:latin typeface="Times New Roman" panose="02020603050405020304" pitchFamily="18" charset="0"/>
                <a:ea typeface="楷体" panose="02010609060101010101" pitchFamily="49" charset="-122"/>
                <a:cs typeface="Times New Roman" panose="02020603050405020304" pitchFamily="18" charset="0"/>
              </a:rPr>
              <a:t>b</a:t>
            </a:r>
            <a:r>
              <a:rPr lang="zh-CN" altLang="en-US" sz="2400" b="1" dirty="0">
                <a:solidFill>
                  <a:schemeClr val="tx1"/>
                </a:solidFill>
                <a:latin typeface="楷体" panose="02010609060101010101" pitchFamily="49" charset="-122"/>
                <a:ea typeface="楷体" panose="02010609060101010101" pitchFamily="49" charset="-122"/>
              </a:rPr>
              <a:t>。</a:t>
            </a:r>
            <a:r>
              <a:rPr lang="zh-CN" altLang="en-US" sz="2400" dirty="0">
                <a:solidFill>
                  <a:schemeClr val="tx1"/>
                </a:solidFill>
                <a:latin typeface="微软雅黑" panose="020B0503020204020204" pitchFamily="34" charset="-122"/>
                <a:ea typeface="微软雅黑" panose="020B0503020204020204" pitchFamily="34" charset="-122"/>
              </a:rPr>
              <a:t>在</a:t>
            </a:r>
            <a:r>
              <a:rPr lang="en-US" altLang="zh-CN" sz="2400" dirty="0">
                <a:solidFill>
                  <a:schemeClr val="tx1"/>
                </a:solidFill>
                <a:latin typeface="微软雅黑" panose="020B0503020204020204" pitchFamily="34" charset="-122"/>
                <a:ea typeface="微软雅黑" panose="020B0503020204020204" pitchFamily="34" charset="-122"/>
              </a:rPr>
              <a:t> </a:t>
            </a:r>
            <a:r>
              <a:rPr lang="en-US" altLang="zh-CN" sz="3200" b="1" i="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rPr>
              <a:t>a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上任选几个点，分别向</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3200" b="1" i="1" dirty="0" err="1">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b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画垂直的线段。</a:t>
            </a:r>
            <a:endPar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9" name="直接连接符 18"/>
          <p:cNvCxnSpPr>
            <a:cxnSpLocks noChangeShapeType="1"/>
          </p:cNvCxnSpPr>
          <p:nvPr/>
        </p:nvCxnSpPr>
        <p:spPr bwMode="auto">
          <a:xfrm>
            <a:off x="3600021" y="2568198"/>
            <a:ext cx="0" cy="2448000"/>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nvGrpSpPr>
          <p:cNvPr id="21" name="Group 29"/>
          <p:cNvGrpSpPr/>
          <p:nvPr/>
        </p:nvGrpSpPr>
        <p:grpSpPr bwMode="auto">
          <a:xfrm>
            <a:off x="3608911" y="4811653"/>
            <a:ext cx="180975" cy="180975"/>
            <a:chOff x="1799" y="2442"/>
            <a:chExt cx="114" cy="114"/>
          </a:xfrm>
        </p:grpSpPr>
        <p:cxnSp>
          <p:nvCxnSpPr>
            <p:cNvPr id="22" name="直接连接符 20"/>
            <p:cNvCxnSpPr>
              <a:cxnSpLocks noChangeShapeType="1"/>
            </p:cNvCxnSpPr>
            <p:nvPr/>
          </p:nvCxnSpPr>
          <p:spPr bwMode="auto">
            <a:xfrm>
              <a:off x="1799" y="2444"/>
              <a:ext cx="11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cxnSp>
          <p:nvCxnSpPr>
            <p:cNvPr id="23" name="直接连接符 21"/>
            <p:cNvCxnSpPr>
              <a:cxnSpLocks noChangeShapeType="1"/>
            </p:cNvCxnSpPr>
            <p:nvPr/>
          </p:nvCxnSpPr>
          <p:spPr bwMode="auto">
            <a:xfrm rot="-5400000">
              <a:off x="1853" y="2499"/>
              <a:ext cx="11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cxnSp>
        <p:nvCxnSpPr>
          <p:cNvPr id="24" name="直接连接符 23"/>
          <p:cNvCxnSpPr>
            <a:cxnSpLocks noChangeShapeType="1"/>
          </p:cNvCxnSpPr>
          <p:nvPr/>
        </p:nvCxnSpPr>
        <p:spPr bwMode="auto">
          <a:xfrm>
            <a:off x="6076204" y="2531368"/>
            <a:ext cx="0" cy="2484000"/>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nvGrpSpPr>
          <p:cNvPr id="25" name="Group 29"/>
          <p:cNvGrpSpPr/>
          <p:nvPr/>
        </p:nvGrpSpPr>
        <p:grpSpPr bwMode="auto">
          <a:xfrm>
            <a:off x="6086364" y="4827528"/>
            <a:ext cx="180975" cy="180975"/>
            <a:chOff x="1799" y="2442"/>
            <a:chExt cx="114" cy="114"/>
          </a:xfrm>
        </p:grpSpPr>
        <p:cxnSp>
          <p:nvCxnSpPr>
            <p:cNvPr id="26" name="直接连接符 20"/>
            <p:cNvCxnSpPr>
              <a:cxnSpLocks noChangeShapeType="1"/>
            </p:cNvCxnSpPr>
            <p:nvPr/>
          </p:nvCxnSpPr>
          <p:spPr bwMode="auto">
            <a:xfrm>
              <a:off x="1799" y="2444"/>
              <a:ext cx="11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cxnSp>
          <p:nvCxnSpPr>
            <p:cNvPr id="27" name="直接连接符 21"/>
            <p:cNvCxnSpPr>
              <a:cxnSpLocks noChangeShapeType="1"/>
            </p:cNvCxnSpPr>
            <p:nvPr/>
          </p:nvCxnSpPr>
          <p:spPr bwMode="auto">
            <a:xfrm rot="-5400000">
              <a:off x="1853" y="2499"/>
              <a:ext cx="11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cxnSp>
        <p:nvCxnSpPr>
          <p:cNvPr id="36" name="直接连接符 35"/>
          <p:cNvCxnSpPr>
            <a:cxnSpLocks noChangeShapeType="1"/>
          </p:cNvCxnSpPr>
          <p:nvPr/>
        </p:nvCxnSpPr>
        <p:spPr bwMode="auto">
          <a:xfrm>
            <a:off x="4837001" y="2531368"/>
            <a:ext cx="0" cy="2484000"/>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nvGrpSpPr>
          <p:cNvPr id="37" name="Group 29"/>
          <p:cNvGrpSpPr/>
          <p:nvPr/>
        </p:nvGrpSpPr>
        <p:grpSpPr bwMode="auto">
          <a:xfrm>
            <a:off x="4828111" y="4830703"/>
            <a:ext cx="180975" cy="180975"/>
            <a:chOff x="1799" y="2442"/>
            <a:chExt cx="114" cy="114"/>
          </a:xfrm>
        </p:grpSpPr>
        <p:cxnSp>
          <p:nvCxnSpPr>
            <p:cNvPr id="38" name="直接连接符 20"/>
            <p:cNvCxnSpPr>
              <a:cxnSpLocks noChangeShapeType="1"/>
            </p:cNvCxnSpPr>
            <p:nvPr/>
          </p:nvCxnSpPr>
          <p:spPr bwMode="auto">
            <a:xfrm>
              <a:off x="1799" y="2444"/>
              <a:ext cx="11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cxnSp>
          <p:nvCxnSpPr>
            <p:cNvPr id="39" name="直接连接符 21"/>
            <p:cNvCxnSpPr>
              <a:cxnSpLocks noChangeShapeType="1"/>
            </p:cNvCxnSpPr>
            <p:nvPr/>
          </p:nvCxnSpPr>
          <p:spPr bwMode="auto">
            <a:xfrm rot="-5400000">
              <a:off x="1853" y="2499"/>
              <a:ext cx="11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sp>
        <p:nvSpPr>
          <p:cNvPr id="40" name="椭圆 39"/>
          <p:cNvSpPr/>
          <p:nvPr/>
        </p:nvSpPr>
        <p:spPr>
          <a:xfrm>
            <a:off x="3561286" y="2531368"/>
            <a:ext cx="108000" cy="108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p>
        </p:txBody>
      </p:sp>
      <p:sp>
        <p:nvSpPr>
          <p:cNvPr id="41" name="椭圆 40"/>
          <p:cNvSpPr/>
          <p:nvPr/>
        </p:nvSpPr>
        <p:spPr>
          <a:xfrm>
            <a:off x="6041914" y="2514223"/>
            <a:ext cx="108000" cy="108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p>
        </p:txBody>
      </p:sp>
      <p:sp>
        <p:nvSpPr>
          <p:cNvPr id="42" name="椭圆 41"/>
          <p:cNvSpPr/>
          <p:nvPr/>
        </p:nvSpPr>
        <p:spPr>
          <a:xfrm>
            <a:off x="4784296" y="2531368"/>
            <a:ext cx="108000" cy="108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p>
        </p:txBody>
      </p:sp>
      <p:pic>
        <p:nvPicPr>
          <p:cNvPr id="17" name="Picture 27" descr="sanjiaochi"/>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56715" y="2024380"/>
            <a:ext cx="2058035" cy="2990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7" descr="sanjiaochi"/>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87345" y="2026285"/>
            <a:ext cx="2058035" cy="2990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组合 4"/>
          <p:cNvGrpSpPr/>
          <p:nvPr/>
        </p:nvGrpSpPr>
        <p:grpSpPr>
          <a:xfrm>
            <a:off x="7689850" y="2283460"/>
            <a:ext cx="3763010" cy="4059555"/>
            <a:chOff x="12110" y="3596"/>
            <a:chExt cx="5926" cy="6393"/>
          </a:xfrm>
        </p:grpSpPr>
        <p:grpSp>
          <p:nvGrpSpPr>
            <p:cNvPr id="43" name="组合 42"/>
            <p:cNvGrpSpPr/>
            <p:nvPr/>
          </p:nvGrpSpPr>
          <p:grpSpPr>
            <a:xfrm>
              <a:off x="12110" y="3596"/>
              <a:ext cx="5664" cy="2136"/>
              <a:chOff x="5375652" y="1606358"/>
              <a:chExt cx="3596814" cy="1356360"/>
            </a:xfrm>
          </p:grpSpPr>
          <p:sp>
            <p:nvSpPr>
              <p:cNvPr id="46" name="对话气泡: 圆角矩形 45"/>
              <p:cNvSpPr/>
              <p:nvPr/>
            </p:nvSpPr>
            <p:spPr>
              <a:xfrm>
                <a:off x="5375652" y="1606358"/>
                <a:ext cx="3596640" cy="1356360"/>
              </a:xfrm>
              <a:prstGeom prst="wedgeRoundRectCallout">
                <a:avLst>
                  <a:gd name="adj1" fmla="val 30981"/>
                  <a:gd name="adj2" fmla="val 82354"/>
                  <a:gd name="adj3" fmla="val 16667"/>
                </a:avLst>
              </a:prstGeom>
              <a:solidFill>
                <a:srgbClr val="FFFF00">
                  <a:alpha val="70000"/>
                </a:srgbClr>
              </a:solidFill>
              <a:ln>
                <a:solidFill>
                  <a:srgbClr val="FF0000"/>
                </a:solidFill>
              </a:ln>
              <a:effectLst>
                <a:outerShdw blurRad="114300" dist="114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5" name="Rectangle 11"/>
              <p:cNvSpPr>
                <a:spLocks noChangeArrowheads="1"/>
              </p:cNvSpPr>
              <p:nvPr/>
            </p:nvSpPr>
            <p:spPr bwMode="auto">
              <a:xfrm>
                <a:off x="5419089" y="1618261"/>
                <a:ext cx="3553377"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50000"/>
                  </a:lnSpc>
                  <a:buNone/>
                </a:pPr>
                <a:r>
                  <a:rPr lang="zh-CN" altLang="en-US" sz="2400" dirty="0">
                    <a:solidFill>
                      <a:schemeClr val="tx1"/>
                    </a:solidFill>
                    <a:latin typeface="微软雅黑" panose="020B0503020204020204" pitchFamily="34" charset="-122"/>
                    <a:ea typeface="微软雅黑" panose="020B0503020204020204" pitchFamily="34" charset="-122"/>
                  </a:rPr>
                  <a:t>量一量自己所画这些线段的长度，你发现了什么？</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pic>
          <p:nvPicPr>
            <p:cNvPr id="4" name="图片 3" descr="图片2"/>
            <p:cNvPicPr>
              <a:picLocks noChangeAspect="1"/>
            </p:cNvPicPr>
            <p:nvPr/>
          </p:nvPicPr>
          <p:blipFill>
            <a:blip r:embed="rId3"/>
            <a:stretch>
              <a:fillRect/>
            </a:stretch>
          </p:blipFill>
          <p:spPr>
            <a:xfrm>
              <a:off x="15688" y="6607"/>
              <a:ext cx="2348" cy="338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500"/>
                                        <p:tgtEl>
                                          <p:spTgt spid="4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500"/>
                                        <p:tgtEl>
                                          <p:spTgt spid="4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fade">
                                      <p:cBhvr>
                                        <p:cTn id="26" dur="500"/>
                                        <p:tgtEl>
                                          <p:spTgt spid="4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par>
                          <p:cTn id="32" fill="hold">
                            <p:stCondLst>
                              <p:cond delay="500"/>
                            </p:stCondLst>
                            <p:childTnLst>
                              <p:par>
                                <p:cTn id="33" presetID="22" presetClass="entr" presetSubtype="1"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up)">
                                      <p:cBhvr>
                                        <p:cTn id="35" dur="500"/>
                                        <p:tgtEl>
                                          <p:spTgt spid="19"/>
                                        </p:tgtEl>
                                      </p:cBhvr>
                                    </p:animEffect>
                                  </p:childTnLst>
                                </p:cTn>
                              </p:par>
                            </p:childTnLst>
                          </p:cTn>
                        </p:par>
                        <p:par>
                          <p:cTn id="36" fill="hold">
                            <p:stCondLst>
                              <p:cond delay="1000"/>
                            </p:stCondLst>
                            <p:childTnLst>
                              <p:par>
                                <p:cTn id="37" presetID="1" presetClass="entr" presetSubtype="0"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63" presetClass="path" presetSubtype="0" accel="50000" decel="50000" fill="hold" nodeType="clickEffect">
                                  <p:stCondLst>
                                    <p:cond delay="0"/>
                                  </p:stCondLst>
                                  <p:childTnLst>
                                    <p:animMotion origin="layout" path="M 0.000520833 0.000277778 L 0.0984896 0.000462963 " pathEditMode="relative" rAng="0" ptsTypes="">
                                      <p:cBhvr>
                                        <p:cTn id="42" dur="2000" fill="hold"/>
                                        <p:tgtEl>
                                          <p:spTgt spid="17"/>
                                        </p:tgtEl>
                                        <p:attrNameLst>
                                          <p:attrName>ppt_x</p:attrName>
                                          <p:attrName>ppt_y</p:attrName>
                                        </p:attrNameLst>
                                      </p:cBhvr>
                                      <p:rCtr x="37" y="0"/>
                                    </p:animMotion>
                                  </p:childTnLst>
                                </p:cTn>
                              </p:par>
                            </p:childTnLst>
                          </p:cTn>
                        </p:par>
                        <p:par>
                          <p:cTn id="43" fill="hold">
                            <p:stCondLst>
                              <p:cond delay="2000"/>
                            </p:stCondLst>
                            <p:childTnLst>
                              <p:par>
                                <p:cTn id="44" presetID="22" presetClass="entr" presetSubtype="1" fill="hold" nodeType="after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wipe(up)">
                                      <p:cBhvr>
                                        <p:cTn id="46" dur="500"/>
                                        <p:tgtEl>
                                          <p:spTgt spid="36"/>
                                        </p:tgtEl>
                                      </p:cBhvr>
                                    </p:animEffect>
                                  </p:childTnLst>
                                </p:cTn>
                              </p:par>
                            </p:childTnLst>
                          </p:cTn>
                        </p:par>
                        <p:par>
                          <p:cTn id="47" fill="hold">
                            <p:stCondLst>
                              <p:cond delay="2500"/>
                            </p:stCondLst>
                            <p:childTnLst>
                              <p:par>
                                <p:cTn id="48" presetID="1" presetClass="entr" presetSubtype="0" fill="hold" nodeType="afterEffect">
                                  <p:stCondLst>
                                    <p:cond delay="0"/>
                                  </p:stCondLst>
                                  <p:childTnLst>
                                    <p:set>
                                      <p:cBhvr>
                                        <p:cTn id="49" dur="1" fill="hold">
                                          <p:stCondLst>
                                            <p:cond delay="0"/>
                                          </p:stCondLst>
                                        </p:cTn>
                                        <p:tgtEl>
                                          <p:spTgt spid="37"/>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xit" presetSubtype="0" fill="hold" nodeType="clickEffect">
                                  <p:stCondLst>
                                    <p:cond delay="0"/>
                                  </p:stCondLst>
                                  <p:childTnLst>
                                    <p:set>
                                      <p:cBhvr>
                                        <p:cTn id="53" dur="1" fill="hold">
                                          <p:stCondLst>
                                            <p:cond delay="0"/>
                                          </p:stCondLst>
                                        </p:cTn>
                                        <p:tgtEl>
                                          <p:spTgt spid="17"/>
                                        </p:tgtEl>
                                        <p:attrNameLst>
                                          <p:attrName>style.visibility</p:attrName>
                                        </p:attrNameLst>
                                      </p:cBhvr>
                                      <p:to>
                                        <p:strVal val="hidden"/>
                                      </p:to>
                                    </p:set>
                                  </p:childTnLst>
                                </p:cTn>
                              </p:par>
                              <p:par>
                                <p:cTn id="54" presetID="1" presetClass="entr" presetSubtype="0" fill="hold" nodeType="withEffect">
                                  <p:stCondLst>
                                    <p:cond delay="0"/>
                                  </p:stCondLst>
                                  <p:childTnLst>
                                    <p:set>
                                      <p:cBhvr>
                                        <p:cTn id="55" dur="1" fill="hold">
                                          <p:stCondLst>
                                            <p:cond delay="0"/>
                                          </p:stCondLst>
                                        </p:cTn>
                                        <p:tgtEl>
                                          <p:spTgt spid="18"/>
                                        </p:tgtEl>
                                        <p:attrNameLst>
                                          <p:attrName>style.visibility</p:attrName>
                                        </p:attrNameLst>
                                      </p:cBhvr>
                                      <p:to>
                                        <p:strVal val="visible"/>
                                      </p:to>
                                    </p:set>
                                  </p:childTnLst>
                                </p:cTn>
                              </p:par>
                            </p:childTnLst>
                          </p:cTn>
                        </p:par>
                        <p:par>
                          <p:cTn id="56" fill="hold">
                            <p:stCondLst>
                              <p:cond delay="0"/>
                            </p:stCondLst>
                            <p:childTnLst>
                              <p:par>
                                <p:cTn id="57" presetID="63" presetClass="path" presetSubtype="0" accel="50000" decel="50000" fill="hold" nodeType="afterEffect">
                                  <p:stCondLst>
                                    <p:cond delay="0"/>
                                  </p:stCondLst>
                                  <p:childTnLst>
                                    <p:animMotion origin="layout" path="M 0.0003125 -9.25926e-05 L 0.101771 -9.25926e-05 " pathEditMode="relative" rAng="0" ptsTypes="">
                                      <p:cBhvr>
                                        <p:cTn id="58" dur="2000" fill="hold"/>
                                        <p:tgtEl>
                                          <p:spTgt spid="18"/>
                                        </p:tgtEl>
                                        <p:attrNameLst>
                                          <p:attrName>ppt_x</p:attrName>
                                          <p:attrName>ppt_y</p:attrName>
                                        </p:attrNameLst>
                                      </p:cBhvr>
                                      <p:rCtr x="42" y="0"/>
                                    </p:animMotion>
                                  </p:childTnLst>
                                </p:cTn>
                              </p:par>
                            </p:childTnLst>
                          </p:cTn>
                        </p:par>
                        <p:par>
                          <p:cTn id="59" fill="hold">
                            <p:stCondLst>
                              <p:cond delay="2000"/>
                            </p:stCondLst>
                            <p:childTnLst>
                              <p:par>
                                <p:cTn id="60" presetID="22" presetClass="entr" presetSubtype="1" fill="hold"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wipe(up)">
                                      <p:cBhvr>
                                        <p:cTn id="62" dur="500"/>
                                        <p:tgtEl>
                                          <p:spTgt spid="24"/>
                                        </p:tgtEl>
                                      </p:cBhvr>
                                    </p:animEffect>
                                  </p:childTnLst>
                                </p:cTn>
                              </p:par>
                              <p:par>
                                <p:cTn id="63" presetID="1" presetClass="entr" presetSubtype="0" fill="hold" nodeType="withEffect">
                                  <p:stCondLst>
                                    <p:cond delay="0"/>
                                  </p:stCondLst>
                                  <p:childTnLst>
                                    <p:set>
                                      <p:cBhvr>
                                        <p:cTn id="64" dur="1" fill="hold">
                                          <p:stCondLst>
                                            <p:cond delay="0"/>
                                          </p:stCondLst>
                                        </p:cTn>
                                        <p:tgtEl>
                                          <p:spTgt spid="18"/>
                                        </p:tgtEl>
                                        <p:attrNameLst>
                                          <p:attrName>style.visibility</p:attrName>
                                        </p:attrNameLst>
                                      </p:cBhvr>
                                      <p:to>
                                        <p:strVal val="visible"/>
                                      </p:to>
                                    </p:set>
                                  </p:childTnLst>
                                </p:cTn>
                              </p:par>
                            </p:childTnLst>
                          </p:cTn>
                        </p:par>
                        <p:par>
                          <p:cTn id="65" fill="hold">
                            <p:stCondLst>
                              <p:cond delay="2500"/>
                            </p:stCondLst>
                            <p:childTnLst>
                              <p:par>
                                <p:cTn id="66" presetID="1" presetClass="entr" presetSubtype="0" fill="hold" nodeType="afterEffect">
                                  <p:stCondLst>
                                    <p:cond delay="250"/>
                                  </p:stCondLst>
                                  <p:childTnLst>
                                    <p:set>
                                      <p:cBhvr>
                                        <p:cTn id="67" dur="1" fill="hold">
                                          <p:stCondLst>
                                            <p:cond delay="0"/>
                                          </p:stCondLst>
                                        </p:cTn>
                                        <p:tgtEl>
                                          <p:spTgt spid="25"/>
                                        </p:tgtEl>
                                        <p:attrNameLst>
                                          <p:attrName>style.visibility</p:attrName>
                                        </p:attrNameLst>
                                      </p:cBhvr>
                                      <p:to>
                                        <p:strVal val="visible"/>
                                      </p:to>
                                    </p:set>
                                  </p:childTnLst>
                                </p:cTn>
                              </p:par>
                            </p:childTnLst>
                          </p:cTn>
                        </p:par>
                        <p:par>
                          <p:cTn id="68" fill="hold">
                            <p:stCondLst>
                              <p:cond delay="2750"/>
                            </p:stCondLst>
                            <p:childTnLst>
                              <p:par>
                                <p:cTn id="69" presetID="10" presetClass="exit" presetSubtype="0" fill="hold" nodeType="afterEffect">
                                  <p:stCondLst>
                                    <p:cond delay="0"/>
                                  </p:stCondLst>
                                  <p:childTnLst>
                                    <p:animEffect transition="out" filter="fade">
                                      <p:cBhvr>
                                        <p:cTn id="70" dur="500"/>
                                        <p:tgtEl>
                                          <p:spTgt spid="18"/>
                                        </p:tgtEl>
                                      </p:cBhvr>
                                    </p:animEffect>
                                    <p:set>
                                      <p:cBhvr>
                                        <p:cTn id="71" dur="1" fill="hold">
                                          <p:stCondLst>
                                            <p:cond delay="499"/>
                                          </p:stCondLst>
                                        </p:cTn>
                                        <p:tgtEl>
                                          <p:spTgt spid="18"/>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nodeType="clickEffect">
                                  <p:stCondLst>
                                    <p:cond delay="0"/>
                                  </p:stCondLst>
                                  <p:childTnLst>
                                    <p:set>
                                      <p:cBhvr>
                                        <p:cTn id="75" dur="1" fill="hold">
                                          <p:stCondLst>
                                            <p:cond delay="0"/>
                                          </p:stCondLst>
                                        </p:cTn>
                                        <p:tgtEl>
                                          <p:spTgt spid="5"/>
                                        </p:tgtEl>
                                        <p:attrNameLst>
                                          <p:attrName>style.visibility</p:attrName>
                                        </p:attrNameLst>
                                      </p:cBhvr>
                                      <p:to>
                                        <p:strVal val="visible"/>
                                      </p:to>
                                    </p:set>
                                    <p:animEffect transition="in" filter="wipe(down)">
                                      <p:cBhvr>
                                        <p:cTn id="7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0" grpId="0" bldLvl="0" animBg="1"/>
      <p:bldP spid="41" grpId="0" bldLvl="0" animBg="1"/>
      <p:bldP spid="4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20" name="组合 19"/>
          <p:cNvGrpSpPr/>
          <p:nvPr/>
        </p:nvGrpSpPr>
        <p:grpSpPr>
          <a:xfrm>
            <a:off x="2196465" y="5579110"/>
            <a:ext cx="6904355" cy="788670"/>
            <a:chOff x="3827" y="8042"/>
            <a:chExt cx="10873" cy="1242"/>
          </a:xfrm>
        </p:grpSpPr>
        <p:sp>
          <p:nvSpPr>
            <p:cNvPr id="10" name="圆角矩形 9"/>
            <p:cNvSpPr/>
            <p:nvPr/>
          </p:nvSpPr>
          <p:spPr>
            <a:xfrm>
              <a:off x="3827" y="8042"/>
              <a:ext cx="10649" cy="1243"/>
            </a:xfrm>
            <a:prstGeom prst="roundRect">
              <a:avLst/>
            </a:prstGeom>
            <a:solidFill>
              <a:schemeClr val="accent4">
                <a:lumMod val="75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052" y="8363"/>
              <a:ext cx="10648" cy="725"/>
            </a:xfrm>
            <a:prstGeom prst="rect">
              <a:avLst/>
            </a:prstGeom>
            <a:noFill/>
          </p:spPr>
          <p:txBody>
            <a:bodyPr wrap="none" rtlCol="0" anchor="t">
              <a:spAutoFit/>
            </a:bodyPr>
            <a:p>
              <a:pPr lvl="0"/>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与两条平行线互相垂直的线段的长度都</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________</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1" name="Group 31"/>
          <p:cNvGrpSpPr/>
          <p:nvPr/>
        </p:nvGrpSpPr>
        <p:grpSpPr bwMode="auto">
          <a:xfrm>
            <a:off x="2196684" y="2294047"/>
            <a:ext cx="4841778" cy="3000528"/>
            <a:chOff x="2609" y="1342"/>
            <a:chExt cx="1874" cy="1162"/>
          </a:xfrm>
        </p:grpSpPr>
        <p:sp>
          <p:nvSpPr>
            <p:cNvPr id="12" name="Line 17"/>
            <p:cNvSpPr>
              <a:spLocks noChangeShapeType="1"/>
            </p:cNvSpPr>
            <p:nvPr/>
          </p:nvSpPr>
          <p:spPr bwMode="auto">
            <a:xfrm>
              <a:off x="2867" y="1448"/>
              <a:ext cx="1616" cy="0"/>
            </a:xfrm>
            <a:prstGeom prst="line">
              <a:avLst/>
            </a:prstGeom>
            <a:noFill/>
            <a:ln w="3175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3" name="Line 18"/>
            <p:cNvSpPr>
              <a:spLocks noChangeShapeType="1"/>
            </p:cNvSpPr>
            <p:nvPr/>
          </p:nvSpPr>
          <p:spPr bwMode="auto">
            <a:xfrm>
              <a:off x="2867" y="2393"/>
              <a:ext cx="1616" cy="0"/>
            </a:xfrm>
            <a:prstGeom prst="line">
              <a:avLst/>
            </a:prstGeom>
            <a:noFill/>
            <a:ln w="3175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 name="Text Box 24"/>
            <p:cNvSpPr txBox="1">
              <a:spLocks noChangeArrowheads="1"/>
            </p:cNvSpPr>
            <p:nvPr/>
          </p:nvSpPr>
          <p:spPr bwMode="auto">
            <a:xfrm>
              <a:off x="2609" y="1342"/>
              <a:ext cx="205" cy="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en-US" altLang="zh-CN" sz="3200" b="1" i="1">
                  <a:latin typeface="Times New Roman" panose="02020603050405020304" pitchFamily="18" charset="0"/>
                </a:rPr>
                <a:t>a</a:t>
              </a:r>
              <a:endParaRPr lang="en-US" altLang="zh-CN" sz="3200" b="1" i="1">
                <a:latin typeface="Times New Roman" panose="02020603050405020304" pitchFamily="18" charset="0"/>
              </a:endParaRPr>
            </a:p>
          </p:txBody>
        </p:sp>
        <p:sp>
          <p:nvSpPr>
            <p:cNvPr id="15" name="Text Box 25"/>
            <p:cNvSpPr txBox="1">
              <a:spLocks noChangeArrowheads="1"/>
            </p:cNvSpPr>
            <p:nvPr/>
          </p:nvSpPr>
          <p:spPr bwMode="auto">
            <a:xfrm>
              <a:off x="2634" y="2278"/>
              <a:ext cx="244" cy="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en-US" altLang="zh-CN" sz="3200" b="1" i="1">
                  <a:latin typeface="Times New Roman" panose="02020603050405020304" pitchFamily="18" charset="0"/>
                </a:rPr>
                <a:t>b</a:t>
              </a:r>
              <a:endParaRPr lang="en-US" altLang="zh-CN" sz="3200" b="1" i="1">
                <a:latin typeface="Times New Roman" panose="02020603050405020304" pitchFamily="18" charset="0"/>
              </a:endParaRPr>
            </a:p>
          </p:txBody>
        </p:sp>
      </p:grpSp>
      <p:sp>
        <p:nvSpPr>
          <p:cNvPr id="16" name="Rectangle 2"/>
          <p:cNvSpPr>
            <a:spLocks noChangeArrowheads="1"/>
          </p:cNvSpPr>
          <p:nvPr/>
        </p:nvSpPr>
        <p:spPr bwMode="auto">
          <a:xfrm>
            <a:off x="1801495" y="1015365"/>
            <a:ext cx="8001000" cy="951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lnSpc>
                <a:spcPct val="120000"/>
              </a:lnSpc>
              <a:spcBef>
                <a:spcPct val="0"/>
              </a:spcBef>
              <a:buFontTx/>
              <a:buNone/>
              <a:defRPr/>
            </a:pPr>
            <a:r>
              <a:rPr lang="en-US" altLang="zh-CN" sz="3200" b="1" i="1" dirty="0" err="1">
                <a:solidFill>
                  <a:schemeClr val="tx1"/>
                </a:solidFill>
                <a:latin typeface="Times New Roman" panose="02020603050405020304" pitchFamily="18" charset="0"/>
                <a:ea typeface="楷体" panose="02010609060101010101" pitchFamily="49" charset="-122"/>
                <a:cs typeface="Times New Roman" panose="02020603050405020304" pitchFamily="18" charset="0"/>
              </a:rPr>
              <a:t>a </a:t>
            </a:r>
            <a:r>
              <a:rPr lang="en-US" altLang="zh-CN" sz="3200" b="1" dirty="0" err="1">
                <a:solidFill>
                  <a:schemeClr val="tx1"/>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i="1" dirty="0" err="1">
                <a:solidFill>
                  <a:schemeClr val="tx1"/>
                </a:solidFill>
                <a:latin typeface="Times New Roman" panose="02020603050405020304" pitchFamily="18" charset="0"/>
                <a:ea typeface="楷体" panose="02010609060101010101" pitchFamily="49" charset="-122"/>
                <a:cs typeface="Times New Roman" panose="02020603050405020304" pitchFamily="18" charset="0"/>
              </a:rPr>
              <a:t>b</a:t>
            </a:r>
            <a:r>
              <a:rPr lang="zh-CN" altLang="en-US" sz="2400" b="1" dirty="0">
                <a:solidFill>
                  <a:schemeClr val="tx1"/>
                </a:solidFill>
                <a:latin typeface="楷体" panose="02010609060101010101" pitchFamily="49" charset="-122"/>
                <a:ea typeface="楷体" panose="02010609060101010101" pitchFamily="49" charset="-122"/>
              </a:rPr>
              <a:t>。</a:t>
            </a:r>
            <a:r>
              <a:rPr lang="zh-CN" altLang="en-US" sz="2400" dirty="0">
                <a:solidFill>
                  <a:schemeClr val="tx1"/>
                </a:solidFill>
                <a:latin typeface="微软雅黑" panose="020B0503020204020204" pitchFamily="34" charset="-122"/>
                <a:ea typeface="微软雅黑" panose="020B0503020204020204" pitchFamily="34" charset="-122"/>
              </a:rPr>
              <a:t>在</a:t>
            </a:r>
            <a:r>
              <a:rPr lang="en-US" altLang="zh-CN" sz="2400" dirty="0">
                <a:solidFill>
                  <a:schemeClr val="tx1"/>
                </a:solidFill>
                <a:latin typeface="微软雅黑" panose="020B0503020204020204" pitchFamily="34" charset="-122"/>
                <a:ea typeface="微软雅黑" panose="020B0503020204020204" pitchFamily="34" charset="-122"/>
              </a:rPr>
              <a:t> </a:t>
            </a:r>
            <a:r>
              <a:rPr lang="en-US" altLang="zh-CN" sz="3200" b="1" i="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rPr>
              <a:t>a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上任选几个点，分别向</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3200" b="1" i="1" dirty="0" err="1">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b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画垂直的线段。</a:t>
            </a:r>
            <a:endPar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9" name="直接连接符 18"/>
          <p:cNvCxnSpPr>
            <a:cxnSpLocks noChangeShapeType="1"/>
          </p:cNvCxnSpPr>
          <p:nvPr/>
        </p:nvCxnSpPr>
        <p:spPr bwMode="auto">
          <a:xfrm>
            <a:off x="3600021" y="2568198"/>
            <a:ext cx="0" cy="2448000"/>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nvGrpSpPr>
          <p:cNvPr id="21" name="Group 29"/>
          <p:cNvGrpSpPr/>
          <p:nvPr/>
        </p:nvGrpSpPr>
        <p:grpSpPr bwMode="auto">
          <a:xfrm>
            <a:off x="3608911" y="4811653"/>
            <a:ext cx="180975" cy="180975"/>
            <a:chOff x="1799" y="2442"/>
            <a:chExt cx="114" cy="114"/>
          </a:xfrm>
        </p:grpSpPr>
        <p:cxnSp>
          <p:nvCxnSpPr>
            <p:cNvPr id="22" name="直接连接符 20"/>
            <p:cNvCxnSpPr>
              <a:cxnSpLocks noChangeShapeType="1"/>
            </p:cNvCxnSpPr>
            <p:nvPr/>
          </p:nvCxnSpPr>
          <p:spPr bwMode="auto">
            <a:xfrm>
              <a:off x="1799" y="2444"/>
              <a:ext cx="11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cxnSp>
          <p:nvCxnSpPr>
            <p:cNvPr id="23" name="直接连接符 21"/>
            <p:cNvCxnSpPr>
              <a:cxnSpLocks noChangeShapeType="1"/>
            </p:cNvCxnSpPr>
            <p:nvPr/>
          </p:nvCxnSpPr>
          <p:spPr bwMode="auto">
            <a:xfrm rot="-5400000">
              <a:off x="1853" y="2499"/>
              <a:ext cx="11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cxnSp>
        <p:nvCxnSpPr>
          <p:cNvPr id="24" name="直接连接符 23"/>
          <p:cNvCxnSpPr>
            <a:cxnSpLocks noChangeShapeType="1"/>
          </p:cNvCxnSpPr>
          <p:nvPr/>
        </p:nvCxnSpPr>
        <p:spPr bwMode="auto">
          <a:xfrm>
            <a:off x="6076204" y="2531368"/>
            <a:ext cx="0" cy="2484000"/>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nvGrpSpPr>
          <p:cNvPr id="25" name="Group 29"/>
          <p:cNvGrpSpPr/>
          <p:nvPr/>
        </p:nvGrpSpPr>
        <p:grpSpPr bwMode="auto">
          <a:xfrm>
            <a:off x="6086364" y="4827528"/>
            <a:ext cx="180975" cy="180975"/>
            <a:chOff x="1799" y="2442"/>
            <a:chExt cx="114" cy="114"/>
          </a:xfrm>
        </p:grpSpPr>
        <p:cxnSp>
          <p:nvCxnSpPr>
            <p:cNvPr id="26" name="直接连接符 20"/>
            <p:cNvCxnSpPr>
              <a:cxnSpLocks noChangeShapeType="1"/>
            </p:cNvCxnSpPr>
            <p:nvPr/>
          </p:nvCxnSpPr>
          <p:spPr bwMode="auto">
            <a:xfrm>
              <a:off x="1799" y="2444"/>
              <a:ext cx="11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cxnSp>
          <p:nvCxnSpPr>
            <p:cNvPr id="27" name="直接连接符 21"/>
            <p:cNvCxnSpPr>
              <a:cxnSpLocks noChangeShapeType="1"/>
            </p:cNvCxnSpPr>
            <p:nvPr/>
          </p:nvCxnSpPr>
          <p:spPr bwMode="auto">
            <a:xfrm rot="-5400000">
              <a:off x="1853" y="2499"/>
              <a:ext cx="11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cxnSp>
        <p:nvCxnSpPr>
          <p:cNvPr id="36" name="直接连接符 35"/>
          <p:cNvCxnSpPr>
            <a:cxnSpLocks noChangeShapeType="1"/>
          </p:cNvCxnSpPr>
          <p:nvPr/>
        </p:nvCxnSpPr>
        <p:spPr bwMode="auto">
          <a:xfrm>
            <a:off x="4837001" y="2531368"/>
            <a:ext cx="0" cy="2484000"/>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nvGrpSpPr>
          <p:cNvPr id="37" name="Group 29"/>
          <p:cNvGrpSpPr/>
          <p:nvPr/>
        </p:nvGrpSpPr>
        <p:grpSpPr bwMode="auto">
          <a:xfrm>
            <a:off x="4828111" y="4830703"/>
            <a:ext cx="180975" cy="180975"/>
            <a:chOff x="1799" y="2442"/>
            <a:chExt cx="114" cy="114"/>
          </a:xfrm>
        </p:grpSpPr>
        <p:cxnSp>
          <p:nvCxnSpPr>
            <p:cNvPr id="38" name="直接连接符 20"/>
            <p:cNvCxnSpPr>
              <a:cxnSpLocks noChangeShapeType="1"/>
            </p:cNvCxnSpPr>
            <p:nvPr/>
          </p:nvCxnSpPr>
          <p:spPr bwMode="auto">
            <a:xfrm>
              <a:off x="1799" y="2444"/>
              <a:ext cx="11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cxnSp>
          <p:nvCxnSpPr>
            <p:cNvPr id="39" name="直接连接符 21"/>
            <p:cNvCxnSpPr>
              <a:cxnSpLocks noChangeShapeType="1"/>
            </p:cNvCxnSpPr>
            <p:nvPr/>
          </p:nvCxnSpPr>
          <p:spPr bwMode="auto">
            <a:xfrm rot="-5400000">
              <a:off x="1853" y="2499"/>
              <a:ext cx="11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sp>
        <p:nvSpPr>
          <p:cNvPr id="40" name="椭圆 39"/>
          <p:cNvSpPr/>
          <p:nvPr/>
        </p:nvSpPr>
        <p:spPr>
          <a:xfrm>
            <a:off x="3561286" y="2531368"/>
            <a:ext cx="108000" cy="108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p>
        </p:txBody>
      </p:sp>
      <p:sp>
        <p:nvSpPr>
          <p:cNvPr id="41" name="椭圆 40"/>
          <p:cNvSpPr/>
          <p:nvPr/>
        </p:nvSpPr>
        <p:spPr>
          <a:xfrm>
            <a:off x="6041914" y="2514223"/>
            <a:ext cx="108000" cy="108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p>
        </p:txBody>
      </p:sp>
      <p:sp>
        <p:nvSpPr>
          <p:cNvPr id="42" name="椭圆 41"/>
          <p:cNvSpPr/>
          <p:nvPr/>
        </p:nvSpPr>
        <p:spPr>
          <a:xfrm>
            <a:off x="4784296" y="2531368"/>
            <a:ext cx="108000" cy="108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p>
        </p:txBody>
      </p:sp>
      <p:sp>
        <p:nvSpPr>
          <p:cNvPr id="28" name="文本框 27"/>
          <p:cNvSpPr txBox="1"/>
          <p:nvPr/>
        </p:nvSpPr>
        <p:spPr>
          <a:xfrm>
            <a:off x="7777480" y="5690235"/>
            <a:ext cx="792480" cy="460375"/>
          </a:xfrm>
          <a:prstGeom prst="rect">
            <a:avLst/>
          </a:prstGeom>
          <a:noFill/>
        </p:spPr>
        <p:txBody>
          <a:bodyPr wrap="none" rtlCol="0">
            <a:spAutoFit/>
          </a:bodyPr>
          <a:p>
            <a:r>
              <a:rPr lang="zh-CN" altLang="en-US" sz="2400" b="1">
                <a:solidFill>
                  <a:srgbClr val="FF0000"/>
                </a:solidFill>
              </a:rPr>
              <a:t>相等</a:t>
            </a:r>
            <a:endParaRPr lang="zh-CN" altLang="en-US" sz="24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ppt_x"/>
                                          </p:val>
                                        </p:tav>
                                        <p:tav tm="100000">
                                          <p:val>
                                            <p:strVal val="#ppt_x"/>
                                          </p:val>
                                        </p:tav>
                                      </p:tavLst>
                                    </p:anim>
                                    <p:anim calcmode="lin" valueType="num">
                                      <p:cBhvr additive="base">
                                        <p:cTn id="1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4" name="文本框 3"/>
          <p:cNvSpPr txBox="1"/>
          <p:nvPr/>
        </p:nvSpPr>
        <p:spPr>
          <a:xfrm>
            <a:off x="3497580" y="1252855"/>
            <a:ext cx="4985385"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画一个长</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厘米、宽</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厘米的长方形</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3" name="画长方形视频">
            <a:hlinkClick r:id="" action="ppaction://media"/>
          </p:cNvPr>
          <p:cNvPicPr/>
          <p:nvPr>
            <a:videoFile r:link="rId2"/>
            <p:extLst>
              <p:ext uri="{DAA4B4D4-6D71-4841-9C94-3DE7FCFB9230}">
                <p14:media xmlns:p14="http://schemas.microsoft.com/office/powerpoint/2010/main" r:embed="rId3"/>
              </p:ext>
            </p:extLst>
            <p:custDataLst>
              <p:tags r:id="rId4"/>
            </p:custDataLst>
          </p:nvPr>
        </p:nvPicPr>
        <p:blipFill>
          <a:blip r:embed="rId5"/>
          <a:stretch>
            <a:fillRect/>
          </a:stretch>
        </p:blipFill>
        <p:spPr>
          <a:xfrm>
            <a:off x="0" y="0"/>
            <a:ext cx="12192000" cy="685800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3"/>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4" name="文本框 3"/>
          <p:cNvSpPr txBox="1"/>
          <p:nvPr/>
        </p:nvSpPr>
        <p:spPr>
          <a:xfrm>
            <a:off x="3497580" y="1252855"/>
            <a:ext cx="4985385"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画一个长</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厘米、宽</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厘米的长方形</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矩形 20"/>
          <p:cNvSpPr/>
          <p:nvPr/>
        </p:nvSpPr>
        <p:spPr>
          <a:xfrm>
            <a:off x="2368966" y="2534992"/>
            <a:ext cx="7174787" cy="460375"/>
          </a:xfrm>
          <a:prstGeom prst="rect">
            <a:avLst/>
          </a:prstGeom>
        </p:spPr>
        <p:txBody>
          <a:bodyPr wrap="square">
            <a:spAutoFit/>
          </a:bodyPr>
          <a:p>
            <a:pPr>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画出一条长</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厘米的线段作为长方形的长。</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矩形 21"/>
          <p:cNvSpPr/>
          <p:nvPr/>
        </p:nvSpPr>
        <p:spPr>
          <a:xfrm>
            <a:off x="2382288" y="3505827"/>
            <a:ext cx="8242778" cy="1091565"/>
          </a:xfrm>
          <a:prstGeom prst="rect">
            <a:avLst/>
          </a:prstGeom>
        </p:spPr>
        <p:txBody>
          <a:bodyPr wrap="square">
            <a:spAutoFit/>
          </a:bodyPr>
          <a:p>
            <a:pPr>
              <a:lnSpc>
                <a:spcPts val="3900"/>
              </a:lnSpc>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再以画出的线段的两个端点为垂足，向同一方向画两</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ts val="3900"/>
              </a:lnSpc>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条</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厘米与这条线段垂直的线段，作为长方形的宽。</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矩形 6"/>
          <p:cNvSpPr/>
          <p:nvPr/>
        </p:nvSpPr>
        <p:spPr>
          <a:xfrm>
            <a:off x="2382455" y="5006309"/>
            <a:ext cx="6088032" cy="460375"/>
          </a:xfrm>
          <a:prstGeom prst="rect">
            <a:avLst/>
          </a:prstGeom>
        </p:spPr>
        <p:txBody>
          <a:bodyPr wrap="square">
            <a:spAutoFit/>
          </a:bodyPr>
          <a:p>
            <a:pPr>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把这两条线段的两个端点连接起来。</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圆角矩形 2"/>
          <p:cNvSpPr/>
          <p:nvPr/>
        </p:nvSpPr>
        <p:spPr>
          <a:xfrm>
            <a:off x="1885315" y="2111375"/>
            <a:ext cx="8480425" cy="3757930"/>
          </a:xfrm>
          <a:prstGeom prst="roundRect">
            <a:avLst/>
          </a:prstGeom>
          <a:noFill/>
          <a:ln w="79375" cmpd="dbl">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10" name="Rectangle 2"/>
          <p:cNvSpPr>
            <a:spLocks noChangeArrowheads="1"/>
          </p:cNvSpPr>
          <p:nvPr/>
        </p:nvSpPr>
        <p:spPr bwMode="auto">
          <a:xfrm>
            <a:off x="2589848" y="1454468"/>
            <a:ext cx="7926387"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rPr>
              <a:t>你能分别过下面的点，画出相应直线的垂线吗？</a:t>
            </a:r>
            <a:endParaRPr lang="zh-CN" altLang="en-US" sz="2400" dirty="0">
              <a:latin typeface="微软雅黑" panose="020B0503020204020204" pitchFamily="34" charset="-122"/>
              <a:ea typeface="微软雅黑" panose="020B0503020204020204" pitchFamily="34" charset="-122"/>
            </a:endParaRPr>
          </a:p>
        </p:txBody>
      </p:sp>
      <p:grpSp>
        <p:nvGrpSpPr>
          <p:cNvPr id="11" name="Group 76"/>
          <p:cNvGrpSpPr/>
          <p:nvPr/>
        </p:nvGrpSpPr>
        <p:grpSpPr bwMode="auto">
          <a:xfrm>
            <a:off x="2156778" y="4544695"/>
            <a:ext cx="1620837" cy="73025"/>
            <a:chOff x="845" y="2756"/>
            <a:chExt cx="1021" cy="46"/>
          </a:xfrm>
        </p:grpSpPr>
        <p:cxnSp>
          <p:nvCxnSpPr>
            <p:cNvPr id="12" name="直接连接符 14"/>
            <p:cNvCxnSpPr>
              <a:cxnSpLocks noChangeShapeType="1"/>
            </p:cNvCxnSpPr>
            <p:nvPr/>
          </p:nvCxnSpPr>
          <p:spPr bwMode="auto">
            <a:xfrm>
              <a:off x="845" y="2787"/>
              <a:ext cx="1021"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13" name="椭圆 15"/>
            <p:cNvSpPr>
              <a:spLocks noChangeArrowheads="1"/>
            </p:cNvSpPr>
            <p:nvPr/>
          </p:nvSpPr>
          <p:spPr bwMode="auto">
            <a:xfrm>
              <a:off x="1072" y="2756"/>
              <a:ext cx="46" cy="46"/>
            </a:xfrm>
            <a:prstGeom prst="ellipse">
              <a:avLst/>
            </a:prstGeom>
            <a:solidFill>
              <a:schemeClr val="accent2"/>
            </a:solidFill>
            <a:ln w="12700">
              <a:solidFill>
                <a:schemeClr val="tx1"/>
              </a:solidFill>
              <a:rou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2400">
                <a:latin typeface="微软雅黑" panose="020B0503020204020204" pitchFamily="34" charset="-122"/>
                <a:ea typeface="微软雅黑" panose="020B0503020204020204" pitchFamily="34" charset="-122"/>
              </a:endParaRPr>
            </a:p>
          </p:txBody>
        </p:sp>
      </p:grpSp>
      <p:grpSp>
        <p:nvGrpSpPr>
          <p:cNvPr id="14" name="Group 78"/>
          <p:cNvGrpSpPr/>
          <p:nvPr/>
        </p:nvGrpSpPr>
        <p:grpSpPr bwMode="auto">
          <a:xfrm rot="-60000">
            <a:off x="6420168" y="4058920"/>
            <a:ext cx="1620837" cy="376238"/>
            <a:chOff x="2948" y="2333"/>
            <a:chExt cx="1021" cy="237"/>
          </a:xfrm>
        </p:grpSpPr>
        <p:sp>
          <p:nvSpPr>
            <p:cNvPr id="16" name="椭圆 18"/>
            <p:cNvSpPr>
              <a:spLocks noChangeArrowheads="1"/>
            </p:cNvSpPr>
            <p:nvPr/>
          </p:nvSpPr>
          <p:spPr bwMode="auto">
            <a:xfrm>
              <a:off x="3249" y="2333"/>
              <a:ext cx="45" cy="45"/>
            </a:xfrm>
            <a:prstGeom prst="ellipse">
              <a:avLst/>
            </a:prstGeom>
            <a:solidFill>
              <a:schemeClr val="accent2"/>
            </a:solidFill>
            <a:ln w="12700">
              <a:solidFill>
                <a:schemeClr val="tx1"/>
              </a:solidFill>
              <a:rou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2400">
                <a:latin typeface="微软雅黑" panose="020B0503020204020204" pitchFamily="34" charset="-122"/>
                <a:ea typeface="微软雅黑" panose="020B0503020204020204" pitchFamily="34" charset="-122"/>
              </a:endParaRPr>
            </a:p>
          </p:txBody>
        </p:sp>
        <p:cxnSp>
          <p:nvCxnSpPr>
            <p:cNvPr id="17" name="直接连接符 22"/>
            <p:cNvCxnSpPr>
              <a:cxnSpLocks noChangeShapeType="1"/>
            </p:cNvCxnSpPr>
            <p:nvPr/>
          </p:nvCxnSpPr>
          <p:spPr bwMode="auto">
            <a:xfrm rot="8400000">
              <a:off x="2948" y="2570"/>
              <a:ext cx="1021"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grpSp>
        <p:nvGrpSpPr>
          <p:cNvPr id="18" name="Group 79"/>
          <p:cNvGrpSpPr/>
          <p:nvPr/>
        </p:nvGrpSpPr>
        <p:grpSpPr bwMode="auto">
          <a:xfrm>
            <a:off x="8670608" y="3938270"/>
            <a:ext cx="1620837" cy="369888"/>
            <a:chOff x="4404" y="2311"/>
            <a:chExt cx="1021" cy="233"/>
          </a:xfrm>
        </p:grpSpPr>
        <p:sp>
          <p:nvSpPr>
            <p:cNvPr id="20" name="椭圆 18"/>
            <p:cNvSpPr>
              <a:spLocks noChangeArrowheads="1"/>
            </p:cNvSpPr>
            <p:nvPr/>
          </p:nvSpPr>
          <p:spPr bwMode="auto">
            <a:xfrm rot="-6155333">
              <a:off x="4569" y="2499"/>
              <a:ext cx="45" cy="45"/>
            </a:xfrm>
            <a:prstGeom prst="ellipse">
              <a:avLst/>
            </a:prstGeom>
            <a:solidFill>
              <a:schemeClr val="accent2"/>
            </a:solidFill>
            <a:ln w="12700">
              <a:solidFill>
                <a:schemeClr val="tx1"/>
              </a:solidFill>
              <a:round/>
            </a:ln>
          </p:spPr>
          <p:txBody>
            <a:bodyPr rot="1080000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2400">
                <a:latin typeface="微软雅黑" panose="020B0503020204020204" pitchFamily="34" charset="-122"/>
                <a:ea typeface="微软雅黑" panose="020B0503020204020204" pitchFamily="34" charset="-122"/>
              </a:endParaRPr>
            </a:p>
          </p:txBody>
        </p:sp>
        <p:cxnSp>
          <p:nvCxnSpPr>
            <p:cNvPr id="21" name="直接连接符 22"/>
            <p:cNvCxnSpPr>
              <a:cxnSpLocks noChangeShapeType="1"/>
            </p:cNvCxnSpPr>
            <p:nvPr/>
          </p:nvCxnSpPr>
          <p:spPr bwMode="auto">
            <a:xfrm rot="2244667">
              <a:off x="4404" y="2311"/>
              <a:ext cx="1021"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grpSp>
        <p:nvGrpSpPr>
          <p:cNvPr id="22" name="Group 77"/>
          <p:cNvGrpSpPr/>
          <p:nvPr/>
        </p:nvGrpSpPr>
        <p:grpSpPr bwMode="auto">
          <a:xfrm>
            <a:off x="3976370" y="4554220"/>
            <a:ext cx="1620838" cy="73025"/>
            <a:chOff x="1804" y="2608"/>
            <a:chExt cx="1021" cy="46"/>
          </a:xfrm>
        </p:grpSpPr>
        <p:cxnSp>
          <p:nvCxnSpPr>
            <p:cNvPr id="23" name="直接连接符 14"/>
            <p:cNvCxnSpPr>
              <a:cxnSpLocks noChangeShapeType="1"/>
            </p:cNvCxnSpPr>
            <p:nvPr/>
          </p:nvCxnSpPr>
          <p:spPr bwMode="auto">
            <a:xfrm rot="1352934">
              <a:off x="1804" y="2619"/>
              <a:ext cx="1021"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24" name="椭圆 15"/>
            <p:cNvSpPr>
              <a:spLocks noChangeArrowheads="1"/>
            </p:cNvSpPr>
            <p:nvPr/>
          </p:nvSpPr>
          <p:spPr bwMode="auto">
            <a:xfrm rot="1352934">
              <a:off x="2312" y="2608"/>
              <a:ext cx="46" cy="46"/>
            </a:xfrm>
            <a:prstGeom prst="ellipse">
              <a:avLst/>
            </a:prstGeom>
            <a:solidFill>
              <a:schemeClr val="accent2"/>
            </a:solidFill>
            <a:ln w="12700">
              <a:solidFill>
                <a:schemeClr val="tx1"/>
              </a:solidFill>
              <a:rou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2400">
                <a:latin typeface="微软雅黑" panose="020B0503020204020204" pitchFamily="34" charset="-122"/>
                <a:ea typeface="微软雅黑" panose="020B0503020204020204" pitchFamily="34" charset="-122"/>
              </a:endParaRPr>
            </a:p>
          </p:txBody>
        </p:sp>
      </p:grpSp>
      <p:grpSp>
        <p:nvGrpSpPr>
          <p:cNvPr id="25" name="Group 80"/>
          <p:cNvGrpSpPr/>
          <p:nvPr/>
        </p:nvGrpSpPr>
        <p:grpSpPr bwMode="auto">
          <a:xfrm>
            <a:off x="2568575" y="4414520"/>
            <a:ext cx="180975" cy="180975"/>
            <a:chOff x="1094" y="2674"/>
            <a:chExt cx="114" cy="114"/>
          </a:xfrm>
        </p:grpSpPr>
        <p:cxnSp>
          <p:nvCxnSpPr>
            <p:cNvPr id="26" name="直接连接符 27"/>
            <p:cNvCxnSpPr>
              <a:cxnSpLocks noChangeShapeType="1"/>
            </p:cNvCxnSpPr>
            <p:nvPr/>
          </p:nvCxnSpPr>
          <p:spPr bwMode="auto">
            <a:xfrm>
              <a:off x="1094" y="2679"/>
              <a:ext cx="11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cxnSp>
          <p:nvCxnSpPr>
            <p:cNvPr id="27" name="直接连接符 28"/>
            <p:cNvCxnSpPr>
              <a:cxnSpLocks noChangeShapeType="1"/>
            </p:cNvCxnSpPr>
            <p:nvPr/>
          </p:nvCxnSpPr>
          <p:spPr bwMode="auto">
            <a:xfrm rot="-5400000">
              <a:off x="1148" y="2731"/>
              <a:ext cx="11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pic>
        <p:nvPicPr>
          <p:cNvPr id="28" name="Picture 46" descr="sanjiaochi"/>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41488" y="3331845"/>
            <a:ext cx="866775"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54" descr="sanjiaochi"/>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350518">
            <a:off x="4266883" y="3223895"/>
            <a:ext cx="866775"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61" descr="sanjiaochi"/>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9140000">
            <a:off x="6093143" y="3587433"/>
            <a:ext cx="866775"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75" descr="sanjiaochi"/>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3020000">
            <a:off x="8801735" y="3906520"/>
            <a:ext cx="866775"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2" name="直接连接符 25"/>
          <p:cNvCxnSpPr>
            <a:cxnSpLocks noChangeShapeType="1"/>
          </p:cNvCxnSpPr>
          <p:nvPr/>
        </p:nvCxnSpPr>
        <p:spPr bwMode="auto">
          <a:xfrm>
            <a:off x="2568575" y="3427095"/>
            <a:ext cx="0" cy="1152525"/>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nvGrpSpPr>
          <p:cNvPr id="36" name="Group 81"/>
          <p:cNvGrpSpPr/>
          <p:nvPr/>
        </p:nvGrpSpPr>
        <p:grpSpPr bwMode="auto">
          <a:xfrm>
            <a:off x="4884420" y="4463733"/>
            <a:ext cx="180975" cy="195262"/>
            <a:chOff x="2378" y="2551"/>
            <a:chExt cx="114" cy="123"/>
          </a:xfrm>
        </p:grpSpPr>
        <p:cxnSp>
          <p:nvCxnSpPr>
            <p:cNvPr id="37" name="直接连接符 27"/>
            <p:cNvCxnSpPr>
              <a:cxnSpLocks noChangeShapeType="1"/>
            </p:cNvCxnSpPr>
            <p:nvPr/>
          </p:nvCxnSpPr>
          <p:spPr bwMode="auto">
            <a:xfrm rot="1410760">
              <a:off x="2378" y="2551"/>
              <a:ext cx="11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cxnSp>
          <p:nvCxnSpPr>
            <p:cNvPr id="38" name="直接连接符 28"/>
            <p:cNvCxnSpPr>
              <a:cxnSpLocks noChangeShapeType="1"/>
            </p:cNvCxnSpPr>
            <p:nvPr/>
          </p:nvCxnSpPr>
          <p:spPr bwMode="auto">
            <a:xfrm rot="-3989240">
              <a:off x="2406" y="2617"/>
              <a:ext cx="11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grpSp>
        <p:nvGrpSpPr>
          <p:cNvPr id="39" name="Group 82"/>
          <p:cNvGrpSpPr/>
          <p:nvPr/>
        </p:nvGrpSpPr>
        <p:grpSpPr bwMode="auto">
          <a:xfrm>
            <a:off x="7091680" y="4168458"/>
            <a:ext cx="211138" cy="180975"/>
            <a:chOff x="3371" y="2402"/>
            <a:chExt cx="133" cy="114"/>
          </a:xfrm>
        </p:grpSpPr>
        <p:cxnSp>
          <p:nvCxnSpPr>
            <p:cNvPr id="40" name="直接连接符 27"/>
            <p:cNvCxnSpPr>
              <a:cxnSpLocks noChangeShapeType="1"/>
            </p:cNvCxnSpPr>
            <p:nvPr/>
          </p:nvCxnSpPr>
          <p:spPr bwMode="auto">
            <a:xfrm rot="-2461520">
              <a:off x="3371" y="2455"/>
              <a:ext cx="11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cxnSp>
          <p:nvCxnSpPr>
            <p:cNvPr id="41" name="直接连接符 28"/>
            <p:cNvCxnSpPr>
              <a:cxnSpLocks noChangeShapeType="1"/>
            </p:cNvCxnSpPr>
            <p:nvPr/>
          </p:nvCxnSpPr>
          <p:spPr bwMode="auto">
            <a:xfrm rot="-7861520">
              <a:off x="3447" y="2459"/>
              <a:ext cx="11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cxnSp>
        <p:nvCxnSpPr>
          <p:cNvPr id="42" name="直接连接符 25"/>
          <p:cNvCxnSpPr>
            <a:cxnSpLocks noChangeShapeType="1"/>
          </p:cNvCxnSpPr>
          <p:nvPr/>
        </p:nvCxnSpPr>
        <p:spPr bwMode="auto">
          <a:xfrm rot="12986347">
            <a:off x="8975408" y="3689033"/>
            <a:ext cx="0" cy="1152525"/>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nvGrpSpPr>
          <p:cNvPr id="43" name="Group 83"/>
          <p:cNvGrpSpPr/>
          <p:nvPr/>
        </p:nvGrpSpPr>
        <p:grpSpPr bwMode="auto">
          <a:xfrm>
            <a:off x="9050020" y="3690620"/>
            <a:ext cx="180975" cy="206375"/>
            <a:chOff x="4643" y="2155"/>
            <a:chExt cx="114" cy="130"/>
          </a:xfrm>
        </p:grpSpPr>
        <p:cxnSp>
          <p:nvCxnSpPr>
            <p:cNvPr id="44" name="直接连接符 27"/>
            <p:cNvCxnSpPr>
              <a:cxnSpLocks noChangeShapeType="1"/>
            </p:cNvCxnSpPr>
            <p:nvPr/>
          </p:nvCxnSpPr>
          <p:spPr bwMode="auto">
            <a:xfrm rot="-8613653">
              <a:off x="4643" y="2285"/>
              <a:ext cx="11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cxnSp>
          <p:nvCxnSpPr>
            <p:cNvPr id="45" name="直接连接符 28"/>
            <p:cNvCxnSpPr>
              <a:cxnSpLocks noChangeShapeType="1"/>
            </p:cNvCxnSpPr>
            <p:nvPr/>
          </p:nvCxnSpPr>
          <p:spPr bwMode="auto">
            <a:xfrm rot="7586347">
              <a:off x="4629" y="2212"/>
              <a:ext cx="11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cxnSp>
        <p:nvCxnSpPr>
          <p:cNvPr id="46" name="直接连接符 25"/>
          <p:cNvCxnSpPr>
            <a:cxnSpLocks noChangeShapeType="1"/>
          </p:cNvCxnSpPr>
          <p:nvPr/>
        </p:nvCxnSpPr>
        <p:spPr bwMode="auto">
          <a:xfrm rot="1410760">
            <a:off x="5017770" y="3515995"/>
            <a:ext cx="25400" cy="1116013"/>
          </a:xfrm>
          <a:prstGeom prst="line">
            <a:avLst/>
          </a:prstGeom>
          <a:noFill/>
          <a:ln w="28575">
            <a:solidFill>
              <a:schemeClr val="tx1"/>
            </a:solidFill>
            <a:round/>
          </a:ln>
          <a:extLst>
            <a:ext uri="{909E8E84-426E-40DD-AFC4-6F175D3DCCD1}">
              <a14:hiddenFill xmlns:a14="http://schemas.microsoft.com/office/drawing/2010/main">
                <a:noFill/>
              </a14:hiddenFill>
            </a:ext>
          </a:extLst>
        </p:spPr>
      </p:cxnSp>
      <p:cxnSp>
        <p:nvCxnSpPr>
          <p:cNvPr id="47" name="直接连接符 25"/>
          <p:cNvCxnSpPr>
            <a:cxnSpLocks noChangeShapeType="1"/>
          </p:cNvCxnSpPr>
          <p:nvPr/>
        </p:nvCxnSpPr>
        <p:spPr bwMode="auto">
          <a:xfrm rot="19138480">
            <a:off x="6859905" y="3444558"/>
            <a:ext cx="0" cy="1128712"/>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childTnLst>
                          </p:cTn>
                        </p:par>
                        <p:par>
                          <p:cTn id="25" fill="hold">
                            <p:stCondLst>
                              <p:cond delay="500"/>
                            </p:stCondLst>
                            <p:childTnLst>
                              <p:par>
                                <p:cTn id="26" presetID="22" presetClass="entr" presetSubtype="4" fill="hold"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down)">
                                      <p:cBhvr>
                                        <p:cTn id="28" dur="500"/>
                                        <p:tgtEl>
                                          <p:spTgt spid="32"/>
                                        </p:tgtEl>
                                      </p:cBhvr>
                                    </p:animEffect>
                                  </p:childTnLst>
                                </p:cTn>
                              </p:par>
                            </p:childTnLst>
                          </p:cTn>
                        </p:par>
                        <p:par>
                          <p:cTn id="29" fill="hold">
                            <p:stCondLst>
                              <p:cond delay="1000"/>
                            </p:stCondLst>
                            <p:childTnLst>
                              <p:par>
                                <p:cTn id="30" presetID="1" presetClass="entr" presetSubtype="0" fill="hold" nodeType="afterEffect">
                                  <p:stCondLst>
                                    <p:cond delay="300"/>
                                  </p:stCondLst>
                                  <p:childTnLst>
                                    <p:set>
                                      <p:cBhvr>
                                        <p:cTn id="31" dur="1" fill="hold">
                                          <p:stCondLst>
                                            <p:cond delay="0"/>
                                          </p:stCondLst>
                                        </p:cTn>
                                        <p:tgtEl>
                                          <p:spTgt spid="25"/>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500"/>
                                        <p:tgtEl>
                                          <p:spTgt spid="29"/>
                                        </p:tgtEl>
                                      </p:cBhvr>
                                    </p:animEffect>
                                  </p:childTnLst>
                                </p:cTn>
                              </p:par>
                            </p:childTnLst>
                          </p:cTn>
                        </p:par>
                        <p:par>
                          <p:cTn id="37" fill="hold">
                            <p:stCondLst>
                              <p:cond delay="500"/>
                            </p:stCondLst>
                            <p:childTnLst>
                              <p:par>
                                <p:cTn id="38" presetID="18" presetClass="entr" presetSubtype="3"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strips(upRight)">
                                      <p:cBhvr>
                                        <p:cTn id="40" dur="500"/>
                                        <p:tgtEl>
                                          <p:spTgt spid="46"/>
                                        </p:tgtEl>
                                      </p:cBhvr>
                                    </p:animEffect>
                                  </p:childTnLst>
                                </p:cTn>
                              </p:par>
                            </p:childTnLst>
                          </p:cTn>
                        </p:par>
                        <p:par>
                          <p:cTn id="41" fill="hold">
                            <p:stCondLst>
                              <p:cond delay="1000"/>
                            </p:stCondLst>
                            <p:childTnLst>
                              <p:par>
                                <p:cTn id="42" presetID="1" presetClass="entr" presetSubtype="0" fill="hold" nodeType="afterEffect">
                                  <p:stCondLst>
                                    <p:cond delay="0"/>
                                  </p:stCondLst>
                                  <p:childTnLst>
                                    <p:set>
                                      <p:cBhvr>
                                        <p:cTn id="43" dur="1" fill="hold">
                                          <p:stCondLst>
                                            <p:cond delay="0"/>
                                          </p:stCondLst>
                                        </p:cTn>
                                        <p:tgtEl>
                                          <p:spTgt spid="36"/>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childTnLst>
                          </p:cTn>
                        </p:par>
                        <p:par>
                          <p:cTn id="49" fill="hold">
                            <p:stCondLst>
                              <p:cond delay="500"/>
                            </p:stCondLst>
                            <p:childTnLst>
                              <p:par>
                                <p:cTn id="50" presetID="22" presetClass="entr" presetSubtype="4" fill="hold" nodeType="after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wipe(down)">
                                      <p:cBhvr>
                                        <p:cTn id="52" dur="500"/>
                                        <p:tgtEl>
                                          <p:spTgt spid="47"/>
                                        </p:tgtEl>
                                      </p:cBhvr>
                                    </p:animEffect>
                                  </p:childTnLst>
                                </p:cTn>
                              </p:par>
                            </p:childTnLst>
                          </p:cTn>
                        </p:par>
                        <p:par>
                          <p:cTn id="53" fill="hold">
                            <p:stCondLst>
                              <p:cond delay="1000"/>
                            </p:stCondLst>
                            <p:childTnLst>
                              <p:par>
                                <p:cTn id="54" presetID="1" presetClass="entr" presetSubtype="0" fill="hold" nodeType="afterEffect">
                                  <p:stCondLst>
                                    <p:cond delay="0"/>
                                  </p:stCondLst>
                                  <p:childTnLst>
                                    <p:set>
                                      <p:cBhvr>
                                        <p:cTn id="55" dur="1" fill="hold">
                                          <p:stCondLst>
                                            <p:cond delay="0"/>
                                          </p:stCondLst>
                                        </p:cTn>
                                        <p:tgtEl>
                                          <p:spTgt spid="39"/>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fade">
                                      <p:cBhvr>
                                        <p:cTn id="60" dur="500"/>
                                        <p:tgtEl>
                                          <p:spTgt spid="31"/>
                                        </p:tgtEl>
                                      </p:cBhvr>
                                    </p:animEffect>
                                  </p:childTnLst>
                                </p:cTn>
                              </p:par>
                            </p:childTnLst>
                          </p:cTn>
                        </p:par>
                        <p:par>
                          <p:cTn id="61" fill="hold">
                            <p:stCondLst>
                              <p:cond delay="500"/>
                            </p:stCondLst>
                            <p:childTnLst>
                              <p:par>
                                <p:cTn id="62" presetID="22" presetClass="entr" presetSubtype="1" fill="hold" nodeType="after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wipe(up)">
                                      <p:cBhvr>
                                        <p:cTn id="64" dur="500"/>
                                        <p:tgtEl>
                                          <p:spTgt spid="42"/>
                                        </p:tgtEl>
                                      </p:cBhvr>
                                    </p:animEffect>
                                  </p:childTnLst>
                                </p:cTn>
                              </p:par>
                            </p:childTnLst>
                          </p:cTn>
                        </p:par>
                        <p:par>
                          <p:cTn id="65" fill="hold">
                            <p:stCondLst>
                              <p:cond delay="1000"/>
                            </p:stCondLst>
                            <p:childTnLst>
                              <p:par>
                                <p:cTn id="66" presetID="1" presetClass="entr" presetSubtype="0" fill="hold" nodeType="afterEffect">
                                  <p:stCondLst>
                                    <p:cond delay="300"/>
                                  </p:stCondLst>
                                  <p:childTnLst>
                                    <p:set>
                                      <p:cBhvr>
                                        <p:cTn id="67"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48" name="Rectangle 2"/>
          <p:cNvSpPr>
            <a:spLocks noChangeArrowheads="1"/>
          </p:cNvSpPr>
          <p:nvPr/>
        </p:nvSpPr>
        <p:spPr bwMode="auto">
          <a:xfrm>
            <a:off x="1356360" y="1442720"/>
            <a:ext cx="5045710" cy="1915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defRPr sz="2800" b="1">
                <a:solidFill>
                  <a:schemeClr val="tx1"/>
                </a:solidFill>
                <a:latin typeface="Arial" panose="020B0604020202020204" pitchFamily="34" charset="0"/>
                <a:ea typeface="黑体" panose="02010609060101010101" pitchFamily="49" charset="-122"/>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黑体" panose="02010609060101010101" pitchFamily="49" charset="-122"/>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黑体" panose="02010609060101010101" pitchFamily="49" charset="-122"/>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黑体" panose="02010609060101010101" pitchFamily="49" charset="-122"/>
              </a:defRPr>
            </a:lvl9pPr>
          </a:lstStyle>
          <a:p>
            <a:pPr eaLnBrk="1" hangingPunct="1">
              <a:lnSpc>
                <a:spcPct val="150000"/>
              </a:lnSpc>
              <a:spcBef>
                <a:spcPct val="0"/>
              </a:spcBef>
              <a:defRPr/>
            </a:pP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右图中，小明如果从</a:t>
            </a:r>
            <a:r>
              <a:rPr lang="en-US" altLang="zh-CN" sz="2400" b="0" i="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点过马路，</a:t>
            </a:r>
            <a:endPar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50000"/>
              </a:lnSpc>
              <a:spcBef>
                <a:spcPct val="0"/>
              </a:spcBef>
              <a:defRPr/>
            </a:pP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怎样走路线最短？为什么？</a:t>
            </a:r>
            <a:endPar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50000"/>
              </a:lnSpc>
              <a:spcBef>
                <a:spcPct val="0"/>
              </a:spcBef>
              <a:defRPr/>
            </a:pP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把最短的路线画出来。</a:t>
            </a:r>
            <a:endPar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9" name="Picture 10" descr="6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34630" y="1448753"/>
            <a:ext cx="3032125"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0" name="直接连接符 49"/>
          <p:cNvCxnSpPr>
            <a:cxnSpLocks noChangeShapeType="1"/>
          </p:cNvCxnSpPr>
          <p:nvPr/>
        </p:nvCxnSpPr>
        <p:spPr bwMode="auto">
          <a:xfrm>
            <a:off x="8777605" y="1555115"/>
            <a:ext cx="0" cy="1981200"/>
          </a:xfrm>
          <a:prstGeom prst="line">
            <a:avLst/>
          </a:prstGeom>
          <a:noFill/>
          <a:ln w="28575">
            <a:solidFill>
              <a:srgbClr val="E81125"/>
            </a:solidFill>
            <a:round/>
          </a:ln>
          <a:extLst>
            <a:ext uri="{909E8E84-426E-40DD-AFC4-6F175D3DCCD1}">
              <a14:hiddenFill xmlns:a14="http://schemas.microsoft.com/office/drawing/2010/main">
                <a:noFill/>
              </a14:hiddenFill>
            </a:ext>
          </a:extLst>
        </p:spPr>
      </p:cxnSp>
      <p:grpSp>
        <p:nvGrpSpPr>
          <p:cNvPr id="51" name="Group 29"/>
          <p:cNvGrpSpPr/>
          <p:nvPr/>
        </p:nvGrpSpPr>
        <p:grpSpPr bwMode="auto">
          <a:xfrm>
            <a:off x="8777605" y="3358515"/>
            <a:ext cx="180975" cy="180975"/>
            <a:chOff x="1799" y="2442"/>
            <a:chExt cx="114" cy="114"/>
          </a:xfrm>
        </p:grpSpPr>
        <p:cxnSp>
          <p:nvCxnSpPr>
            <p:cNvPr id="52" name="直接连接符 20"/>
            <p:cNvCxnSpPr>
              <a:cxnSpLocks noChangeShapeType="1"/>
            </p:cNvCxnSpPr>
            <p:nvPr/>
          </p:nvCxnSpPr>
          <p:spPr bwMode="auto">
            <a:xfrm>
              <a:off x="1799" y="2444"/>
              <a:ext cx="114" cy="0"/>
            </a:xfrm>
            <a:prstGeom prst="line">
              <a:avLst/>
            </a:prstGeom>
            <a:noFill/>
            <a:ln w="28575">
              <a:solidFill>
                <a:srgbClr val="E81125"/>
              </a:solidFill>
              <a:round/>
            </a:ln>
            <a:extLst>
              <a:ext uri="{909E8E84-426E-40DD-AFC4-6F175D3DCCD1}">
                <a14:hiddenFill xmlns:a14="http://schemas.microsoft.com/office/drawing/2010/main">
                  <a:noFill/>
                </a14:hiddenFill>
              </a:ext>
            </a:extLst>
          </p:spPr>
        </p:cxnSp>
        <p:cxnSp>
          <p:nvCxnSpPr>
            <p:cNvPr id="53" name="直接连接符 21"/>
            <p:cNvCxnSpPr>
              <a:cxnSpLocks noChangeShapeType="1"/>
            </p:cNvCxnSpPr>
            <p:nvPr/>
          </p:nvCxnSpPr>
          <p:spPr bwMode="auto">
            <a:xfrm rot="-5400000">
              <a:off x="1853" y="2499"/>
              <a:ext cx="114" cy="0"/>
            </a:xfrm>
            <a:prstGeom prst="line">
              <a:avLst/>
            </a:prstGeom>
            <a:noFill/>
            <a:ln w="28575">
              <a:solidFill>
                <a:srgbClr val="E81125"/>
              </a:solidFill>
              <a:round/>
            </a:ln>
            <a:extLst>
              <a:ext uri="{909E8E84-426E-40DD-AFC4-6F175D3DCCD1}">
                <a14:hiddenFill xmlns:a14="http://schemas.microsoft.com/office/drawing/2010/main">
                  <a:noFill/>
                </a14:hiddenFill>
              </a:ext>
            </a:extLst>
          </p:spPr>
        </p:cxnSp>
      </p:grpSp>
      <p:sp>
        <p:nvSpPr>
          <p:cNvPr id="54" name="矩形 53"/>
          <p:cNvSpPr/>
          <p:nvPr/>
        </p:nvSpPr>
        <p:spPr>
          <a:xfrm>
            <a:off x="3376930" y="5014595"/>
            <a:ext cx="4457700" cy="460375"/>
          </a:xfrm>
          <a:prstGeom prst="rect">
            <a:avLst/>
          </a:prstGeom>
        </p:spPr>
        <p:txBody>
          <a:bodyPr wrap="square">
            <a:spAutoFit/>
          </a:bodyPr>
          <a:lstStyle/>
          <a:p>
            <a:pPr eaLnBrk="1" hangingPunct="1">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沿着</a:t>
            </a:r>
            <a:r>
              <a:rPr lang="en-US" altLang="zh-CN" sz="2400" i="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点到对面马路垂直线段走。</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wipe(down)">
                                      <p:cBhvr>
                                        <p:cTn id="12" dur="500"/>
                                        <p:tgtEl>
                                          <p:spTgt spid="50"/>
                                        </p:tgtEl>
                                      </p:cBhvr>
                                    </p:animEffect>
                                  </p:childTnLst>
                                </p:cTn>
                              </p:par>
                            </p:childTnLst>
                          </p:cTn>
                        </p:par>
                        <p:par>
                          <p:cTn id="13" fill="hold">
                            <p:stCondLst>
                              <p:cond delay="500"/>
                            </p:stCondLst>
                            <p:childTnLst>
                              <p:par>
                                <p:cTn id="14" presetID="1" presetClass="entr" presetSubtype="0" fill="hold" nodeType="afterEffect">
                                  <p:stCondLst>
                                    <p:cond delay="250"/>
                                  </p:stCondLst>
                                  <p:childTnLst>
                                    <p:set>
                                      <p:cBhvr>
                                        <p:cTn id="15"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46" name="TextBox 19"/>
          <p:cNvSpPr txBox="1"/>
          <p:nvPr/>
        </p:nvSpPr>
        <p:spPr>
          <a:xfrm>
            <a:off x="3025140" y="5252085"/>
            <a:ext cx="5561965"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从</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点向北岸引垂线，这就是最短路线。</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矩形 2"/>
          <p:cNvSpPr/>
          <p:nvPr/>
        </p:nvSpPr>
        <p:spPr>
          <a:xfrm>
            <a:off x="1913255" y="1021715"/>
            <a:ext cx="7785735" cy="1198880"/>
          </a:xfrm>
          <a:prstGeom prst="rect">
            <a:avLst/>
          </a:prstGeom>
        </p:spPr>
        <p:txBody>
          <a:bodyPr wrap="square">
            <a:spAutoFit/>
          </a:bodyPr>
          <a:p>
            <a:pPr>
              <a:lnSpc>
                <a:spcPct val="150000"/>
              </a:lnSpc>
            </a:pP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下图中</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游泳运动员如果从南岸游到北岸</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怎样游路线最短</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为什么</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把最短的路线画出来。</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9" name="直接连接符 18"/>
          <p:cNvCxnSpPr/>
          <p:nvPr/>
        </p:nvCxnSpPr>
        <p:spPr>
          <a:xfrm flipV="1">
            <a:off x="7930998" y="2906127"/>
            <a:ext cx="0" cy="82800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肘形连接符 14"/>
          <p:cNvCxnSpPr/>
          <p:nvPr/>
        </p:nvCxnSpPr>
        <p:spPr>
          <a:xfrm rot="5400000">
            <a:off x="7752690" y="3555819"/>
            <a:ext cx="185955" cy="170661"/>
          </a:xfrm>
          <a:prstGeom prst="bentConnector3">
            <a:avLst>
              <a:gd name="adj1" fmla="val 50000"/>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5533390" y="2389505"/>
            <a:ext cx="4074160" cy="1891030"/>
            <a:chOff x="8714" y="3763"/>
            <a:chExt cx="6416" cy="2978"/>
          </a:xfrm>
        </p:grpSpPr>
        <p:sp>
          <p:nvSpPr>
            <p:cNvPr id="41" name="椭圆 40"/>
            <p:cNvSpPr/>
            <p:nvPr/>
          </p:nvSpPr>
          <p:spPr>
            <a:xfrm>
              <a:off x="12390" y="5821"/>
              <a:ext cx="170" cy="1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en-US" sz="2400"/>
            </a:p>
          </p:txBody>
        </p:sp>
        <p:grpSp>
          <p:nvGrpSpPr>
            <p:cNvPr id="10" name="组合 9"/>
            <p:cNvGrpSpPr/>
            <p:nvPr/>
          </p:nvGrpSpPr>
          <p:grpSpPr>
            <a:xfrm>
              <a:off x="8714" y="3763"/>
              <a:ext cx="6416" cy="2978"/>
              <a:chOff x="8449" y="4835"/>
              <a:chExt cx="6416" cy="2978"/>
            </a:xfrm>
          </p:grpSpPr>
          <p:cxnSp>
            <p:nvCxnSpPr>
              <p:cNvPr id="8" name="直接连接符 7"/>
              <p:cNvCxnSpPr/>
              <p:nvPr/>
            </p:nvCxnSpPr>
            <p:spPr>
              <a:xfrm>
                <a:off x="8480" y="6956"/>
                <a:ext cx="534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8449" y="5646"/>
                <a:ext cx="534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8520" y="4835"/>
                <a:ext cx="1248" cy="725"/>
              </a:xfrm>
              <a:prstGeom prst="rect">
                <a:avLst/>
              </a:prstGeom>
              <a:noFill/>
            </p:spPr>
            <p:txBody>
              <a:bodyPr wrap="none" rtlCol="0">
                <a:spAutoFit/>
              </a:bodyPr>
              <a:p>
                <a:r>
                  <a:rPr lang="zh-CN" altLang="zh-CN" sz="2400"/>
                  <a:t>北岸</a:t>
                </a:r>
                <a:endParaRPr lang="zh-CN" altLang="zh-CN" sz="2400"/>
              </a:p>
            </p:txBody>
          </p:sp>
          <p:sp>
            <p:nvSpPr>
              <p:cNvPr id="6" name="文本框 5"/>
              <p:cNvSpPr txBox="1"/>
              <p:nvPr/>
            </p:nvSpPr>
            <p:spPr>
              <a:xfrm>
                <a:off x="8520" y="7042"/>
                <a:ext cx="1248" cy="725"/>
              </a:xfrm>
              <a:prstGeom prst="rect">
                <a:avLst/>
              </a:prstGeom>
              <a:noFill/>
            </p:spPr>
            <p:txBody>
              <a:bodyPr wrap="none" rtlCol="0">
                <a:spAutoFit/>
              </a:bodyPr>
              <a:p>
                <a:r>
                  <a:rPr lang="zh-CN" altLang="zh-CN" sz="2400"/>
                  <a:t>南岸</a:t>
                </a:r>
                <a:endParaRPr lang="zh-CN" altLang="zh-CN" sz="2400"/>
              </a:p>
            </p:txBody>
          </p:sp>
          <p:sp>
            <p:nvSpPr>
              <p:cNvPr id="7" name="文本框 6"/>
              <p:cNvSpPr txBox="1"/>
              <p:nvPr/>
            </p:nvSpPr>
            <p:spPr>
              <a:xfrm>
                <a:off x="11217" y="7088"/>
                <a:ext cx="3648" cy="725"/>
              </a:xfrm>
              <a:prstGeom prst="rect">
                <a:avLst/>
              </a:prstGeom>
              <a:noFill/>
            </p:spPr>
            <p:txBody>
              <a:bodyPr wrap="square" rtlCol="0">
                <a:spAutoFit/>
              </a:bodyPr>
              <a:p>
                <a:r>
                  <a:rPr lang="zh-CN" altLang="zh-CN" sz="2400"/>
                  <a:t>游泳运动员位置</a:t>
                </a:r>
                <a:endParaRPr lang="zh-CN" altLang="zh-CN" sz="2400"/>
              </a:p>
            </p:txBody>
          </p:sp>
          <p:sp>
            <p:nvSpPr>
              <p:cNvPr id="9" name="文本框 8"/>
              <p:cNvSpPr txBox="1"/>
              <p:nvPr/>
            </p:nvSpPr>
            <p:spPr>
              <a:xfrm>
                <a:off x="12220" y="6316"/>
                <a:ext cx="608" cy="725"/>
              </a:xfrm>
              <a:prstGeom prst="rect">
                <a:avLst/>
              </a:prstGeom>
              <a:noFill/>
            </p:spPr>
            <p:txBody>
              <a:bodyPr wrap="none" rtlCol="0">
                <a:spAutoFit/>
              </a:bodyPr>
              <a:p>
                <a:r>
                  <a:rPr lang="en-US" altLang="zh-CN" sz="2400"/>
                  <a:t>A</a:t>
                </a:r>
                <a:endParaRPr lang="en-US" altLang="zh-CN" sz="2400"/>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anim calcmode="lin" valueType="num">
                                      <p:cBhvr>
                                        <p:cTn id="8" dur="500" fill="hold"/>
                                        <p:tgtEl>
                                          <p:spTgt spid="46"/>
                                        </p:tgtEl>
                                        <p:attrNameLst>
                                          <p:attrName>ppt_x</p:attrName>
                                        </p:attrNameLst>
                                      </p:cBhvr>
                                      <p:tavLst>
                                        <p:tav tm="0">
                                          <p:val>
                                            <p:strVal val="#ppt_x"/>
                                          </p:val>
                                        </p:tav>
                                        <p:tav tm="100000">
                                          <p:val>
                                            <p:strVal val="#ppt_x"/>
                                          </p:val>
                                        </p:tav>
                                      </p:tavLst>
                                    </p:anim>
                                    <p:anim calcmode="lin" valueType="num">
                                      <p:cBhvr>
                                        <p:cTn id="9" dur="5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up)">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grpSp>
        <p:nvGrpSpPr>
          <p:cNvPr id="8" name="组合 7"/>
          <p:cNvGrpSpPr/>
          <p:nvPr/>
        </p:nvGrpSpPr>
        <p:grpSpPr>
          <a:xfrm>
            <a:off x="474980" y="1992630"/>
            <a:ext cx="1467485" cy="699770"/>
            <a:chOff x="1151" y="4374"/>
            <a:chExt cx="2311" cy="1102"/>
          </a:xfrm>
        </p:grpSpPr>
        <p:sp>
          <p:nvSpPr>
            <p:cNvPr id="7" name="圆角矩形 6"/>
            <p:cNvSpPr/>
            <p:nvPr/>
          </p:nvSpPr>
          <p:spPr>
            <a:xfrm>
              <a:off x="1151" y="4374"/>
              <a:ext cx="2311"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1267" y="4514"/>
              <a:ext cx="1968" cy="822"/>
            </a:xfrm>
            <a:prstGeom prst="rect">
              <a:avLst/>
            </a:prstGeom>
            <a:noFill/>
          </p:spPr>
          <p:txBody>
            <a:bodyPr wrap="none" rtlCol="0">
              <a:spAutoFit/>
            </a:bodyPr>
            <a:p>
              <a:r>
                <a:rPr lang="zh-CN" sz="2800"/>
                <a:t>画垂线</a:t>
              </a:r>
              <a:endParaRPr lang="zh-CN" sz="2800"/>
            </a:p>
          </p:txBody>
        </p:sp>
      </p:grpSp>
      <p:grpSp>
        <p:nvGrpSpPr>
          <p:cNvPr id="13" name="组合 12"/>
          <p:cNvGrpSpPr/>
          <p:nvPr/>
        </p:nvGrpSpPr>
        <p:grpSpPr>
          <a:xfrm>
            <a:off x="1971675" y="2758440"/>
            <a:ext cx="2482215" cy="527050"/>
            <a:chOff x="6525" y="3356"/>
            <a:chExt cx="3909" cy="830"/>
          </a:xfrm>
        </p:grpSpPr>
        <p:sp>
          <p:nvSpPr>
            <p:cNvPr id="47" name="矩形 46"/>
            <p:cNvSpPr>
              <a:spLocks noChangeArrowheads="1"/>
            </p:cNvSpPr>
            <p:nvPr/>
          </p:nvSpPr>
          <p:spPr bwMode="auto">
            <a:xfrm>
              <a:off x="7372" y="3356"/>
              <a:ext cx="3062"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边线重合</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descr="c3eafe90-a924-4f62-8d17-c4437f65ed14"/>
            <p:cNvPicPr>
              <a:picLocks noChangeAspect="1"/>
            </p:cNvPicPr>
            <p:nvPr/>
          </p:nvPicPr>
          <p:blipFill>
            <a:blip r:embed="rId2"/>
            <a:srcRect r="57558" b="57019"/>
            <a:stretch>
              <a:fillRect/>
            </a:stretch>
          </p:blipFill>
          <p:spPr>
            <a:xfrm>
              <a:off x="6525" y="3364"/>
              <a:ext cx="849" cy="823"/>
            </a:xfrm>
            <a:prstGeom prst="rect">
              <a:avLst/>
            </a:prstGeom>
          </p:spPr>
        </p:pic>
        <p:cxnSp>
          <p:nvCxnSpPr>
            <p:cNvPr id="10" name="直接连接符 9"/>
            <p:cNvCxnSpPr/>
            <p:nvPr/>
          </p:nvCxnSpPr>
          <p:spPr>
            <a:xfrm>
              <a:off x="7436" y="4128"/>
              <a:ext cx="2077" cy="0"/>
            </a:xfrm>
            <a:prstGeom prst="line">
              <a:avLst/>
            </a:prstGeom>
            <a:ln w="57150">
              <a:solidFill>
                <a:srgbClr val="92D050"/>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2690495" y="3576320"/>
            <a:ext cx="2555240" cy="611505"/>
            <a:chOff x="7657" y="4644"/>
            <a:chExt cx="4024" cy="963"/>
          </a:xfrm>
        </p:grpSpPr>
        <p:sp>
          <p:nvSpPr>
            <p:cNvPr id="48" name="矩形 47"/>
            <p:cNvSpPr>
              <a:spLocks noChangeArrowheads="1"/>
            </p:cNvSpPr>
            <p:nvPr/>
          </p:nvSpPr>
          <p:spPr bwMode="auto">
            <a:xfrm>
              <a:off x="8591" y="4644"/>
              <a:ext cx="3090"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平移到点</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descr="c3eafe90-a924-4f62-8d17-c4437f65ed14"/>
            <p:cNvPicPr>
              <a:picLocks noChangeAspect="1"/>
            </p:cNvPicPr>
            <p:nvPr/>
          </p:nvPicPr>
          <p:blipFill>
            <a:blip r:embed="rId2"/>
            <a:srcRect l="54588" b="52824"/>
            <a:stretch>
              <a:fillRect/>
            </a:stretch>
          </p:blipFill>
          <p:spPr>
            <a:xfrm>
              <a:off x="7657" y="4705"/>
              <a:ext cx="908" cy="903"/>
            </a:xfrm>
            <a:prstGeom prst="rect">
              <a:avLst/>
            </a:prstGeom>
          </p:spPr>
        </p:pic>
        <p:cxnSp>
          <p:nvCxnSpPr>
            <p:cNvPr id="11" name="直接连接符 10"/>
            <p:cNvCxnSpPr/>
            <p:nvPr/>
          </p:nvCxnSpPr>
          <p:spPr>
            <a:xfrm>
              <a:off x="8591" y="5417"/>
              <a:ext cx="2077"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3621405" y="4298950"/>
            <a:ext cx="2414270" cy="581660"/>
            <a:chOff x="9123" y="5782"/>
            <a:chExt cx="3802" cy="916"/>
          </a:xfrm>
        </p:grpSpPr>
        <p:sp>
          <p:nvSpPr>
            <p:cNvPr id="53" name="矩形 52"/>
            <p:cNvSpPr>
              <a:spLocks noChangeArrowheads="1"/>
            </p:cNvSpPr>
            <p:nvPr/>
          </p:nvSpPr>
          <p:spPr bwMode="auto">
            <a:xfrm>
              <a:off x="9863" y="5917"/>
              <a:ext cx="3062"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画线标号</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descr="c3eafe90-a924-4f62-8d17-c4437f65ed14"/>
            <p:cNvPicPr>
              <a:picLocks noChangeAspect="1"/>
            </p:cNvPicPr>
            <p:nvPr/>
          </p:nvPicPr>
          <p:blipFill>
            <a:blip r:embed="rId2"/>
            <a:srcRect t="52102" r="56858"/>
            <a:stretch>
              <a:fillRect/>
            </a:stretch>
          </p:blipFill>
          <p:spPr>
            <a:xfrm>
              <a:off x="9123" y="5782"/>
              <a:ext cx="862" cy="916"/>
            </a:xfrm>
            <a:prstGeom prst="rect">
              <a:avLst/>
            </a:prstGeom>
          </p:spPr>
        </p:pic>
        <p:cxnSp>
          <p:nvCxnSpPr>
            <p:cNvPr id="12" name="直接连接符 11"/>
            <p:cNvCxnSpPr/>
            <p:nvPr/>
          </p:nvCxnSpPr>
          <p:spPr>
            <a:xfrm>
              <a:off x="9985" y="6659"/>
              <a:ext cx="2077" cy="0"/>
            </a:xfrm>
            <a:prstGeom prst="line">
              <a:avLst/>
            </a:prstGeom>
            <a:ln w="5715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7421880" y="2038350"/>
            <a:ext cx="2946400" cy="699770"/>
            <a:chOff x="11206" y="2595"/>
            <a:chExt cx="4640" cy="1102"/>
          </a:xfrm>
        </p:grpSpPr>
        <p:sp>
          <p:nvSpPr>
            <p:cNvPr id="18" name="圆角矩形 17"/>
            <p:cNvSpPr/>
            <p:nvPr/>
          </p:nvSpPr>
          <p:spPr>
            <a:xfrm>
              <a:off x="11206" y="2595"/>
              <a:ext cx="4640" cy="1102"/>
            </a:xfrm>
            <a:prstGeom prst="roundRect">
              <a:avLst/>
            </a:prstGeom>
            <a:solidFill>
              <a:schemeClr val="accent6">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11500" y="2783"/>
              <a:ext cx="4128" cy="725"/>
            </a:xfrm>
            <a:prstGeom prst="rect">
              <a:avLst/>
            </a:prstGeom>
            <a:noFill/>
          </p:spPr>
          <p:txBody>
            <a:bodyPr wrap="none" rtlCol="0" anchor="t">
              <a:spAutoFit/>
            </a:bodyPr>
            <a:p>
              <a:pPr eaLnBrk="1" hangingPunct="1">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sym typeface="+mn-ea"/>
                </a:rPr>
                <a:t>平行线之间的距离</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20" name="组合 19"/>
          <p:cNvGrpSpPr/>
          <p:nvPr/>
        </p:nvGrpSpPr>
        <p:grpSpPr>
          <a:xfrm>
            <a:off x="6035675" y="3113405"/>
            <a:ext cx="5767070" cy="1648460"/>
            <a:chOff x="9505" y="4003"/>
            <a:chExt cx="9082" cy="2596"/>
          </a:xfrm>
        </p:grpSpPr>
        <p:sp>
          <p:nvSpPr>
            <p:cNvPr id="27" name="圆角矩形标注 26"/>
            <p:cNvSpPr/>
            <p:nvPr/>
          </p:nvSpPr>
          <p:spPr>
            <a:xfrm>
              <a:off x="9505" y="4003"/>
              <a:ext cx="9083" cy="2597"/>
            </a:xfrm>
            <a:prstGeom prst="wedgeRoundRectCallout">
              <a:avLst>
                <a:gd name="adj1" fmla="val 47475"/>
                <a:gd name="adj2" fmla="val -10873"/>
                <a:gd name="adj3" fmla="val 16667"/>
              </a:avLst>
            </a:prstGeom>
            <a:gradFill>
              <a:gsLst>
                <a:gs pos="0">
                  <a:schemeClr val="accent1">
                    <a:lumMod val="5000"/>
                    <a:lumOff val="95000"/>
                  </a:schemeClr>
                </a:gs>
                <a:gs pos="98000">
                  <a:srgbClr val="00B0F0"/>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9772" y="4315"/>
              <a:ext cx="8448" cy="1888"/>
            </a:xfrm>
            <a:prstGeom prst="rect">
              <a:avLst/>
            </a:prstGeom>
            <a:noFill/>
          </p:spPr>
          <p:txBody>
            <a:bodyPr wrap="none" rtlCol="0" anchor="t">
              <a:spAutoFit/>
            </a:bodyPr>
            <a:p>
              <a:pPr lvl="0">
                <a:lnSpc>
                  <a:spcPct val="15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端点分别在两条平行线上，且与平行线</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a:p>
              <a:pPr lvl="0">
                <a:lnSpc>
                  <a:spcPct val="15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垂直的所有线段的长度都相等。</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cxnSp>
        <p:nvCxnSpPr>
          <p:cNvPr id="21" name="直接连接符 20"/>
          <p:cNvCxnSpPr/>
          <p:nvPr/>
        </p:nvCxnSpPr>
        <p:spPr>
          <a:xfrm>
            <a:off x="5895975" y="1494790"/>
            <a:ext cx="0" cy="3812540"/>
          </a:xfrm>
          <a:prstGeom prst="line">
            <a:avLst/>
          </a:prstGeom>
          <a:ln w="44450" cmpd="sng">
            <a:solidFill>
              <a:srgbClr val="FF0000"/>
            </a:solidFill>
            <a:prstDash val="lg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943600" y="1621790"/>
            <a:ext cx="0" cy="3812540"/>
          </a:xfrm>
          <a:prstGeom prst="line">
            <a:avLst/>
          </a:prstGeom>
          <a:ln w="31750" cmpd="sng">
            <a:solidFill>
              <a:srgbClr val="00B050"/>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848350" y="1748790"/>
            <a:ext cx="0" cy="3812540"/>
          </a:xfrm>
          <a:prstGeom prst="line">
            <a:avLst/>
          </a:prstGeom>
          <a:ln w="31750" cmpd="sng">
            <a:solidFill>
              <a:srgbClr val="00B050"/>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par>
                                <p:cTn id="14" presetID="22" presetClass="entr" presetSubtype="4"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down)">
                                      <p:cBhvr>
                                        <p:cTn id="16" dur="500"/>
                                        <p:tgtEl>
                                          <p:spTgt spid="14"/>
                                        </p:tgtEl>
                                      </p:cBhvr>
                                    </p:animEffect>
                                  </p:childTnLst>
                                </p:cTn>
                              </p:par>
                              <p:par>
                                <p:cTn id="17" presetID="2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p:tgtEl>
                                          <p:spTgt spid="19"/>
                                        </p:tgtEl>
                                        <p:attrNameLst>
                                          <p:attrName>ppt_y</p:attrName>
                                        </p:attrNameLst>
                                      </p:cBhvr>
                                      <p:tavLst>
                                        <p:tav tm="0">
                                          <p:val>
                                            <p:strVal val="#ppt_y+#ppt_h*1.125000"/>
                                          </p:val>
                                        </p:tav>
                                        <p:tav tm="100000">
                                          <p:val>
                                            <p:strVal val="#ppt_y"/>
                                          </p:val>
                                        </p:tav>
                                      </p:tavLst>
                                    </p:anim>
                                    <p:animEffect transition="in" filter="wipe(up)">
                                      <p:cBhvr>
                                        <p:cTn id="25" dur="500"/>
                                        <p:tgtEl>
                                          <p:spTgt spid="19"/>
                                        </p:tgtEl>
                                      </p:cBhvr>
                                    </p:animEffect>
                                  </p:childTnLst>
                                </p:cTn>
                              </p:par>
                              <p:par>
                                <p:cTn id="26" presetID="12" presetClass="entr" presetSubtype="4"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500"/>
                                        <p:tgtEl>
                                          <p:spTgt spid="20"/>
                                        </p:tgtEl>
                                        <p:attrNameLst>
                                          <p:attrName>ppt_y</p:attrName>
                                        </p:attrNameLst>
                                      </p:cBhvr>
                                      <p:tavLst>
                                        <p:tav tm="0">
                                          <p:val>
                                            <p:strVal val="#ppt_y+#ppt_h*1.125000"/>
                                          </p:val>
                                        </p:tav>
                                        <p:tav tm="100000">
                                          <p:val>
                                            <p:strVal val="#ppt_y"/>
                                          </p:val>
                                        </p:tav>
                                      </p:tavLst>
                                    </p:anim>
                                    <p:animEffect transition="in" filter="wipe(up)">
                                      <p:cBhvr>
                                        <p:cTn id="2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5" name="组合 4"/>
          <p:cNvGrpSpPr/>
          <p:nvPr/>
        </p:nvGrpSpPr>
        <p:grpSpPr>
          <a:xfrm>
            <a:off x="3460115" y="812800"/>
            <a:ext cx="4241800" cy="1191260"/>
            <a:chOff x="5616" y="1827"/>
            <a:chExt cx="6680" cy="1876"/>
          </a:xfrm>
        </p:grpSpPr>
        <p:pic>
          <p:nvPicPr>
            <p:cNvPr id="4" name="图片 3" descr="51miz-E717235-515EFD23"/>
            <p:cNvPicPr>
              <a:picLocks noChangeAspect="1"/>
            </p:cNvPicPr>
            <p:nvPr>
              <p:custDataLst>
                <p:tags r:id="rId2"/>
              </p:custDataLst>
            </p:nvPr>
          </p:nvPicPr>
          <p:blipFill>
            <a:blip r:embed="rId3"/>
            <a:stretch>
              <a:fillRect/>
            </a:stretch>
          </p:blipFill>
          <p:spPr>
            <a:xfrm>
              <a:off x="5616" y="1827"/>
              <a:ext cx="6681" cy="1877"/>
            </a:xfrm>
            <a:prstGeom prst="rect">
              <a:avLst/>
            </a:prstGeom>
          </p:spPr>
        </p:pic>
        <p:sp>
          <p:nvSpPr>
            <p:cNvPr id="3" name="文本框 2"/>
            <p:cNvSpPr txBox="1"/>
            <p:nvPr/>
          </p:nvSpPr>
          <p:spPr>
            <a:xfrm>
              <a:off x="6275" y="2472"/>
              <a:ext cx="556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找出互相垂直的两条直线</a:t>
              </a:r>
              <a:endParaRPr lang="zh-CN" altLang="en-US" sz="2400">
                <a:latin typeface="微软雅黑" panose="020B0503020204020204" pitchFamily="34" charset="-122"/>
                <a:ea typeface="微软雅黑" panose="020B0503020204020204" pitchFamily="34" charset="-122"/>
              </a:endParaRPr>
            </a:p>
          </p:txBody>
        </p:sp>
      </p:grpSp>
      <p:grpSp>
        <p:nvGrpSpPr>
          <p:cNvPr id="13" name="Group 31"/>
          <p:cNvGrpSpPr/>
          <p:nvPr/>
        </p:nvGrpSpPr>
        <p:grpSpPr bwMode="auto">
          <a:xfrm rot="0">
            <a:off x="1673860" y="2891155"/>
            <a:ext cx="1859280" cy="1348740"/>
            <a:chOff x="703" y="1729"/>
            <a:chExt cx="907" cy="658"/>
          </a:xfrm>
        </p:grpSpPr>
        <p:cxnSp>
          <p:nvCxnSpPr>
            <p:cNvPr id="14" name="直接连接符 11"/>
            <p:cNvCxnSpPr>
              <a:cxnSpLocks noChangeShapeType="1"/>
            </p:cNvCxnSpPr>
            <p:nvPr/>
          </p:nvCxnSpPr>
          <p:spPr bwMode="auto">
            <a:xfrm rot="-5400000">
              <a:off x="555" y="2058"/>
              <a:ext cx="658"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cxnSp>
          <p:nvCxnSpPr>
            <p:cNvPr id="15" name="直接连接符 12"/>
            <p:cNvCxnSpPr>
              <a:cxnSpLocks noChangeShapeType="1"/>
            </p:cNvCxnSpPr>
            <p:nvPr/>
          </p:nvCxnSpPr>
          <p:spPr bwMode="auto">
            <a:xfrm>
              <a:off x="703" y="2047"/>
              <a:ext cx="907"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nvGrpSpPr>
            <p:cNvPr id="16" name="Group 28"/>
            <p:cNvGrpSpPr/>
            <p:nvPr/>
          </p:nvGrpSpPr>
          <p:grpSpPr bwMode="auto">
            <a:xfrm>
              <a:off x="880" y="1960"/>
              <a:ext cx="89" cy="90"/>
              <a:chOff x="880" y="1936"/>
              <a:chExt cx="113" cy="114"/>
            </a:xfrm>
          </p:grpSpPr>
          <p:cxnSp>
            <p:nvCxnSpPr>
              <p:cNvPr id="17" name="直接连接符 18"/>
              <p:cNvCxnSpPr>
                <a:cxnSpLocks noChangeShapeType="1"/>
              </p:cNvCxnSpPr>
              <p:nvPr/>
            </p:nvCxnSpPr>
            <p:spPr bwMode="auto">
              <a:xfrm>
                <a:off x="880" y="1940"/>
                <a:ext cx="113"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cxnSp>
            <p:nvCxnSpPr>
              <p:cNvPr id="18" name="直接连接符 19"/>
              <p:cNvCxnSpPr>
                <a:cxnSpLocks noChangeShapeType="1"/>
              </p:cNvCxnSpPr>
              <p:nvPr/>
            </p:nvCxnSpPr>
            <p:spPr bwMode="auto">
              <a:xfrm rot="-5400000">
                <a:off x="932" y="1993"/>
                <a:ext cx="11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grpSp>
      <p:grpSp>
        <p:nvGrpSpPr>
          <p:cNvPr id="21" name="Group 32"/>
          <p:cNvGrpSpPr/>
          <p:nvPr/>
        </p:nvGrpSpPr>
        <p:grpSpPr bwMode="auto">
          <a:xfrm rot="0">
            <a:off x="5166995" y="2914015"/>
            <a:ext cx="1858010" cy="1348740"/>
            <a:chOff x="2064" y="1774"/>
            <a:chExt cx="907" cy="658"/>
          </a:xfrm>
        </p:grpSpPr>
        <p:cxnSp>
          <p:nvCxnSpPr>
            <p:cNvPr id="22" name="直接连接符 16"/>
            <p:cNvCxnSpPr>
              <a:cxnSpLocks noChangeShapeType="1"/>
            </p:cNvCxnSpPr>
            <p:nvPr/>
          </p:nvCxnSpPr>
          <p:spPr bwMode="auto">
            <a:xfrm flipV="1">
              <a:off x="2251" y="1774"/>
              <a:ext cx="45" cy="658"/>
            </a:xfrm>
            <a:prstGeom prst="line">
              <a:avLst/>
            </a:prstGeom>
            <a:noFill/>
            <a:ln w="28575">
              <a:solidFill>
                <a:schemeClr val="tx1"/>
              </a:solidFill>
              <a:round/>
            </a:ln>
            <a:extLst>
              <a:ext uri="{909E8E84-426E-40DD-AFC4-6F175D3DCCD1}">
                <a14:hiddenFill xmlns:a14="http://schemas.microsoft.com/office/drawing/2010/main">
                  <a:noFill/>
                </a14:hiddenFill>
              </a:ext>
            </a:extLst>
          </p:spPr>
        </p:cxnSp>
        <p:cxnSp>
          <p:nvCxnSpPr>
            <p:cNvPr id="23" name="直接连接符 17"/>
            <p:cNvCxnSpPr>
              <a:cxnSpLocks noChangeShapeType="1"/>
            </p:cNvCxnSpPr>
            <p:nvPr/>
          </p:nvCxnSpPr>
          <p:spPr bwMode="auto">
            <a:xfrm>
              <a:off x="2064" y="2092"/>
              <a:ext cx="907"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nvGrpSpPr>
            <p:cNvPr id="24" name="Group 29"/>
            <p:cNvGrpSpPr/>
            <p:nvPr/>
          </p:nvGrpSpPr>
          <p:grpSpPr bwMode="auto">
            <a:xfrm>
              <a:off x="2278" y="2005"/>
              <a:ext cx="90" cy="89"/>
              <a:chOff x="2278" y="1981"/>
              <a:chExt cx="114" cy="113"/>
            </a:xfrm>
          </p:grpSpPr>
          <p:cxnSp>
            <p:nvCxnSpPr>
              <p:cNvPr id="25" name="直接连接符 20"/>
              <p:cNvCxnSpPr>
                <a:cxnSpLocks noChangeShapeType="1"/>
              </p:cNvCxnSpPr>
              <p:nvPr/>
            </p:nvCxnSpPr>
            <p:spPr bwMode="auto">
              <a:xfrm>
                <a:off x="2278" y="1986"/>
                <a:ext cx="11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cxnSp>
            <p:nvCxnSpPr>
              <p:cNvPr id="26" name="直接连接符 21"/>
              <p:cNvCxnSpPr>
                <a:cxnSpLocks noChangeShapeType="1"/>
              </p:cNvCxnSpPr>
              <p:nvPr/>
            </p:nvCxnSpPr>
            <p:spPr bwMode="auto">
              <a:xfrm rot="-5400000">
                <a:off x="2328" y="2037"/>
                <a:ext cx="113"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grpSp>
      <p:grpSp>
        <p:nvGrpSpPr>
          <p:cNvPr id="29" name="Group 34"/>
          <p:cNvGrpSpPr/>
          <p:nvPr/>
        </p:nvGrpSpPr>
        <p:grpSpPr bwMode="auto">
          <a:xfrm rot="0">
            <a:off x="8504555" y="2913380"/>
            <a:ext cx="1860550" cy="1349375"/>
            <a:chOff x="3560" y="1715"/>
            <a:chExt cx="908" cy="658"/>
          </a:xfrm>
        </p:grpSpPr>
        <p:cxnSp>
          <p:nvCxnSpPr>
            <p:cNvPr id="30" name="直接连接符 20"/>
            <p:cNvCxnSpPr>
              <a:cxnSpLocks noChangeShapeType="1"/>
            </p:cNvCxnSpPr>
            <p:nvPr/>
          </p:nvCxnSpPr>
          <p:spPr bwMode="auto">
            <a:xfrm rot="-5400000">
              <a:off x="3549" y="2044"/>
              <a:ext cx="658"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cxnSp>
          <p:nvCxnSpPr>
            <p:cNvPr id="31" name="直接连接符 21"/>
            <p:cNvCxnSpPr>
              <a:cxnSpLocks noChangeShapeType="1"/>
            </p:cNvCxnSpPr>
            <p:nvPr/>
          </p:nvCxnSpPr>
          <p:spPr bwMode="auto">
            <a:xfrm>
              <a:off x="3560" y="2373"/>
              <a:ext cx="908"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nvGrpSpPr>
            <p:cNvPr id="32" name="Group 30"/>
            <p:cNvGrpSpPr/>
            <p:nvPr/>
          </p:nvGrpSpPr>
          <p:grpSpPr bwMode="auto">
            <a:xfrm>
              <a:off x="3877" y="2284"/>
              <a:ext cx="90" cy="89"/>
              <a:chOff x="3877" y="2260"/>
              <a:chExt cx="114" cy="113"/>
            </a:xfrm>
          </p:grpSpPr>
          <p:cxnSp>
            <p:nvCxnSpPr>
              <p:cNvPr id="33" name="直接连接符 22"/>
              <p:cNvCxnSpPr>
                <a:cxnSpLocks noChangeShapeType="1"/>
              </p:cNvCxnSpPr>
              <p:nvPr/>
            </p:nvCxnSpPr>
            <p:spPr bwMode="auto">
              <a:xfrm>
                <a:off x="3877" y="2265"/>
                <a:ext cx="11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cxnSp>
            <p:nvCxnSpPr>
              <p:cNvPr id="34" name="直接连接符 23"/>
              <p:cNvCxnSpPr>
                <a:cxnSpLocks noChangeShapeType="1"/>
              </p:cNvCxnSpPr>
              <p:nvPr/>
            </p:nvCxnSpPr>
            <p:spPr bwMode="auto">
              <a:xfrm rot="-5400000">
                <a:off x="3931" y="2316"/>
                <a:ext cx="113"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grpSp>
      <p:pic>
        <p:nvPicPr>
          <p:cNvPr id="6" name="图片 5" descr="51miz-E829675-91EDC9B3"/>
          <p:cNvPicPr>
            <a:picLocks noChangeAspect="1"/>
          </p:cNvPicPr>
          <p:nvPr/>
        </p:nvPicPr>
        <p:blipFill>
          <a:blip r:embed="rId4"/>
          <a:srcRect l="52683"/>
          <a:stretch>
            <a:fillRect/>
          </a:stretch>
        </p:blipFill>
        <p:spPr>
          <a:xfrm>
            <a:off x="5237480" y="4818380"/>
            <a:ext cx="1080770" cy="959485"/>
          </a:xfrm>
          <a:prstGeom prst="rect">
            <a:avLst/>
          </a:prstGeom>
        </p:spPr>
      </p:pic>
      <p:pic>
        <p:nvPicPr>
          <p:cNvPr id="7" name="图片 6" descr="51miz-E829675-91EDC9B3"/>
          <p:cNvPicPr>
            <a:picLocks noChangeAspect="1"/>
          </p:cNvPicPr>
          <p:nvPr/>
        </p:nvPicPr>
        <p:blipFill>
          <a:blip r:embed="rId4"/>
          <a:srcRect r="52016"/>
          <a:stretch>
            <a:fillRect/>
          </a:stretch>
        </p:blipFill>
        <p:spPr>
          <a:xfrm>
            <a:off x="1673860" y="4826635"/>
            <a:ext cx="1096010" cy="959485"/>
          </a:xfrm>
          <a:prstGeom prst="rect">
            <a:avLst/>
          </a:prstGeom>
        </p:spPr>
      </p:pic>
      <p:pic>
        <p:nvPicPr>
          <p:cNvPr id="8" name="图片 7" descr="51miz-E829675-91EDC9B3"/>
          <p:cNvPicPr>
            <a:picLocks noChangeAspect="1"/>
          </p:cNvPicPr>
          <p:nvPr/>
        </p:nvPicPr>
        <p:blipFill>
          <a:blip r:embed="rId4"/>
          <a:srcRect r="52016"/>
          <a:stretch>
            <a:fillRect/>
          </a:stretch>
        </p:blipFill>
        <p:spPr>
          <a:xfrm>
            <a:off x="8886825" y="4818380"/>
            <a:ext cx="1096010" cy="9594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500" fill="hold">
                                          <p:stCondLst>
                                            <p:cond delay="0"/>
                                          </p:stCondLst>
                                        </p:cTn>
                                        <p:tgtEl>
                                          <p:spTgt spid="7"/>
                                        </p:tgtEl>
                                        <p:attrNameLst>
                                          <p:attrName>style.visibility</p:attrName>
                                        </p:attrNameLst>
                                      </p:cBhvr>
                                      <p:to>
                                        <p:strVal val="visible"/>
                                      </p:to>
                                    </p:set>
                                    <p:animEffect transition="in" filter="wedg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500" fill="hold">
                                          <p:stCondLst>
                                            <p:cond delay="0"/>
                                          </p:stCondLst>
                                        </p:cTn>
                                        <p:tgtEl>
                                          <p:spTgt spid="6"/>
                                        </p:tgtEl>
                                        <p:attrNameLst>
                                          <p:attrName>style.visibility</p:attrName>
                                        </p:attrNameLst>
                                      </p:cBhvr>
                                      <p:to>
                                        <p:strVal val="visible"/>
                                      </p:to>
                                    </p:set>
                                    <p:animEffect transition="in" filter="wedg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500" fill="hold">
                                          <p:stCondLst>
                                            <p:cond delay="0"/>
                                          </p:stCondLst>
                                        </p:cTn>
                                        <p:tgtEl>
                                          <p:spTgt spid="8"/>
                                        </p:tgtEl>
                                        <p:attrNameLst>
                                          <p:attrName>style.visibility</p:attrName>
                                        </p:attrNameLst>
                                      </p:cBhvr>
                                      <p:to>
                                        <p:strVal val="visible"/>
                                      </p:to>
                                    </p:set>
                                    <p:animEffect transition="in" filter="wedg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5" name="组合 4"/>
          <p:cNvGrpSpPr/>
          <p:nvPr/>
        </p:nvGrpSpPr>
        <p:grpSpPr>
          <a:xfrm>
            <a:off x="3910965" y="728345"/>
            <a:ext cx="4695190" cy="868680"/>
            <a:chOff x="4112" y="1578"/>
            <a:chExt cx="7394" cy="1368"/>
          </a:xfrm>
        </p:grpSpPr>
        <p:pic>
          <p:nvPicPr>
            <p:cNvPr id="4" name="图片 3" descr="51miz-E1179799-6D632344"/>
            <p:cNvPicPr>
              <a:picLocks noChangeAspect="1"/>
            </p:cNvPicPr>
            <p:nvPr/>
          </p:nvPicPr>
          <p:blipFill>
            <a:blip r:embed="rId2"/>
            <a:stretch>
              <a:fillRect/>
            </a:stretch>
          </p:blipFill>
          <p:spPr>
            <a:xfrm>
              <a:off x="4112" y="1578"/>
              <a:ext cx="7394" cy="1369"/>
            </a:xfrm>
            <a:prstGeom prst="rect">
              <a:avLst/>
            </a:prstGeom>
          </p:spPr>
        </p:pic>
        <p:sp>
          <p:nvSpPr>
            <p:cNvPr id="3" name="文本框 2"/>
            <p:cNvSpPr txBox="1"/>
            <p:nvPr/>
          </p:nvSpPr>
          <p:spPr>
            <a:xfrm>
              <a:off x="4511" y="1831"/>
              <a:ext cx="5568" cy="725"/>
            </a:xfrm>
            <a:prstGeom prst="rect">
              <a:avLst/>
            </a:prstGeom>
            <a:noFill/>
          </p:spPr>
          <p:txBody>
            <a:bodyPr wrap="none" rtlCol="0" anchor="t">
              <a:spAutoFit/>
            </a:bodyPr>
            <a:p>
              <a:pPr eaLnBrk="1" hangingPunct="1">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sym typeface="+mn-ea"/>
                </a:rPr>
                <a:t>画出互相垂直的两条直线</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7" name="组合 6"/>
          <p:cNvGrpSpPr/>
          <p:nvPr/>
        </p:nvGrpSpPr>
        <p:grpSpPr>
          <a:xfrm>
            <a:off x="520700" y="1544955"/>
            <a:ext cx="3643630" cy="986790"/>
            <a:chOff x="2467" y="3370"/>
            <a:chExt cx="5738" cy="1554"/>
          </a:xfrm>
        </p:grpSpPr>
        <p:pic>
          <p:nvPicPr>
            <p:cNvPr id="16" name="图片 15" descr="图片2"/>
            <p:cNvPicPr>
              <a:picLocks noChangeAspect="1"/>
            </p:cNvPicPr>
            <p:nvPr/>
          </p:nvPicPr>
          <p:blipFill>
            <a:blip r:embed="rId3"/>
            <a:stretch>
              <a:fillRect/>
            </a:stretch>
          </p:blipFill>
          <p:spPr>
            <a:xfrm rot="2700000">
              <a:off x="2447" y="3390"/>
              <a:ext cx="1555" cy="1515"/>
            </a:xfrm>
            <a:prstGeom prst="rect">
              <a:avLst/>
            </a:prstGeom>
          </p:spPr>
        </p:pic>
        <p:sp>
          <p:nvSpPr>
            <p:cNvPr id="28" name="圆角矩形 27"/>
            <p:cNvSpPr/>
            <p:nvPr/>
          </p:nvSpPr>
          <p:spPr>
            <a:xfrm>
              <a:off x="4009" y="3841"/>
              <a:ext cx="4196" cy="896"/>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4302" y="3926"/>
              <a:ext cx="364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mn-ea"/>
                </a:rPr>
                <a:t>用两把三角尺画</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pic>
        <p:nvPicPr>
          <p:cNvPr id="44" name="Picture 2" descr="D:\我的文档\My Pictures\R四数上素材\两把三角尺.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64865" y="2461260"/>
            <a:ext cx="5924550" cy="3506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descr="51miz-E1196761-8E5057BB"/>
          <p:cNvPicPr>
            <a:picLocks noChangeAspect="1"/>
          </p:cNvPicPr>
          <p:nvPr/>
        </p:nvPicPr>
        <p:blipFill>
          <a:blip r:embed="rId5"/>
          <a:stretch>
            <a:fillRect/>
          </a:stretch>
        </p:blipFill>
        <p:spPr>
          <a:xfrm rot="480000">
            <a:off x="5224145" y="1795780"/>
            <a:ext cx="1216025" cy="1216025"/>
          </a:xfrm>
          <a:prstGeom prst="rect">
            <a:avLst/>
          </a:prstGeom>
        </p:spPr>
      </p:pic>
      <p:cxnSp>
        <p:nvCxnSpPr>
          <p:cNvPr id="9" name="直接连接符 8"/>
          <p:cNvCxnSpPr/>
          <p:nvPr/>
        </p:nvCxnSpPr>
        <p:spPr>
          <a:xfrm>
            <a:off x="5339715" y="2669540"/>
            <a:ext cx="0" cy="155956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355590" y="4197350"/>
            <a:ext cx="320040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5355590" y="3893185"/>
            <a:ext cx="289560" cy="289560"/>
            <a:chOff x="15830" y="3722"/>
            <a:chExt cx="456" cy="456"/>
          </a:xfrm>
        </p:grpSpPr>
        <p:cxnSp>
          <p:nvCxnSpPr>
            <p:cNvPr id="11" name="直接连接符 10"/>
            <p:cNvCxnSpPr/>
            <p:nvPr/>
          </p:nvCxnSpPr>
          <p:spPr>
            <a:xfrm>
              <a:off x="15830" y="3748"/>
              <a:ext cx="456"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6286" y="3722"/>
              <a:ext cx="0" cy="456"/>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nodeType="clickEffect">
                                  <p:stCondLst>
                                    <p:cond delay="0"/>
                                  </p:stCondLst>
                                  <p:childTnLst>
                                    <p:animMotion origin="layout" path="M 0 0 L 0 0.21713 " pathEditMode="relative" rAng="0" ptsTypes="">
                                      <p:cBhvr>
                                        <p:cTn id="14" dur="2000" fill="hold"/>
                                        <p:tgtEl>
                                          <p:spTgt spid="8"/>
                                        </p:tgtEl>
                                        <p:attrNameLst>
                                          <p:attrName>ppt_x</p:attrName>
                                          <p:attrName>ppt_y</p:attrName>
                                        </p:attrNameLst>
                                      </p:cBhvr>
                                      <p:rCtr x="0" y="112"/>
                                    </p:animMotion>
                                  </p:childTnLst>
                                </p:cTn>
                              </p:par>
                              <p:par>
                                <p:cTn id="15" presetID="22" presetClass="entr" presetSubtype="1" fill="hold" nodeType="withEffect">
                                  <p:stCondLst>
                                    <p:cond delay="0"/>
                                  </p:stCondLst>
                                  <p:childTnLst>
                                    <p:set>
                                      <p:cBhvr>
                                        <p:cTn id="16" dur="2000" fill="hold">
                                          <p:stCondLst>
                                            <p:cond delay="0"/>
                                          </p:stCondLst>
                                        </p:cTn>
                                        <p:tgtEl>
                                          <p:spTgt spid="9"/>
                                        </p:tgtEl>
                                        <p:attrNameLst>
                                          <p:attrName>style.visibility</p:attrName>
                                        </p:attrNameLst>
                                      </p:cBhvr>
                                      <p:to>
                                        <p:strVal val="visible"/>
                                      </p:to>
                                    </p:set>
                                    <p:animEffect transition="in" filter="wipe(up)">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63" presetClass="path" presetSubtype="0" accel="50000" decel="50000" fill="hold" nodeType="clickEffect">
                                  <p:stCondLst>
                                    <p:cond delay="0"/>
                                  </p:stCondLst>
                                  <p:childTnLst>
                                    <p:animMotion origin="layout" path="M 0 0.212971 L 0.25 0.212971 " pathEditMode="relative" rAng="0" ptsTypes="">
                                      <p:cBhvr>
                                        <p:cTn id="21" dur="2000" fill="hold"/>
                                        <p:tgtEl>
                                          <p:spTgt spid="8"/>
                                        </p:tgtEl>
                                        <p:attrNameLst>
                                          <p:attrName>ppt_x</p:attrName>
                                          <p:attrName>ppt_y</p:attrName>
                                        </p:attrNameLst>
                                      </p:cBhvr>
                                      <p:rCtr x="125" y="0"/>
                                    </p:animMotion>
                                  </p:childTnLst>
                                </p:cTn>
                              </p:par>
                              <p:par>
                                <p:cTn id="22" presetID="22" presetClass="entr" presetSubtype="8" fill="hold" nodeType="withEffect">
                                  <p:stCondLst>
                                    <p:cond delay="0"/>
                                  </p:stCondLst>
                                  <p:childTnLst>
                                    <p:set>
                                      <p:cBhvr>
                                        <p:cTn id="23" dur="2000" fill="hold">
                                          <p:stCondLst>
                                            <p:cond delay="0"/>
                                          </p:stCondLst>
                                        </p:cTn>
                                        <p:tgtEl>
                                          <p:spTgt spid="10"/>
                                        </p:tgtEl>
                                        <p:attrNameLst>
                                          <p:attrName>style.visibility</p:attrName>
                                        </p:attrNameLst>
                                      </p:cBhvr>
                                      <p:to>
                                        <p:strVal val="visible"/>
                                      </p:to>
                                    </p:set>
                                    <p:animEffect transition="in" filter="wipe(left)">
                                      <p:cBhvr>
                                        <p:cTn id="24" dur="2000"/>
                                        <p:tgtEl>
                                          <p:spTgt spid="10"/>
                                        </p:tgtEl>
                                      </p:cBhvr>
                                    </p:animEffect>
                                  </p:childTnLst>
                                </p:cTn>
                              </p:par>
                            </p:childTnLst>
                          </p:cTn>
                        </p:par>
                        <p:par>
                          <p:cTn id="25" fill="hold">
                            <p:stCondLst>
                              <p:cond delay="2000"/>
                            </p:stCondLst>
                            <p:childTnLst>
                              <p:par>
                                <p:cTn id="26" presetID="1" presetClass="exit" presetSubtype="0" fill="hold" nodeType="afterEffect">
                                  <p:stCondLst>
                                    <p:cond delay="0"/>
                                  </p:stCondLst>
                                  <p:childTnLst>
                                    <p:set>
                                      <p:cBhvr>
                                        <p:cTn id="27" dur="1" fill="hold">
                                          <p:stCondLst>
                                            <p:cond delay="0"/>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15" name="图片 14" descr="图片1"/>
          <p:cNvPicPr>
            <a:picLocks noChangeAspect="1"/>
          </p:cNvPicPr>
          <p:nvPr/>
        </p:nvPicPr>
        <p:blipFill>
          <a:blip r:embed="rId2"/>
          <a:stretch>
            <a:fillRect/>
          </a:stretch>
        </p:blipFill>
        <p:spPr>
          <a:xfrm rot="2700000">
            <a:off x="509905" y="1563370"/>
            <a:ext cx="1008380" cy="975360"/>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7" name="组合 6"/>
          <p:cNvGrpSpPr/>
          <p:nvPr/>
        </p:nvGrpSpPr>
        <p:grpSpPr>
          <a:xfrm>
            <a:off x="1499870" y="1844040"/>
            <a:ext cx="2664460" cy="568960"/>
            <a:chOff x="4009" y="3841"/>
            <a:chExt cx="4196" cy="896"/>
          </a:xfrm>
        </p:grpSpPr>
        <p:sp>
          <p:nvSpPr>
            <p:cNvPr id="28" name="圆角矩形 27"/>
            <p:cNvSpPr/>
            <p:nvPr/>
          </p:nvSpPr>
          <p:spPr>
            <a:xfrm>
              <a:off x="4009" y="3841"/>
              <a:ext cx="4196" cy="896"/>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4484" y="3926"/>
              <a:ext cx="316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mn-ea"/>
                </a:rPr>
                <a:t>用量角器来画</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5" name="组合 4"/>
          <p:cNvGrpSpPr/>
          <p:nvPr/>
        </p:nvGrpSpPr>
        <p:grpSpPr>
          <a:xfrm>
            <a:off x="3910965" y="728345"/>
            <a:ext cx="4695190" cy="868680"/>
            <a:chOff x="4112" y="1578"/>
            <a:chExt cx="7394" cy="1368"/>
          </a:xfrm>
        </p:grpSpPr>
        <p:pic>
          <p:nvPicPr>
            <p:cNvPr id="4" name="图片 3" descr="51miz-E1179799-6D632344"/>
            <p:cNvPicPr>
              <a:picLocks noChangeAspect="1"/>
            </p:cNvPicPr>
            <p:nvPr/>
          </p:nvPicPr>
          <p:blipFill>
            <a:blip r:embed="rId3"/>
            <a:stretch>
              <a:fillRect/>
            </a:stretch>
          </p:blipFill>
          <p:spPr>
            <a:xfrm>
              <a:off x="4112" y="1578"/>
              <a:ext cx="7394" cy="1369"/>
            </a:xfrm>
            <a:prstGeom prst="rect">
              <a:avLst/>
            </a:prstGeom>
          </p:spPr>
        </p:pic>
        <p:sp>
          <p:nvSpPr>
            <p:cNvPr id="3" name="文本框 2"/>
            <p:cNvSpPr txBox="1"/>
            <p:nvPr/>
          </p:nvSpPr>
          <p:spPr>
            <a:xfrm>
              <a:off x="4511" y="1831"/>
              <a:ext cx="5568" cy="725"/>
            </a:xfrm>
            <a:prstGeom prst="rect">
              <a:avLst/>
            </a:prstGeom>
            <a:noFill/>
          </p:spPr>
          <p:txBody>
            <a:bodyPr wrap="none" rtlCol="0" anchor="t">
              <a:spAutoFit/>
            </a:bodyPr>
            <a:p>
              <a:pPr eaLnBrk="1" hangingPunct="1">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sym typeface="+mn-ea"/>
                </a:rPr>
                <a:t>画出互相垂直的两条直线</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pic>
        <p:nvPicPr>
          <p:cNvPr id="19" name="Picture 26" descr="11815156_125734664180_2"/>
          <p:cNvPicPr>
            <a:picLocks noChangeAspect="1"/>
          </p:cNvPicPr>
          <p:nvPr/>
        </p:nvPicPr>
        <p:blipFill>
          <a:blip r:embed="rId4">
            <a:clrChange>
              <a:clrFrom>
                <a:srgbClr val="FFFFFF"/>
              </a:clrFrom>
              <a:clrTo>
                <a:srgbClr val="FFFFFF">
                  <a:alpha val="0"/>
                </a:srgbClr>
              </a:clrTo>
            </a:clrChange>
          </a:blip>
          <a:srcRect l="3590" t="8047" r="5283" b="3391"/>
          <a:stretch>
            <a:fillRect/>
          </a:stretch>
        </p:blipFill>
        <p:spPr>
          <a:xfrm flipH="1" flipV="1">
            <a:off x="2774315" y="2189480"/>
            <a:ext cx="6643370" cy="3509010"/>
          </a:xfrm>
          <a:prstGeom prst="rect">
            <a:avLst/>
          </a:prstGeom>
          <a:noFill/>
          <a:ln w="9525">
            <a:noFill/>
          </a:ln>
        </p:spPr>
      </p:pic>
      <p:cxnSp>
        <p:nvCxnSpPr>
          <p:cNvPr id="10" name="直接连接符 9"/>
          <p:cNvCxnSpPr/>
          <p:nvPr/>
        </p:nvCxnSpPr>
        <p:spPr>
          <a:xfrm>
            <a:off x="6079490" y="5666740"/>
            <a:ext cx="320040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图片 7" descr="51miz-E1196761-8E5057BB"/>
          <p:cNvPicPr>
            <a:picLocks noChangeAspect="1"/>
          </p:cNvPicPr>
          <p:nvPr/>
        </p:nvPicPr>
        <p:blipFill>
          <a:blip r:embed="rId5"/>
          <a:stretch>
            <a:fillRect/>
          </a:stretch>
        </p:blipFill>
        <p:spPr>
          <a:xfrm rot="480000">
            <a:off x="5964555" y="4723130"/>
            <a:ext cx="1216025" cy="1216025"/>
          </a:xfrm>
          <a:prstGeom prst="rect">
            <a:avLst/>
          </a:prstGeom>
        </p:spPr>
      </p:pic>
      <p:sp>
        <p:nvSpPr>
          <p:cNvPr id="9" name="椭圆 8"/>
          <p:cNvSpPr/>
          <p:nvPr/>
        </p:nvSpPr>
        <p:spPr>
          <a:xfrm>
            <a:off x="6042025" y="2189480"/>
            <a:ext cx="108000" cy="108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7" name="直接连接符 16"/>
          <p:cNvCxnSpPr/>
          <p:nvPr/>
        </p:nvCxnSpPr>
        <p:spPr>
          <a:xfrm>
            <a:off x="6096000" y="1736090"/>
            <a:ext cx="0" cy="39243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pic>
        <p:nvPicPr>
          <p:cNvPr id="18" name="图片 17" descr="51miz-E1196761-8E5057BB"/>
          <p:cNvPicPr>
            <a:picLocks noChangeAspect="1"/>
          </p:cNvPicPr>
          <p:nvPr/>
        </p:nvPicPr>
        <p:blipFill>
          <a:blip r:embed="rId5"/>
          <a:stretch>
            <a:fillRect/>
          </a:stretch>
        </p:blipFill>
        <p:spPr>
          <a:xfrm rot="480000">
            <a:off x="6014085" y="891540"/>
            <a:ext cx="1216025" cy="1216025"/>
          </a:xfrm>
          <a:prstGeom prst="rect">
            <a:avLst/>
          </a:prstGeom>
        </p:spPr>
      </p:pic>
      <p:grpSp>
        <p:nvGrpSpPr>
          <p:cNvPr id="20" name="组合 19"/>
          <p:cNvGrpSpPr/>
          <p:nvPr/>
        </p:nvGrpSpPr>
        <p:grpSpPr>
          <a:xfrm>
            <a:off x="6096000" y="5361305"/>
            <a:ext cx="289560" cy="289560"/>
            <a:chOff x="15830" y="3722"/>
            <a:chExt cx="456" cy="456"/>
          </a:xfrm>
        </p:grpSpPr>
        <p:cxnSp>
          <p:nvCxnSpPr>
            <p:cNvPr id="21" name="直接连接符 20"/>
            <p:cNvCxnSpPr/>
            <p:nvPr/>
          </p:nvCxnSpPr>
          <p:spPr>
            <a:xfrm>
              <a:off x="15830" y="3748"/>
              <a:ext cx="456"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6286" y="3722"/>
              <a:ext cx="0" cy="456"/>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000" fill="hold">
                                          <p:stCondLst>
                                            <p:cond delay="0"/>
                                          </p:stCondLst>
                                        </p:cTn>
                                        <p:tgtEl>
                                          <p:spTgt spid="19"/>
                                        </p:tgtEl>
                                        <p:attrNameLst>
                                          <p:attrName>style.visibility</p:attrName>
                                        </p:attrNameLst>
                                      </p:cBhvr>
                                      <p:to>
                                        <p:strVal val="visible"/>
                                      </p:to>
                                    </p:set>
                                    <p:anim calcmode="lin" valueType="num">
                                      <p:cBhvr additive="base">
                                        <p:cTn id="7" dur="1000" fill="hold"/>
                                        <p:tgtEl>
                                          <p:spTgt spid="19"/>
                                        </p:tgtEl>
                                        <p:attrNameLst>
                                          <p:attrName>ppt_x</p:attrName>
                                        </p:attrNameLst>
                                      </p:cBhvr>
                                      <p:tavLst>
                                        <p:tav tm="0">
                                          <p:val>
                                            <p:strVal val="0-#ppt_w/2"/>
                                          </p:val>
                                        </p:tav>
                                        <p:tav tm="100000">
                                          <p:val>
                                            <p:strVal val="#ppt_x"/>
                                          </p:val>
                                        </p:tav>
                                      </p:tavLst>
                                    </p:anim>
                                    <p:anim calcmode="lin" valueType="num">
                                      <p:cBhvr additive="base">
                                        <p:cTn id="8" dur="10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par>
                          <p:cTn id="13" fill="hold">
                            <p:stCondLst>
                              <p:cond delay="0"/>
                            </p:stCondLst>
                            <p:childTnLst>
                              <p:par>
                                <p:cTn id="14" presetID="63" presetClass="path" presetSubtype="0" accel="50000" decel="50000" fill="hold" nodeType="afterEffect">
                                  <p:stCondLst>
                                    <p:cond delay="0"/>
                                  </p:stCondLst>
                                  <p:childTnLst>
                                    <p:animMotion origin="layout" path="M 0 0  L 0.25 0  E" pathEditMode="relative" ptsTypes="">
                                      <p:cBhvr>
                                        <p:cTn id="15" dur="2000" fill="hold"/>
                                        <p:tgtEl>
                                          <p:spTgt spid="8"/>
                                        </p:tgtEl>
                                        <p:attrNameLst>
                                          <p:attrName>ppt_x</p:attrName>
                                          <p:attrName>ppt_y</p:attrName>
                                        </p:attrNameLst>
                                      </p:cBhvr>
                                    </p:animMotion>
                                  </p:childTnLst>
                                </p:cTn>
                              </p:par>
                              <p:par>
                                <p:cTn id="16" presetID="22" presetClass="entr" presetSubtype="8" fill="hold" nodeType="withEffect">
                                  <p:stCondLst>
                                    <p:cond delay="0"/>
                                  </p:stCondLst>
                                  <p:childTnLst>
                                    <p:set>
                                      <p:cBhvr>
                                        <p:cTn id="17" dur="2000" fill="hold">
                                          <p:stCondLst>
                                            <p:cond delay="0"/>
                                          </p:stCondLst>
                                        </p:cTn>
                                        <p:tgtEl>
                                          <p:spTgt spid="10"/>
                                        </p:tgtEl>
                                        <p:attrNameLst>
                                          <p:attrName>style.visibility</p:attrName>
                                        </p:attrNameLst>
                                      </p:cBhvr>
                                      <p:to>
                                        <p:strVal val="visible"/>
                                      </p:to>
                                    </p:set>
                                    <p:animEffect transition="in" filter="wipe(left)">
                                      <p:cBhvr>
                                        <p:cTn id="18" dur="2000"/>
                                        <p:tgtEl>
                                          <p:spTgt spid="10"/>
                                        </p:tgtEl>
                                      </p:cBhvr>
                                    </p:animEffect>
                                  </p:childTnLst>
                                </p:cTn>
                              </p:par>
                            </p:childTnLst>
                          </p:cTn>
                        </p:par>
                        <p:par>
                          <p:cTn id="19" fill="hold">
                            <p:stCondLst>
                              <p:cond delay="2000"/>
                            </p:stCondLst>
                            <p:childTnLst>
                              <p:par>
                                <p:cTn id="20" presetID="1" presetClass="exit" presetSubtype="0" fill="hold" nodeType="afterEffect">
                                  <p:stCondLst>
                                    <p:cond delay="0"/>
                                  </p:stCondLst>
                                  <p:childTnLst>
                                    <p:set>
                                      <p:cBhvr>
                                        <p:cTn id="21" dur="1" fill="hold">
                                          <p:stCondLst>
                                            <p:cond delay="0"/>
                                          </p:stCondLst>
                                        </p:cTn>
                                        <p:tgtEl>
                                          <p:spTgt spid="8"/>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23" presetClass="entr" presetSubtype="16"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8" presetClass="emph" presetSubtype="0" fill="hold" nodeType="clickEffect">
                                  <p:stCondLst>
                                    <p:cond delay="0"/>
                                  </p:stCondLst>
                                  <p:childTnLst>
                                    <p:animRot by="-5400000">
                                      <p:cBhvr>
                                        <p:cTn id="31" dur="2000" fill="hold"/>
                                        <p:tgtEl>
                                          <p:spTgt spid="19"/>
                                        </p:tgtEl>
                                        <p:attrNameLst>
                                          <p:attrName>r</p:attrName>
                                        </p:attrNameLst>
                                      </p:cBhvr>
                                    </p:animRot>
                                  </p:childTnLst>
                                </p:cTn>
                              </p:par>
                              <p:par>
                                <p:cTn id="32" presetID="35" presetClass="path" presetSubtype="0" accel="50000" decel="50000" fill="hold" nodeType="withEffect">
                                  <p:stCondLst>
                                    <p:cond delay="0"/>
                                  </p:stCondLst>
                                  <p:childTnLst>
                                    <p:animMotion origin="layout" path="M 0 0 L -0.143802 0 " pathEditMode="relative" rAng="0" ptsTypes="">
                                      <p:cBhvr>
                                        <p:cTn id="33" dur="2000" fill="hold"/>
                                        <p:tgtEl>
                                          <p:spTgt spid="19"/>
                                        </p:tgtEl>
                                        <p:attrNameLst>
                                          <p:attrName>ppt_x</p:attrName>
                                          <p:attrName>ppt_y</p:attrName>
                                        </p:attrNameLst>
                                      </p:cBhvr>
                                      <p:rCtr x="-72" y="0"/>
                                    </p:animMotion>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18"/>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2000" fill="hold">
                                          <p:stCondLst>
                                            <p:cond delay="0"/>
                                          </p:stCondLst>
                                        </p:cTn>
                                        <p:tgtEl>
                                          <p:spTgt spid="17"/>
                                        </p:tgtEl>
                                        <p:attrNameLst>
                                          <p:attrName>style.visibility</p:attrName>
                                        </p:attrNameLst>
                                      </p:cBhvr>
                                      <p:to>
                                        <p:strVal val="visible"/>
                                      </p:to>
                                    </p:set>
                                    <p:animEffect transition="in" filter="wipe(up)">
                                      <p:cBhvr>
                                        <p:cTn id="42" dur="2000"/>
                                        <p:tgtEl>
                                          <p:spTgt spid="17"/>
                                        </p:tgtEl>
                                      </p:cBhvr>
                                    </p:animEffect>
                                  </p:childTnLst>
                                </p:cTn>
                              </p:par>
                              <p:par>
                                <p:cTn id="43" presetID="42" presetClass="path" presetSubtype="0" accel="50000" decel="50000" fill="hold" nodeType="withEffect">
                                  <p:stCondLst>
                                    <p:cond delay="0"/>
                                  </p:stCondLst>
                                  <p:childTnLst>
                                    <p:animMotion origin="layout" path="M 0 0 L 0 0.55537 " pathEditMode="relative" rAng="0" ptsTypes="">
                                      <p:cBhvr>
                                        <p:cTn id="44" dur="2000" fill="hold"/>
                                        <p:tgtEl>
                                          <p:spTgt spid="18"/>
                                        </p:tgtEl>
                                        <p:attrNameLst>
                                          <p:attrName>ppt_x</p:attrName>
                                          <p:attrName>ppt_y</p:attrName>
                                        </p:attrNameLst>
                                      </p:cBhvr>
                                      <p:rCtr x="0" y="125"/>
                                    </p:animMotion>
                                  </p:childTnLst>
                                </p:cTn>
                              </p:par>
                            </p:childTnLst>
                          </p:cTn>
                        </p:par>
                        <p:par>
                          <p:cTn id="45" fill="hold">
                            <p:stCondLst>
                              <p:cond delay="2000"/>
                            </p:stCondLst>
                            <p:childTnLst>
                              <p:par>
                                <p:cTn id="46" presetID="1" presetClass="exit" presetSubtype="0" fill="hold" nodeType="afterEffect">
                                  <p:stCondLst>
                                    <p:cond delay="0"/>
                                  </p:stCondLst>
                                  <p:childTnLst>
                                    <p:set>
                                      <p:cBhvr>
                                        <p:cTn id="47" dur="1" fill="hold">
                                          <p:stCondLst>
                                            <p:cond delay="0"/>
                                          </p:stCondLst>
                                        </p:cTn>
                                        <p:tgtEl>
                                          <p:spTgt spid="18"/>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 presetClass="exit" presetSubtype="4" fill="hold" nodeType="clickEffect">
                                  <p:stCondLst>
                                    <p:cond delay="0"/>
                                  </p:stCondLst>
                                  <p:childTnLst>
                                    <p:anim calcmode="lin" valueType="num">
                                      <p:cBhvr additive="base">
                                        <p:cTn id="51" dur="500"/>
                                        <p:tgtEl>
                                          <p:spTgt spid="19"/>
                                        </p:tgtEl>
                                        <p:attrNameLst>
                                          <p:attrName>ppt_x</p:attrName>
                                        </p:attrNameLst>
                                      </p:cBhvr>
                                      <p:tavLst>
                                        <p:tav tm="0">
                                          <p:val>
                                            <p:strVal val="ppt_x"/>
                                          </p:val>
                                        </p:tav>
                                        <p:tav tm="100000">
                                          <p:val>
                                            <p:strVal val="ppt_x"/>
                                          </p:val>
                                        </p:tav>
                                      </p:tavLst>
                                    </p:anim>
                                    <p:anim calcmode="lin" valueType="num">
                                      <p:cBhvr additive="base">
                                        <p:cTn id="52" dur="500"/>
                                        <p:tgtEl>
                                          <p:spTgt spid="19"/>
                                        </p:tgtEl>
                                        <p:attrNameLst>
                                          <p:attrName>ppt_y</p:attrName>
                                        </p:attrNameLst>
                                      </p:cBhvr>
                                      <p:tavLst>
                                        <p:tav tm="0">
                                          <p:val>
                                            <p:strVal val="ppt_y"/>
                                          </p:val>
                                        </p:tav>
                                        <p:tav tm="100000">
                                          <p:val>
                                            <p:strVal val="1+ppt_h/2"/>
                                          </p:val>
                                        </p:tav>
                                      </p:tavLst>
                                    </p:anim>
                                    <p:set>
                                      <p:cBhvr>
                                        <p:cTn id="53" dur="1" fill="hold">
                                          <p:stCondLst>
                                            <p:cond delay="499"/>
                                          </p:stCondLst>
                                        </p:cTn>
                                        <p:tgtEl>
                                          <p:spTgt spid="19"/>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3" presetClass="entr" presetSubtype="16" fill="hold" nodeType="click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6" name="组合 5"/>
          <p:cNvGrpSpPr/>
          <p:nvPr/>
        </p:nvGrpSpPr>
        <p:grpSpPr>
          <a:xfrm>
            <a:off x="3836035" y="915670"/>
            <a:ext cx="4060190" cy="723900"/>
            <a:chOff x="6099" y="2101"/>
            <a:chExt cx="6394" cy="1140"/>
          </a:xfrm>
        </p:grpSpPr>
        <p:pic>
          <p:nvPicPr>
            <p:cNvPr id="3" name="图片 2" descr="51miz-E783017-A620B95A"/>
            <p:cNvPicPr>
              <a:picLocks noChangeAspect="1"/>
            </p:cNvPicPr>
            <p:nvPr/>
          </p:nvPicPr>
          <p:blipFill>
            <a:blip r:embed="rId2"/>
            <a:stretch>
              <a:fillRect/>
            </a:stretch>
          </p:blipFill>
          <p:spPr>
            <a:xfrm>
              <a:off x="6099" y="2101"/>
              <a:ext cx="6394" cy="1141"/>
            </a:xfrm>
            <a:prstGeom prst="rect">
              <a:avLst/>
            </a:prstGeom>
          </p:spPr>
        </p:pic>
        <p:sp>
          <p:nvSpPr>
            <p:cNvPr id="4" name="文本框 3"/>
            <p:cNvSpPr txBox="1"/>
            <p:nvPr/>
          </p:nvSpPr>
          <p:spPr>
            <a:xfrm>
              <a:off x="6902" y="2302"/>
              <a:ext cx="4608" cy="725"/>
            </a:xfrm>
            <a:prstGeom prst="rect">
              <a:avLst/>
            </a:prstGeom>
            <a:noFill/>
          </p:spPr>
          <p:txBody>
            <a:bodyPr wrap="none" rtlCol="0" anchor="t">
              <a:spAutoFit/>
            </a:bodyPr>
            <a:p>
              <a:pPr algn="l" eaLnBrk="1" hangingPunct="1">
                <a:spcBef>
                  <a:spcPct val="50000"/>
                </a:spcBef>
              </a:pPr>
              <a:r>
                <a:rPr lang="zh-CN" altLang="en-US" sz="2400" dirty="0">
                  <a:latin typeface="微软雅黑" panose="020B0503020204020204" pitchFamily="34" charset="-122"/>
                  <a:ea typeface="微软雅黑" panose="020B0503020204020204" pitchFamily="34" charset="-122"/>
                  <a:sym typeface="+mn-ea"/>
                </a:rPr>
                <a:t>过直线上一点画垂线</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cxnSp>
        <p:nvCxnSpPr>
          <p:cNvPr id="11" name="直接连接符 8"/>
          <p:cNvCxnSpPr>
            <a:cxnSpLocks noChangeShapeType="1"/>
          </p:cNvCxnSpPr>
          <p:nvPr/>
        </p:nvCxnSpPr>
        <p:spPr bwMode="auto">
          <a:xfrm>
            <a:off x="3651993" y="5158825"/>
            <a:ext cx="4427538"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15" name="椭圆 14"/>
          <p:cNvSpPr/>
          <p:nvPr/>
        </p:nvSpPr>
        <p:spPr>
          <a:xfrm>
            <a:off x="6680626" y="5096118"/>
            <a:ext cx="108000" cy="108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en-US"/>
          </a:p>
        </p:txBody>
      </p:sp>
      <p:pic>
        <p:nvPicPr>
          <p:cNvPr id="7" name="图片 8" descr="三角板-2.png"/>
          <p:cNvPicPr>
            <a:picLocks noChangeAspect="1"/>
          </p:cNvPicPr>
          <p:nvPr/>
        </p:nvPicPr>
        <p:blipFill>
          <a:blip r:embed="rId3" cstate="print"/>
          <a:srcRect/>
          <a:stretch>
            <a:fillRect/>
          </a:stretch>
        </p:blipFill>
        <p:spPr bwMode="auto">
          <a:xfrm flipH="1">
            <a:off x="2710918" y="1824574"/>
            <a:ext cx="1888473" cy="3318718"/>
          </a:xfrm>
          <a:prstGeom prst="rect">
            <a:avLst/>
          </a:prstGeom>
          <a:noFill/>
          <a:ln w="9525">
            <a:noFill/>
            <a:miter lim="800000"/>
            <a:headEnd/>
            <a:tailEnd/>
          </a:ln>
        </p:spPr>
      </p:pic>
      <p:cxnSp>
        <p:nvCxnSpPr>
          <p:cNvPr id="17" name="直接连接符 16"/>
          <p:cNvCxnSpPr/>
          <p:nvPr/>
        </p:nvCxnSpPr>
        <p:spPr>
          <a:xfrm>
            <a:off x="6723380" y="2212340"/>
            <a:ext cx="0" cy="2952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pic>
        <p:nvPicPr>
          <p:cNvPr id="18" name="图片 17" descr="51miz-E1196761-8E5057BB"/>
          <p:cNvPicPr>
            <a:picLocks noChangeAspect="1"/>
          </p:cNvPicPr>
          <p:nvPr/>
        </p:nvPicPr>
        <p:blipFill>
          <a:blip r:embed="rId4"/>
          <a:stretch>
            <a:fillRect/>
          </a:stretch>
        </p:blipFill>
        <p:spPr>
          <a:xfrm rot="480000">
            <a:off x="6641465" y="1367790"/>
            <a:ext cx="1216025" cy="1216025"/>
          </a:xfrm>
          <a:prstGeom prst="rect">
            <a:avLst/>
          </a:prstGeom>
        </p:spPr>
      </p:pic>
      <p:grpSp>
        <p:nvGrpSpPr>
          <p:cNvPr id="20" name="组合 19"/>
          <p:cNvGrpSpPr/>
          <p:nvPr/>
        </p:nvGrpSpPr>
        <p:grpSpPr>
          <a:xfrm>
            <a:off x="6723380" y="4853940"/>
            <a:ext cx="289560" cy="289560"/>
            <a:chOff x="15830" y="3722"/>
            <a:chExt cx="456" cy="456"/>
          </a:xfrm>
        </p:grpSpPr>
        <p:cxnSp>
          <p:nvCxnSpPr>
            <p:cNvPr id="21" name="直接连接符 20"/>
            <p:cNvCxnSpPr/>
            <p:nvPr/>
          </p:nvCxnSpPr>
          <p:spPr>
            <a:xfrm>
              <a:off x="15830" y="3748"/>
              <a:ext cx="456"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6286" y="3722"/>
              <a:ext cx="0" cy="456"/>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63" presetClass="path" presetSubtype="0" accel="50000" decel="50000" fill="hold" nodeType="clickEffect">
                                  <p:stCondLst>
                                    <p:cond delay="0"/>
                                  </p:stCondLst>
                                  <p:childTnLst>
                                    <p:animMotion origin="layout" path="M 0 0 L 0.1725 0 " pathEditMode="relative" rAng="0" ptsTypes="">
                                      <p:cBhvr>
                                        <p:cTn id="21" dur="2000" fill="hold"/>
                                        <p:tgtEl>
                                          <p:spTgt spid="7"/>
                                        </p:tgtEl>
                                        <p:attrNameLst>
                                          <p:attrName>ppt_x</p:attrName>
                                          <p:attrName>ppt_y</p:attrName>
                                        </p:attrNameLst>
                                      </p:cBhvr>
                                      <p:rCtr x="107" y="0"/>
                                    </p:animMotion>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8"/>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2000" fill="hold">
                                          <p:stCondLst>
                                            <p:cond delay="0"/>
                                          </p:stCondLst>
                                        </p:cTn>
                                        <p:tgtEl>
                                          <p:spTgt spid="17"/>
                                        </p:tgtEl>
                                        <p:attrNameLst>
                                          <p:attrName>style.visibility</p:attrName>
                                        </p:attrNameLst>
                                      </p:cBhvr>
                                      <p:to>
                                        <p:strVal val="visible"/>
                                      </p:to>
                                    </p:set>
                                    <p:animEffect transition="in" filter="wipe(up)">
                                      <p:cBhvr>
                                        <p:cTn id="30" dur="2000"/>
                                        <p:tgtEl>
                                          <p:spTgt spid="17"/>
                                        </p:tgtEl>
                                      </p:cBhvr>
                                    </p:animEffect>
                                  </p:childTnLst>
                                </p:cTn>
                              </p:par>
                              <p:par>
                                <p:cTn id="31" presetID="42" presetClass="path" presetSubtype="0" accel="50000" decel="50000" fill="hold" nodeType="withEffect">
                                  <p:stCondLst>
                                    <p:cond delay="0"/>
                                  </p:stCondLst>
                                  <p:childTnLst>
                                    <p:animMotion origin="layout" path="M 0 0 L 0 0.410833 " pathEditMode="relative" rAng="0" ptsTypes="">
                                      <p:cBhvr>
                                        <p:cTn id="32" dur="2000" fill="hold"/>
                                        <p:tgtEl>
                                          <p:spTgt spid="18"/>
                                        </p:tgtEl>
                                        <p:attrNameLst>
                                          <p:attrName>ppt_x</p:attrName>
                                          <p:attrName>ppt_y</p:attrName>
                                        </p:attrNameLst>
                                      </p:cBhvr>
                                      <p:rCtr x="0" y="278"/>
                                    </p:animMotion>
                                  </p:childTnLst>
                                </p:cTn>
                              </p:par>
                            </p:childTnLst>
                          </p:cTn>
                        </p:par>
                        <p:par>
                          <p:cTn id="33" fill="hold">
                            <p:stCondLst>
                              <p:cond delay="2000"/>
                            </p:stCondLst>
                            <p:childTnLst>
                              <p:par>
                                <p:cTn id="34" presetID="1" presetClass="exit" presetSubtype="0" fill="hold" nodeType="afterEffect">
                                  <p:stCondLst>
                                    <p:cond delay="0"/>
                                  </p:stCondLst>
                                  <p:childTnLst>
                                    <p:set>
                                      <p:cBhvr>
                                        <p:cTn id="35" dur="1" fill="hold">
                                          <p:stCondLst>
                                            <p:cond delay="0"/>
                                          </p:stCondLst>
                                        </p:cTn>
                                        <p:tgtEl>
                                          <p:spTgt spid="18"/>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3" presetClass="entr" presetSubtype="16" fill="hold"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2" presetClass="exit" presetSubtype="4" fill="hold" nodeType="clickEffect">
                                  <p:stCondLst>
                                    <p:cond delay="0"/>
                                  </p:stCondLst>
                                  <p:childTnLst>
                                    <p:anim calcmode="lin" valueType="num">
                                      <p:cBhvr additive="base">
                                        <p:cTn id="45" dur="500"/>
                                        <p:tgtEl>
                                          <p:spTgt spid="7"/>
                                        </p:tgtEl>
                                        <p:attrNameLst>
                                          <p:attrName>ppt_x</p:attrName>
                                        </p:attrNameLst>
                                      </p:cBhvr>
                                      <p:tavLst>
                                        <p:tav tm="0">
                                          <p:val>
                                            <p:strVal val="ppt_x"/>
                                          </p:val>
                                        </p:tav>
                                        <p:tav tm="100000">
                                          <p:val>
                                            <p:strVal val="ppt_x"/>
                                          </p:val>
                                        </p:tav>
                                      </p:tavLst>
                                    </p:anim>
                                    <p:anim calcmode="lin" valueType="num">
                                      <p:cBhvr additive="base">
                                        <p:cTn id="46" dur="500"/>
                                        <p:tgtEl>
                                          <p:spTgt spid="7"/>
                                        </p:tgtEl>
                                        <p:attrNameLst>
                                          <p:attrName>ppt_y</p:attrName>
                                        </p:attrNameLst>
                                      </p:cBhvr>
                                      <p:tavLst>
                                        <p:tav tm="0">
                                          <p:val>
                                            <p:strVal val="ppt_y"/>
                                          </p:val>
                                        </p:tav>
                                        <p:tav tm="100000">
                                          <p:val>
                                            <p:strVal val="1+ppt_h/2"/>
                                          </p:val>
                                        </p:tav>
                                      </p:tavLst>
                                    </p:anim>
                                    <p:set>
                                      <p:cBhvr>
                                        <p:cTn id="4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6" name="组合 5"/>
          <p:cNvGrpSpPr/>
          <p:nvPr/>
        </p:nvGrpSpPr>
        <p:grpSpPr>
          <a:xfrm>
            <a:off x="3387090" y="915670"/>
            <a:ext cx="5715635" cy="724535"/>
            <a:chOff x="4352" y="2101"/>
            <a:chExt cx="9001" cy="1141"/>
          </a:xfrm>
        </p:grpSpPr>
        <p:pic>
          <p:nvPicPr>
            <p:cNvPr id="4" name="图片 3" descr="51miz-E783017-A620B95A"/>
            <p:cNvPicPr>
              <a:picLocks noChangeAspect="1"/>
            </p:cNvPicPr>
            <p:nvPr/>
          </p:nvPicPr>
          <p:blipFill>
            <a:blip r:embed="rId2"/>
            <a:stretch>
              <a:fillRect/>
            </a:stretch>
          </p:blipFill>
          <p:spPr>
            <a:xfrm>
              <a:off x="4352" y="2101"/>
              <a:ext cx="9001" cy="1141"/>
            </a:xfrm>
            <a:prstGeom prst="rect">
              <a:avLst/>
            </a:prstGeom>
          </p:spPr>
        </p:pic>
        <p:sp>
          <p:nvSpPr>
            <p:cNvPr id="5" name="文本框 4"/>
            <p:cNvSpPr txBox="1"/>
            <p:nvPr/>
          </p:nvSpPr>
          <p:spPr>
            <a:xfrm>
              <a:off x="5316" y="2302"/>
              <a:ext cx="7008" cy="725"/>
            </a:xfrm>
            <a:prstGeom prst="rect">
              <a:avLst/>
            </a:prstGeom>
            <a:noFill/>
          </p:spPr>
          <p:txBody>
            <a:bodyPr wrap="none" rtlCol="0" anchor="t">
              <a:spAutoFit/>
            </a:bodyPr>
            <a:p>
              <a:pPr algn="l" eaLnBrk="1" hangingPunct="1">
                <a:spcBef>
                  <a:spcPct val="50000"/>
                </a:spcBef>
              </a:pPr>
              <a:r>
                <a:rPr lang="zh-CN" altLang="en-US" sz="2400" dirty="0">
                  <a:latin typeface="微软雅黑" panose="020B0503020204020204" pitchFamily="34" charset="-122"/>
                  <a:ea typeface="微软雅黑" panose="020B0503020204020204" pitchFamily="34" charset="-122"/>
                  <a:sym typeface="+mn-ea"/>
                </a:rPr>
                <a:t>过直线外一点画已知直线的垂线</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cxnSp>
        <p:nvCxnSpPr>
          <p:cNvPr id="11" name="直接连接符 8"/>
          <p:cNvCxnSpPr>
            <a:cxnSpLocks noChangeShapeType="1"/>
          </p:cNvCxnSpPr>
          <p:nvPr/>
        </p:nvCxnSpPr>
        <p:spPr bwMode="auto">
          <a:xfrm>
            <a:off x="3651993" y="5158825"/>
            <a:ext cx="4427538"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15" name="椭圆 14"/>
          <p:cNvSpPr/>
          <p:nvPr/>
        </p:nvSpPr>
        <p:spPr>
          <a:xfrm>
            <a:off x="6680626" y="2968868"/>
            <a:ext cx="108000" cy="108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defRPr/>
            </a:pPr>
            <a:endParaRPr lang="zh-CN" altLang="en-US"/>
          </a:p>
        </p:txBody>
      </p:sp>
      <p:pic>
        <p:nvPicPr>
          <p:cNvPr id="7" name="图片 8" descr="三角板-2.png"/>
          <p:cNvPicPr>
            <a:picLocks noChangeAspect="1"/>
          </p:cNvPicPr>
          <p:nvPr/>
        </p:nvPicPr>
        <p:blipFill>
          <a:blip r:embed="rId3" cstate="print"/>
          <a:srcRect/>
          <a:stretch>
            <a:fillRect/>
          </a:stretch>
        </p:blipFill>
        <p:spPr bwMode="auto">
          <a:xfrm flipH="1">
            <a:off x="2710918" y="1824574"/>
            <a:ext cx="1888473" cy="3318718"/>
          </a:xfrm>
          <a:prstGeom prst="rect">
            <a:avLst/>
          </a:prstGeom>
          <a:noFill/>
          <a:ln w="9525">
            <a:noFill/>
            <a:miter lim="800000"/>
            <a:headEnd/>
            <a:tailEnd/>
          </a:ln>
        </p:spPr>
      </p:pic>
      <p:cxnSp>
        <p:nvCxnSpPr>
          <p:cNvPr id="17" name="直接连接符 16"/>
          <p:cNvCxnSpPr/>
          <p:nvPr/>
        </p:nvCxnSpPr>
        <p:spPr>
          <a:xfrm>
            <a:off x="6723380" y="2212340"/>
            <a:ext cx="0" cy="2952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6723380" y="4853940"/>
            <a:ext cx="289560" cy="289560"/>
            <a:chOff x="15830" y="3722"/>
            <a:chExt cx="456" cy="456"/>
          </a:xfrm>
        </p:grpSpPr>
        <p:cxnSp>
          <p:nvCxnSpPr>
            <p:cNvPr id="21" name="直接连接符 20"/>
            <p:cNvCxnSpPr/>
            <p:nvPr/>
          </p:nvCxnSpPr>
          <p:spPr>
            <a:xfrm>
              <a:off x="15830" y="3748"/>
              <a:ext cx="456"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6286" y="3722"/>
              <a:ext cx="0" cy="456"/>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8" name="图片 17" descr="51miz-E1196761-8E5057BB"/>
          <p:cNvPicPr>
            <a:picLocks noChangeAspect="1"/>
          </p:cNvPicPr>
          <p:nvPr/>
        </p:nvPicPr>
        <p:blipFill>
          <a:blip r:embed="rId4"/>
          <a:stretch>
            <a:fillRect/>
          </a:stretch>
        </p:blipFill>
        <p:spPr>
          <a:xfrm rot="480000">
            <a:off x="6641465" y="1367790"/>
            <a:ext cx="1216025" cy="12160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63" presetClass="path" presetSubtype="0" accel="50000" decel="50000" fill="hold" nodeType="clickEffect">
                                  <p:stCondLst>
                                    <p:cond delay="0"/>
                                  </p:stCondLst>
                                  <p:childTnLst>
                                    <p:animMotion origin="layout" path="M 0 0 L 0.1725 0 " pathEditMode="relative" rAng="0" ptsTypes="">
                                      <p:cBhvr>
                                        <p:cTn id="21" dur="2000" fill="hold"/>
                                        <p:tgtEl>
                                          <p:spTgt spid="7"/>
                                        </p:tgtEl>
                                        <p:attrNameLst>
                                          <p:attrName>ppt_x</p:attrName>
                                          <p:attrName>ppt_y</p:attrName>
                                        </p:attrNameLst>
                                      </p:cBhvr>
                                      <p:rCtr x="107" y="0"/>
                                    </p:animMotion>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8"/>
                                        </p:tgtEl>
                                        <p:attrNameLst>
                                          <p:attrName>style.visibility</p:attrName>
                                        </p:attrNameLst>
                                      </p:cBhvr>
                                      <p:to>
                                        <p:strVal val="visible"/>
                                      </p:to>
                                    </p:set>
                                  </p:childTnLst>
                                </p:cTn>
                              </p:par>
                            </p:childTnLst>
                          </p:cTn>
                        </p:par>
                        <p:par>
                          <p:cTn id="26" fill="hold">
                            <p:stCondLst>
                              <p:cond delay="0"/>
                            </p:stCondLst>
                            <p:childTnLst>
                              <p:par>
                                <p:cTn id="27" presetID="22" presetClass="entr" presetSubtype="1" fill="hold" nodeType="afterEffect">
                                  <p:stCondLst>
                                    <p:cond delay="0"/>
                                  </p:stCondLst>
                                  <p:childTnLst>
                                    <p:set>
                                      <p:cBhvr>
                                        <p:cTn id="28" dur="2000" fill="hold">
                                          <p:stCondLst>
                                            <p:cond delay="0"/>
                                          </p:stCondLst>
                                        </p:cTn>
                                        <p:tgtEl>
                                          <p:spTgt spid="17"/>
                                        </p:tgtEl>
                                        <p:attrNameLst>
                                          <p:attrName>style.visibility</p:attrName>
                                        </p:attrNameLst>
                                      </p:cBhvr>
                                      <p:to>
                                        <p:strVal val="visible"/>
                                      </p:to>
                                    </p:set>
                                    <p:animEffect transition="in" filter="wipe(up)">
                                      <p:cBhvr>
                                        <p:cTn id="29" dur="2000"/>
                                        <p:tgtEl>
                                          <p:spTgt spid="17"/>
                                        </p:tgtEl>
                                      </p:cBhvr>
                                    </p:animEffect>
                                  </p:childTnLst>
                                </p:cTn>
                              </p:par>
                              <p:par>
                                <p:cTn id="30" presetID="42" presetClass="path" presetSubtype="0" accel="50000" decel="50000" fill="hold" nodeType="withEffect">
                                  <p:stCondLst>
                                    <p:cond delay="0"/>
                                  </p:stCondLst>
                                  <p:childTnLst>
                                    <p:animMotion origin="layout" path="M 0 0 L 0 0.410833 " pathEditMode="relative" rAng="0" ptsTypes="">
                                      <p:cBhvr>
                                        <p:cTn id="31" dur="2000" fill="hold"/>
                                        <p:tgtEl>
                                          <p:spTgt spid="18"/>
                                        </p:tgtEl>
                                        <p:attrNameLst>
                                          <p:attrName>ppt_x</p:attrName>
                                          <p:attrName>ppt_y</p:attrName>
                                        </p:attrNameLst>
                                      </p:cBhvr>
                                      <p:rCtr x="0" y="278"/>
                                    </p:animMotion>
                                  </p:childTnLst>
                                </p:cTn>
                              </p:par>
                            </p:childTnLst>
                          </p:cTn>
                        </p:par>
                        <p:par>
                          <p:cTn id="32" fill="hold">
                            <p:stCondLst>
                              <p:cond delay="2000"/>
                            </p:stCondLst>
                            <p:childTnLst>
                              <p:par>
                                <p:cTn id="33" presetID="1" presetClass="exit" presetSubtype="0" fill="hold" nodeType="afterEffect">
                                  <p:stCondLst>
                                    <p:cond delay="0"/>
                                  </p:stCondLst>
                                  <p:childTnLst>
                                    <p:set>
                                      <p:cBhvr>
                                        <p:cTn id="34" dur="1" fill="hold">
                                          <p:stCondLst>
                                            <p:cond delay="0"/>
                                          </p:stCondLst>
                                        </p:cTn>
                                        <p:tgtEl>
                                          <p:spTgt spid="18"/>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23" presetClass="entr" presetSubtype="16"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500" fill="hold"/>
                                        <p:tgtEl>
                                          <p:spTgt spid="20"/>
                                        </p:tgtEl>
                                        <p:attrNameLst>
                                          <p:attrName>ppt_w</p:attrName>
                                        </p:attrNameLst>
                                      </p:cBhvr>
                                      <p:tavLst>
                                        <p:tav tm="0">
                                          <p:val>
                                            <p:fltVal val="0"/>
                                          </p:val>
                                        </p:tav>
                                        <p:tav tm="100000">
                                          <p:val>
                                            <p:strVal val="#ppt_w"/>
                                          </p:val>
                                        </p:tav>
                                      </p:tavLst>
                                    </p:anim>
                                    <p:anim calcmode="lin" valueType="num">
                                      <p:cBhvr>
                                        <p:cTn id="40" dur="500" fill="hold"/>
                                        <p:tgtEl>
                                          <p:spTgt spid="20"/>
                                        </p:tgtEl>
                                        <p:attrNameLst>
                                          <p:attrName>ppt_h</p:attrName>
                                        </p:attrNameLst>
                                      </p:cBhvr>
                                      <p:tavLst>
                                        <p:tav tm="0">
                                          <p:val>
                                            <p:fltVal val="0"/>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2" presetClass="exit" presetSubtype="4" fill="hold" nodeType="clickEffect">
                                  <p:stCondLst>
                                    <p:cond delay="0"/>
                                  </p:stCondLst>
                                  <p:childTnLst>
                                    <p:anim calcmode="lin" valueType="num">
                                      <p:cBhvr additive="base">
                                        <p:cTn id="44" dur="500"/>
                                        <p:tgtEl>
                                          <p:spTgt spid="7"/>
                                        </p:tgtEl>
                                        <p:attrNameLst>
                                          <p:attrName>ppt_x</p:attrName>
                                        </p:attrNameLst>
                                      </p:cBhvr>
                                      <p:tavLst>
                                        <p:tav tm="0">
                                          <p:val>
                                            <p:strVal val="ppt_x"/>
                                          </p:val>
                                        </p:tav>
                                        <p:tav tm="100000">
                                          <p:val>
                                            <p:strVal val="ppt_x"/>
                                          </p:val>
                                        </p:tav>
                                      </p:tavLst>
                                    </p:anim>
                                    <p:anim calcmode="lin" valueType="num">
                                      <p:cBhvr additive="base">
                                        <p:cTn id="45" dur="500"/>
                                        <p:tgtEl>
                                          <p:spTgt spid="7"/>
                                        </p:tgtEl>
                                        <p:attrNameLst>
                                          <p:attrName>ppt_y</p:attrName>
                                        </p:attrNameLst>
                                      </p:cBhvr>
                                      <p:tavLst>
                                        <p:tav tm="0">
                                          <p:val>
                                            <p:strVal val="ppt_y"/>
                                          </p:val>
                                        </p:tav>
                                        <p:tav tm="100000">
                                          <p:val>
                                            <p:strVal val="1+ppt_h/2"/>
                                          </p:val>
                                        </p:tav>
                                      </p:tavLst>
                                    </p:anim>
                                    <p:set>
                                      <p:cBhvr>
                                        <p:cTn id="46"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5" name="组合 4"/>
          <p:cNvGrpSpPr/>
          <p:nvPr/>
        </p:nvGrpSpPr>
        <p:grpSpPr>
          <a:xfrm>
            <a:off x="2648585" y="779780"/>
            <a:ext cx="6179820" cy="1612900"/>
            <a:chOff x="4171" y="1228"/>
            <a:chExt cx="9732" cy="2540"/>
          </a:xfrm>
        </p:grpSpPr>
        <p:pic>
          <p:nvPicPr>
            <p:cNvPr id="4" name="图片 3" descr="51miz-E784960-9E8036B1"/>
            <p:cNvPicPr>
              <a:picLocks noChangeAspect="1"/>
            </p:cNvPicPr>
            <p:nvPr/>
          </p:nvPicPr>
          <p:blipFill>
            <a:blip r:embed="rId2"/>
            <a:stretch>
              <a:fillRect/>
            </a:stretch>
          </p:blipFill>
          <p:spPr>
            <a:xfrm flipV="1">
              <a:off x="4171" y="1228"/>
              <a:ext cx="9732" cy="2540"/>
            </a:xfrm>
            <a:prstGeom prst="rect">
              <a:avLst/>
            </a:prstGeom>
          </p:spPr>
        </p:pic>
        <p:sp>
          <p:nvSpPr>
            <p:cNvPr id="3" name="文本框 2"/>
            <p:cNvSpPr txBox="1"/>
            <p:nvPr/>
          </p:nvSpPr>
          <p:spPr>
            <a:xfrm>
              <a:off x="4586" y="2143"/>
              <a:ext cx="9266" cy="725"/>
            </a:xfrm>
            <a:prstGeom prst="rect">
              <a:avLst/>
            </a:prstGeom>
            <a:noFill/>
          </p:spPr>
          <p:txBody>
            <a:bodyPr wrap="none" rtlCol="0" anchor="t">
              <a:spAutoFit/>
            </a:bodyPr>
            <a:p>
              <a:pPr lvl="0"/>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从直线外一点</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，到这条直线画几条线段。</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0" name="Group 20"/>
          <p:cNvGrpSpPr/>
          <p:nvPr/>
        </p:nvGrpSpPr>
        <p:grpSpPr bwMode="auto">
          <a:xfrm>
            <a:off x="4618896" y="4887382"/>
            <a:ext cx="111125" cy="111125"/>
            <a:chOff x="3187" y="2138"/>
            <a:chExt cx="45" cy="45"/>
          </a:xfrm>
        </p:grpSpPr>
        <p:sp>
          <p:nvSpPr>
            <p:cNvPr id="14" name="Line 18"/>
            <p:cNvSpPr>
              <a:spLocks noChangeShapeType="1"/>
            </p:cNvSpPr>
            <p:nvPr/>
          </p:nvSpPr>
          <p:spPr bwMode="auto">
            <a:xfrm>
              <a:off x="3187" y="2140"/>
              <a:ext cx="45" cy="0"/>
            </a:xfrm>
            <a:prstGeom prst="line">
              <a:avLst/>
            </a:prstGeom>
            <a:noFill/>
            <a:ln w="3175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8" name="Line 19"/>
            <p:cNvSpPr>
              <a:spLocks noChangeShapeType="1"/>
            </p:cNvSpPr>
            <p:nvPr/>
          </p:nvSpPr>
          <p:spPr bwMode="auto">
            <a:xfrm>
              <a:off x="3232" y="2138"/>
              <a:ext cx="0" cy="45"/>
            </a:xfrm>
            <a:prstGeom prst="line">
              <a:avLst/>
            </a:prstGeom>
            <a:noFill/>
            <a:ln w="3175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19" name="Line 11"/>
          <p:cNvSpPr>
            <a:spLocks noChangeShapeType="1"/>
          </p:cNvSpPr>
          <p:nvPr/>
        </p:nvSpPr>
        <p:spPr bwMode="auto">
          <a:xfrm>
            <a:off x="2975833" y="5000094"/>
            <a:ext cx="4006850" cy="0"/>
          </a:xfrm>
          <a:prstGeom prst="line">
            <a:avLst/>
          </a:prstGeom>
          <a:noFill/>
          <a:ln w="3175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 name="Line 12"/>
          <p:cNvSpPr>
            <a:spLocks noChangeShapeType="1"/>
          </p:cNvSpPr>
          <p:nvPr/>
        </p:nvSpPr>
        <p:spPr bwMode="auto">
          <a:xfrm>
            <a:off x="4622071" y="3272894"/>
            <a:ext cx="0" cy="1727200"/>
          </a:xfrm>
          <a:prstGeom prst="line">
            <a:avLst/>
          </a:prstGeom>
          <a:noFill/>
          <a:ln w="3175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1" name="Line 14"/>
          <p:cNvSpPr>
            <a:spLocks noChangeShapeType="1"/>
          </p:cNvSpPr>
          <p:nvPr/>
        </p:nvSpPr>
        <p:spPr bwMode="auto">
          <a:xfrm flipV="1">
            <a:off x="3515583" y="3269719"/>
            <a:ext cx="1111250" cy="1738313"/>
          </a:xfrm>
          <a:prstGeom prst="line">
            <a:avLst/>
          </a:prstGeom>
          <a:noFill/>
          <a:ln w="3175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2" name="Line 15"/>
          <p:cNvSpPr>
            <a:spLocks noChangeShapeType="1"/>
          </p:cNvSpPr>
          <p:nvPr/>
        </p:nvSpPr>
        <p:spPr bwMode="auto">
          <a:xfrm>
            <a:off x="4618896" y="3269719"/>
            <a:ext cx="889000" cy="1722438"/>
          </a:xfrm>
          <a:prstGeom prst="line">
            <a:avLst/>
          </a:prstGeom>
          <a:noFill/>
          <a:ln w="3175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3" name="Line 16"/>
          <p:cNvSpPr>
            <a:spLocks noChangeShapeType="1"/>
          </p:cNvSpPr>
          <p:nvPr/>
        </p:nvSpPr>
        <p:spPr bwMode="auto">
          <a:xfrm flipH="1" flipV="1">
            <a:off x="4641121" y="3285594"/>
            <a:ext cx="1577975" cy="1706563"/>
          </a:xfrm>
          <a:prstGeom prst="line">
            <a:avLst/>
          </a:prstGeom>
          <a:noFill/>
          <a:ln w="3175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5" name="Text Box 17"/>
          <p:cNvSpPr txBox="1">
            <a:spLocks noChangeArrowheads="1"/>
          </p:cNvSpPr>
          <p:nvPr/>
        </p:nvSpPr>
        <p:spPr bwMode="auto">
          <a:xfrm>
            <a:off x="4442683" y="2821623"/>
            <a:ext cx="5365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800" b="1">
                <a:latin typeface="Times New Roman" panose="02020603050405020304" pitchFamily="18" charset="0"/>
              </a:rPr>
              <a:t>A</a:t>
            </a:r>
            <a:endParaRPr lang="en-US" altLang="zh-CN" sz="2800" b="1">
              <a:latin typeface="Times New Roman" panose="02020603050405020304" pitchFamily="18" charset="0"/>
            </a:endParaRPr>
          </a:p>
        </p:txBody>
      </p:sp>
      <p:sp>
        <p:nvSpPr>
          <p:cNvPr id="26" name="Oval 13"/>
          <p:cNvSpPr>
            <a:spLocks noChangeArrowheads="1"/>
          </p:cNvSpPr>
          <p:nvPr/>
        </p:nvSpPr>
        <p:spPr bwMode="auto">
          <a:xfrm>
            <a:off x="4579628" y="3259773"/>
            <a:ext cx="84137" cy="84137"/>
          </a:xfrm>
          <a:prstGeom prst="ellipse">
            <a:avLst/>
          </a:prstGeom>
          <a:solidFill>
            <a:srgbClr val="000000"/>
          </a:solidFill>
          <a:ln w="12700">
            <a:solidFill>
              <a:schemeClr val="tx1"/>
            </a:solidFill>
            <a:rou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2800" b="1"/>
          </a:p>
        </p:txBody>
      </p:sp>
      <p:grpSp>
        <p:nvGrpSpPr>
          <p:cNvPr id="16" name="组合 15"/>
          <p:cNvGrpSpPr/>
          <p:nvPr/>
        </p:nvGrpSpPr>
        <p:grpSpPr>
          <a:xfrm>
            <a:off x="7339330" y="2539365"/>
            <a:ext cx="4131945" cy="3803015"/>
            <a:chOff x="11558" y="3999"/>
            <a:chExt cx="6507" cy="5989"/>
          </a:xfrm>
        </p:grpSpPr>
        <p:grpSp>
          <p:nvGrpSpPr>
            <p:cNvPr id="7" name="组合 6"/>
            <p:cNvGrpSpPr/>
            <p:nvPr/>
          </p:nvGrpSpPr>
          <p:grpSpPr>
            <a:xfrm>
              <a:off x="11558" y="3999"/>
              <a:ext cx="5874" cy="2423"/>
              <a:chOff x="3459" y="7322"/>
              <a:chExt cx="6180" cy="3005"/>
            </a:xfrm>
          </p:grpSpPr>
          <p:sp>
            <p:nvSpPr>
              <p:cNvPr id="8" name="流程图: 可选过程 7"/>
              <p:cNvSpPr/>
              <p:nvPr/>
            </p:nvSpPr>
            <p:spPr>
              <a:xfrm>
                <a:off x="3526" y="7396"/>
                <a:ext cx="6009" cy="2835"/>
              </a:xfrm>
              <a:prstGeom prst="flowChartAlternateProcess">
                <a:avLst/>
              </a:prstGeom>
              <a:noFill/>
              <a:ln w="28575" cmpd="sng">
                <a:solidFill>
                  <a:schemeClr val="accent4">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3459" y="7322"/>
                <a:ext cx="6180" cy="3005"/>
                <a:chOff x="-157" y="3633"/>
                <a:chExt cx="6180" cy="3005"/>
              </a:xfrm>
            </p:grpSpPr>
            <p:sp>
              <p:nvSpPr>
                <p:cNvPr id="27" name="流程图: 可选过程 26"/>
                <p:cNvSpPr/>
                <p:nvPr/>
              </p:nvSpPr>
              <p:spPr>
                <a:xfrm>
                  <a:off x="16" y="3782"/>
                  <a:ext cx="5851" cy="2685"/>
                </a:xfrm>
                <a:prstGeom prst="flowChartAlternateProcess">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流程图: 可选过程 27"/>
                <p:cNvSpPr/>
                <p:nvPr/>
              </p:nvSpPr>
              <p:spPr>
                <a:xfrm>
                  <a:off x="-157" y="3633"/>
                  <a:ext cx="6180" cy="3005"/>
                </a:xfrm>
                <a:prstGeom prst="flowChartAlternateProcess">
                  <a:avLst/>
                </a:prstGeom>
                <a:noFill/>
                <a:ln w="38100" cmpd="sng">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nvGrpSpPr>
            <p:cNvPr id="15" name="组合 14"/>
            <p:cNvGrpSpPr/>
            <p:nvPr/>
          </p:nvGrpSpPr>
          <p:grpSpPr>
            <a:xfrm>
              <a:off x="11609" y="4026"/>
              <a:ext cx="6457" cy="5962"/>
              <a:chOff x="11609" y="4026"/>
              <a:chExt cx="6457" cy="5962"/>
            </a:xfrm>
          </p:grpSpPr>
          <p:grpSp>
            <p:nvGrpSpPr>
              <p:cNvPr id="13" name="组合 12"/>
              <p:cNvGrpSpPr/>
              <p:nvPr/>
            </p:nvGrpSpPr>
            <p:grpSpPr>
              <a:xfrm>
                <a:off x="11609" y="4026"/>
                <a:ext cx="5823" cy="2380"/>
                <a:chOff x="11609" y="4026"/>
                <a:chExt cx="5823" cy="2380"/>
              </a:xfrm>
            </p:grpSpPr>
            <p:sp>
              <p:nvSpPr>
                <p:cNvPr id="6" name="文本框 5"/>
                <p:cNvSpPr txBox="1"/>
                <p:nvPr/>
              </p:nvSpPr>
              <p:spPr>
                <a:xfrm>
                  <a:off x="11864" y="4256"/>
                  <a:ext cx="5568" cy="1888"/>
                </a:xfrm>
                <a:prstGeom prst="rect">
                  <a:avLst/>
                </a:prstGeom>
                <a:noFill/>
              </p:spPr>
              <p:txBody>
                <a:bodyPr wrap="none" rtlCol="0" anchor="t">
                  <a:spAutoFit/>
                </a:bodyPr>
                <a:p>
                  <a:pPr>
                    <a:lnSpc>
                      <a:spcPct val="150000"/>
                    </a:lnSpc>
                    <a:buNone/>
                  </a:pPr>
                  <a:r>
                    <a:rPr lang="zh-CN" altLang="en-US" sz="2400" dirty="0">
                      <a:solidFill>
                        <a:schemeClr val="tx1"/>
                      </a:solidFill>
                      <a:latin typeface="微软雅黑" panose="020B0503020204020204" pitchFamily="34" charset="-122"/>
                      <a:ea typeface="微软雅黑" panose="020B0503020204020204" pitchFamily="34" charset="-122"/>
                      <a:sym typeface="+mn-ea"/>
                    </a:rPr>
                    <a:t>量一量这些线段的长度，</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a:p>
                  <a:pPr>
                    <a:lnSpc>
                      <a:spcPct val="150000"/>
                    </a:lnSpc>
                    <a:buNone/>
                  </a:pPr>
                  <a:r>
                    <a:rPr lang="zh-CN" altLang="en-US" sz="2400" dirty="0">
                      <a:solidFill>
                        <a:schemeClr val="tx1"/>
                      </a:solidFill>
                      <a:latin typeface="微软雅黑" panose="020B0503020204020204" pitchFamily="34" charset="-122"/>
                      <a:ea typeface="微软雅黑" panose="020B0503020204020204" pitchFamily="34" charset="-122"/>
                      <a:sym typeface="+mn-ea"/>
                    </a:rPr>
                    <a:t>你有什么发现？</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sp>
              <p:nvSpPr>
                <p:cNvPr id="11" name="圆角矩形标注 10"/>
                <p:cNvSpPr/>
                <p:nvPr/>
              </p:nvSpPr>
              <p:spPr>
                <a:xfrm>
                  <a:off x="11609" y="4026"/>
                  <a:ext cx="5767" cy="2381"/>
                </a:xfrm>
                <a:prstGeom prst="wedgeRoundRectCallout">
                  <a:avLst>
                    <a:gd name="adj1" fmla="val 23521"/>
                    <a:gd name="adj2" fmla="val 73183"/>
                    <a:gd name="adj3" fmla="val 1666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12" name="图片 11" descr="图片1"/>
              <p:cNvPicPr>
                <a:picLocks noChangeAspect="1"/>
              </p:cNvPicPr>
              <p:nvPr/>
            </p:nvPicPr>
            <p:blipFill>
              <a:blip r:embed="rId3"/>
              <a:stretch>
                <a:fillRect/>
              </a:stretch>
            </p:blipFill>
            <p:spPr>
              <a:xfrm>
                <a:off x="16074" y="6894"/>
                <a:ext cx="1992" cy="3095"/>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up)">
                                      <p:cBhvr>
                                        <p:cTn id="12" dur="500"/>
                                        <p:tgtEl>
                                          <p:spTgt spid="20"/>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up)">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up)">
                                      <p:cBhvr>
                                        <p:cTn id="26" dur="500"/>
                                        <p:tgtEl>
                                          <p:spTgt spid="23"/>
                                        </p:tgtEl>
                                      </p:cBhvr>
                                    </p:animEffect>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5" name="组合 4"/>
          <p:cNvGrpSpPr/>
          <p:nvPr/>
        </p:nvGrpSpPr>
        <p:grpSpPr>
          <a:xfrm>
            <a:off x="2648585" y="779780"/>
            <a:ext cx="6179820" cy="1612900"/>
            <a:chOff x="4171" y="1228"/>
            <a:chExt cx="9732" cy="2540"/>
          </a:xfrm>
        </p:grpSpPr>
        <p:pic>
          <p:nvPicPr>
            <p:cNvPr id="4" name="图片 3" descr="51miz-E784960-9E8036B1"/>
            <p:cNvPicPr>
              <a:picLocks noChangeAspect="1"/>
            </p:cNvPicPr>
            <p:nvPr/>
          </p:nvPicPr>
          <p:blipFill>
            <a:blip r:embed="rId2"/>
            <a:stretch>
              <a:fillRect/>
            </a:stretch>
          </p:blipFill>
          <p:spPr>
            <a:xfrm flipV="1">
              <a:off x="4171" y="1228"/>
              <a:ext cx="9732" cy="2540"/>
            </a:xfrm>
            <a:prstGeom prst="rect">
              <a:avLst/>
            </a:prstGeom>
          </p:spPr>
        </p:pic>
        <p:sp>
          <p:nvSpPr>
            <p:cNvPr id="3" name="文本框 2"/>
            <p:cNvSpPr txBox="1"/>
            <p:nvPr/>
          </p:nvSpPr>
          <p:spPr>
            <a:xfrm>
              <a:off x="4586" y="2143"/>
              <a:ext cx="9266" cy="725"/>
            </a:xfrm>
            <a:prstGeom prst="rect">
              <a:avLst/>
            </a:prstGeom>
            <a:noFill/>
          </p:spPr>
          <p:txBody>
            <a:bodyPr wrap="none" rtlCol="0" anchor="t">
              <a:spAutoFit/>
            </a:bodyPr>
            <a:p>
              <a:pPr lvl="0"/>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从直线外一点</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，到这条直线画几条线段。</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0" name="Group 20"/>
          <p:cNvGrpSpPr/>
          <p:nvPr/>
        </p:nvGrpSpPr>
        <p:grpSpPr bwMode="auto">
          <a:xfrm>
            <a:off x="4618896" y="4887382"/>
            <a:ext cx="111125" cy="111125"/>
            <a:chOff x="3187" y="2138"/>
            <a:chExt cx="45" cy="45"/>
          </a:xfrm>
        </p:grpSpPr>
        <p:sp>
          <p:nvSpPr>
            <p:cNvPr id="14" name="Line 18"/>
            <p:cNvSpPr>
              <a:spLocks noChangeShapeType="1"/>
            </p:cNvSpPr>
            <p:nvPr/>
          </p:nvSpPr>
          <p:spPr bwMode="auto">
            <a:xfrm>
              <a:off x="3187" y="2140"/>
              <a:ext cx="45" cy="0"/>
            </a:xfrm>
            <a:prstGeom prst="line">
              <a:avLst/>
            </a:prstGeom>
            <a:noFill/>
            <a:ln w="3175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8" name="Line 19"/>
            <p:cNvSpPr>
              <a:spLocks noChangeShapeType="1"/>
            </p:cNvSpPr>
            <p:nvPr/>
          </p:nvSpPr>
          <p:spPr bwMode="auto">
            <a:xfrm>
              <a:off x="3232" y="2138"/>
              <a:ext cx="0" cy="45"/>
            </a:xfrm>
            <a:prstGeom prst="line">
              <a:avLst/>
            </a:prstGeom>
            <a:noFill/>
            <a:ln w="3175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19" name="Line 11"/>
          <p:cNvSpPr>
            <a:spLocks noChangeShapeType="1"/>
          </p:cNvSpPr>
          <p:nvPr/>
        </p:nvSpPr>
        <p:spPr bwMode="auto">
          <a:xfrm>
            <a:off x="2975833" y="5000094"/>
            <a:ext cx="4006850" cy="0"/>
          </a:xfrm>
          <a:prstGeom prst="line">
            <a:avLst/>
          </a:prstGeom>
          <a:noFill/>
          <a:ln w="3175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 name="Line 12"/>
          <p:cNvSpPr>
            <a:spLocks noChangeShapeType="1"/>
          </p:cNvSpPr>
          <p:nvPr/>
        </p:nvSpPr>
        <p:spPr bwMode="auto">
          <a:xfrm>
            <a:off x="4622071" y="3272894"/>
            <a:ext cx="0" cy="1727200"/>
          </a:xfrm>
          <a:prstGeom prst="line">
            <a:avLst/>
          </a:prstGeom>
          <a:noFill/>
          <a:ln w="3175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1" name="Line 14"/>
          <p:cNvSpPr>
            <a:spLocks noChangeShapeType="1"/>
          </p:cNvSpPr>
          <p:nvPr/>
        </p:nvSpPr>
        <p:spPr bwMode="auto">
          <a:xfrm flipV="1">
            <a:off x="3515583" y="3269719"/>
            <a:ext cx="1111250" cy="1738313"/>
          </a:xfrm>
          <a:prstGeom prst="line">
            <a:avLst/>
          </a:prstGeom>
          <a:noFill/>
          <a:ln w="3175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2" name="Line 15"/>
          <p:cNvSpPr>
            <a:spLocks noChangeShapeType="1"/>
          </p:cNvSpPr>
          <p:nvPr/>
        </p:nvSpPr>
        <p:spPr bwMode="auto">
          <a:xfrm>
            <a:off x="4618896" y="3269719"/>
            <a:ext cx="889000" cy="1722438"/>
          </a:xfrm>
          <a:prstGeom prst="line">
            <a:avLst/>
          </a:prstGeom>
          <a:noFill/>
          <a:ln w="3175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3" name="Line 16"/>
          <p:cNvSpPr>
            <a:spLocks noChangeShapeType="1"/>
          </p:cNvSpPr>
          <p:nvPr/>
        </p:nvSpPr>
        <p:spPr bwMode="auto">
          <a:xfrm flipH="1" flipV="1">
            <a:off x="4641121" y="3285594"/>
            <a:ext cx="1577975" cy="1706563"/>
          </a:xfrm>
          <a:prstGeom prst="line">
            <a:avLst/>
          </a:prstGeom>
          <a:noFill/>
          <a:ln w="3175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5" name="Text Box 17"/>
          <p:cNvSpPr txBox="1">
            <a:spLocks noChangeArrowheads="1"/>
          </p:cNvSpPr>
          <p:nvPr/>
        </p:nvSpPr>
        <p:spPr bwMode="auto">
          <a:xfrm>
            <a:off x="4442683" y="2821623"/>
            <a:ext cx="5365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800" b="1">
                <a:latin typeface="Times New Roman" panose="02020603050405020304" pitchFamily="18" charset="0"/>
              </a:rPr>
              <a:t>A</a:t>
            </a:r>
            <a:endParaRPr lang="en-US" altLang="zh-CN" sz="2800" b="1">
              <a:latin typeface="Times New Roman" panose="02020603050405020304" pitchFamily="18" charset="0"/>
            </a:endParaRPr>
          </a:p>
        </p:txBody>
      </p:sp>
      <p:sp>
        <p:nvSpPr>
          <p:cNvPr id="26" name="Oval 13"/>
          <p:cNvSpPr>
            <a:spLocks noChangeArrowheads="1"/>
          </p:cNvSpPr>
          <p:nvPr/>
        </p:nvSpPr>
        <p:spPr bwMode="auto">
          <a:xfrm>
            <a:off x="4579628" y="3259773"/>
            <a:ext cx="84137" cy="84137"/>
          </a:xfrm>
          <a:prstGeom prst="ellipse">
            <a:avLst/>
          </a:prstGeom>
          <a:solidFill>
            <a:srgbClr val="000000"/>
          </a:solidFill>
          <a:ln w="12700">
            <a:solidFill>
              <a:schemeClr val="tx1"/>
            </a:solidFill>
            <a:rou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sz="2800" b="1"/>
          </a:p>
        </p:txBody>
      </p:sp>
      <p:grpSp>
        <p:nvGrpSpPr>
          <p:cNvPr id="16" name="组合 15"/>
          <p:cNvGrpSpPr/>
          <p:nvPr/>
        </p:nvGrpSpPr>
        <p:grpSpPr>
          <a:xfrm>
            <a:off x="7339330" y="2539365"/>
            <a:ext cx="4132580" cy="3803650"/>
            <a:chOff x="11558" y="3999"/>
            <a:chExt cx="6508" cy="5990"/>
          </a:xfrm>
        </p:grpSpPr>
        <p:grpSp>
          <p:nvGrpSpPr>
            <p:cNvPr id="7" name="组合 6"/>
            <p:cNvGrpSpPr/>
            <p:nvPr/>
          </p:nvGrpSpPr>
          <p:grpSpPr>
            <a:xfrm>
              <a:off x="11558" y="3999"/>
              <a:ext cx="5874" cy="2423"/>
              <a:chOff x="3459" y="7322"/>
              <a:chExt cx="6180" cy="3005"/>
            </a:xfrm>
          </p:grpSpPr>
          <p:sp>
            <p:nvSpPr>
              <p:cNvPr id="8" name="流程图: 可选过程 7"/>
              <p:cNvSpPr/>
              <p:nvPr/>
            </p:nvSpPr>
            <p:spPr>
              <a:xfrm>
                <a:off x="3526" y="7396"/>
                <a:ext cx="6009" cy="2835"/>
              </a:xfrm>
              <a:prstGeom prst="flowChartAlternateProcess">
                <a:avLst/>
              </a:prstGeom>
              <a:noFill/>
              <a:ln w="28575" cmpd="sng">
                <a:solidFill>
                  <a:schemeClr val="accent4">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3459" y="7322"/>
                <a:ext cx="6180" cy="3005"/>
                <a:chOff x="-157" y="3633"/>
                <a:chExt cx="6180" cy="3005"/>
              </a:xfrm>
            </p:grpSpPr>
            <p:sp>
              <p:nvSpPr>
                <p:cNvPr id="27" name="流程图: 可选过程 26"/>
                <p:cNvSpPr/>
                <p:nvPr/>
              </p:nvSpPr>
              <p:spPr>
                <a:xfrm>
                  <a:off x="16" y="3782"/>
                  <a:ext cx="5851" cy="2685"/>
                </a:xfrm>
                <a:prstGeom prst="flowChartAlternateProcess">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流程图: 可选过程 27"/>
                <p:cNvSpPr/>
                <p:nvPr/>
              </p:nvSpPr>
              <p:spPr>
                <a:xfrm>
                  <a:off x="-157" y="3633"/>
                  <a:ext cx="6180" cy="3005"/>
                </a:xfrm>
                <a:prstGeom prst="flowChartAlternateProcess">
                  <a:avLst/>
                </a:prstGeom>
                <a:noFill/>
                <a:ln w="38100" cmpd="sng">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nvGrpSpPr>
            <p:cNvPr id="15" name="组合 14"/>
            <p:cNvGrpSpPr/>
            <p:nvPr/>
          </p:nvGrpSpPr>
          <p:grpSpPr>
            <a:xfrm>
              <a:off x="11609" y="4026"/>
              <a:ext cx="6457" cy="5963"/>
              <a:chOff x="11609" y="4026"/>
              <a:chExt cx="6457" cy="5963"/>
            </a:xfrm>
          </p:grpSpPr>
          <p:grpSp>
            <p:nvGrpSpPr>
              <p:cNvPr id="13" name="组合 12"/>
              <p:cNvGrpSpPr/>
              <p:nvPr/>
            </p:nvGrpSpPr>
            <p:grpSpPr>
              <a:xfrm>
                <a:off x="11609" y="4026"/>
                <a:ext cx="5767" cy="2381"/>
                <a:chOff x="11609" y="4026"/>
                <a:chExt cx="5767" cy="2381"/>
              </a:xfrm>
            </p:grpSpPr>
            <p:sp>
              <p:nvSpPr>
                <p:cNvPr id="6" name="文本框 5"/>
                <p:cNvSpPr txBox="1"/>
                <p:nvPr/>
              </p:nvSpPr>
              <p:spPr>
                <a:xfrm>
                  <a:off x="11714" y="4206"/>
                  <a:ext cx="5568" cy="1888"/>
                </a:xfrm>
                <a:prstGeom prst="rect">
                  <a:avLst/>
                </a:prstGeom>
                <a:noFill/>
              </p:spPr>
              <p:txBody>
                <a:bodyPr wrap="none" rtlCol="0" anchor="t">
                  <a:spAutoFit/>
                </a:bodyPr>
                <a:p>
                  <a:pPr marL="0" marR="0" lvl="0" indent="0" algn="l" defTabSz="914400" rtl="0" eaLnBrk="1" fontAlgn="auto" latinLnBrk="0" hangingPunct="1">
                    <a:lnSpc>
                      <a:spcPct val="150000"/>
                    </a:lnSpc>
                    <a:spcBef>
                      <a:spcPts val="0"/>
                    </a:spcBef>
                    <a:spcAft>
                      <a:spcPts val="0"/>
                    </a:spcAft>
                    <a:buClrTx/>
                    <a:buSzTx/>
                    <a:buFontTx/>
                    <a:buNone/>
                    <a:defRPr/>
                  </a:pPr>
                  <a:r>
                    <a:rPr lang="zh-CN" altLang="en-US" sz="2400"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过直线外一点向这条直线</a:t>
                  </a:r>
                  <a:endParaRPr lang="zh-CN" altLang="en-US" sz="2400"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lang="zh-CN" altLang="en-US" sz="2400"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引出的线段中垂线最短。</a:t>
                  </a:r>
                  <a:endParaRPr lang="zh-CN" altLang="en-US" sz="2400"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p:txBody>
            </p:sp>
            <p:sp>
              <p:nvSpPr>
                <p:cNvPr id="11" name="圆角矩形标注 10"/>
                <p:cNvSpPr/>
                <p:nvPr/>
              </p:nvSpPr>
              <p:spPr>
                <a:xfrm>
                  <a:off x="11609" y="4026"/>
                  <a:ext cx="5767" cy="2381"/>
                </a:xfrm>
                <a:prstGeom prst="wedgeRoundRectCallout">
                  <a:avLst>
                    <a:gd name="adj1" fmla="val 23521"/>
                    <a:gd name="adj2" fmla="val 73183"/>
                    <a:gd name="adj3" fmla="val 1666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12" name="图片 11" descr="图片1"/>
              <p:cNvPicPr>
                <a:picLocks noChangeAspect="1"/>
              </p:cNvPicPr>
              <p:nvPr/>
            </p:nvPicPr>
            <p:blipFill>
              <a:blip r:embed="rId3"/>
              <a:stretch>
                <a:fillRect/>
              </a:stretch>
            </p:blipFill>
            <p:spPr>
              <a:xfrm>
                <a:off x="16074" y="6894"/>
                <a:ext cx="1992" cy="3095"/>
              </a:xfrm>
              <a:prstGeom prst="rect">
                <a:avLst/>
              </a:prstGeom>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3" name="组合 2"/>
          <p:cNvGrpSpPr/>
          <p:nvPr/>
        </p:nvGrpSpPr>
        <p:grpSpPr>
          <a:xfrm>
            <a:off x="4092575" y="1309370"/>
            <a:ext cx="4006850" cy="2186940"/>
            <a:chOff x="4138" y="846"/>
            <a:chExt cx="6310" cy="3444"/>
          </a:xfrm>
        </p:grpSpPr>
        <p:grpSp>
          <p:nvGrpSpPr>
            <p:cNvPr id="9" name="Group 20"/>
            <p:cNvGrpSpPr/>
            <p:nvPr/>
          </p:nvGrpSpPr>
          <p:grpSpPr bwMode="auto">
            <a:xfrm>
              <a:off x="6726" y="4099"/>
              <a:ext cx="175" cy="175"/>
              <a:chOff x="3187" y="2138"/>
              <a:chExt cx="45" cy="45"/>
            </a:xfrm>
          </p:grpSpPr>
          <p:sp>
            <p:nvSpPr>
              <p:cNvPr id="17" name="Line 18"/>
              <p:cNvSpPr>
                <a:spLocks noChangeShapeType="1"/>
              </p:cNvSpPr>
              <p:nvPr/>
            </p:nvSpPr>
            <p:spPr bwMode="auto">
              <a:xfrm>
                <a:off x="3187" y="2140"/>
                <a:ext cx="45" cy="0"/>
              </a:xfrm>
              <a:prstGeom prst="line">
                <a:avLst/>
              </a:prstGeom>
              <a:noFill/>
              <a:ln w="31750">
                <a:solidFill>
                  <a:srgbClr val="FF0000"/>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8" name="Line 19"/>
              <p:cNvSpPr>
                <a:spLocks noChangeShapeType="1"/>
              </p:cNvSpPr>
              <p:nvPr/>
            </p:nvSpPr>
            <p:spPr bwMode="auto">
              <a:xfrm>
                <a:off x="3232" y="2138"/>
                <a:ext cx="0" cy="45"/>
              </a:xfrm>
              <a:prstGeom prst="line">
                <a:avLst/>
              </a:prstGeom>
              <a:noFill/>
              <a:ln w="31750">
                <a:solidFill>
                  <a:srgbClr val="FF0000"/>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19" name="Line 11"/>
            <p:cNvSpPr>
              <a:spLocks noChangeShapeType="1"/>
            </p:cNvSpPr>
            <p:nvPr/>
          </p:nvSpPr>
          <p:spPr bwMode="auto">
            <a:xfrm>
              <a:off x="4138" y="4277"/>
              <a:ext cx="6310" cy="0"/>
            </a:xfrm>
            <a:prstGeom prst="line">
              <a:avLst/>
            </a:prstGeom>
            <a:noFill/>
            <a:ln w="31750">
              <a:solidFill>
                <a:schemeClr val="tx1"/>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0" name="Line 12"/>
            <p:cNvSpPr>
              <a:spLocks noChangeShapeType="1"/>
            </p:cNvSpPr>
            <p:nvPr/>
          </p:nvSpPr>
          <p:spPr bwMode="auto">
            <a:xfrm>
              <a:off x="6731" y="1557"/>
              <a:ext cx="0" cy="2720"/>
            </a:xfrm>
            <a:prstGeom prst="line">
              <a:avLst/>
            </a:prstGeom>
            <a:noFill/>
            <a:ln w="31750">
              <a:solidFill>
                <a:schemeClr val="tx1"/>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1" name="Line 14"/>
            <p:cNvSpPr>
              <a:spLocks noChangeShapeType="1"/>
            </p:cNvSpPr>
            <p:nvPr/>
          </p:nvSpPr>
          <p:spPr bwMode="auto">
            <a:xfrm flipV="1">
              <a:off x="4988" y="1552"/>
              <a:ext cx="1750" cy="2738"/>
            </a:xfrm>
            <a:prstGeom prst="line">
              <a:avLst/>
            </a:prstGeom>
            <a:noFill/>
            <a:ln w="31750">
              <a:solidFill>
                <a:schemeClr val="tx1"/>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2" name="Line 15"/>
            <p:cNvSpPr>
              <a:spLocks noChangeShapeType="1"/>
            </p:cNvSpPr>
            <p:nvPr/>
          </p:nvSpPr>
          <p:spPr bwMode="auto">
            <a:xfrm>
              <a:off x="6726" y="1552"/>
              <a:ext cx="1400" cy="2713"/>
            </a:xfrm>
            <a:prstGeom prst="line">
              <a:avLst/>
            </a:prstGeom>
            <a:noFill/>
            <a:ln w="31750">
              <a:solidFill>
                <a:schemeClr val="tx1"/>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3" name="Line 16"/>
            <p:cNvSpPr>
              <a:spLocks noChangeShapeType="1"/>
            </p:cNvSpPr>
            <p:nvPr/>
          </p:nvSpPr>
          <p:spPr bwMode="auto">
            <a:xfrm flipH="1" flipV="1">
              <a:off x="6761" y="1577"/>
              <a:ext cx="2485" cy="2688"/>
            </a:xfrm>
            <a:prstGeom prst="line">
              <a:avLst/>
            </a:prstGeom>
            <a:noFill/>
            <a:ln w="31750">
              <a:solidFill>
                <a:schemeClr val="tx1"/>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4" name="Text Box 17"/>
            <p:cNvSpPr txBox="1">
              <a:spLocks noChangeArrowheads="1"/>
            </p:cNvSpPr>
            <p:nvPr/>
          </p:nvSpPr>
          <p:spPr bwMode="auto">
            <a:xfrm>
              <a:off x="6448" y="846"/>
              <a:ext cx="845"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2800" b="1" i="0" u="none" strike="noStrike" kern="120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mn-cs"/>
                </a:rPr>
                <a:t>A</a:t>
              </a:r>
              <a:endParaRPr kumimoji="0" lang="en-US" altLang="zh-CN" sz="2800" b="1" i="0" u="none" strike="noStrike" kern="120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mn-cs"/>
              </a:endParaRPr>
            </a:p>
          </p:txBody>
        </p:sp>
        <p:sp>
          <p:nvSpPr>
            <p:cNvPr id="25" name="Oval 13"/>
            <p:cNvSpPr>
              <a:spLocks noChangeArrowheads="1"/>
            </p:cNvSpPr>
            <p:nvPr/>
          </p:nvSpPr>
          <p:spPr bwMode="auto">
            <a:xfrm>
              <a:off x="6664" y="1536"/>
              <a:ext cx="132" cy="132"/>
            </a:xfrm>
            <a:prstGeom prst="ellipse">
              <a:avLst/>
            </a:prstGeom>
            <a:solidFill>
              <a:srgbClr val="000000"/>
            </a:solidFill>
            <a:ln w="12700">
              <a:solidFill>
                <a:schemeClr val="tx1"/>
              </a:solidFill>
              <a:rou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800" b="1"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grpSp>
      <p:sp>
        <p:nvSpPr>
          <p:cNvPr id="27" name="矩形 26"/>
          <p:cNvSpPr/>
          <p:nvPr/>
        </p:nvSpPr>
        <p:spPr>
          <a:xfrm>
            <a:off x="4158316" y="2289163"/>
            <a:ext cx="1022350" cy="460375"/>
          </a:xfrm>
          <a:prstGeom prst="rect">
            <a:avLst/>
          </a:prstGeom>
        </p:spPr>
        <p:txBody>
          <a:bodyPr>
            <a:spAutoFit/>
          </a:bodyPr>
          <a:p>
            <a:pPr>
              <a:defRPr/>
            </a:pPr>
            <a:r>
              <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距离</a:t>
            </a:r>
            <a:endPar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8" name="左大括号 27"/>
          <p:cNvSpPr/>
          <p:nvPr/>
        </p:nvSpPr>
        <p:spPr>
          <a:xfrm>
            <a:off x="5526416" y="1785174"/>
            <a:ext cx="209550" cy="1711325"/>
          </a:xfrm>
          <a:prstGeom prst="leftBrace">
            <a:avLst>
              <a:gd name="adj1" fmla="val 63257"/>
              <a:gd name="adj2" fmla="val 50000"/>
            </a:avLst>
          </a:prstGeom>
          <a:ln w="31750">
            <a:solidFill>
              <a:srgbClr val="FF0000"/>
            </a:solidFill>
          </a:ln>
        </p:spPr>
        <p:style>
          <a:lnRef idx="1">
            <a:schemeClr val="accent1"/>
          </a:lnRef>
          <a:fillRef idx="0">
            <a:schemeClr val="accent1"/>
          </a:fillRef>
          <a:effectRef idx="0">
            <a:schemeClr val="accent1"/>
          </a:effectRef>
          <a:fontRef idx="minor">
            <a:schemeClr val="tx1"/>
          </a:fontRef>
        </p:style>
        <p:txBody>
          <a:bodyPr anchor="ctr"/>
          <a:p>
            <a:pPr algn="ctr" eaLnBrk="1" hangingPunct="1">
              <a:defRPr/>
            </a:pPr>
            <a:endParaRPr lang="zh-CN" altLang="en-US"/>
          </a:p>
        </p:txBody>
      </p:sp>
      <p:grpSp>
        <p:nvGrpSpPr>
          <p:cNvPr id="77" name="组合 76"/>
          <p:cNvGrpSpPr/>
          <p:nvPr/>
        </p:nvGrpSpPr>
        <p:grpSpPr>
          <a:xfrm>
            <a:off x="2455545" y="3881120"/>
            <a:ext cx="7200900" cy="2125483"/>
            <a:chOff x="6903" y="4437"/>
            <a:chExt cx="11340" cy="3347"/>
          </a:xfrm>
        </p:grpSpPr>
        <p:grpSp>
          <p:nvGrpSpPr>
            <p:cNvPr id="72" name="组合 71"/>
            <p:cNvGrpSpPr/>
            <p:nvPr/>
          </p:nvGrpSpPr>
          <p:grpSpPr>
            <a:xfrm>
              <a:off x="6903" y="4437"/>
              <a:ext cx="11340" cy="3347"/>
              <a:chOff x="618643" y="-3167692"/>
              <a:chExt cx="7383560" cy="3866761"/>
            </a:xfrm>
          </p:grpSpPr>
          <p:grpSp>
            <p:nvGrpSpPr>
              <p:cNvPr id="73" name="组合 72"/>
              <p:cNvGrpSpPr/>
              <p:nvPr/>
            </p:nvGrpSpPr>
            <p:grpSpPr>
              <a:xfrm>
                <a:off x="873549" y="-1944317"/>
                <a:ext cx="7128653" cy="2643386"/>
                <a:chOff x="1335203" y="-4512917"/>
                <a:chExt cx="10128192" cy="3464930"/>
              </a:xfrm>
              <a:effectLst>
                <a:outerShdw blurRad="50800" dist="38100" dir="5400000" algn="t" rotWithShape="0">
                  <a:prstClr val="black">
                    <a:alpha val="40000"/>
                  </a:prstClr>
                </a:outerShdw>
              </a:effectLst>
            </p:grpSpPr>
            <p:sp>
              <p:nvSpPr>
                <p:cNvPr id="74" name="圆角矩形 20"/>
                <p:cNvSpPr/>
                <p:nvPr/>
              </p:nvSpPr>
              <p:spPr>
                <a:xfrm flipV="1">
                  <a:off x="1335203" y="-4512917"/>
                  <a:ext cx="10128192" cy="3464930"/>
                </a:xfrm>
                <a:prstGeom prst="roundRect">
                  <a:avLst>
                    <a:gd name="adj" fmla="val 8395"/>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75" name="圆角矩形 21"/>
                <p:cNvSpPr/>
                <p:nvPr/>
              </p:nvSpPr>
              <p:spPr>
                <a:xfrm flipV="1">
                  <a:off x="1500792" y="-4325151"/>
                  <a:ext cx="9826152" cy="3048183"/>
                </a:xfrm>
                <a:prstGeom prst="roundRect">
                  <a:avLst>
                    <a:gd name="adj" fmla="val 8395"/>
                  </a:avLst>
                </a:prstGeom>
                <a:noFill/>
                <a:ln w="254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grpSp>
          <p:pic>
            <p:nvPicPr>
              <p:cNvPr id="76" name="图片 7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8643" y="-3167692"/>
                <a:ext cx="1418112" cy="1646184"/>
              </a:xfrm>
              <a:prstGeom prst="rect">
                <a:avLst/>
              </a:prstGeom>
            </p:spPr>
          </p:pic>
        </p:grpSp>
        <p:sp>
          <p:nvSpPr>
            <p:cNvPr id="66" name="Text Box 35"/>
            <p:cNvSpPr txBox="1">
              <a:spLocks noChangeArrowheads="1"/>
            </p:cNvSpPr>
            <p:nvPr/>
          </p:nvSpPr>
          <p:spPr bwMode="auto">
            <a:xfrm>
              <a:off x="7826" y="5621"/>
              <a:ext cx="9989" cy="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3800"/>
                </a:lnSpc>
                <a:defRPr sz="2800">
                  <a:latin typeface="微软雅黑" panose="020B0503020204020204" pitchFamily="34" charset="-122"/>
                  <a:ea typeface="微软雅黑" panose="020B0503020204020204" pitchFamily="34" charset="-122"/>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eaLnBrk="1" hangingPunct="1">
                <a:lnSpc>
                  <a:spcPct val="150000"/>
                </a:lnSpc>
                <a:defRPr/>
              </a:pPr>
              <a:r>
                <a:rPr lang="zh-CN" altLang="en-US" sz="2400" dirty="0">
                  <a:sym typeface="+mn-ea"/>
                </a:rPr>
                <a:t>从直线外一点到这条直线所画的垂直线段最短，</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a:p>
              <a:pPr eaLnBrk="1" hangingPunct="1">
                <a:lnSpc>
                  <a:spcPct val="150000"/>
                </a:lnSpc>
                <a:defRPr/>
              </a:pPr>
              <a:r>
                <a:rPr lang="zh-CN" altLang="en-US" sz="2400" dirty="0">
                  <a:sym typeface="+mn-ea"/>
                </a:rPr>
                <a:t>它的长度叫做这点到直线的距离。</a:t>
              </a:r>
              <a:endParaRPr lang="en-US" altLang="zh-CN" sz="2400" dirty="0" smtClean="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right)">
                                      <p:cBhvr>
                                        <p:cTn id="7" dur="500"/>
                                        <p:tgtEl>
                                          <p:spTgt spid="2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nodeType="clickEffect">
                                  <p:stCondLst>
                                    <p:cond delay="0"/>
                                  </p:stCondLst>
                                  <p:childTnLst>
                                    <p:set>
                                      <p:cBhvr>
                                        <p:cTn id="15" dur="1" fill="hold">
                                          <p:stCondLst>
                                            <p:cond delay="0"/>
                                          </p:stCondLst>
                                        </p:cTn>
                                        <p:tgtEl>
                                          <p:spTgt spid="77"/>
                                        </p:tgtEl>
                                        <p:attrNameLst>
                                          <p:attrName>style.visibility</p:attrName>
                                        </p:attrNameLst>
                                      </p:cBhvr>
                                      <p:to>
                                        <p:strVal val="visible"/>
                                      </p:to>
                                    </p:set>
                                    <p:anim calcmode="lin" valueType="num">
                                      <p:cBhvr additive="base">
                                        <p:cTn id="16" dur="500"/>
                                        <p:tgtEl>
                                          <p:spTgt spid="77"/>
                                        </p:tgtEl>
                                        <p:attrNameLst>
                                          <p:attrName>ppt_y</p:attrName>
                                        </p:attrNameLst>
                                      </p:cBhvr>
                                      <p:tavLst>
                                        <p:tav tm="0">
                                          <p:val>
                                            <p:strVal val="#ppt_y+#ppt_h*1.125000"/>
                                          </p:val>
                                        </p:tav>
                                        <p:tav tm="100000">
                                          <p:val>
                                            <p:strVal val="#ppt_y"/>
                                          </p:val>
                                        </p:tav>
                                      </p:tavLst>
                                    </p:anim>
                                    <p:animEffect transition="in" filter="wipe(up)">
                                      <p:cBhvr>
                                        <p:cTn id="17"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bldLvl="0" animBg="1"/>
    </p:bldLst>
  </p:timing>
</p:sld>
</file>

<file path=ppt/tags/tag1.xml><?xml version="1.0" encoding="utf-8"?>
<p:tagLst xmlns:p="http://schemas.openxmlformats.org/presentationml/2006/main">
  <p:tag name="KSO_WM_UNIT_PLACING_PICTURE_USER_VIEWPORT" val="{&quot;height&quot;:1877,&quot;width&quot;:5707}"/>
</p:tagLst>
</file>

<file path=ppt/tags/tag2.xml><?xml version="1.0" encoding="utf-8"?>
<p:tagLst xmlns:p="http://schemas.openxmlformats.org/presentationml/2006/main">
  <p:tag name="KSO_WM_MEDIACOVER_FLAG" val="1"/>
  <p:tag name="KSO_WM_UNIT_MEDIACOVER_BTN_STATE" val="1"/>
  <p:tag name="KSO_WM_UNIT_MEDIACOVER_BTNRECT" val="0*0*0*0"/>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3.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768</Words>
  <Application>WPS 演示</Application>
  <PresentationFormat>宽屏</PresentationFormat>
  <Paragraphs>141</Paragraphs>
  <Slides>20</Slides>
  <Notes>0</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20</vt:i4>
      </vt:variant>
    </vt:vector>
  </HeadingPairs>
  <TitlesOfParts>
    <vt:vector size="39" baseType="lpstr">
      <vt:lpstr>Arial</vt:lpstr>
      <vt:lpstr>宋体</vt:lpstr>
      <vt:lpstr>Wingdings</vt:lpstr>
      <vt:lpstr>微软雅黑</vt:lpstr>
      <vt:lpstr>Wingdings</vt:lpstr>
      <vt:lpstr>Times New Roman</vt:lpstr>
      <vt:lpstr>Calibri</vt:lpstr>
      <vt:lpstr>楷体_GB2312</vt:lpstr>
      <vt:lpstr>新宋体</vt:lpstr>
      <vt:lpstr>楷体</vt:lpstr>
      <vt:lpstr>Calibri</vt:lpstr>
      <vt:lpstr>Arial Unicode MS</vt:lpstr>
      <vt:lpstr>等线</vt:lpstr>
      <vt:lpstr>黑体</vt:lpstr>
      <vt:lpstr>Cambria</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196</cp:revision>
  <dcterms:created xsi:type="dcterms:W3CDTF">2019-06-19T02:08:00Z</dcterms:created>
  <dcterms:modified xsi:type="dcterms:W3CDTF">2023-09-28T14:14:56Z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9A2547EDD6B34E03BD0C23A0F626CDD4</vt:lpwstr>
  </property>
</Properties>
</file>