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7"/>
  </p:notesMasterIdLst>
  <p:sldIdLst>
    <p:sldId id="256" r:id="rId4"/>
    <p:sldId id="257" r:id="rId5"/>
    <p:sldId id="273" r:id="rId6"/>
    <p:sldId id="296" r:id="rId7"/>
    <p:sldId id="297" r:id="rId8"/>
    <p:sldId id="274" r:id="rId9"/>
    <p:sldId id="295" r:id="rId10"/>
    <p:sldId id="275" r:id="rId11"/>
    <p:sldId id="319" r:id="rId12"/>
    <p:sldId id="276" r:id="rId13"/>
    <p:sldId id="320" r:id="rId14"/>
    <p:sldId id="279" r:id="rId15"/>
    <p:sldId id="280" r:id="rId16"/>
    <p:sldId id="281" r:id="rId17"/>
    <p:sldId id="282" r:id="rId18"/>
    <p:sldId id="283" r:id="rId19"/>
    <p:sldId id="321" r:id="rId20"/>
    <p:sldId id="322" r:id="rId21"/>
    <p:sldId id="323" r:id="rId22"/>
    <p:sldId id="284" r:id="rId23"/>
    <p:sldId id="324" r:id="rId24"/>
    <p:sldId id="263" r:id="rId25"/>
    <p:sldId id="335" r:id="rId26"/>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64" userDrawn="1">
          <p15:clr>
            <a:srgbClr val="A4A3A4"/>
          </p15:clr>
        </p15:guide>
        <p15:guide id="2" pos="377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A9DA74"/>
    <a:srgbClr val="00B4FF"/>
    <a:srgbClr val="ECECEC"/>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064"/>
        <p:guide pos="377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1" Type="http://schemas.openxmlformats.org/officeDocument/2006/relationships/tags" Target="tags/tag1.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notesMaster" Target="notesMasters/notesMaster1.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6.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7.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7.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7.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7.pn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8.png"/><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8.png"/><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8.png"/><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8.png"/><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9.png"/><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1.png"/><Relationship Id="rId3" Type="http://schemas.openxmlformats.org/officeDocument/2006/relationships/image" Target="../media/image30.png"/><Relationship Id="rId2" Type="http://schemas.openxmlformats.org/officeDocument/2006/relationships/image" Target="../media/image26.png"/><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6.jpe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7.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8.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0.jpeg"/><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3.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213532" y="2205236"/>
            <a:ext cx="5669280" cy="1753235"/>
          </a:xfrm>
          <a:prstGeom prst="rect">
            <a:avLst/>
          </a:prstGeom>
          <a:noFill/>
        </p:spPr>
        <p:txBody>
          <a:bodyPr wrap="none" rtlCol="0">
            <a:spAutoFit/>
          </a:bodyPr>
          <a:lstStyle/>
          <a:p>
            <a:r>
              <a:rPr kumimoji="1" lang="zh-CN" altLang="en-US" sz="5400" b="1" dirty="0">
                <a:solidFill>
                  <a:srgbClr val="00B4FF"/>
                </a:solidFill>
              </a:rPr>
              <a:t>用方向和距离确定</a:t>
            </a:r>
            <a:endParaRPr kumimoji="1" lang="zh-CN" altLang="en-US" sz="5400" b="1" dirty="0">
              <a:solidFill>
                <a:srgbClr val="00B4FF"/>
              </a:solidFill>
            </a:endParaRPr>
          </a:p>
          <a:p>
            <a:pPr algn="ctr"/>
            <a:r>
              <a:rPr kumimoji="1" lang="zh-CN" altLang="en-US" sz="5400" b="1" dirty="0">
                <a:solidFill>
                  <a:srgbClr val="00B4FF"/>
                </a:solidFill>
              </a:rPr>
              <a:t>物体的位置</a:t>
            </a:r>
            <a:endParaRPr kumimoji="1" lang="zh-CN" altLang="en-US" sz="5400" b="1" dirty="0">
              <a:solidFill>
                <a:srgbClr val="00B4FF"/>
              </a:solidFill>
            </a:endParaRPr>
          </a:p>
        </p:txBody>
      </p:sp>
      <p:sp>
        <p:nvSpPr>
          <p:cNvPr id="4" name="文本框 3"/>
          <p:cNvSpPr txBox="1"/>
          <p:nvPr/>
        </p:nvSpPr>
        <p:spPr>
          <a:xfrm>
            <a:off x="4282669" y="4115167"/>
            <a:ext cx="3627120" cy="368300"/>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六年级上册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2361565" y="1054100"/>
            <a:ext cx="7726045" cy="1368371"/>
            <a:chOff x="6557" y="1295"/>
            <a:chExt cx="12167" cy="2355"/>
          </a:xfrm>
        </p:grpSpPr>
        <p:grpSp>
          <p:nvGrpSpPr>
            <p:cNvPr id="3" name="组合 2"/>
            <p:cNvGrpSpPr/>
            <p:nvPr/>
          </p:nvGrpSpPr>
          <p:grpSpPr>
            <a:xfrm rot="0">
              <a:off x="6557" y="1295"/>
              <a:ext cx="12167" cy="2355"/>
              <a:chOff x="11732" y="6237"/>
              <a:chExt cx="5252" cy="1361"/>
            </a:xfrm>
          </p:grpSpPr>
          <p:sp>
            <p:nvSpPr>
              <p:cNvPr id="11" name="圆角矩形 10"/>
              <p:cNvSpPr/>
              <p:nvPr/>
            </p:nvSpPr>
            <p:spPr>
              <a:xfrm>
                <a:off x="11780" y="6302"/>
                <a:ext cx="5155" cy="1212"/>
              </a:xfrm>
              <a:prstGeom prst="roundRect">
                <a:avLst/>
              </a:prstGeom>
              <a:solidFill>
                <a:srgbClr val="A9DA74"/>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圆角矩形标注 11"/>
              <p:cNvSpPr/>
              <p:nvPr/>
            </p:nvSpPr>
            <p:spPr>
              <a:xfrm>
                <a:off x="11732" y="6237"/>
                <a:ext cx="5252" cy="1361"/>
              </a:xfrm>
              <a:prstGeom prst="wedgeRoundRectCallout">
                <a:avLst>
                  <a:gd name="adj1" fmla="val -49597"/>
                  <a:gd name="adj2" fmla="val 32601"/>
                  <a:gd name="adj3" fmla="val 16667"/>
                </a:avLst>
              </a:prstGeom>
              <a:noFill/>
              <a:ln w="22225">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3" name="文本框 12"/>
            <p:cNvSpPr txBox="1"/>
            <p:nvPr/>
          </p:nvSpPr>
          <p:spPr>
            <a:xfrm>
              <a:off x="6808" y="1407"/>
              <a:ext cx="11916" cy="2063"/>
            </a:xfrm>
            <a:prstGeom prst="rect">
              <a:avLst/>
            </a:prstGeom>
            <a:noFill/>
          </p:spPr>
          <p:txBody>
            <a:bodyPr wrap="square" rtlCol="0" anchor="t">
              <a:spAutoFit/>
            </a:bodyPr>
            <a:p>
              <a:pPr eaLnBrk="1" latinLnBrk="1" hangingPunct="1">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目前台风中心位于</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市东偏南</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方向、距离</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市</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600km</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latinLnBrk="1" hangingPunct="1">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的洋面上，正以</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千米</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时的速度沿直线向</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市移动。</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5" name="Rectangle 26"/>
          <p:cNvSpPr>
            <a:spLocks noChangeArrowheads="1"/>
          </p:cNvSpPr>
          <p:nvPr/>
        </p:nvSpPr>
        <p:spPr bwMode="auto">
          <a:xfrm>
            <a:off x="3210560" y="5332095"/>
            <a:ext cx="502729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266700">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latinLnBrk="1"/>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答：台风大约</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30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小时后到达</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市。</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6" name="组合 15"/>
          <p:cNvGrpSpPr/>
          <p:nvPr/>
        </p:nvGrpSpPr>
        <p:grpSpPr>
          <a:xfrm>
            <a:off x="8020050" y="2633980"/>
            <a:ext cx="3704590" cy="1783080"/>
            <a:chOff x="11275" y="5591"/>
            <a:chExt cx="5834" cy="2808"/>
          </a:xfrm>
        </p:grpSpPr>
        <p:pic>
          <p:nvPicPr>
            <p:cNvPr id="15" name="图片 14" descr="5f57af0a-447a-4c6c-995b-b301baae7809"/>
            <p:cNvPicPr>
              <a:picLocks noChangeAspect="1"/>
            </p:cNvPicPr>
            <p:nvPr/>
          </p:nvPicPr>
          <p:blipFill>
            <a:blip r:embed="rId2"/>
            <a:stretch>
              <a:fillRect/>
            </a:stretch>
          </p:blipFill>
          <p:spPr>
            <a:xfrm>
              <a:off x="11275" y="5591"/>
              <a:ext cx="5835" cy="2809"/>
            </a:xfrm>
            <a:prstGeom prst="rect">
              <a:avLst/>
            </a:prstGeom>
          </p:spPr>
        </p:pic>
        <p:sp>
          <p:nvSpPr>
            <p:cNvPr id="6" name="文本框 15"/>
            <p:cNvSpPr txBox="1"/>
            <p:nvPr/>
          </p:nvSpPr>
          <p:spPr>
            <a:xfrm>
              <a:off x="12203" y="6633"/>
              <a:ext cx="3924" cy="725"/>
            </a:xfrm>
            <a:prstGeom prst="rect">
              <a:avLst/>
            </a:prstGeom>
            <a:noFill/>
          </p:spPr>
          <p:txBody>
            <a:bodyPr wrap="square" rtlCol="0" anchor="t">
              <a:spAutoFit/>
            </a:bodyPr>
            <a:lstStyle/>
            <a:p>
              <a:pPr algn="ct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时间</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路程</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速度</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7" name="组合 26"/>
          <p:cNvGrpSpPr/>
          <p:nvPr/>
        </p:nvGrpSpPr>
        <p:grpSpPr>
          <a:xfrm>
            <a:off x="3088640" y="4146550"/>
            <a:ext cx="5267325" cy="2038350"/>
            <a:chOff x="4864" y="6530"/>
            <a:chExt cx="8295" cy="3210"/>
          </a:xfrm>
        </p:grpSpPr>
        <p:sp>
          <p:nvSpPr>
            <p:cNvPr id="4" name="矩形 3"/>
            <p:cNvSpPr>
              <a:spLocks noChangeArrowheads="1"/>
            </p:cNvSpPr>
            <p:nvPr/>
          </p:nvSpPr>
          <p:spPr bwMode="auto">
            <a:xfrm>
              <a:off x="6690" y="7077"/>
              <a:ext cx="4676"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600÷20=30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（时）</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0" name="组合 39"/>
            <p:cNvGrpSpPr/>
            <p:nvPr/>
          </p:nvGrpSpPr>
          <p:grpSpPr>
            <a:xfrm rot="0">
              <a:off x="4864" y="6530"/>
              <a:ext cx="8295" cy="3210"/>
              <a:chOff x="1895" y="4083"/>
              <a:chExt cx="7143" cy="2324"/>
            </a:xfrm>
          </p:grpSpPr>
          <p:sp>
            <p:nvSpPr>
              <p:cNvPr id="19" name="圆角矩形 18"/>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圆角矩形 19"/>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nvGrpSpPr>
          <p:cNvPr id="26" name="组合 25"/>
          <p:cNvGrpSpPr/>
          <p:nvPr/>
        </p:nvGrpSpPr>
        <p:grpSpPr>
          <a:xfrm>
            <a:off x="1440815" y="2637155"/>
            <a:ext cx="5385435" cy="967105"/>
            <a:chOff x="2269" y="4153"/>
            <a:chExt cx="8481" cy="1523"/>
          </a:xfrm>
        </p:grpSpPr>
        <p:pic>
          <p:nvPicPr>
            <p:cNvPr id="21" name="图片 20" descr="图片4"/>
            <p:cNvPicPr>
              <a:picLocks noChangeAspect="1"/>
            </p:cNvPicPr>
            <p:nvPr/>
          </p:nvPicPr>
          <p:blipFill>
            <a:blip r:embed="rId3"/>
            <a:stretch>
              <a:fillRect/>
            </a:stretch>
          </p:blipFill>
          <p:spPr>
            <a:xfrm rot="2700000">
              <a:off x="2276" y="4146"/>
              <a:ext cx="1462" cy="1476"/>
            </a:xfrm>
            <a:prstGeom prst="rect">
              <a:avLst/>
            </a:prstGeom>
          </p:spPr>
        </p:pic>
        <p:grpSp>
          <p:nvGrpSpPr>
            <p:cNvPr id="41" name="组合 40"/>
            <p:cNvGrpSpPr/>
            <p:nvPr/>
          </p:nvGrpSpPr>
          <p:grpSpPr>
            <a:xfrm rot="0">
              <a:off x="3714" y="4536"/>
              <a:ext cx="7037" cy="1141"/>
              <a:chOff x="5488" y="1621"/>
              <a:chExt cx="12197" cy="3351"/>
            </a:xfrm>
          </p:grpSpPr>
          <p:grpSp>
            <p:nvGrpSpPr>
              <p:cNvPr id="42" name="组合 41"/>
              <p:cNvGrpSpPr/>
              <p:nvPr/>
            </p:nvGrpSpPr>
            <p:grpSpPr>
              <a:xfrm>
                <a:off x="5488" y="1621"/>
                <a:ext cx="12197" cy="3351"/>
                <a:chOff x="5488" y="1621"/>
                <a:chExt cx="12197" cy="3351"/>
              </a:xfrm>
            </p:grpSpPr>
            <p:sp>
              <p:nvSpPr>
                <p:cNvPr id="43" name="圆角矩形 42"/>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圆角矩形 43"/>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5" name="圆角矩形 44"/>
              <p:cNvSpPr/>
              <p:nvPr/>
            </p:nvSpPr>
            <p:spPr>
              <a:xfrm>
                <a:off x="5652" y="1932"/>
                <a:ext cx="11815" cy="2631"/>
              </a:xfrm>
              <a:prstGeom prst="roundRect">
                <a:avLst/>
              </a:prstGeom>
              <a:solidFill>
                <a:srgbClr val="D629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5" name="文本框 24"/>
            <p:cNvSpPr txBox="1"/>
            <p:nvPr/>
          </p:nvSpPr>
          <p:spPr>
            <a:xfrm>
              <a:off x="3809" y="4711"/>
              <a:ext cx="6866" cy="725"/>
            </a:xfrm>
            <a:prstGeom prst="rect">
              <a:avLst/>
            </a:prstGeom>
            <a:noFill/>
          </p:spPr>
          <p:txBody>
            <a:bodyPr wrap="none" rtlCol="0">
              <a:spAutoFit/>
            </a:bodyPr>
            <a:p>
              <a:pPr algn="l" latinLnBrk="1"/>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台风大约多少小时后到达</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市？</a:t>
              </a:r>
              <a:endParaRPr lang="zh-CN" altLang="en-US" sz="2400"/>
            </a:p>
          </p:txBody>
        </p:sp>
      </p:grpSp>
      <p:sp>
        <p:nvSpPr>
          <p:cNvPr id="28" name="圆角矩形 27"/>
          <p:cNvSpPr/>
          <p:nvPr/>
        </p:nvSpPr>
        <p:spPr>
          <a:xfrm>
            <a:off x="4761865" y="1819275"/>
            <a:ext cx="2313940" cy="473075"/>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文本框 29"/>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from="(-#ppt_w/2)" to="(#ppt_x)" calcmode="lin" valueType="num">
                                      <p:cBhvr>
                                        <p:cTn id="7" dur="600" fill="hold">
                                          <p:stCondLst>
                                            <p:cond delay="0"/>
                                          </p:stCondLst>
                                        </p:cTn>
                                        <p:tgtEl>
                                          <p:spTgt spid="26"/>
                                        </p:tgtEl>
                                        <p:attrNameLst>
                                          <p:attrName>ppt_x</p:attrName>
                                        </p:attrNameLst>
                                      </p:cBhvr>
                                    </p:anim>
                                    <p:anim from="0" to="-1.0" calcmode="lin" valueType="num">
                                      <p:cBhvr>
                                        <p:cTn id="8" dur="200" decel="50000" autoRev="1" fill="hold">
                                          <p:stCondLst>
                                            <p:cond delay="600"/>
                                          </p:stCondLst>
                                        </p:cTn>
                                        <p:tgtEl>
                                          <p:spTgt spid="26"/>
                                        </p:tgtEl>
                                        <p:attrNameLst>
                                          <p:attrName>xshear</p:attrName>
                                        </p:attrNameLst>
                                      </p:cBhvr>
                                    </p:anim>
                                    <p:animScale>
                                      <p:cBhvr>
                                        <p:cTn id="9" dur="200" decel="100000" autoRev="1" fill="hold">
                                          <p:stCondLst>
                                            <p:cond delay="600"/>
                                          </p:stCondLst>
                                        </p:cTn>
                                        <p:tgtEl>
                                          <p:spTgt spid="26"/>
                                        </p:tgtEl>
                                      </p:cBhvr>
                                      <p:from x="100000" y="100000"/>
                                      <p:to x="80000" y="100000"/>
                                    </p:animScale>
                                    <p:anim by="(#ppt_h/3+#ppt_w*0.1)" calcmode="lin" valueType="num">
                                      <p:cBhvr additive="sum">
                                        <p:cTn id="10" dur="200" decel="100000" autoRev="1" fill="hold">
                                          <p:stCondLst>
                                            <p:cond delay="600"/>
                                          </p:stCondLst>
                                        </p:cTn>
                                        <p:tgtEl>
                                          <p:spTgt spid="26"/>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p:cTn id="15" dur="500" fill="hold"/>
                                        <p:tgtEl>
                                          <p:spTgt spid="28"/>
                                        </p:tgtEl>
                                        <p:attrNameLst>
                                          <p:attrName>ppt_w</p:attrName>
                                        </p:attrNameLst>
                                      </p:cBhvr>
                                      <p:tavLst>
                                        <p:tav tm="0">
                                          <p:val>
                                            <p:fltVal val="0"/>
                                          </p:val>
                                        </p:tav>
                                        <p:tav tm="100000">
                                          <p:val>
                                            <p:strVal val="#ppt_w"/>
                                          </p:val>
                                        </p:tav>
                                      </p:tavLst>
                                    </p:anim>
                                    <p:anim calcmode="lin" valueType="num">
                                      <p:cBhvr>
                                        <p:cTn id="16" dur="500" fill="hold"/>
                                        <p:tgtEl>
                                          <p:spTgt spid="28"/>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nodeType="clickEffect">
                                  <p:stCondLst>
                                    <p:cond delay="0"/>
                                  </p:stCondLst>
                                  <p:childTnLst>
                                    <p:set>
                                      <p:cBhvr>
                                        <p:cTn id="20" dur="500" fill="hold">
                                          <p:stCondLst>
                                            <p:cond delay="0"/>
                                          </p:stCondLst>
                                        </p:cTn>
                                        <p:tgtEl>
                                          <p:spTgt spid="16"/>
                                        </p:tgtEl>
                                        <p:attrNameLst>
                                          <p:attrName>style.visibility</p:attrName>
                                        </p:attrNameLst>
                                      </p:cBhvr>
                                      <p:to>
                                        <p:strVal val="visible"/>
                                      </p:to>
                                    </p:set>
                                    <p:animEffect transition="in" filter="wheel(1)">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nodeType="click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500"/>
                                        <p:tgtEl>
                                          <p:spTgt spid="27"/>
                                        </p:tgtEl>
                                        <p:attrNameLst>
                                          <p:attrName>ppt_y</p:attrName>
                                        </p:attrNameLst>
                                      </p:cBhvr>
                                      <p:tavLst>
                                        <p:tav tm="0">
                                          <p:val>
                                            <p:strVal val="#ppt_y+#ppt_h*1.125000"/>
                                          </p:val>
                                        </p:tav>
                                        <p:tav tm="100000">
                                          <p:val>
                                            <p:strVal val="#ppt_y"/>
                                          </p:val>
                                        </p:tav>
                                      </p:tavLst>
                                    </p:anim>
                                    <p:animEffect transition="in" filter="wipe(up)">
                                      <p:cBhvr>
                                        <p:cTn id="27" dur="500"/>
                                        <p:tgtEl>
                                          <p:spTgt spid="2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8"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9" name="图片 8" descr="/Users/weiqingqing/Desktop/1903_Hua [转换].png1903_Hua [转换]"/>
          <p:cNvPicPr>
            <a:picLocks noChangeAspect="1"/>
          </p:cNvPicPr>
          <p:nvPr/>
        </p:nvPicPr>
        <p:blipFill>
          <a:blip r:embed="rId2"/>
          <a:srcRect l="30395" t="12542" r="25687" b="42517"/>
          <a:stretch>
            <a:fillRect/>
          </a:stretch>
        </p:blipFill>
        <p:spPr>
          <a:xfrm>
            <a:off x="893445" y="1147445"/>
            <a:ext cx="9871075" cy="4897755"/>
          </a:xfrm>
          <a:prstGeom prst="rect">
            <a:avLst/>
          </a:prstGeom>
        </p:spPr>
      </p:pic>
      <p:pic>
        <p:nvPicPr>
          <p:cNvPr id="7" name="图片 6" descr="/Users/weiqingqing/Desktop/1903_Hua [转换].png1903_Hua [转换]"/>
          <p:cNvPicPr>
            <a:picLocks noChangeAspect="1"/>
          </p:cNvPicPr>
          <p:nvPr/>
        </p:nvPicPr>
        <p:blipFill>
          <a:blip r:embed="rId2"/>
          <a:srcRect l="4083" t="25421" r="73917"/>
          <a:stretch>
            <a:fillRect/>
          </a:stretch>
        </p:blipFill>
        <p:spPr>
          <a:xfrm>
            <a:off x="893445" y="3630930"/>
            <a:ext cx="2221230" cy="3019425"/>
          </a:xfrm>
          <a:prstGeom prst="rect">
            <a:avLst/>
          </a:prstGeom>
        </p:spPr>
      </p:pic>
      <p:pic>
        <p:nvPicPr>
          <p:cNvPr id="8" name="图片 7" descr="/Users/weiqingqing/Desktop/1903_Hua [转换].png1903_Hua [转换]"/>
          <p:cNvPicPr>
            <a:picLocks noChangeAspect="1"/>
          </p:cNvPicPr>
          <p:nvPr/>
        </p:nvPicPr>
        <p:blipFill>
          <a:blip r:embed="rId2"/>
          <a:srcRect l="76853" t="13372" b="8486"/>
          <a:stretch>
            <a:fillRect/>
          </a:stretch>
        </p:blipFill>
        <p:spPr>
          <a:xfrm>
            <a:off x="8562975" y="3650615"/>
            <a:ext cx="2201545" cy="2980055"/>
          </a:xfrm>
          <a:prstGeom prst="rect">
            <a:avLst/>
          </a:prstGeom>
        </p:spPr>
      </p:pic>
      <p:sp>
        <p:nvSpPr>
          <p:cNvPr id="2" name="文本框 1"/>
          <p:cNvSpPr txBox="1"/>
          <p:nvPr/>
        </p:nvSpPr>
        <p:spPr>
          <a:xfrm>
            <a:off x="3523615" y="2359660"/>
            <a:ext cx="4754880" cy="460375"/>
          </a:xfrm>
          <a:prstGeom prst="rect">
            <a:avLst/>
          </a:prstGeom>
          <a:noFill/>
        </p:spPr>
        <p:txBody>
          <a:bodyPr wrap="none" rtlCol="0">
            <a:spAutoFit/>
          </a:bodyPr>
          <a:p>
            <a:r>
              <a:rPr lang="zh-CN" altLang="en-US" sz="2400">
                <a:solidFill>
                  <a:schemeClr val="bg1"/>
                </a:solidFill>
              </a:rPr>
              <a:t>确定物体的位置需要具备两个条件</a:t>
            </a:r>
            <a:endParaRPr lang="zh-CN" altLang="en-US" sz="2400">
              <a:solidFill>
                <a:schemeClr val="bg1"/>
              </a:solidFill>
            </a:endParaRPr>
          </a:p>
        </p:txBody>
      </p:sp>
      <p:grpSp>
        <p:nvGrpSpPr>
          <p:cNvPr id="15" name="组合 14"/>
          <p:cNvGrpSpPr/>
          <p:nvPr/>
        </p:nvGrpSpPr>
        <p:grpSpPr>
          <a:xfrm>
            <a:off x="3114675" y="3477260"/>
            <a:ext cx="1673860" cy="919480"/>
            <a:chOff x="4905" y="5476"/>
            <a:chExt cx="2636" cy="1448"/>
          </a:xfrm>
        </p:grpSpPr>
        <p:sp>
          <p:nvSpPr>
            <p:cNvPr id="10" name="圆角矩形标注 9"/>
            <p:cNvSpPr/>
            <p:nvPr/>
          </p:nvSpPr>
          <p:spPr>
            <a:xfrm>
              <a:off x="4905" y="5476"/>
              <a:ext cx="2637" cy="1449"/>
            </a:xfrm>
            <a:prstGeom prst="wedgeRoundRectCallout">
              <a:avLst>
                <a:gd name="adj1" fmla="val -64334"/>
                <a:gd name="adj2" fmla="val 34748"/>
                <a:gd name="adj3" fmla="val 16667"/>
              </a:avLst>
            </a:prstGeom>
            <a:no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Rectangle 26"/>
            <p:cNvSpPr>
              <a:spLocks noChangeArrowheads="1"/>
            </p:cNvSpPr>
            <p:nvPr/>
          </p:nvSpPr>
          <p:spPr bwMode="auto">
            <a:xfrm>
              <a:off x="5119" y="5838"/>
              <a:ext cx="1768"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266700">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l" latinLnBrk="1"/>
              <a:r>
                <a:rPr lang="zh-CN" altLang="en-US"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方向</a:t>
              </a:r>
              <a:endParaRPr lang="zh-CN" altLang="en-US"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8" name="组合 17"/>
          <p:cNvGrpSpPr/>
          <p:nvPr/>
        </p:nvGrpSpPr>
        <p:grpSpPr>
          <a:xfrm>
            <a:off x="6743065" y="3477260"/>
            <a:ext cx="1673860" cy="919480"/>
            <a:chOff x="10619" y="5476"/>
            <a:chExt cx="2636" cy="1448"/>
          </a:xfrm>
        </p:grpSpPr>
        <p:sp>
          <p:nvSpPr>
            <p:cNvPr id="11" name="圆角矩形标注 10"/>
            <p:cNvSpPr/>
            <p:nvPr/>
          </p:nvSpPr>
          <p:spPr>
            <a:xfrm>
              <a:off x="10619" y="5476"/>
              <a:ext cx="2637" cy="1449"/>
            </a:xfrm>
            <a:prstGeom prst="wedgeRoundRectCallout">
              <a:avLst>
                <a:gd name="adj1" fmla="val 69226"/>
                <a:gd name="adj2" fmla="val 31918"/>
                <a:gd name="adj3" fmla="val 16667"/>
              </a:avLst>
            </a:prstGeom>
            <a:no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Rectangle 26"/>
            <p:cNvSpPr>
              <a:spLocks noChangeArrowheads="1"/>
            </p:cNvSpPr>
            <p:nvPr/>
          </p:nvSpPr>
          <p:spPr bwMode="auto">
            <a:xfrm>
              <a:off x="10874" y="5838"/>
              <a:ext cx="1768"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266700">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l" latinLnBrk="1"/>
              <a:r>
                <a:rPr lang="zh-CN" altLang="en-US"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距离</a:t>
              </a:r>
              <a:endParaRPr lang="zh-CN" altLang="en-US"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9" name="文本框 18"/>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down)">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1" name="组合 30"/>
          <p:cNvGrpSpPr/>
          <p:nvPr/>
        </p:nvGrpSpPr>
        <p:grpSpPr>
          <a:xfrm>
            <a:off x="2269490" y="898525"/>
            <a:ext cx="6308090" cy="4289425"/>
            <a:chOff x="3840" y="1415"/>
            <a:chExt cx="9934" cy="6755"/>
          </a:xfrm>
        </p:grpSpPr>
        <p:pic>
          <p:nvPicPr>
            <p:cNvPr id="19458" name="Picture 8" descr="22"/>
            <p:cNvPicPr>
              <a:picLocks noChangeAspect="1"/>
            </p:cNvPicPr>
            <p:nvPr/>
          </p:nvPicPr>
          <p:blipFill>
            <a:blip r:embed="rId2"/>
            <a:stretch>
              <a:fillRect/>
            </a:stretch>
          </p:blipFill>
          <p:spPr>
            <a:xfrm>
              <a:off x="3840" y="1415"/>
              <a:ext cx="9886" cy="6652"/>
            </a:xfrm>
            <a:prstGeom prst="rect">
              <a:avLst/>
            </a:prstGeom>
            <a:noFill/>
            <a:ln w="9525">
              <a:noFill/>
            </a:ln>
          </p:spPr>
        </p:pic>
        <p:cxnSp>
          <p:nvCxnSpPr>
            <p:cNvPr id="7" name="直接连接符 6"/>
            <p:cNvCxnSpPr/>
            <p:nvPr/>
          </p:nvCxnSpPr>
          <p:spPr>
            <a:xfrm>
              <a:off x="7926" y="2960"/>
              <a:ext cx="2223" cy="18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10169" y="3098"/>
              <a:ext cx="806" cy="17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0169" y="4809"/>
              <a:ext cx="826" cy="5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7906" y="4848"/>
              <a:ext cx="2223" cy="18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9289" y="5302"/>
              <a:ext cx="157" cy="1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519" y="5934"/>
              <a:ext cx="157" cy="1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9408" y="4001"/>
              <a:ext cx="172" cy="2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0362" y="3787"/>
              <a:ext cx="256" cy="1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8681" y="3372"/>
              <a:ext cx="172" cy="2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6" name="Group 15"/>
            <p:cNvGrpSpPr/>
            <p:nvPr/>
          </p:nvGrpSpPr>
          <p:grpSpPr bwMode="auto">
            <a:xfrm>
              <a:off x="4205" y="7074"/>
              <a:ext cx="965" cy="228"/>
              <a:chOff x="2699" y="1071"/>
              <a:chExt cx="386" cy="91"/>
            </a:xfrm>
          </p:grpSpPr>
          <p:sp>
            <p:nvSpPr>
              <p:cNvPr id="17" name="Line 16"/>
              <p:cNvSpPr>
                <a:spLocks noChangeShapeType="1"/>
              </p:cNvSpPr>
              <p:nvPr/>
            </p:nvSpPr>
            <p:spPr bwMode="auto">
              <a:xfrm>
                <a:off x="2699" y="1157"/>
                <a:ext cx="386" cy="0"/>
              </a:xfrm>
              <a:prstGeom prst="line">
                <a:avLst/>
              </a:prstGeom>
              <a:noFill/>
              <a:ln w="190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8" name="Line 17"/>
              <p:cNvSpPr>
                <a:spLocks noChangeShapeType="1"/>
              </p:cNvSpPr>
              <p:nvPr/>
            </p:nvSpPr>
            <p:spPr bwMode="auto">
              <a:xfrm flipV="1">
                <a:off x="2699" y="1071"/>
                <a:ext cx="0" cy="91"/>
              </a:xfrm>
              <a:prstGeom prst="line">
                <a:avLst/>
              </a:prstGeom>
              <a:noFill/>
              <a:ln w="190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9" name="Line 18"/>
              <p:cNvSpPr>
                <a:spLocks noChangeShapeType="1"/>
              </p:cNvSpPr>
              <p:nvPr/>
            </p:nvSpPr>
            <p:spPr bwMode="auto">
              <a:xfrm flipV="1">
                <a:off x="3074" y="1071"/>
                <a:ext cx="0" cy="91"/>
              </a:xfrm>
              <a:prstGeom prst="line">
                <a:avLst/>
              </a:prstGeom>
              <a:noFill/>
              <a:ln w="190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grpSp>
        <p:cxnSp>
          <p:nvCxnSpPr>
            <p:cNvPr id="20" name="直接连接符 19"/>
            <p:cNvCxnSpPr/>
            <p:nvPr/>
          </p:nvCxnSpPr>
          <p:spPr>
            <a:xfrm>
              <a:off x="7887" y="4847"/>
              <a:ext cx="44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0169" y="2724"/>
              <a:ext cx="0" cy="44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9767" y="1742"/>
              <a:ext cx="768" cy="725"/>
            </a:xfrm>
            <a:prstGeom prst="rect">
              <a:avLst/>
            </a:prstGeom>
            <a:solidFill>
              <a:schemeClr val="bg1"/>
            </a:solidFill>
          </p:spPr>
          <p:txBody>
            <a:bodyPr wrap="none" rtlCol="0">
              <a:spAutoFit/>
            </a:bodyPr>
            <a:p>
              <a:r>
                <a:rPr lang="zh-CN" altLang="en-US" sz="2400"/>
                <a:t>北</a:t>
              </a:r>
              <a:endParaRPr lang="zh-CN" altLang="en-US" sz="2400"/>
            </a:p>
          </p:txBody>
        </p:sp>
        <p:sp>
          <p:nvSpPr>
            <p:cNvPr id="23" name="文本框 22"/>
            <p:cNvSpPr txBox="1"/>
            <p:nvPr/>
          </p:nvSpPr>
          <p:spPr>
            <a:xfrm>
              <a:off x="9793" y="7446"/>
              <a:ext cx="768" cy="725"/>
            </a:xfrm>
            <a:prstGeom prst="rect">
              <a:avLst/>
            </a:prstGeom>
            <a:solidFill>
              <a:schemeClr val="bg1"/>
            </a:solidFill>
          </p:spPr>
          <p:txBody>
            <a:bodyPr wrap="none" rtlCol="0">
              <a:spAutoFit/>
            </a:bodyPr>
            <a:p>
              <a:r>
                <a:rPr lang="zh-CN" altLang="en-US" sz="2400"/>
                <a:t>南</a:t>
              </a:r>
              <a:endParaRPr lang="zh-CN" altLang="en-US" sz="2400"/>
            </a:p>
          </p:txBody>
        </p:sp>
        <p:sp>
          <p:nvSpPr>
            <p:cNvPr id="24" name="文本框 23"/>
            <p:cNvSpPr txBox="1"/>
            <p:nvPr/>
          </p:nvSpPr>
          <p:spPr>
            <a:xfrm>
              <a:off x="12603" y="4493"/>
              <a:ext cx="768" cy="725"/>
            </a:xfrm>
            <a:prstGeom prst="rect">
              <a:avLst/>
            </a:prstGeom>
            <a:solidFill>
              <a:schemeClr val="bg1"/>
            </a:solidFill>
          </p:spPr>
          <p:txBody>
            <a:bodyPr wrap="none" rtlCol="0">
              <a:spAutoFit/>
            </a:bodyPr>
            <a:p>
              <a:r>
                <a:rPr lang="zh-CN" altLang="en-US" sz="2400"/>
                <a:t>东</a:t>
              </a:r>
              <a:endParaRPr lang="zh-CN" altLang="en-US" sz="2400"/>
            </a:p>
          </p:txBody>
        </p:sp>
        <p:sp>
          <p:nvSpPr>
            <p:cNvPr id="25" name="文本框 24"/>
            <p:cNvSpPr txBox="1"/>
            <p:nvPr/>
          </p:nvSpPr>
          <p:spPr>
            <a:xfrm>
              <a:off x="6868" y="4474"/>
              <a:ext cx="768" cy="725"/>
            </a:xfrm>
            <a:prstGeom prst="rect">
              <a:avLst/>
            </a:prstGeom>
            <a:solidFill>
              <a:schemeClr val="bg1"/>
            </a:solidFill>
          </p:spPr>
          <p:txBody>
            <a:bodyPr wrap="none" rtlCol="0">
              <a:spAutoFit/>
            </a:bodyPr>
            <a:p>
              <a:r>
                <a:rPr lang="zh-CN" altLang="en-US" sz="2400"/>
                <a:t>西</a:t>
              </a:r>
              <a:endParaRPr lang="zh-CN" altLang="en-US" sz="2400"/>
            </a:p>
          </p:txBody>
        </p:sp>
        <p:sp>
          <p:nvSpPr>
            <p:cNvPr id="26" name="文本框 25"/>
            <p:cNvSpPr txBox="1"/>
            <p:nvPr/>
          </p:nvSpPr>
          <p:spPr>
            <a:xfrm>
              <a:off x="12526" y="6201"/>
              <a:ext cx="1248" cy="725"/>
            </a:xfrm>
            <a:prstGeom prst="rect">
              <a:avLst/>
            </a:prstGeom>
            <a:solidFill>
              <a:schemeClr val="bg1"/>
            </a:solidFill>
          </p:spPr>
          <p:txBody>
            <a:bodyPr wrap="none" rtlCol="0">
              <a:spAutoFit/>
            </a:bodyPr>
            <a:p>
              <a:r>
                <a:rPr lang="zh-CN" altLang="en-US" sz="2400"/>
                <a:t>书店</a:t>
              </a:r>
              <a:endParaRPr lang="zh-CN" altLang="en-US" sz="2400"/>
            </a:p>
          </p:txBody>
        </p:sp>
        <p:sp>
          <p:nvSpPr>
            <p:cNvPr id="27" name="文本框 26"/>
            <p:cNvSpPr txBox="1"/>
            <p:nvPr/>
          </p:nvSpPr>
          <p:spPr>
            <a:xfrm>
              <a:off x="12526" y="2860"/>
              <a:ext cx="1248" cy="725"/>
            </a:xfrm>
            <a:prstGeom prst="rect">
              <a:avLst/>
            </a:prstGeom>
            <a:solidFill>
              <a:schemeClr val="bg1"/>
            </a:solidFill>
          </p:spPr>
          <p:txBody>
            <a:bodyPr wrap="none" rtlCol="0">
              <a:spAutoFit/>
            </a:bodyPr>
            <a:p>
              <a:r>
                <a:rPr lang="zh-CN" altLang="en-US" sz="2400"/>
                <a:t>学校</a:t>
              </a:r>
              <a:endParaRPr lang="zh-CN" altLang="en-US" sz="2400"/>
            </a:p>
          </p:txBody>
        </p:sp>
        <p:sp>
          <p:nvSpPr>
            <p:cNvPr id="28" name="文本框 27"/>
            <p:cNvSpPr txBox="1"/>
            <p:nvPr/>
          </p:nvSpPr>
          <p:spPr>
            <a:xfrm>
              <a:off x="7878" y="6851"/>
              <a:ext cx="1248" cy="725"/>
            </a:xfrm>
            <a:prstGeom prst="rect">
              <a:avLst/>
            </a:prstGeom>
            <a:solidFill>
              <a:schemeClr val="bg1"/>
            </a:solidFill>
          </p:spPr>
          <p:txBody>
            <a:bodyPr wrap="none" rtlCol="0">
              <a:spAutoFit/>
            </a:bodyPr>
            <a:p>
              <a:r>
                <a:rPr lang="zh-CN" altLang="en-US" sz="2400"/>
                <a:t>邮局</a:t>
              </a:r>
              <a:endParaRPr lang="zh-CN" altLang="en-US" sz="2400"/>
            </a:p>
          </p:txBody>
        </p:sp>
        <p:sp>
          <p:nvSpPr>
            <p:cNvPr id="29" name="文本框 28"/>
            <p:cNvSpPr txBox="1"/>
            <p:nvPr/>
          </p:nvSpPr>
          <p:spPr>
            <a:xfrm>
              <a:off x="5941" y="2825"/>
              <a:ext cx="1728" cy="725"/>
            </a:xfrm>
            <a:prstGeom prst="rect">
              <a:avLst/>
            </a:prstGeom>
            <a:solidFill>
              <a:schemeClr val="bg1"/>
            </a:solidFill>
          </p:spPr>
          <p:txBody>
            <a:bodyPr wrap="none" rtlCol="0">
              <a:spAutoFit/>
            </a:bodyPr>
            <a:p>
              <a:r>
                <a:rPr lang="zh-CN" altLang="en-US" sz="2400"/>
                <a:t>游泳馆</a:t>
              </a:r>
              <a:endParaRPr lang="zh-CN" altLang="en-US" sz="2400"/>
            </a:p>
          </p:txBody>
        </p:sp>
        <p:sp>
          <p:nvSpPr>
            <p:cNvPr id="30" name="文本框 29"/>
            <p:cNvSpPr txBox="1"/>
            <p:nvPr/>
          </p:nvSpPr>
          <p:spPr>
            <a:xfrm>
              <a:off x="3958" y="6349"/>
              <a:ext cx="1489" cy="725"/>
            </a:xfrm>
            <a:prstGeom prst="rect">
              <a:avLst/>
            </a:prstGeom>
            <a:solidFill>
              <a:schemeClr val="bg1"/>
            </a:solidFill>
          </p:spPr>
          <p:txBody>
            <a:bodyPr wrap="none" rtlCol="0">
              <a:spAutoFit/>
            </a:bodyPr>
            <a:p>
              <a:r>
                <a:rPr lang="en-US" altLang="zh-CN" sz="2400"/>
                <a:t>200m</a:t>
              </a:r>
              <a:endParaRPr lang="en-US" altLang="zh-CN" sz="2400"/>
            </a:p>
          </p:txBody>
        </p:sp>
      </p:grpSp>
      <p:grpSp>
        <p:nvGrpSpPr>
          <p:cNvPr id="32" name="组合 31"/>
          <p:cNvGrpSpPr/>
          <p:nvPr/>
        </p:nvGrpSpPr>
        <p:grpSpPr>
          <a:xfrm>
            <a:off x="1854200" y="5541010"/>
            <a:ext cx="8627110" cy="459740"/>
            <a:chOff x="1989" y="8726"/>
            <a:chExt cx="13586" cy="724"/>
          </a:xfrm>
        </p:grpSpPr>
        <p:sp>
          <p:nvSpPr>
            <p:cNvPr id="33" name="Rectangle 9"/>
            <p:cNvSpPr/>
            <p:nvPr/>
          </p:nvSpPr>
          <p:spPr>
            <a:xfrm>
              <a:off x="1989" y="8726"/>
              <a:ext cx="13587" cy="72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）学校在小明家北偏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方向上，距离是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4" name="直接连接符 33"/>
            <p:cNvCxnSpPr/>
            <p:nvPr/>
          </p:nvCxnSpPr>
          <p:spPr>
            <a:xfrm>
              <a:off x="7278" y="9394"/>
              <a:ext cx="102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8481" y="9394"/>
              <a:ext cx="102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13084" y="9394"/>
              <a:ext cx="102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7" name="Text Box 12"/>
          <p:cNvSpPr txBox="1"/>
          <p:nvPr/>
        </p:nvSpPr>
        <p:spPr>
          <a:xfrm>
            <a:off x="5212715" y="5504815"/>
            <a:ext cx="496888"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2400" dirty="0">
                <a:solidFill>
                  <a:srgbClr val="FF0000"/>
                </a:solidFill>
                <a:latin typeface="微软雅黑" panose="020B0503020204020204" pitchFamily="34" charset="-122"/>
                <a:ea typeface="微软雅黑" panose="020B0503020204020204" pitchFamily="34" charset="-122"/>
              </a:rPr>
              <a:t>东</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38" name="Text Box 13"/>
          <p:cNvSpPr txBox="1"/>
          <p:nvPr/>
        </p:nvSpPr>
        <p:spPr>
          <a:xfrm>
            <a:off x="5976620" y="5504815"/>
            <a:ext cx="912813"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50000"/>
              </a:spcBef>
              <a:buNone/>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25°</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9" name="Text Box 14"/>
          <p:cNvSpPr txBox="1"/>
          <p:nvPr/>
        </p:nvSpPr>
        <p:spPr>
          <a:xfrm>
            <a:off x="8809038" y="5504498"/>
            <a:ext cx="830262"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50000"/>
              </a:spcBef>
              <a:buNone/>
            </a:pPr>
            <a:r>
              <a:rPr lang="en-US" altLang="zh-CN" sz="2400" dirty="0">
                <a:solidFill>
                  <a:srgbClr val="FF0000"/>
                </a:solidFill>
                <a:latin typeface="微软雅黑" panose="020B0503020204020204" pitchFamily="34" charset="-122"/>
                <a:ea typeface="微软雅黑" panose="020B0503020204020204" pitchFamily="34" charset="-122"/>
              </a:rPr>
              <a:t>400</a:t>
            </a:r>
            <a:endParaRPr lang="en-US" altLang="zh-CN" sz="2400" dirty="0">
              <a:solidFill>
                <a:srgbClr val="FF0000"/>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1" name="组合 30"/>
          <p:cNvGrpSpPr/>
          <p:nvPr/>
        </p:nvGrpSpPr>
        <p:grpSpPr>
          <a:xfrm>
            <a:off x="2269490" y="898525"/>
            <a:ext cx="6308090" cy="4289425"/>
            <a:chOff x="3840" y="1415"/>
            <a:chExt cx="9934" cy="6755"/>
          </a:xfrm>
        </p:grpSpPr>
        <p:pic>
          <p:nvPicPr>
            <p:cNvPr id="19458" name="Picture 8" descr="22"/>
            <p:cNvPicPr>
              <a:picLocks noChangeAspect="1"/>
            </p:cNvPicPr>
            <p:nvPr/>
          </p:nvPicPr>
          <p:blipFill>
            <a:blip r:embed="rId2"/>
            <a:stretch>
              <a:fillRect/>
            </a:stretch>
          </p:blipFill>
          <p:spPr>
            <a:xfrm>
              <a:off x="3840" y="1415"/>
              <a:ext cx="9886" cy="6652"/>
            </a:xfrm>
            <a:prstGeom prst="rect">
              <a:avLst/>
            </a:prstGeom>
            <a:noFill/>
            <a:ln w="9525">
              <a:noFill/>
            </a:ln>
          </p:spPr>
        </p:pic>
        <p:cxnSp>
          <p:nvCxnSpPr>
            <p:cNvPr id="7" name="直接连接符 6"/>
            <p:cNvCxnSpPr/>
            <p:nvPr/>
          </p:nvCxnSpPr>
          <p:spPr>
            <a:xfrm>
              <a:off x="7926" y="2960"/>
              <a:ext cx="2223" cy="18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10169" y="3098"/>
              <a:ext cx="806" cy="17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0169" y="4809"/>
              <a:ext cx="826" cy="5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7906" y="4848"/>
              <a:ext cx="2223" cy="18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9289" y="5302"/>
              <a:ext cx="157" cy="1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519" y="5934"/>
              <a:ext cx="157" cy="1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9408" y="4001"/>
              <a:ext cx="172" cy="2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0362" y="3787"/>
              <a:ext cx="256" cy="1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8681" y="3372"/>
              <a:ext cx="172" cy="2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6" name="Group 15"/>
            <p:cNvGrpSpPr/>
            <p:nvPr/>
          </p:nvGrpSpPr>
          <p:grpSpPr bwMode="auto">
            <a:xfrm>
              <a:off x="4205" y="7074"/>
              <a:ext cx="965" cy="228"/>
              <a:chOff x="2699" y="1071"/>
              <a:chExt cx="386" cy="91"/>
            </a:xfrm>
          </p:grpSpPr>
          <p:sp>
            <p:nvSpPr>
              <p:cNvPr id="17" name="Line 16"/>
              <p:cNvSpPr>
                <a:spLocks noChangeShapeType="1"/>
              </p:cNvSpPr>
              <p:nvPr/>
            </p:nvSpPr>
            <p:spPr bwMode="auto">
              <a:xfrm>
                <a:off x="2699" y="1157"/>
                <a:ext cx="386" cy="0"/>
              </a:xfrm>
              <a:prstGeom prst="line">
                <a:avLst/>
              </a:prstGeom>
              <a:noFill/>
              <a:ln w="190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8" name="Line 17"/>
              <p:cNvSpPr>
                <a:spLocks noChangeShapeType="1"/>
              </p:cNvSpPr>
              <p:nvPr/>
            </p:nvSpPr>
            <p:spPr bwMode="auto">
              <a:xfrm flipV="1">
                <a:off x="2699" y="1071"/>
                <a:ext cx="0" cy="91"/>
              </a:xfrm>
              <a:prstGeom prst="line">
                <a:avLst/>
              </a:prstGeom>
              <a:noFill/>
              <a:ln w="190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9" name="Line 18"/>
              <p:cNvSpPr>
                <a:spLocks noChangeShapeType="1"/>
              </p:cNvSpPr>
              <p:nvPr/>
            </p:nvSpPr>
            <p:spPr bwMode="auto">
              <a:xfrm flipV="1">
                <a:off x="3074" y="1071"/>
                <a:ext cx="0" cy="91"/>
              </a:xfrm>
              <a:prstGeom prst="line">
                <a:avLst/>
              </a:prstGeom>
              <a:noFill/>
              <a:ln w="190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grpSp>
        <p:cxnSp>
          <p:nvCxnSpPr>
            <p:cNvPr id="20" name="直接连接符 19"/>
            <p:cNvCxnSpPr/>
            <p:nvPr/>
          </p:nvCxnSpPr>
          <p:spPr>
            <a:xfrm>
              <a:off x="7887" y="4847"/>
              <a:ext cx="44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0169" y="2724"/>
              <a:ext cx="0" cy="44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9767" y="1742"/>
              <a:ext cx="768" cy="725"/>
            </a:xfrm>
            <a:prstGeom prst="rect">
              <a:avLst/>
            </a:prstGeom>
            <a:solidFill>
              <a:schemeClr val="bg1"/>
            </a:solidFill>
          </p:spPr>
          <p:txBody>
            <a:bodyPr wrap="none" rtlCol="0">
              <a:spAutoFit/>
            </a:bodyPr>
            <a:p>
              <a:r>
                <a:rPr lang="zh-CN" altLang="en-US" sz="2400"/>
                <a:t>北</a:t>
              </a:r>
              <a:endParaRPr lang="zh-CN" altLang="en-US" sz="2400"/>
            </a:p>
          </p:txBody>
        </p:sp>
        <p:sp>
          <p:nvSpPr>
            <p:cNvPr id="23" name="文本框 22"/>
            <p:cNvSpPr txBox="1"/>
            <p:nvPr/>
          </p:nvSpPr>
          <p:spPr>
            <a:xfrm>
              <a:off x="9793" y="7446"/>
              <a:ext cx="768" cy="725"/>
            </a:xfrm>
            <a:prstGeom prst="rect">
              <a:avLst/>
            </a:prstGeom>
            <a:solidFill>
              <a:schemeClr val="bg1"/>
            </a:solidFill>
          </p:spPr>
          <p:txBody>
            <a:bodyPr wrap="none" rtlCol="0">
              <a:spAutoFit/>
            </a:bodyPr>
            <a:p>
              <a:r>
                <a:rPr lang="zh-CN" altLang="en-US" sz="2400"/>
                <a:t>南</a:t>
              </a:r>
              <a:endParaRPr lang="zh-CN" altLang="en-US" sz="2400"/>
            </a:p>
          </p:txBody>
        </p:sp>
        <p:sp>
          <p:nvSpPr>
            <p:cNvPr id="24" name="文本框 23"/>
            <p:cNvSpPr txBox="1"/>
            <p:nvPr/>
          </p:nvSpPr>
          <p:spPr>
            <a:xfrm>
              <a:off x="12603" y="4493"/>
              <a:ext cx="768" cy="725"/>
            </a:xfrm>
            <a:prstGeom prst="rect">
              <a:avLst/>
            </a:prstGeom>
            <a:solidFill>
              <a:schemeClr val="bg1"/>
            </a:solidFill>
          </p:spPr>
          <p:txBody>
            <a:bodyPr wrap="none" rtlCol="0">
              <a:spAutoFit/>
            </a:bodyPr>
            <a:p>
              <a:r>
                <a:rPr lang="zh-CN" altLang="en-US" sz="2400"/>
                <a:t>东</a:t>
              </a:r>
              <a:endParaRPr lang="zh-CN" altLang="en-US" sz="2400"/>
            </a:p>
          </p:txBody>
        </p:sp>
        <p:sp>
          <p:nvSpPr>
            <p:cNvPr id="25" name="文本框 24"/>
            <p:cNvSpPr txBox="1"/>
            <p:nvPr/>
          </p:nvSpPr>
          <p:spPr>
            <a:xfrm>
              <a:off x="6868" y="4474"/>
              <a:ext cx="768" cy="725"/>
            </a:xfrm>
            <a:prstGeom prst="rect">
              <a:avLst/>
            </a:prstGeom>
            <a:solidFill>
              <a:schemeClr val="bg1"/>
            </a:solidFill>
          </p:spPr>
          <p:txBody>
            <a:bodyPr wrap="none" rtlCol="0">
              <a:spAutoFit/>
            </a:bodyPr>
            <a:p>
              <a:r>
                <a:rPr lang="zh-CN" altLang="en-US" sz="2400"/>
                <a:t>西</a:t>
              </a:r>
              <a:endParaRPr lang="zh-CN" altLang="en-US" sz="2400"/>
            </a:p>
          </p:txBody>
        </p:sp>
        <p:sp>
          <p:nvSpPr>
            <p:cNvPr id="26" name="文本框 25"/>
            <p:cNvSpPr txBox="1"/>
            <p:nvPr/>
          </p:nvSpPr>
          <p:spPr>
            <a:xfrm>
              <a:off x="12526" y="6201"/>
              <a:ext cx="1248" cy="725"/>
            </a:xfrm>
            <a:prstGeom prst="rect">
              <a:avLst/>
            </a:prstGeom>
            <a:solidFill>
              <a:schemeClr val="bg1"/>
            </a:solidFill>
          </p:spPr>
          <p:txBody>
            <a:bodyPr wrap="none" rtlCol="0">
              <a:spAutoFit/>
            </a:bodyPr>
            <a:p>
              <a:r>
                <a:rPr lang="zh-CN" altLang="en-US" sz="2400"/>
                <a:t>书店</a:t>
              </a:r>
              <a:endParaRPr lang="zh-CN" altLang="en-US" sz="2400"/>
            </a:p>
          </p:txBody>
        </p:sp>
        <p:sp>
          <p:nvSpPr>
            <p:cNvPr id="27" name="文本框 26"/>
            <p:cNvSpPr txBox="1"/>
            <p:nvPr/>
          </p:nvSpPr>
          <p:spPr>
            <a:xfrm>
              <a:off x="12526" y="2860"/>
              <a:ext cx="1248" cy="725"/>
            </a:xfrm>
            <a:prstGeom prst="rect">
              <a:avLst/>
            </a:prstGeom>
            <a:solidFill>
              <a:schemeClr val="bg1"/>
            </a:solidFill>
          </p:spPr>
          <p:txBody>
            <a:bodyPr wrap="none" rtlCol="0">
              <a:spAutoFit/>
            </a:bodyPr>
            <a:p>
              <a:r>
                <a:rPr lang="zh-CN" altLang="en-US" sz="2400"/>
                <a:t>学校</a:t>
              </a:r>
              <a:endParaRPr lang="zh-CN" altLang="en-US" sz="2400"/>
            </a:p>
          </p:txBody>
        </p:sp>
        <p:sp>
          <p:nvSpPr>
            <p:cNvPr id="28" name="文本框 27"/>
            <p:cNvSpPr txBox="1"/>
            <p:nvPr/>
          </p:nvSpPr>
          <p:spPr>
            <a:xfrm>
              <a:off x="7878" y="6851"/>
              <a:ext cx="1248" cy="725"/>
            </a:xfrm>
            <a:prstGeom prst="rect">
              <a:avLst/>
            </a:prstGeom>
            <a:solidFill>
              <a:schemeClr val="bg1"/>
            </a:solidFill>
          </p:spPr>
          <p:txBody>
            <a:bodyPr wrap="none" rtlCol="0">
              <a:spAutoFit/>
            </a:bodyPr>
            <a:p>
              <a:r>
                <a:rPr lang="zh-CN" altLang="en-US" sz="2400"/>
                <a:t>邮局</a:t>
              </a:r>
              <a:endParaRPr lang="zh-CN" altLang="en-US" sz="2400"/>
            </a:p>
          </p:txBody>
        </p:sp>
        <p:sp>
          <p:nvSpPr>
            <p:cNvPr id="29" name="文本框 28"/>
            <p:cNvSpPr txBox="1"/>
            <p:nvPr/>
          </p:nvSpPr>
          <p:spPr>
            <a:xfrm>
              <a:off x="5941" y="2825"/>
              <a:ext cx="1728" cy="725"/>
            </a:xfrm>
            <a:prstGeom prst="rect">
              <a:avLst/>
            </a:prstGeom>
            <a:solidFill>
              <a:schemeClr val="bg1"/>
            </a:solidFill>
          </p:spPr>
          <p:txBody>
            <a:bodyPr wrap="none" rtlCol="0">
              <a:spAutoFit/>
            </a:bodyPr>
            <a:p>
              <a:r>
                <a:rPr lang="zh-CN" altLang="en-US" sz="2400"/>
                <a:t>游泳馆</a:t>
              </a:r>
              <a:endParaRPr lang="zh-CN" altLang="en-US" sz="2400"/>
            </a:p>
          </p:txBody>
        </p:sp>
        <p:sp>
          <p:nvSpPr>
            <p:cNvPr id="30" name="文本框 29"/>
            <p:cNvSpPr txBox="1"/>
            <p:nvPr/>
          </p:nvSpPr>
          <p:spPr>
            <a:xfrm>
              <a:off x="3958" y="6349"/>
              <a:ext cx="1489" cy="725"/>
            </a:xfrm>
            <a:prstGeom prst="rect">
              <a:avLst/>
            </a:prstGeom>
            <a:solidFill>
              <a:schemeClr val="bg1"/>
            </a:solidFill>
          </p:spPr>
          <p:txBody>
            <a:bodyPr wrap="none" rtlCol="0">
              <a:spAutoFit/>
            </a:bodyPr>
            <a:p>
              <a:r>
                <a:rPr lang="en-US" altLang="zh-CN" sz="2400"/>
                <a:t>200m</a:t>
              </a:r>
              <a:endParaRPr lang="en-US" altLang="zh-CN" sz="2400"/>
            </a:p>
          </p:txBody>
        </p:sp>
      </p:grpSp>
      <p:grpSp>
        <p:nvGrpSpPr>
          <p:cNvPr id="5" name="组合 4"/>
          <p:cNvGrpSpPr/>
          <p:nvPr/>
        </p:nvGrpSpPr>
        <p:grpSpPr>
          <a:xfrm>
            <a:off x="1854200" y="5541010"/>
            <a:ext cx="8627110" cy="459740"/>
            <a:chOff x="2920" y="8726"/>
            <a:chExt cx="13586" cy="724"/>
          </a:xfrm>
        </p:grpSpPr>
        <p:grpSp>
          <p:nvGrpSpPr>
            <p:cNvPr id="32" name="组合 31"/>
            <p:cNvGrpSpPr/>
            <p:nvPr/>
          </p:nvGrpSpPr>
          <p:grpSpPr>
            <a:xfrm>
              <a:off x="2920" y="8726"/>
              <a:ext cx="13587" cy="725"/>
              <a:chOff x="1989" y="8726"/>
              <a:chExt cx="13587" cy="725"/>
            </a:xfrm>
          </p:grpSpPr>
          <p:sp>
            <p:nvSpPr>
              <p:cNvPr id="33" name="Rectangle 9"/>
              <p:cNvSpPr/>
              <p:nvPr/>
            </p:nvSpPr>
            <p:spPr>
              <a:xfrm>
                <a:off x="1989" y="8726"/>
                <a:ext cx="13587" cy="72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）书店在小明家</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偏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方向上，距离是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4" name="直接连接符 33"/>
              <p:cNvCxnSpPr/>
              <p:nvPr/>
            </p:nvCxnSpPr>
            <p:spPr>
              <a:xfrm>
                <a:off x="7829" y="9394"/>
                <a:ext cx="102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9032" y="9394"/>
                <a:ext cx="102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13578" y="9394"/>
                <a:ext cx="102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7187" y="9397"/>
              <a:ext cx="102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201" name="Text Box 15"/>
          <p:cNvSpPr txBox="1"/>
          <p:nvPr/>
        </p:nvSpPr>
        <p:spPr>
          <a:xfrm>
            <a:off x="4612323" y="5513070"/>
            <a:ext cx="498475"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2400" dirty="0">
                <a:solidFill>
                  <a:srgbClr val="FF0000"/>
                </a:solidFill>
                <a:latin typeface="微软雅黑" panose="020B0503020204020204" pitchFamily="34" charset="-122"/>
                <a:ea typeface="微软雅黑" panose="020B0503020204020204" pitchFamily="34" charset="-122"/>
              </a:rPr>
              <a:t>东</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8202" name="Text Box 16"/>
          <p:cNvSpPr txBox="1"/>
          <p:nvPr/>
        </p:nvSpPr>
        <p:spPr>
          <a:xfrm>
            <a:off x="5682298" y="5488940"/>
            <a:ext cx="496887" cy="45720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2400" dirty="0">
                <a:solidFill>
                  <a:srgbClr val="FF0000"/>
                </a:solidFill>
                <a:latin typeface="微软雅黑" panose="020B0503020204020204" pitchFamily="34" charset="-122"/>
                <a:ea typeface="微软雅黑" panose="020B0503020204020204" pitchFamily="34" charset="-122"/>
              </a:rPr>
              <a:t>南</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8203" name="Text Box 17"/>
          <p:cNvSpPr txBox="1"/>
          <p:nvPr/>
        </p:nvSpPr>
        <p:spPr>
          <a:xfrm>
            <a:off x="6348413" y="5502910"/>
            <a:ext cx="912812" cy="461963"/>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50000"/>
              </a:spcBef>
              <a:buNone/>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30°</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204" name="Text Box 18"/>
          <p:cNvSpPr txBox="1"/>
          <p:nvPr/>
        </p:nvSpPr>
        <p:spPr>
          <a:xfrm>
            <a:off x="9170670" y="5507673"/>
            <a:ext cx="830263" cy="45720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50000"/>
              </a:spcBef>
              <a:buNone/>
            </a:pPr>
            <a:r>
              <a:rPr lang="en-US" altLang="zh-CN" sz="2400" dirty="0">
                <a:solidFill>
                  <a:srgbClr val="FF0000"/>
                </a:solidFill>
                <a:latin typeface="微软雅黑" panose="020B0503020204020204" pitchFamily="34" charset="-122"/>
                <a:ea typeface="微软雅黑" panose="020B0503020204020204" pitchFamily="34" charset="-122"/>
              </a:rPr>
              <a:t>200</a:t>
            </a:r>
            <a:endParaRPr lang="en-US" altLang="zh-CN" sz="2400" dirty="0">
              <a:solidFill>
                <a:srgbClr val="FF0000"/>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20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20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20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2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1" grpId="0"/>
      <p:bldP spid="8202" grpId="0"/>
      <p:bldP spid="8203" grpId="0"/>
      <p:bldP spid="8204"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1" name="组合 30"/>
          <p:cNvGrpSpPr/>
          <p:nvPr/>
        </p:nvGrpSpPr>
        <p:grpSpPr>
          <a:xfrm>
            <a:off x="2269490" y="898525"/>
            <a:ext cx="6308090" cy="4289425"/>
            <a:chOff x="3840" y="1415"/>
            <a:chExt cx="9934" cy="6755"/>
          </a:xfrm>
        </p:grpSpPr>
        <p:pic>
          <p:nvPicPr>
            <p:cNvPr id="19458" name="Picture 8" descr="22"/>
            <p:cNvPicPr>
              <a:picLocks noChangeAspect="1"/>
            </p:cNvPicPr>
            <p:nvPr/>
          </p:nvPicPr>
          <p:blipFill>
            <a:blip r:embed="rId2"/>
            <a:stretch>
              <a:fillRect/>
            </a:stretch>
          </p:blipFill>
          <p:spPr>
            <a:xfrm>
              <a:off x="3840" y="1415"/>
              <a:ext cx="9886" cy="6652"/>
            </a:xfrm>
            <a:prstGeom prst="rect">
              <a:avLst/>
            </a:prstGeom>
            <a:noFill/>
            <a:ln w="9525">
              <a:noFill/>
            </a:ln>
          </p:spPr>
        </p:pic>
        <p:cxnSp>
          <p:nvCxnSpPr>
            <p:cNvPr id="7" name="直接连接符 6"/>
            <p:cNvCxnSpPr/>
            <p:nvPr/>
          </p:nvCxnSpPr>
          <p:spPr>
            <a:xfrm>
              <a:off x="7926" y="2960"/>
              <a:ext cx="2223" cy="18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10169" y="3098"/>
              <a:ext cx="806" cy="17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0169" y="4809"/>
              <a:ext cx="826" cy="5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7906" y="4848"/>
              <a:ext cx="2223" cy="18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9289" y="5302"/>
              <a:ext cx="157" cy="1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519" y="5934"/>
              <a:ext cx="157" cy="1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9408" y="4001"/>
              <a:ext cx="172" cy="2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0362" y="3787"/>
              <a:ext cx="256" cy="1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8681" y="3372"/>
              <a:ext cx="172" cy="2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6" name="Group 15"/>
            <p:cNvGrpSpPr/>
            <p:nvPr/>
          </p:nvGrpSpPr>
          <p:grpSpPr bwMode="auto">
            <a:xfrm>
              <a:off x="4205" y="7074"/>
              <a:ext cx="965" cy="228"/>
              <a:chOff x="2699" y="1071"/>
              <a:chExt cx="386" cy="91"/>
            </a:xfrm>
          </p:grpSpPr>
          <p:sp>
            <p:nvSpPr>
              <p:cNvPr id="17" name="Line 16"/>
              <p:cNvSpPr>
                <a:spLocks noChangeShapeType="1"/>
              </p:cNvSpPr>
              <p:nvPr/>
            </p:nvSpPr>
            <p:spPr bwMode="auto">
              <a:xfrm>
                <a:off x="2699" y="1157"/>
                <a:ext cx="386" cy="0"/>
              </a:xfrm>
              <a:prstGeom prst="line">
                <a:avLst/>
              </a:prstGeom>
              <a:noFill/>
              <a:ln w="190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8" name="Line 17"/>
              <p:cNvSpPr>
                <a:spLocks noChangeShapeType="1"/>
              </p:cNvSpPr>
              <p:nvPr/>
            </p:nvSpPr>
            <p:spPr bwMode="auto">
              <a:xfrm flipV="1">
                <a:off x="2699" y="1071"/>
                <a:ext cx="0" cy="91"/>
              </a:xfrm>
              <a:prstGeom prst="line">
                <a:avLst/>
              </a:prstGeom>
              <a:noFill/>
              <a:ln w="190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9" name="Line 18"/>
              <p:cNvSpPr>
                <a:spLocks noChangeShapeType="1"/>
              </p:cNvSpPr>
              <p:nvPr/>
            </p:nvSpPr>
            <p:spPr bwMode="auto">
              <a:xfrm flipV="1">
                <a:off x="3074" y="1071"/>
                <a:ext cx="0" cy="91"/>
              </a:xfrm>
              <a:prstGeom prst="line">
                <a:avLst/>
              </a:prstGeom>
              <a:noFill/>
              <a:ln w="190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grpSp>
        <p:cxnSp>
          <p:nvCxnSpPr>
            <p:cNvPr id="20" name="直接连接符 19"/>
            <p:cNvCxnSpPr/>
            <p:nvPr/>
          </p:nvCxnSpPr>
          <p:spPr>
            <a:xfrm>
              <a:off x="7887" y="4847"/>
              <a:ext cx="44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0169" y="2724"/>
              <a:ext cx="0" cy="44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9767" y="1742"/>
              <a:ext cx="768" cy="725"/>
            </a:xfrm>
            <a:prstGeom prst="rect">
              <a:avLst/>
            </a:prstGeom>
            <a:solidFill>
              <a:schemeClr val="bg1"/>
            </a:solidFill>
          </p:spPr>
          <p:txBody>
            <a:bodyPr wrap="none" rtlCol="0">
              <a:spAutoFit/>
            </a:bodyPr>
            <a:p>
              <a:r>
                <a:rPr lang="zh-CN" altLang="en-US" sz="2400"/>
                <a:t>北</a:t>
              </a:r>
              <a:endParaRPr lang="zh-CN" altLang="en-US" sz="2400"/>
            </a:p>
          </p:txBody>
        </p:sp>
        <p:sp>
          <p:nvSpPr>
            <p:cNvPr id="23" name="文本框 22"/>
            <p:cNvSpPr txBox="1"/>
            <p:nvPr/>
          </p:nvSpPr>
          <p:spPr>
            <a:xfrm>
              <a:off x="9793" y="7446"/>
              <a:ext cx="768" cy="725"/>
            </a:xfrm>
            <a:prstGeom prst="rect">
              <a:avLst/>
            </a:prstGeom>
            <a:solidFill>
              <a:schemeClr val="bg1"/>
            </a:solidFill>
          </p:spPr>
          <p:txBody>
            <a:bodyPr wrap="none" rtlCol="0">
              <a:spAutoFit/>
            </a:bodyPr>
            <a:p>
              <a:r>
                <a:rPr lang="zh-CN" altLang="en-US" sz="2400"/>
                <a:t>南</a:t>
              </a:r>
              <a:endParaRPr lang="zh-CN" altLang="en-US" sz="2400"/>
            </a:p>
          </p:txBody>
        </p:sp>
        <p:sp>
          <p:nvSpPr>
            <p:cNvPr id="24" name="文本框 23"/>
            <p:cNvSpPr txBox="1"/>
            <p:nvPr/>
          </p:nvSpPr>
          <p:spPr>
            <a:xfrm>
              <a:off x="12603" y="4493"/>
              <a:ext cx="768" cy="725"/>
            </a:xfrm>
            <a:prstGeom prst="rect">
              <a:avLst/>
            </a:prstGeom>
            <a:solidFill>
              <a:schemeClr val="bg1"/>
            </a:solidFill>
          </p:spPr>
          <p:txBody>
            <a:bodyPr wrap="none" rtlCol="0">
              <a:spAutoFit/>
            </a:bodyPr>
            <a:p>
              <a:r>
                <a:rPr lang="zh-CN" altLang="en-US" sz="2400"/>
                <a:t>东</a:t>
              </a:r>
              <a:endParaRPr lang="zh-CN" altLang="en-US" sz="2400"/>
            </a:p>
          </p:txBody>
        </p:sp>
        <p:sp>
          <p:nvSpPr>
            <p:cNvPr id="25" name="文本框 24"/>
            <p:cNvSpPr txBox="1"/>
            <p:nvPr/>
          </p:nvSpPr>
          <p:spPr>
            <a:xfrm>
              <a:off x="6868" y="4474"/>
              <a:ext cx="768" cy="725"/>
            </a:xfrm>
            <a:prstGeom prst="rect">
              <a:avLst/>
            </a:prstGeom>
            <a:solidFill>
              <a:schemeClr val="bg1"/>
            </a:solidFill>
          </p:spPr>
          <p:txBody>
            <a:bodyPr wrap="none" rtlCol="0">
              <a:spAutoFit/>
            </a:bodyPr>
            <a:p>
              <a:r>
                <a:rPr lang="zh-CN" altLang="en-US" sz="2400"/>
                <a:t>西</a:t>
              </a:r>
              <a:endParaRPr lang="zh-CN" altLang="en-US" sz="2400"/>
            </a:p>
          </p:txBody>
        </p:sp>
        <p:sp>
          <p:nvSpPr>
            <p:cNvPr id="26" name="文本框 25"/>
            <p:cNvSpPr txBox="1"/>
            <p:nvPr/>
          </p:nvSpPr>
          <p:spPr>
            <a:xfrm>
              <a:off x="12526" y="6201"/>
              <a:ext cx="1248" cy="725"/>
            </a:xfrm>
            <a:prstGeom prst="rect">
              <a:avLst/>
            </a:prstGeom>
            <a:solidFill>
              <a:schemeClr val="bg1"/>
            </a:solidFill>
          </p:spPr>
          <p:txBody>
            <a:bodyPr wrap="none" rtlCol="0">
              <a:spAutoFit/>
            </a:bodyPr>
            <a:p>
              <a:r>
                <a:rPr lang="zh-CN" altLang="en-US" sz="2400"/>
                <a:t>书店</a:t>
              </a:r>
              <a:endParaRPr lang="zh-CN" altLang="en-US" sz="2400"/>
            </a:p>
          </p:txBody>
        </p:sp>
        <p:sp>
          <p:nvSpPr>
            <p:cNvPr id="27" name="文本框 26"/>
            <p:cNvSpPr txBox="1"/>
            <p:nvPr/>
          </p:nvSpPr>
          <p:spPr>
            <a:xfrm>
              <a:off x="12526" y="2860"/>
              <a:ext cx="1248" cy="725"/>
            </a:xfrm>
            <a:prstGeom prst="rect">
              <a:avLst/>
            </a:prstGeom>
            <a:solidFill>
              <a:schemeClr val="bg1"/>
            </a:solidFill>
          </p:spPr>
          <p:txBody>
            <a:bodyPr wrap="none" rtlCol="0">
              <a:spAutoFit/>
            </a:bodyPr>
            <a:p>
              <a:r>
                <a:rPr lang="zh-CN" altLang="en-US" sz="2400"/>
                <a:t>学校</a:t>
              </a:r>
              <a:endParaRPr lang="zh-CN" altLang="en-US" sz="2400"/>
            </a:p>
          </p:txBody>
        </p:sp>
        <p:sp>
          <p:nvSpPr>
            <p:cNvPr id="28" name="文本框 27"/>
            <p:cNvSpPr txBox="1"/>
            <p:nvPr/>
          </p:nvSpPr>
          <p:spPr>
            <a:xfrm>
              <a:off x="7878" y="6851"/>
              <a:ext cx="1248" cy="725"/>
            </a:xfrm>
            <a:prstGeom prst="rect">
              <a:avLst/>
            </a:prstGeom>
            <a:solidFill>
              <a:schemeClr val="bg1"/>
            </a:solidFill>
          </p:spPr>
          <p:txBody>
            <a:bodyPr wrap="none" rtlCol="0">
              <a:spAutoFit/>
            </a:bodyPr>
            <a:p>
              <a:r>
                <a:rPr lang="zh-CN" altLang="en-US" sz="2400"/>
                <a:t>邮局</a:t>
              </a:r>
              <a:endParaRPr lang="zh-CN" altLang="en-US" sz="2400"/>
            </a:p>
          </p:txBody>
        </p:sp>
        <p:sp>
          <p:nvSpPr>
            <p:cNvPr id="29" name="文本框 28"/>
            <p:cNvSpPr txBox="1"/>
            <p:nvPr/>
          </p:nvSpPr>
          <p:spPr>
            <a:xfrm>
              <a:off x="5941" y="2825"/>
              <a:ext cx="1728" cy="725"/>
            </a:xfrm>
            <a:prstGeom prst="rect">
              <a:avLst/>
            </a:prstGeom>
            <a:solidFill>
              <a:schemeClr val="bg1"/>
            </a:solidFill>
          </p:spPr>
          <p:txBody>
            <a:bodyPr wrap="none" rtlCol="0">
              <a:spAutoFit/>
            </a:bodyPr>
            <a:p>
              <a:r>
                <a:rPr lang="zh-CN" altLang="en-US" sz="2400"/>
                <a:t>游泳馆</a:t>
              </a:r>
              <a:endParaRPr lang="zh-CN" altLang="en-US" sz="2400"/>
            </a:p>
          </p:txBody>
        </p:sp>
        <p:sp>
          <p:nvSpPr>
            <p:cNvPr id="30" name="文本框 29"/>
            <p:cNvSpPr txBox="1"/>
            <p:nvPr/>
          </p:nvSpPr>
          <p:spPr>
            <a:xfrm>
              <a:off x="3958" y="6349"/>
              <a:ext cx="1489" cy="725"/>
            </a:xfrm>
            <a:prstGeom prst="rect">
              <a:avLst/>
            </a:prstGeom>
            <a:solidFill>
              <a:schemeClr val="bg1"/>
            </a:solidFill>
          </p:spPr>
          <p:txBody>
            <a:bodyPr wrap="none" rtlCol="0">
              <a:spAutoFit/>
            </a:bodyPr>
            <a:p>
              <a:r>
                <a:rPr lang="en-US" altLang="zh-CN" sz="2400"/>
                <a:t>200m</a:t>
              </a:r>
              <a:endParaRPr lang="en-US" altLang="zh-CN" sz="2400"/>
            </a:p>
          </p:txBody>
        </p:sp>
      </p:grpSp>
      <p:grpSp>
        <p:nvGrpSpPr>
          <p:cNvPr id="5" name="组合 4"/>
          <p:cNvGrpSpPr/>
          <p:nvPr/>
        </p:nvGrpSpPr>
        <p:grpSpPr>
          <a:xfrm>
            <a:off x="1854200" y="5541010"/>
            <a:ext cx="8627110" cy="459740"/>
            <a:chOff x="2920" y="8726"/>
            <a:chExt cx="13586" cy="724"/>
          </a:xfrm>
        </p:grpSpPr>
        <p:grpSp>
          <p:nvGrpSpPr>
            <p:cNvPr id="4" name="组合 3"/>
            <p:cNvGrpSpPr/>
            <p:nvPr/>
          </p:nvGrpSpPr>
          <p:grpSpPr>
            <a:xfrm>
              <a:off x="2920" y="8726"/>
              <a:ext cx="13587" cy="725"/>
              <a:chOff x="1989" y="8726"/>
              <a:chExt cx="13587" cy="725"/>
            </a:xfrm>
          </p:grpSpPr>
          <p:sp>
            <p:nvSpPr>
              <p:cNvPr id="6" name="Rectangle 9"/>
              <p:cNvSpPr/>
              <p:nvPr/>
            </p:nvSpPr>
            <p:spPr>
              <a:xfrm>
                <a:off x="1989" y="8726"/>
                <a:ext cx="13587" cy="72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）邮局在小明家</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偏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方向上，距离是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7" name="直接连接符 36"/>
              <p:cNvCxnSpPr/>
              <p:nvPr/>
            </p:nvCxnSpPr>
            <p:spPr>
              <a:xfrm>
                <a:off x="7829" y="9394"/>
                <a:ext cx="102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9032" y="9394"/>
                <a:ext cx="102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3578" y="9394"/>
                <a:ext cx="102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0" name="直接连接符 39"/>
            <p:cNvCxnSpPr/>
            <p:nvPr/>
          </p:nvCxnSpPr>
          <p:spPr>
            <a:xfrm>
              <a:off x="7187" y="9397"/>
              <a:ext cx="102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205" name="Text Box 19"/>
          <p:cNvSpPr txBox="1"/>
          <p:nvPr/>
        </p:nvSpPr>
        <p:spPr>
          <a:xfrm>
            <a:off x="4639945" y="5502910"/>
            <a:ext cx="496888"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2400" dirty="0">
                <a:solidFill>
                  <a:srgbClr val="FF0000"/>
                </a:solidFill>
                <a:latin typeface="宋体" panose="02010600030101010101" pitchFamily="2" charset="-122"/>
              </a:rPr>
              <a:t>西</a:t>
            </a:r>
            <a:endParaRPr lang="zh-CN" altLang="en-US" sz="2400" dirty="0">
              <a:solidFill>
                <a:srgbClr val="FF0000"/>
              </a:solidFill>
              <a:latin typeface="宋体" panose="02010600030101010101" pitchFamily="2" charset="-122"/>
            </a:endParaRPr>
          </a:p>
        </p:txBody>
      </p:sp>
      <p:sp>
        <p:nvSpPr>
          <p:cNvPr id="8206" name="Text Box 20"/>
          <p:cNvSpPr txBox="1"/>
          <p:nvPr/>
        </p:nvSpPr>
        <p:spPr>
          <a:xfrm>
            <a:off x="5622925" y="5507990"/>
            <a:ext cx="498475"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2400" dirty="0">
                <a:solidFill>
                  <a:srgbClr val="FF0000"/>
                </a:solidFill>
                <a:latin typeface="宋体" panose="02010600030101010101" pitchFamily="2" charset="-122"/>
              </a:rPr>
              <a:t>南</a:t>
            </a:r>
            <a:endParaRPr lang="zh-CN" altLang="en-US" sz="2400" dirty="0">
              <a:solidFill>
                <a:srgbClr val="FF0000"/>
              </a:solidFill>
              <a:latin typeface="宋体" panose="02010600030101010101" pitchFamily="2" charset="-122"/>
            </a:endParaRPr>
          </a:p>
        </p:txBody>
      </p:sp>
      <p:sp>
        <p:nvSpPr>
          <p:cNvPr id="8207" name="Text Box 21"/>
          <p:cNvSpPr txBox="1"/>
          <p:nvPr/>
        </p:nvSpPr>
        <p:spPr>
          <a:xfrm>
            <a:off x="6410643" y="5502910"/>
            <a:ext cx="912812"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50000"/>
              </a:spcBef>
              <a:buNone/>
            </a:pPr>
            <a:r>
              <a:rPr lang="en-US" altLang="zh-CN" sz="2400" dirty="0">
                <a:solidFill>
                  <a:srgbClr val="FF0000"/>
                </a:solidFill>
              </a:rPr>
              <a:t>40°</a:t>
            </a:r>
            <a:endParaRPr lang="en-US" altLang="zh-CN" sz="2400" dirty="0">
              <a:solidFill>
                <a:srgbClr val="FF0000"/>
              </a:solidFill>
            </a:endParaRPr>
          </a:p>
        </p:txBody>
      </p:sp>
      <p:sp>
        <p:nvSpPr>
          <p:cNvPr id="8208" name="Text Box 22"/>
          <p:cNvSpPr txBox="1"/>
          <p:nvPr/>
        </p:nvSpPr>
        <p:spPr>
          <a:xfrm>
            <a:off x="9195118" y="5531803"/>
            <a:ext cx="830262" cy="45720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50000"/>
              </a:spcBef>
              <a:buNone/>
            </a:pPr>
            <a:r>
              <a:rPr lang="en-US" altLang="zh-CN" sz="2400" dirty="0">
                <a:solidFill>
                  <a:srgbClr val="FF0000"/>
                </a:solidFill>
              </a:rPr>
              <a:t>600</a:t>
            </a:r>
            <a:endParaRPr lang="en-US" altLang="zh-CN" sz="2400" dirty="0">
              <a:solidFill>
                <a:srgbClr val="FF0000"/>
              </a:solidFill>
            </a:endParaRPr>
          </a:p>
        </p:txBody>
      </p:sp>
      <p:sp>
        <p:nvSpPr>
          <p:cNvPr id="41" name="文本框 40"/>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20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20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20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2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5" grpId="0"/>
      <p:bldP spid="8206" grpId="0"/>
      <p:bldP spid="8207" grpId="0"/>
      <p:bldP spid="820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1" name="组合 30"/>
          <p:cNvGrpSpPr/>
          <p:nvPr/>
        </p:nvGrpSpPr>
        <p:grpSpPr>
          <a:xfrm>
            <a:off x="2269490" y="898525"/>
            <a:ext cx="6308090" cy="4289425"/>
            <a:chOff x="3840" y="1415"/>
            <a:chExt cx="9934" cy="6755"/>
          </a:xfrm>
        </p:grpSpPr>
        <p:pic>
          <p:nvPicPr>
            <p:cNvPr id="19458" name="Picture 8" descr="22"/>
            <p:cNvPicPr>
              <a:picLocks noChangeAspect="1"/>
            </p:cNvPicPr>
            <p:nvPr/>
          </p:nvPicPr>
          <p:blipFill>
            <a:blip r:embed="rId2"/>
            <a:stretch>
              <a:fillRect/>
            </a:stretch>
          </p:blipFill>
          <p:spPr>
            <a:xfrm>
              <a:off x="3840" y="1415"/>
              <a:ext cx="9886" cy="6652"/>
            </a:xfrm>
            <a:prstGeom prst="rect">
              <a:avLst/>
            </a:prstGeom>
            <a:noFill/>
            <a:ln w="9525">
              <a:noFill/>
            </a:ln>
          </p:spPr>
        </p:pic>
        <p:cxnSp>
          <p:nvCxnSpPr>
            <p:cNvPr id="7" name="直接连接符 6"/>
            <p:cNvCxnSpPr/>
            <p:nvPr/>
          </p:nvCxnSpPr>
          <p:spPr>
            <a:xfrm>
              <a:off x="7926" y="2960"/>
              <a:ext cx="2223" cy="18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10169" y="3098"/>
              <a:ext cx="806" cy="17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0169" y="4809"/>
              <a:ext cx="826" cy="5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7906" y="4848"/>
              <a:ext cx="2223" cy="18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9289" y="5302"/>
              <a:ext cx="157" cy="1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519" y="5934"/>
              <a:ext cx="157" cy="1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9408" y="4001"/>
              <a:ext cx="172" cy="2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0362" y="3787"/>
              <a:ext cx="256" cy="1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8681" y="3372"/>
              <a:ext cx="172" cy="2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6" name="Group 15"/>
            <p:cNvGrpSpPr/>
            <p:nvPr/>
          </p:nvGrpSpPr>
          <p:grpSpPr bwMode="auto">
            <a:xfrm>
              <a:off x="4205" y="7074"/>
              <a:ext cx="965" cy="228"/>
              <a:chOff x="2699" y="1071"/>
              <a:chExt cx="386" cy="91"/>
            </a:xfrm>
          </p:grpSpPr>
          <p:sp>
            <p:nvSpPr>
              <p:cNvPr id="17" name="Line 16"/>
              <p:cNvSpPr>
                <a:spLocks noChangeShapeType="1"/>
              </p:cNvSpPr>
              <p:nvPr/>
            </p:nvSpPr>
            <p:spPr bwMode="auto">
              <a:xfrm>
                <a:off x="2699" y="1157"/>
                <a:ext cx="386" cy="0"/>
              </a:xfrm>
              <a:prstGeom prst="line">
                <a:avLst/>
              </a:prstGeom>
              <a:noFill/>
              <a:ln w="190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8" name="Line 17"/>
              <p:cNvSpPr>
                <a:spLocks noChangeShapeType="1"/>
              </p:cNvSpPr>
              <p:nvPr/>
            </p:nvSpPr>
            <p:spPr bwMode="auto">
              <a:xfrm flipV="1">
                <a:off x="2699" y="1071"/>
                <a:ext cx="0" cy="91"/>
              </a:xfrm>
              <a:prstGeom prst="line">
                <a:avLst/>
              </a:prstGeom>
              <a:noFill/>
              <a:ln w="190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9" name="Line 18"/>
              <p:cNvSpPr>
                <a:spLocks noChangeShapeType="1"/>
              </p:cNvSpPr>
              <p:nvPr/>
            </p:nvSpPr>
            <p:spPr bwMode="auto">
              <a:xfrm flipV="1">
                <a:off x="3074" y="1071"/>
                <a:ext cx="0" cy="91"/>
              </a:xfrm>
              <a:prstGeom prst="line">
                <a:avLst/>
              </a:prstGeom>
              <a:noFill/>
              <a:ln w="190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grpSp>
        <p:cxnSp>
          <p:nvCxnSpPr>
            <p:cNvPr id="20" name="直接连接符 19"/>
            <p:cNvCxnSpPr/>
            <p:nvPr/>
          </p:nvCxnSpPr>
          <p:spPr>
            <a:xfrm>
              <a:off x="7887" y="4847"/>
              <a:ext cx="44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0169" y="2724"/>
              <a:ext cx="0" cy="44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9767" y="1742"/>
              <a:ext cx="768" cy="725"/>
            </a:xfrm>
            <a:prstGeom prst="rect">
              <a:avLst/>
            </a:prstGeom>
            <a:solidFill>
              <a:schemeClr val="bg1"/>
            </a:solidFill>
          </p:spPr>
          <p:txBody>
            <a:bodyPr wrap="none" rtlCol="0">
              <a:spAutoFit/>
            </a:bodyPr>
            <a:p>
              <a:r>
                <a:rPr lang="zh-CN" altLang="en-US" sz="2400"/>
                <a:t>北</a:t>
              </a:r>
              <a:endParaRPr lang="zh-CN" altLang="en-US" sz="2400"/>
            </a:p>
          </p:txBody>
        </p:sp>
        <p:sp>
          <p:nvSpPr>
            <p:cNvPr id="23" name="文本框 22"/>
            <p:cNvSpPr txBox="1"/>
            <p:nvPr/>
          </p:nvSpPr>
          <p:spPr>
            <a:xfrm>
              <a:off x="9793" y="7446"/>
              <a:ext cx="768" cy="725"/>
            </a:xfrm>
            <a:prstGeom prst="rect">
              <a:avLst/>
            </a:prstGeom>
            <a:solidFill>
              <a:schemeClr val="bg1"/>
            </a:solidFill>
          </p:spPr>
          <p:txBody>
            <a:bodyPr wrap="none" rtlCol="0">
              <a:spAutoFit/>
            </a:bodyPr>
            <a:p>
              <a:r>
                <a:rPr lang="zh-CN" altLang="en-US" sz="2400"/>
                <a:t>南</a:t>
              </a:r>
              <a:endParaRPr lang="zh-CN" altLang="en-US" sz="2400"/>
            </a:p>
          </p:txBody>
        </p:sp>
        <p:sp>
          <p:nvSpPr>
            <p:cNvPr id="24" name="文本框 23"/>
            <p:cNvSpPr txBox="1"/>
            <p:nvPr/>
          </p:nvSpPr>
          <p:spPr>
            <a:xfrm>
              <a:off x="12603" y="4493"/>
              <a:ext cx="768" cy="725"/>
            </a:xfrm>
            <a:prstGeom prst="rect">
              <a:avLst/>
            </a:prstGeom>
            <a:solidFill>
              <a:schemeClr val="bg1"/>
            </a:solidFill>
          </p:spPr>
          <p:txBody>
            <a:bodyPr wrap="none" rtlCol="0">
              <a:spAutoFit/>
            </a:bodyPr>
            <a:p>
              <a:r>
                <a:rPr lang="zh-CN" altLang="en-US" sz="2400"/>
                <a:t>东</a:t>
              </a:r>
              <a:endParaRPr lang="zh-CN" altLang="en-US" sz="2400"/>
            </a:p>
          </p:txBody>
        </p:sp>
        <p:sp>
          <p:nvSpPr>
            <p:cNvPr id="25" name="文本框 24"/>
            <p:cNvSpPr txBox="1"/>
            <p:nvPr/>
          </p:nvSpPr>
          <p:spPr>
            <a:xfrm>
              <a:off x="6868" y="4474"/>
              <a:ext cx="768" cy="725"/>
            </a:xfrm>
            <a:prstGeom prst="rect">
              <a:avLst/>
            </a:prstGeom>
            <a:solidFill>
              <a:schemeClr val="bg1"/>
            </a:solidFill>
          </p:spPr>
          <p:txBody>
            <a:bodyPr wrap="none" rtlCol="0">
              <a:spAutoFit/>
            </a:bodyPr>
            <a:p>
              <a:r>
                <a:rPr lang="zh-CN" altLang="en-US" sz="2400"/>
                <a:t>西</a:t>
              </a:r>
              <a:endParaRPr lang="zh-CN" altLang="en-US" sz="2400"/>
            </a:p>
          </p:txBody>
        </p:sp>
        <p:sp>
          <p:nvSpPr>
            <p:cNvPr id="26" name="文本框 25"/>
            <p:cNvSpPr txBox="1"/>
            <p:nvPr/>
          </p:nvSpPr>
          <p:spPr>
            <a:xfrm>
              <a:off x="12526" y="6201"/>
              <a:ext cx="1248" cy="725"/>
            </a:xfrm>
            <a:prstGeom prst="rect">
              <a:avLst/>
            </a:prstGeom>
            <a:solidFill>
              <a:schemeClr val="bg1"/>
            </a:solidFill>
          </p:spPr>
          <p:txBody>
            <a:bodyPr wrap="none" rtlCol="0">
              <a:spAutoFit/>
            </a:bodyPr>
            <a:p>
              <a:r>
                <a:rPr lang="zh-CN" altLang="en-US" sz="2400"/>
                <a:t>书店</a:t>
              </a:r>
              <a:endParaRPr lang="zh-CN" altLang="en-US" sz="2400"/>
            </a:p>
          </p:txBody>
        </p:sp>
        <p:sp>
          <p:nvSpPr>
            <p:cNvPr id="27" name="文本框 26"/>
            <p:cNvSpPr txBox="1"/>
            <p:nvPr/>
          </p:nvSpPr>
          <p:spPr>
            <a:xfrm>
              <a:off x="12526" y="2860"/>
              <a:ext cx="1248" cy="725"/>
            </a:xfrm>
            <a:prstGeom prst="rect">
              <a:avLst/>
            </a:prstGeom>
            <a:solidFill>
              <a:schemeClr val="bg1"/>
            </a:solidFill>
          </p:spPr>
          <p:txBody>
            <a:bodyPr wrap="none" rtlCol="0">
              <a:spAutoFit/>
            </a:bodyPr>
            <a:p>
              <a:r>
                <a:rPr lang="zh-CN" altLang="en-US" sz="2400"/>
                <a:t>学校</a:t>
              </a:r>
              <a:endParaRPr lang="zh-CN" altLang="en-US" sz="2400"/>
            </a:p>
          </p:txBody>
        </p:sp>
        <p:sp>
          <p:nvSpPr>
            <p:cNvPr id="28" name="文本框 27"/>
            <p:cNvSpPr txBox="1"/>
            <p:nvPr/>
          </p:nvSpPr>
          <p:spPr>
            <a:xfrm>
              <a:off x="7878" y="6851"/>
              <a:ext cx="1248" cy="725"/>
            </a:xfrm>
            <a:prstGeom prst="rect">
              <a:avLst/>
            </a:prstGeom>
            <a:solidFill>
              <a:schemeClr val="bg1"/>
            </a:solidFill>
          </p:spPr>
          <p:txBody>
            <a:bodyPr wrap="none" rtlCol="0">
              <a:spAutoFit/>
            </a:bodyPr>
            <a:p>
              <a:r>
                <a:rPr lang="zh-CN" altLang="en-US" sz="2400"/>
                <a:t>邮局</a:t>
              </a:r>
              <a:endParaRPr lang="zh-CN" altLang="en-US" sz="2400"/>
            </a:p>
          </p:txBody>
        </p:sp>
        <p:sp>
          <p:nvSpPr>
            <p:cNvPr id="29" name="文本框 28"/>
            <p:cNvSpPr txBox="1"/>
            <p:nvPr/>
          </p:nvSpPr>
          <p:spPr>
            <a:xfrm>
              <a:off x="5941" y="2825"/>
              <a:ext cx="1728" cy="725"/>
            </a:xfrm>
            <a:prstGeom prst="rect">
              <a:avLst/>
            </a:prstGeom>
            <a:solidFill>
              <a:schemeClr val="bg1"/>
            </a:solidFill>
          </p:spPr>
          <p:txBody>
            <a:bodyPr wrap="none" rtlCol="0">
              <a:spAutoFit/>
            </a:bodyPr>
            <a:p>
              <a:r>
                <a:rPr lang="zh-CN" altLang="en-US" sz="2400"/>
                <a:t>游泳馆</a:t>
              </a:r>
              <a:endParaRPr lang="zh-CN" altLang="en-US" sz="2400"/>
            </a:p>
          </p:txBody>
        </p:sp>
        <p:sp>
          <p:nvSpPr>
            <p:cNvPr id="30" name="文本框 29"/>
            <p:cNvSpPr txBox="1"/>
            <p:nvPr/>
          </p:nvSpPr>
          <p:spPr>
            <a:xfrm>
              <a:off x="3958" y="6349"/>
              <a:ext cx="1489" cy="725"/>
            </a:xfrm>
            <a:prstGeom prst="rect">
              <a:avLst/>
            </a:prstGeom>
            <a:solidFill>
              <a:schemeClr val="bg1"/>
            </a:solidFill>
          </p:spPr>
          <p:txBody>
            <a:bodyPr wrap="none" rtlCol="0">
              <a:spAutoFit/>
            </a:bodyPr>
            <a:p>
              <a:r>
                <a:rPr lang="en-US" altLang="zh-CN" sz="2400"/>
                <a:t>200m</a:t>
              </a:r>
              <a:endParaRPr lang="en-US" altLang="zh-CN" sz="2400"/>
            </a:p>
          </p:txBody>
        </p:sp>
      </p:grpSp>
      <p:grpSp>
        <p:nvGrpSpPr>
          <p:cNvPr id="5" name="组合 4"/>
          <p:cNvGrpSpPr/>
          <p:nvPr/>
        </p:nvGrpSpPr>
        <p:grpSpPr>
          <a:xfrm>
            <a:off x="1854200" y="5541010"/>
            <a:ext cx="8976995" cy="460375"/>
            <a:chOff x="2920" y="8726"/>
            <a:chExt cx="14137" cy="725"/>
          </a:xfrm>
        </p:grpSpPr>
        <p:grpSp>
          <p:nvGrpSpPr>
            <p:cNvPr id="4" name="组合 3"/>
            <p:cNvGrpSpPr/>
            <p:nvPr/>
          </p:nvGrpSpPr>
          <p:grpSpPr>
            <a:xfrm>
              <a:off x="2920" y="8726"/>
              <a:ext cx="14137" cy="725"/>
              <a:chOff x="1989" y="8726"/>
              <a:chExt cx="14137" cy="725"/>
            </a:xfrm>
          </p:grpSpPr>
          <p:sp>
            <p:nvSpPr>
              <p:cNvPr id="6" name="Rectangle 9"/>
              <p:cNvSpPr/>
              <p:nvPr/>
            </p:nvSpPr>
            <p:spPr>
              <a:xfrm>
                <a:off x="1989" y="8726"/>
                <a:ext cx="14137" cy="72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）游泳馆在小明家</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偏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方向上，距离是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7" name="直接连接符 36"/>
              <p:cNvCxnSpPr/>
              <p:nvPr/>
            </p:nvCxnSpPr>
            <p:spPr>
              <a:xfrm>
                <a:off x="8342" y="9394"/>
                <a:ext cx="102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9545" y="9394"/>
                <a:ext cx="102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4091" y="9394"/>
                <a:ext cx="102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0" name="直接连接符 39"/>
            <p:cNvCxnSpPr/>
            <p:nvPr/>
          </p:nvCxnSpPr>
          <p:spPr>
            <a:xfrm>
              <a:off x="7700" y="9397"/>
              <a:ext cx="102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209" name="Text Box 23"/>
          <p:cNvSpPr txBox="1"/>
          <p:nvPr/>
        </p:nvSpPr>
        <p:spPr>
          <a:xfrm>
            <a:off x="4849813" y="5537200"/>
            <a:ext cx="496887" cy="45720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2400" dirty="0">
                <a:solidFill>
                  <a:srgbClr val="FF0000"/>
                </a:solidFill>
                <a:latin typeface="宋体" panose="02010600030101010101" pitchFamily="2" charset="-122"/>
              </a:rPr>
              <a:t>西</a:t>
            </a:r>
            <a:endParaRPr lang="zh-CN" altLang="en-US" sz="2400" dirty="0">
              <a:solidFill>
                <a:srgbClr val="FF0000"/>
              </a:solidFill>
              <a:latin typeface="宋体" panose="02010600030101010101" pitchFamily="2" charset="-122"/>
            </a:endParaRPr>
          </a:p>
        </p:txBody>
      </p:sp>
      <p:sp>
        <p:nvSpPr>
          <p:cNvPr id="8210" name="Text Box 24"/>
          <p:cNvSpPr txBox="1"/>
          <p:nvPr/>
        </p:nvSpPr>
        <p:spPr>
          <a:xfrm>
            <a:off x="5992813" y="5508625"/>
            <a:ext cx="496887" cy="45720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2400" dirty="0">
                <a:solidFill>
                  <a:srgbClr val="FF0000"/>
                </a:solidFill>
                <a:latin typeface="宋体" panose="02010600030101010101" pitchFamily="2" charset="-122"/>
              </a:rPr>
              <a:t>北</a:t>
            </a:r>
            <a:endParaRPr lang="zh-CN" altLang="en-US" sz="2400" dirty="0">
              <a:solidFill>
                <a:srgbClr val="FF0000"/>
              </a:solidFill>
              <a:latin typeface="宋体" panose="02010600030101010101" pitchFamily="2" charset="-122"/>
            </a:endParaRPr>
          </a:p>
        </p:txBody>
      </p:sp>
      <p:sp>
        <p:nvSpPr>
          <p:cNvPr id="8211" name="Text Box 25"/>
          <p:cNvSpPr txBox="1"/>
          <p:nvPr/>
        </p:nvSpPr>
        <p:spPr>
          <a:xfrm>
            <a:off x="6732270" y="5514975"/>
            <a:ext cx="912813" cy="461963"/>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50000"/>
              </a:spcBef>
              <a:buNone/>
            </a:pPr>
            <a:r>
              <a:rPr lang="en-US" altLang="zh-CN" sz="2400" dirty="0">
                <a:solidFill>
                  <a:srgbClr val="FF0000"/>
                </a:solidFill>
              </a:rPr>
              <a:t>40°</a:t>
            </a:r>
            <a:endParaRPr lang="en-US" altLang="zh-CN" sz="2400" dirty="0">
              <a:solidFill>
                <a:srgbClr val="FF0000"/>
              </a:solidFill>
            </a:endParaRPr>
          </a:p>
        </p:txBody>
      </p:sp>
      <p:sp>
        <p:nvSpPr>
          <p:cNvPr id="8212" name="Text Box 26"/>
          <p:cNvSpPr txBox="1"/>
          <p:nvPr/>
        </p:nvSpPr>
        <p:spPr>
          <a:xfrm>
            <a:off x="9502458" y="5519738"/>
            <a:ext cx="830262" cy="45720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50000"/>
              </a:spcBef>
              <a:buNone/>
            </a:pPr>
            <a:r>
              <a:rPr lang="en-US" altLang="zh-CN" sz="2400" dirty="0">
                <a:solidFill>
                  <a:srgbClr val="FF0000"/>
                </a:solidFill>
              </a:rPr>
              <a:t>600</a:t>
            </a:r>
            <a:endParaRPr lang="en-US" altLang="zh-CN" sz="2400" dirty="0">
              <a:solidFill>
                <a:srgbClr val="FF0000"/>
              </a:solidFill>
            </a:endParaRPr>
          </a:p>
        </p:txBody>
      </p:sp>
      <p:sp>
        <p:nvSpPr>
          <p:cNvPr id="3" name="文本框 2"/>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20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2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2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2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9" grpId="0"/>
      <p:bldP spid="8210" grpId="0"/>
      <p:bldP spid="8211" grpId="0"/>
      <p:bldP spid="821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6" name="Rectangle 9"/>
          <p:cNvSpPr/>
          <p:nvPr/>
        </p:nvSpPr>
        <p:spPr>
          <a:xfrm>
            <a:off x="1422400" y="5532120"/>
            <a:ext cx="9730740" cy="46037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）小刚家在学校（</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）偏（</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）方向上，距离是（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descr="图片4"/>
          <p:cNvPicPr>
            <a:picLocks noChangeAspect="1"/>
          </p:cNvPicPr>
          <p:nvPr/>
        </p:nvPicPr>
        <p:blipFill>
          <a:blip r:embed="rId2"/>
          <a:stretch>
            <a:fillRect/>
          </a:stretch>
        </p:blipFill>
        <p:spPr>
          <a:xfrm>
            <a:off x="2571115" y="887730"/>
            <a:ext cx="7386955" cy="4401185"/>
          </a:xfrm>
          <a:prstGeom prst="rect">
            <a:avLst/>
          </a:prstGeom>
        </p:spPr>
      </p:pic>
      <p:sp>
        <p:nvSpPr>
          <p:cNvPr id="8209" name="Text Box 23"/>
          <p:cNvSpPr txBox="1"/>
          <p:nvPr/>
        </p:nvSpPr>
        <p:spPr>
          <a:xfrm>
            <a:off x="4329113" y="5549900"/>
            <a:ext cx="496887"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2400" dirty="0">
                <a:solidFill>
                  <a:srgbClr val="FF0000"/>
                </a:solidFill>
                <a:latin typeface="宋体" panose="02010600030101010101" pitchFamily="2" charset="-122"/>
              </a:rPr>
              <a:t>东</a:t>
            </a:r>
            <a:endParaRPr lang="zh-CN" altLang="en-US" sz="2400" dirty="0">
              <a:solidFill>
                <a:srgbClr val="FF0000"/>
              </a:solidFill>
              <a:latin typeface="宋体" panose="02010600030101010101" pitchFamily="2" charset="-122"/>
            </a:endParaRPr>
          </a:p>
        </p:txBody>
      </p:sp>
      <p:sp>
        <p:nvSpPr>
          <p:cNvPr id="8210" name="Text Box 24"/>
          <p:cNvSpPr txBox="1"/>
          <p:nvPr/>
        </p:nvSpPr>
        <p:spPr>
          <a:xfrm>
            <a:off x="5484813" y="5534025"/>
            <a:ext cx="496887" cy="45720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2400" dirty="0">
                <a:solidFill>
                  <a:srgbClr val="FF0000"/>
                </a:solidFill>
                <a:latin typeface="宋体" panose="02010600030101010101" pitchFamily="2" charset="-122"/>
              </a:rPr>
              <a:t>北</a:t>
            </a:r>
            <a:endParaRPr lang="zh-CN" altLang="en-US" sz="2400" dirty="0">
              <a:solidFill>
                <a:srgbClr val="FF0000"/>
              </a:solidFill>
              <a:latin typeface="宋体" panose="02010600030101010101" pitchFamily="2" charset="-122"/>
            </a:endParaRPr>
          </a:p>
        </p:txBody>
      </p:sp>
      <p:sp>
        <p:nvSpPr>
          <p:cNvPr id="8211" name="Text Box 25"/>
          <p:cNvSpPr txBox="1"/>
          <p:nvPr/>
        </p:nvSpPr>
        <p:spPr>
          <a:xfrm>
            <a:off x="6338570" y="5565775"/>
            <a:ext cx="912813"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50000"/>
              </a:spcBef>
              <a:buNone/>
            </a:pPr>
            <a:r>
              <a:rPr lang="en-US" altLang="zh-CN" sz="2400" dirty="0">
                <a:solidFill>
                  <a:srgbClr val="FF0000"/>
                </a:solidFill>
              </a:rPr>
              <a:t>50°</a:t>
            </a:r>
            <a:endParaRPr lang="en-US" altLang="zh-CN" sz="2400" dirty="0">
              <a:solidFill>
                <a:srgbClr val="FF0000"/>
              </a:solidFill>
            </a:endParaRPr>
          </a:p>
        </p:txBody>
      </p:sp>
      <p:sp>
        <p:nvSpPr>
          <p:cNvPr id="8212" name="Text Box 26"/>
          <p:cNvSpPr txBox="1"/>
          <p:nvPr/>
        </p:nvSpPr>
        <p:spPr>
          <a:xfrm>
            <a:off x="9299258" y="5570538"/>
            <a:ext cx="830262"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50000"/>
              </a:spcBef>
              <a:buNone/>
            </a:pPr>
            <a:r>
              <a:rPr lang="en-US" altLang="zh-CN" sz="2400" dirty="0">
                <a:solidFill>
                  <a:srgbClr val="FF0000"/>
                </a:solidFill>
              </a:rPr>
              <a:t>300</a:t>
            </a:r>
            <a:endParaRPr lang="en-US" altLang="zh-CN" sz="24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20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2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2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2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9" grpId="0"/>
      <p:bldP spid="8210" grpId="0"/>
      <p:bldP spid="8211" grpId="0"/>
      <p:bldP spid="821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6" name="Rectangle 9"/>
          <p:cNvSpPr/>
          <p:nvPr/>
        </p:nvSpPr>
        <p:spPr>
          <a:xfrm>
            <a:off x="1422400" y="5532120"/>
            <a:ext cx="9730740" cy="46037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）动物园在学校（</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）偏（</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）方向上，距离是（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descr="图片4"/>
          <p:cNvPicPr>
            <a:picLocks noChangeAspect="1"/>
          </p:cNvPicPr>
          <p:nvPr/>
        </p:nvPicPr>
        <p:blipFill>
          <a:blip r:embed="rId2"/>
          <a:stretch>
            <a:fillRect/>
          </a:stretch>
        </p:blipFill>
        <p:spPr>
          <a:xfrm>
            <a:off x="2571115" y="887730"/>
            <a:ext cx="7386955" cy="4401185"/>
          </a:xfrm>
          <a:prstGeom prst="rect">
            <a:avLst/>
          </a:prstGeom>
        </p:spPr>
      </p:pic>
      <p:sp>
        <p:nvSpPr>
          <p:cNvPr id="8209" name="Text Box 23"/>
          <p:cNvSpPr txBox="1"/>
          <p:nvPr/>
        </p:nvSpPr>
        <p:spPr>
          <a:xfrm>
            <a:off x="4329113" y="5549900"/>
            <a:ext cx="496887"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2400" dirty="0">
                <a:solidFill>
                  <a:srgbClr val="FF0000"/>
                </a:solidFill>
                <a:latin typeface="宋体" panose="02010600030101010101" pitchFamily="2" charset="-122"/>
              </a:rPr>
              <a:t>南</a:t>
            </a:r>
            <a:endParaRPr lang="zh-CN" altLang="en-US" sz="2400" dirty="0">
              <a:solidFill>
                <a:srgbClr val="FF0000"/>
              </a:solidFill>
              <a:latin typeface="宋体" panose="02010600030101010101" pitchFamily="2" charset="-122"/>
            </a:endParaRPr>
          </a:p>
        </p:txBody>
      </p:sp>
      <p:sp>
        <p:nvSpPr>
          <p:cNvPr id="8210" name="Text Box 24"/>
          <p:cNvSpPr txBox="1"/>
          <p:nvPr/>
        </p:nvSpPr>
        <p:spPr>
          <a:xfrm>
            <a:off x="5484813" y="5534025"/>
            <a:ext cx="496887"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2400" dirty="0">
                <a:solidFill>
                  <a:srgbClr val="FF0000"/>
                </a:solidFill>
                <a:latin typeface="宋体" panose="02010600030101010101" pitchFamily="2" charset="-122"/>
              </a:rPr>
              <a:t>东</a:t>
            </a:r>
            <a:endParaRPr lang="zh-CN" altLang="en-US" sz="2400" dirty="0">
              <a:solidFill>
                <a:srgbClr val="FF0000"/>
              </a:solidFill>
              <a:latin typeface="宋体" panose="02010600030101010101" pitchFamily="2" charset="-122"/>
            </a:endParaRPr>
          </a:p>
        </p:txBody>
      </p:sp>
      <p:sp>
        <p:nvSpPr>
          <p:cNvPr id="8211" name="Text Box 25"/>
          <p:cNvSpPr txBox="1"/>
          <p:nvPr/>
        </p:nvSpPr>
        <p:spPr>
          <a:xfrm>
            <a:off x="6338570" y="5565775"/>
            <a:ext cx="912813"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50000"/>
              </a:spcBef>
              <a:buNone/>
            </a:pPr>
            <a:r>
              <a:rPr lang="en-US" altLang="zh-CN" sz="2400" dirty="0">
                <a:solidFill>
                  <a:srgbClr val="FF0000"/>
                </a:solidFill>
              </a:rPr>
              <a:t>45°</a:t>
            </a:r>
            <a:endParaRPr lang="en-US" altLang="zh-CN" sz="2400" dirty="0">
              <a:solidFill>
                <a:srgbClr val="FF0000"/>
              </a:solidFill>
            </a:endParaRPr>
          </a:p>
        </p:txBody>
      </p:sp>
      <p:sp>
        <p:nvSpPr>
          <p:cNvPr id="8212" name="Text Box 26"/>
          <p:cNvSpPr txBox="1"/>
          <p:nvPr/>
        </p:nvSpPr>
        <p:spPr>
          <a:xfrm>
            <a:off x="9299258" y="5570538"/>
            <a:ext cx="830262"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50000"/>
              </a:spcBef>
              <a:buNone/>
            </a:pPr>
            <a:r>
              <a:rPr lang="en-US" altLang="zh-CN" sz="2400" dirty="0">
                <a:solidFill>
                  <a:srgbClr val="FF0000"/>
                </a:solidFill>
              </a:rPr>
              <a:t>400</a:t>
            </a:r>
            <a:endParaRPr lang="en-US" altLang="zh-CN" sz="24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20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2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2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2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9" grpId="0"/>
      <p:bldP spid="8210" grpId="0"/>
      <p:bldP spid="8211" grpId="0"/>
      <p:bldP spid="821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6" name="Rectangle 9"/>
          <p:cNvSpPr/>
          <p:nvPr/>
        </p:nvSpPr>
        <p:spPr>
          <a:xfrm>
            <a:off x="1422400" y="5532120"/>
            <a:ext cx="9730740" cy="46037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）超市在学校（</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）偏（</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）方向上，距离是（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descr="图片4"/>
          <p:cNvPicPr>
            <a:picLocks noChangeAspect="1"/>
          </p:cNvPicPr>
          <p:nvPr/>
        </p:nvPicPr>
        <p:blipFill>
          <a:blip r:embed="rId2"/>
          <a:stretch>
            <a:fillRect/>
          </a:stretch>
        </p:blipFill>
        <p:spPr>
          <a:xfrm>
            <a:off x="2571115" y="887730"/>
            <a:ext cx="7386955" cy="4401185"/>
          </a:xfrm>
          <a:prstGeom prst="rect">
            <a:avLst/>
          </a:prstGeom>
        </p:spPr>
      </p:pic>
      <p:sp>
        <p:nvSpPr>
          <p:cNvPr id="8209" name="Text Box 23"/>
          <p:cNvSpPr txBox="1"/>
          <p:nvPr/>
        </p:nvSpPr>
        <p:spPr>
          <a:xfrm>
            <a:off x="4037013" y="5549900"/>
            <a:ext cx="496887"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2400" dirty="0">
                <a:solidFill>
                  <a:srgbClr val="FF0000"/>
                </a:solidFill>
                <a:latin typeface="宋体" panose="02010600030101010101" pitchFamily="2" charset="-122"/>
              </a:rPr>
              <a:t>北</a:t>
            </a:r>
            <a:endParaRPr lang="zh-CN" altLang="en-US" sz="2400" dirty="0">
              <a:solidFill>
                <a:srgbClr val="FF0000"/>
              </a:solidFill>
              <a:latin typeface="宋体" panose="02010600030101010101" pitchFamily="2" charset="-122"/>
            </a:endParaRPr>
          </a:p>
        </p:txBody>
      </p:sp>
      <p:sp>
        <p:nvSpPr>
          <p:cNvPr id="8210" name="Text Box 24"/>
          <p:cNvSpPr txBox="1"/>
          <p:nvPr/>
        </p:nvSpPr>
        <p:spPr>
          <a:xfrm>
            <a:off x="5218113" y="5534025"/>
            <a:ext cx="496887"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2400" dirty="0">
                <a:solidFill>
                  <a:srgbClr val="FF0000"/>
                </a:solidFill>
                <a:latin typeface="宋体" panose="02010600030101010101" pitchFamily="2" charset="-122"/>
              </a:rPr>
              <a:t>西</a:t>
            </a:r>
            <a:endParaRPr lang="zh-CN" altLang="en-US" sz="2400" dirty="0">
              <a:solidFill>
                <a:srgbClr val="FF0000"/>
              </a:solidFill>
              <a:latin typeface="宋体" panose="02010600030101010101" pitchFamily="2" charset="-122"/>
            </a:endParaRPr>
          </a:p>
        </p:txBody>
      </p:sp>
      <p:sp>
        <p:nvSpPr>
          <p:cNvPr id="8211" name="Text Box 25"/>
          <p:cNvSpPr txBox="1"/>
          <p:nvPr/>
        </p:nvSpPr>
        <p:spPr>
          <a:xfrm>
            <a:off x="6033770" y="5553075"/>
            <a:ext cx="912813"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50000"/>
              </a:spcBef>
              <a:buNone/>
            </a:pPr>
            <a:r>
              <a:rPr lang="en-US" altLang="zh-CN" sz="2400" dirty="0">
                <a:solidFill>
                  <a:srgbClr val="FF0000"/>
                </a:solidFill>
              </a:rPr>
              <a:t>30°</a:t>
            </a:r>
            <a:endParaRPr lang="en-US" altLang="zh-CN" sz="2400" dirty="0">
              <a:solidFill>
                <a:srgbClr val="FF0000"/>
              </a:solidFill>
            </a:endParaRPr>
          </a:p>
        </p:txBody>
      </p:sp>
      <p:sp>
        <p:nvSpPr>
          <p:cNvPr id="8212" name="Text Box 26"/>
          <p:cNvSpPr txBox="1"/>
          <p:nvPr/>
        </p:nvSpPr>
        <p:spPr>
          <a:xfrm>
            <a:off x="9007158" y="5545138"/>
            <a:ext cx="830262"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50000"/>
              </a:spcBef>
              <a:buNone/>
            </a:pPr>
            <a:r>
              <a:rPr lang="en-US" altLang="zh-CN" sz="2400" dirty="0">
                <a:solidFill>
                  <a:srgbClr val="FF0000"/>
                </a:solidFill>
              </a:rPr>
              <a:t>200</a:t>
            </a:r>
            <a:endParaRPr lang="en-US" altLang="zh-CN" sz="24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20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2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2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2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9" grpId="0"/>
      <p:bldP spid="8210" grpId="0"/>
      <p:bldP spid="8211" grpId="0"/>
      <p:bldP spid="8212"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6" name="Rectangle 9"/>
          <p:cNvSpPr/>
          <p:nvPr/>
        </p:nvSpPr>
        <p:spPr>
          <a:xfrm>
            <a:off x="1422400" y="5532120"/>
            <a:ext cx="9730740" cy="46037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）书店在学校（</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）偏（</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）方向上，距离是（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descr="图片4"/>
          <p:cNvPicPr>
            <a:picLocks noChangeAspect="1"/>
          </p:cNvPicPr>
          <p:nvPr/>
        </p:nvPicPr>
        <p:blipFill>
          <a:blip r:embed="rId2"/>
          <a:stretch>
            <a:fillRect/>
          </a:stretch>
        </p:blipFill>
        <p:spPr>
          <a:xfrm>
            <a:off x="2571115" y="887730"/>
            <a:ext cx="7386955" cy="4401185"/>
          </a:xfrm>
          <a:prstGeom prst="rect">
            <a:avLst/>
          </a:prstGeom>
        </p:spPr>
      </p:pic>
      <p:sp>
        <p:nvSpPr>
          <p:cNvPr id="8209" name="Text Box 23"/>
          <p:cNvSpPr txBox="1"/>
          <p:nvPr/>
        </p:nvSpPr>
        <p:spPr>
          <a:xfrm>
            <a:off x="4037013" y="5549900"/>
            <a:ext cx="496887"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2400" dirty="0">
                <a:solidFill>
                  <a:srgbClr val="FF0000"/>
                </a:solidFill>
                <a:latin typeface="宋体" panose="02010600030101010101" pitchFamily="2" charset="-122"/>
              </a:rPr>
              <a:t>南</a:t>
            </a:r>
            <a:endParaRPr lang="zh-CN" altLang="en-US" sz="2400" dirty="0">
              <a:solidFill>
                <a:srgbClr val="FF0000"/>
              </a:solidFill>
              <a:latin typeface="宋体" panose="02010600030101010101" pitchFamily="2" charset="-122"/>
            </a:endParaRPr>
          </a:p>
        </p:txBody>
      </p:sp>
      <p:sp>
        <p:nvSpPr>
          <p:cNvPr id="8210" name="Text Box 24"/>
          <p:cNvSpPr txBox="1"/>
          <p:nvPr/>
        </p:nvSpPr>
        <p:spPr>
          <a:xfrm>
            <a:off x="5218113" y="5534025"/>
            <a:ext cx="496887"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2400" dirty="0">
                <a:solidFill>
                  <a:srgbClr val="FF0000"/>
                </a:solidFill>
                <a:latin typeface="宋体" panose="02010600030101010101" pitchFamily="2" charset="-122"/>
              </a:rPr>
              <a:t>西</a:t>
            </a:r>
            <a:endParaRPr lang="zh-CN" altLang="en-US" sz="2400" dirty="0">
              <a:solidFill>
                <a:srgbClr val="FF0000"/>
              </a:solidFill>
              <a:latin typeface="宋体" panose="02010600030101010101" pitchFamily="2" charset="-122"/>
            </a:endParaRPr>
          </a:p>
        </p:txBody>
      </p:sp>
      <p:sp>
        <p:nvSpPr>
          <p:cNvPr id="8211" name="Text Box 25"/>
          <p:cNvSpPr txBox="1"/>
          <p:nvPr/>
        </p:nvSpPr>
        <p:spPr>
          <a:xfrm>
            <a:off x="6033770" y="5553075"/>
            <a:ext cx="912813"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50000"/>
              </a:spcBef>
              <a:buNone/>
            </a:pPr>
            <a:r>
              <a:rPr lang="en-US" altLang="zh-CN" sz="2400" dirty="0">
                <a:solidFill>
                  <a:srgbClr val="FF0000"/>
                </a:solidFill>
              </a:rPr>
              <a:t>50°</a:t>
            </a:r>
            <a:endParaRPr lang="en-US" altLang="zh-CN" sz="2400" dirty="0">
              <a:solidFill>
                <a:srgbClr val="FF0000"/>
              </a:solidFill>
            </a:endParaRPr>
          </a:p>
        </p:txBody>
      </p:sp>
      <p:sp>
        <p:nvSpPr>
          <p:cNvPr id="8212" name="Text Box 26"/>
          <p:cNvSpPr txBox="1"/>
          <p:nvPr/>
        </p:nvSpPr>
        <p:spPr>
          <a:xfrm>
            <a:off x="9007158" y="5545138"/>
            <a:ext cx="830262"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50000"/>
              </a:spcBef>
              <a:buNone/>
            </a:pPr>
            <a:r>
              <a:rPr lang="en-US" altLang="zh-CN" sz="2400" dirty="0">
                <a:solidFill>
                  <a:srgbClr val="FF0000"/>
                </a:solidFill>
              </a:rPr>
              <a:t>100</a:t>
            </a:r>
            <a:endParaRPr lang="en-US" altLang="zh-CN" sz="24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20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2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2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2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9" grpId="0"/>
      <p:bldP spid="8210" grpId="0"/>
      <p:bldP spid="8211" grpId="0"/>
      <p:bldP spid="821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11" name="组合 10"/>
          <p:cNvGrpSpPr/>
          <p:nvPr/>
        </p:nvGrpSpPr>
        <p:grpSpPr>
          <a:xfrm>
            <a:off x="4925060" y="1999615"/>
            <a:ext cx="3239770" cy="3239770"/>
            <a:chOff x="7131" y="2122"/>
            <a:chExt cx="5102" cy="5102"/>
          </a:xfrm>
        </p:grpSpPr>
        <p:cxnSp>
          <p:nvCxnSpPr>
            <p:cNvPr id="3" name="直接箭头连接符 2"/>
            <p:cNvCxnSpPr>
              <a:stCxn id="10" idx="2"/>
              <a:endCxn id="10" idx="6"/>
            </p:cNvCxnSpPr>
            <p:nvPr/>
          </p:nvCxnSpPr>
          <p:spPr>
            <a:xfrm>
              <a:off x="7131" y="4673"/>
              <a:ext cx="5102" cy="0"/>
            </a:xfrm>
            <a:prstGeom prst="straightConnector1">
              <a:avLst/>
            </a:prstGeom>
            <a:ln w="4762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4" name="直接箭头连接符 3"/>
            <p:cNvCxnSpPr/>
            <p:nvPr/>
          </p:nvCxnSpPr>
          <p:spPr>
            <a:xfrm>
              <a:off x="9682" y="2122"/>
              <a:ext cx="0" cy="5102"/>
            </a:xfrm>
            <a:prstGeom prst="straightConnector1">
              <a:avLst/>
            </a:prstGeom>
            <a:ln w="44450">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a:stCxn id="10" idx="1"/>
              <a:endCxn id="10" idx="5"/>
            </p:cNvCxnSpPr>
            <p:nvPr/>
          </p:nvCxnSpPr>
          <p:spPr>
            <a:xfrm>
              <a:off x="7878" y="2869"/>
              <a:ext cx="3608" cy="3608"/>
            </a:xfrm>
            <a:prstGeom prst="straightConnector1">
              <a:avLst/>
            </a:prstGeom>
            <a:ln w="4762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a:stCxn id="10" idx="7"/>
              <a:endCxn id="10" idx="3"/>
            </p:cNvCxnSpPr>
            <p:nvPr/>
          </p:nvCxnSpPr>
          <p:spPr>
            <a:xfrm flipH="1">
              <a:off x="7878" y="2869"/>
              <a:ext cx="3608" cy="3608"/>
            </a:xfrm>
            <a:prstGeom prst="straightConnector1">
              <a:avLst/>
            </a:prstGeom>
            <a:ln w="4762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482600" y="1143000"/>
            <a:ext cx="2329180" cy="1225550"/>
            <a:chOff x="2066" y="1565"/>
            <a:chExt cx="3668" cy="1930"/>
          </a:xfrm>
        </p:grpSpPr>
        <p:pic>
          <p:nvPicPr>
            <p:cNvPr id="38" name="图片 37" descr="00c6f25c-2d4e-428e-9d7a-0f3b6a4c3e8b"/>
            <p:cNvPicPr>
              <a:picLocks noChangeAspect="1"/>
            </p:cNvPicPr>
            <p:nvPr/>
          </p:nvPicPr>
          <p:blipFill>
            <a:blip r:embed="rId2"/>
            <a:stretch>
              <a:fillRect/>
            </a:stretch>
          </p:blipFill>
          <p:spPr>
            <a:xfrm>
              <a:off x="2066" y="1565"/>
              <a:ext cx="3668" cy="1931"/>
            </a:xfrm>
            <a:prstGeom prst="rect">
              <a:avLst/>
            </a:prstGeom>
          </p:spPr>
        </p:pic>
        <p:sp>
          <p:nvSpPr>
            <p:cNvPr id="9" name="文本框 8"/>
            <p:cNvSpPr txBox="1"/>
            <p:nvPr/>
          </p:nvSpPr>
          <p:spPr>
            <a:xfrm>
              <a:off x="2485" y="2294"/>
              <a:ext cx="2688" cy="725"/>
            </a:xfrm>
            <a:prstGeom prst="rect">
              <a:avLst/>
            </a:prstGeom>
            <a:noFill/>
          </p:spPr>
          <p:txBody>
            <a:bodyPr wrap="none" rtlCol="0">
              <a:spAutoFit/>
            </a:bodyPr>
            <a:p>
              <a:r>
                <a:rPr lang="zh-CN" altLang="en-US" sz="2400"/>
                <a:t>填写方位图</a:t>
              </a:r>
              <a:endParaRPr lang="zh-CN" altLang="en-US" sz="2400"/>
            </a:p>
          </p:txBody>
        </p:sp>
      </p:grpSp>
      <p:sp>
        <p:nvSpPr>
          <p:cNvPr id="13" name="文本框 12"/>
          <p:cNvSpPr txBox="1"/>
          <p:nvPr/>
        </p:nvSpPr>
        <p:spPr>
          <a:xfrm>
            <a:off x="5937885" y="1416685"/>
            <a:ext cx="1214755" cy="460375"/>
          </a:xfrm>
          <a:prstGeom prst="rect">
            <a:avLst/>
          </a:prstGeom>
          <a:noFill/>
        </p:spPr>
        <p:txBody>
          <a:bodyPr wrap="none" rtlCol="0">
            <a:spAutoFit/>
          </a:bodyPr>
          <a:p>
            <a:r>
              <a:rPr lang="zh-CN" altLang="en-US" sz="2400"/>
              <a:t>（</a:t>
            </a:r>
            <a:r>
              <a:rPr lang="en-US" altLang="zh-CN" sz="2400"/>
              <a:t>     </a:t>
            </a:r>
            <a:r>
              <a:rPr lang="zh-CN" altLang="en-US" sz="2400"/>
              <a:t>）</a:t>
            </a:r>
            <a:endParaRPr lang="zh-CN" altLang="en-US" sz="2400"/>
          </a:p>
        </p:txBody>
      </p:sp>
      <p:sp>
        <p:nvSpPr>
          <p:cNvPr id="15" name="文本框 14"/>
          <p:cNvSpPr txBox="1"/>
          <p:nvPr/>
        </p:nvSpPr>
        <p:spPr>
          <a:xfrm>
            <a:off x="7690485" y="1999615"/>
            <a:ext cx="1214755" cy="460375"/>
          </a:xfrm>
          <a:prstGeom prst="rect">
            <a:avLst/>
          </a:prstGeom>
          <a:noFill/>
        </p:spPr>
        <p:txBody>
          <a:bodyPr wrap="none" rtlCol="0">
            <a:spAutoFit/>
          </a:bodyPr>
          <a:p>
            <a:r>
              <a:rPr lang="zh-CN" altLang="en-US" sz="2400"/>
              <a:t>（</a:t>
            </a:r>
            <a:r>
              <a:rPr lang="en-US" altLang="zh-CN" sz="2400"/>
              <a:t>     </a:t>
            </a:r>
            <a:r>
              <a:rPr lang="zh-CN" altLang="en-US" sz="2400"/>
              <a:t>）</a:t>
            </a:r>
            <a:endParaRPr lang="zh-CN" altLang="en-US" sz="2400"/>
          </a:p>
        </p:txBody>
      </p:sp>
      <p:sp>
        <p:nvSpPr>
          <p:cNvPr id="16" name="文本框 15"/>
          <p:cNvSpPr txBox="1"/>
          <p:nvPr/>
        </p:nvSpPr>
        <p:spPr>
          <a:xfrm>
            <a:off x="8164830" y="3388995"/>
            <a:ext cx="1214755" cy="460375"/>
          </a:xfrm>
          <a:prstGeom prst="rect">
            <a:avLst/>
          </a:prstGeom>
          <a:noFill/>
        </p:spPr>
        <p:txBody>
          <a:bodyPr wrap="none" rtlCol="0">
            <a:spAutoFit/>
          </a:bodyPr>
          <a:p>
            <a:r>
              <a:rPr lang="zh-CN" altLang="en-US" sz="2400"/>
              <a:t>（</a:t>
            </a:r>
            <a:r>
              <a:rPr lang="en-US" altLang="zh-CN" sz="2400"/>
              <a:t>     </a:t>
            </a:r>
            <a:r>
              <a:rPr lang="zh-CN" altLang="en-US" sz="2400"/>
              <a:t>）</a:t>
            </a:r>
            <a:endParaRPr lang="zh-CN" altLang="en-US" sz="2400"/>
          </a:p>
        </p:txBody>
      </p:sp>
      <p:sp>
        <p:nvSpPr>
          <p:cNvPr id="17" name="文本框 16"/>
          <p:cNvSpPr txBox="1"/>
          <p:nvPr/>
        </p:nvSpPr>
        <p:spPr>
          <a:xfrm>
            <a:off x="4184650" y="2107565"/>
            <a:ext cx="1214755" cy="460375"/>
          </a:xfrm>
          <a:prstGeom prst="rect">
            <a:avLst/>
          </a:prstGeom>
          <a:noFill/>
        </p:spPr>
        <p:txBody>
          <a:bodyPr wrap="none" rtlCol="0">
            <a:spAutoFit/>
          </a:bodyPr>
          <a:p>
            <a:r>
              <a:rPr lang="zh-CN" altLang="en-US" sz="2400"/>
              <a:t>（</a:t>
            </a:r>
            <a:r>
              <a:rPr lang="en-US" altLang="zh-CN" sz="2400"/>
              <a:t>     </a:t>
            </a:r>
            <a:r>
              <a:rPr lang="zh-CN" altLang="en-US" sz="2400"/>
              <a:t>）</a:t>
            </a:r>
            <a:endParaRPr lang="zh-CN" altLang="en-US" sz="2400"/>
          </a:p>
        </p:txBody>
      </p:sp>
      <p:sp>
        <p:nvSpPr>
          <p:cNvPr id="18" name="文本框 17"/>
          <p:cNvSpPr txBox="1"/>
          <p:nvPr/>
        </p:nvSpPr>
        <p:spPr>
          <a:xfrm>
            <a:off x="3710305" y="3388995"/>
            <a:ext cx="1214755" cy="460375"/>
          </a:xfrm>
          <a:prstGeom prst="rect">
            <a:avLst/>
          </a:prstGeom>
          <a:noFill/>
        </p:spPr>
        <p:txBody>
          <a:bodyPr wrap="none" rtlCol="0">
            <a:spAutoFit/>
          </a:bodyPr>
          <a:p>
            <a:r>
              <a:rPr lang="zh-CN" altLang="en-US" sz="2400"/>
              <a:t>（</a:t>
            </a:r>
            <a:r>
              <a:rPr lang="en-US" altLang="zh-CN" sz="2400"/>
              <a:t>     </a:t>
            </a:r>
            <a:r>
              <a:rPr lang="zh-CN" altLang="en-US" sz="2400"/>
              <a:t>）</a:t>
            </a:r>
            <a:endParaRPr lang="zh-CN" altLang="en-US" sz="2400"/>
          </a:p>
        </p:txBody>
      </p:sp>
      <p:sp>
        <p:nvSpPr>
          <p:cNvPr id="19" name="文本框 18"/>
          <p:cNvSpPr txBox="1"/>
          <p:nvPr/>
        </p:nvSpPr>
        <p:spPr>
          <a:xfrm>
            <a:off x="4305300" y="4556125"/>
            <a:ext cx="1214755" cy="460375"/>
          </a:xfrm>
          <a:prstGeom prst="rect">
            <a:avLst/>
          </a:prstGeom>
          <a:noFill/>
        </p:spPr>
        <p:txBody>
          <a:bodyPr wrap="none" rtlCol="0">
            <a:spAutoFit/>
          </a:bodyPr>
          <a:p>
            <a:r>
              <a:rPr lang="zh-CN" altLang="en-US" sz="2400"/>
              <a:t>（</a:t>
            </a:r>
            <a:r>
              <a:rPr lang="en-US" altLang="zh-CN" sz="2400"/>
              <a:t>     </a:t>
            </a:r>
            <a:r>
              <a:rPr lang="zh-CN" altLang="en-US" sz="2400"/>
              <a:t>）</a:t>
            </a:r>
            <a:endParaRPr lang="zh-CN" altLang="en-US" sz="2400"/>
          </a:p>
        </p:txBody>
      </p:sp>
      <p:sp>
        <p:nvSpPr>
          <p:cNvPr id="20" name="文本框 19"/>
          <p:cNvSpPr txBox="1"/>
          <p:nvPr/>
        </p:nvSpPr>
        <p:spPr>
          <a:xfrm>
            <a:off x="7593965" y="4671060"/>
            <a:ext cx="1214755" cy="460375"/>
          </a:xfrm>
          <a:prstGeom prst="rect">
            <a:avLst/>
          </a:prstGeom>
          <a:noFill/>
        </p:spPr>
        <p:txBody>
          <a:bodyPr wrap="none" rtlCol="0">
            <a:spAutoFit/>
          </a:bodyPr>
          <a:p>
            <a:r>
              <a:rPr lang="zh-CN" altLang="en-US" sz="2400"/>
              <a:t>（</a:t>
            </a:r>
            <a:r>
              <a:rPr lang="en-US" altLang="zh-CN" sz="2400"/>
              <a:t>     </a:t>
            </a:r>
            <a:r>
              <a:rPr lang="zh-CN" altLang="en-US" sz="2400"/>
              <a:t>）</a:t>
            </a:r>
            <a:endParaRPr lang="zh-CN" altLang="en-US" sz="2400"/>
          </a:p>
        </p:txBody>
      </p:sp>
      <p:sp>
        <p:nvSpPr>
          <p:cNvPr id="21" name="文本框 20"/>
          <p:cNvSpPr txBox="1"/>
          <p:nvPr/>
        </p:nvSpPr>
        <p:spPr>
          <a:xfrm>
            <a:off x="5937885" y="5239385"/>
            <a:ext cx="1214755" cy="460375"/>
          </a:xfrm>
          <a:prstGeom prst="rect">
            <a:avLst/>
          </a:prstGeom>
          <a:noFill/>
        </p:spPr>
        <p:txBody>
          <a:bodyPr wrap="none" rtlCol="0">
            <a:spAutoFit/>
          </a:bodyPr>
          <a:p>
            <a:r>
              <a:rPr lang="zh-CN" altLang="en-US" sz="2400"/>
              <a:t>（</a:t>
            </a:r>
            <a:r>
              <a:rPr lang="en-US" altLang="zh-CN" sz="2400"/>
              <a:t>     </a:t>
            </a:r>
            <a:r>
              <a:rPr lang="zh-CN" altLang="en-US" sz="2400"/>
              <a:t>）</a:t>
            </a:r>
            <a:endParaRPr lang="zh-CN" altLang="en-US" sz="2400"/>
          </a:p>
        </p:txBody>
      </p:sp>
      <p:sp>
        <p:nvSpPr>
          <p:cNvPr id="22" name="文本框 21"/>
          <p:cNvSpPr txBox="1"/>
          <p:nvPr/>
        </p:nvSpPr>
        <p:spPr>
          <a:xfrm>
            <a:off x="6301740" y="1416685"/>
            <a:ext cx="487680" cy="460375"/>
          </a:xfrm>
          <a:prstGeom prst="rect">
            <a:avLst/>
          </a:prstGeom>
          <a:noFill/>
        </p:spPr>
        <p:txBody>
          <a:bodyPr wrap="none" rtlCol="0">
            <a:spAutoFit/>
          </a:bodyPr>
          <a:p>
            <a:r>
              <a:rPr lang="zh-CN" altLang="en-US" sz="2400"/>
              <a:t>北</a:t>
            </a:r>
            <a:endParaRPr lang="zh-CN" altLang="en-US" sz="2400"/>
          </a:p>
        </p:txBody>
      </p:sp>
      <p:sp>
        <p:nvSpPr>
          <p:cNvPr id="23" name="文本框 22"/>
          <p:cNvSpPr txBox="1"/>
          <p:nvPr/>
        </p:nvSpPr>
        <p:spPr>
          <a:xfrm>
            <a:off x="6301105" y="5260340"/>
            <a:ext cx="487680" cy="460375"/>
          </a:xfrm>
          <a:prstGeom prst="rect">
            <a:avLst/>
          </a:prstGeom>
          <a:noFill/>
        </p:spPr>
        <p:txBody>
          <a:bodyPr wrap="none" rtlCol="0">
            <a:spAutoFit/>
          </a:bodyPr>
          <a:p>
            <a:r>
              <a:rPr lang="zh-CN" altLang="en-US" sz="2400"/>
              <a:t>南</a:t>
            </a:r>
            <a:endParaRPr lang="zh-CN" altLang="en-US" sz="2400"/>
          </a:p>
        </p:txBody>
      </p:sp>
      <p:sp>
        <p:nvSpPr>
          <p:cNvPr id="24" name="文本框 23"/>
          <p:cNvSpPr txBox="1"/>
          <p:nvPr/>
        </p:nvSpPr>
        <p:spPr>
          <a:xfrm>
            <a:off x="4048125" y="3389630"/>
            <a:ext cx="487680" cy="460375"/>
          </a:xfrm>
          <a:prstGeom prst="rect">
            <a:avLst/>
          </a:prstGeom>
          <a:noFill/>
        </p:spPr>
        <p:txBody>
          <a:bodyPr wrap="none" rtlCol="0">
            <a:spAutoFit/>
          </a:bodyPr>
          <a:p>
            <a:r>
              <a:rPr lang="zh-CN" altLang="en-US" sz="2400"/>
              <a:t>西</a:t>
            </a:r>
            <a:endParaRPr lang="zh-CN" altLang="en-US" sz="2400"/>
          </a:p>
        </p:txBody>
      </p:sp>
      <p:sp>
        <p:nvSpPr>
          <p:cNvPr id="25" name="文本框 24"/>
          <p:cNvSpPr txBox="1"/>
          <p:nvPr/>
        </p:nvSpPr>
        <p:spPr>
          <a:xfrm>
            <a:off x="8517890" y="3389630"/>
            <a:ext cx="487680" cy="460375"/>
          </a:xfrm>
          <a:prstGeom prst="rect">
            <a:avLst/>
          </a:prstGeom>
          <a:noFill/>
        </p:spPr>
        <p:txBody>
          <a:bodyPr wrap="none" rtlCol="0">
            <a:spAutoFit/>
          </a:bodyPr>
          <a:p>
            <a:r>
              <a:rPr lang="zh-CN" altLang="en-US" sz="2400"/>
              <a:t>东</a:t>
            </a:r>
            <a:endParaRPr lang="zh-CN" altLang="en-US" sz="2400"/>
          </a:p>
        </p:txBody>
      </p:sp>
      <p:sp>
        <p:nvSpPr>
          <p:cNvPr id="26" name="文本框 25"/>
          <p:cNvSpPr txBox="1"/>
          <p:nvPr/>
        </p:nvSpPr>
        <p:spPr>
          <a:xfrm>
            <a:off x="7909560" y="2013585"/>
            <a:ext cx="792480" cy="460375"/>
          </a:xfrm>
          <a:prstGeom prst="rect">
            <a:avLst/>
          </a:prstGeom>
          <a:noFill/>
        </p:spPr>
        <p:txBody>
          <a:bodyPr wrap="none" rtlCol="0">
            <a:spAutoFit/>
          </a:bodyPr>
          <a:p>
            <a:r>
              <a:rPr lang="zh-CN" altLang="en-US" sz="2400"/>
              <a:t>东北</a:t>
            </a:r>
            <a:endParaRPr lang="zh-CN" altLang="en-US" sz="2400"/>
          </a:p>
        </p:txBody>
      </p:sp>
      <p:sp>
        <p:nvSpPr>
          <p:cNvPr id="27" name="文本框 26"/>
          <p:cNvSpPr txBox="1"/>
          <p:nvPr/>
        </p:nvSpPr>
        <p:spPr>
          <a:xfrm>
            <a:off x="4401820" y="2107565"/>
            <a:ext cx="792480" cy="460375"/>
          </a:xfrm>
          <a:prstGeom prst="rect">
            <a:avLst/>
          </a:prstGeom>
          <a:noFill/>
        </p:spPr>
        <p:txBody>
          <a:bodyPr wrap="none" rtlCol="0">
            <a:spAutoFit/>
          </a:bodyPr>
          <a:p>
            <a:r>
              <a:rPr lang="zh-CN" altLang="en-US" sz="2400"/>
              <a:t>西北</a:t>
            </a:r>
            <a:endParaRPr lang="zh-CN" altLang="en-US" sz="2400"/>
          </a:p>
        </p:txBody>
      </p:sp>
      <p:sp>
        <p:nvSpPr>
          <p:cNvPr id="28" name="文本框 27"/>
          <p:cNvSpPr txBox="1"/>
          <p:nvPr/>
        </p:nvSpPr>
        <p:spPr>
          <a:xfrm>
            <a:off x="4523740" y="4556125"/>
            <a:ext cx="792480" cy="460375"/>
          </a:xfrm>
          <a:prstGeom prst="rect">
            <a:avLst/>
          </a:prstGeom>
          <a:noFill/>
        </p:spPr>
        <p:txBody>
          <a:bodyPr wrap="none" rtlCol="0">
            <a:spAutoFit/>
          </a:bodyPr>
          <a:p>
            <a:r>
              <a:rPr lang="zh-CN" altLang="en-US" sz="2400"/>
              <a:t>西南</a:t>
            </a:r>
            <a:endParaRPr lang="zh-CN" altLang="en-US" sz="2400"/>
          </a:p>
        </p:txBody>
      </p:sp>
      <p:sp>
        <p:nvSpPr>
          <p:cNvPr id="29" name="文本框 28"/>
          <p:cNvSpPr txBox="1"/>
          <p:nvPr/>
        </p:nvSpPr>
        <p:spPr>
          <a:xfrm>
            <a:off x="7813040" y="4683760"/>
            <a:ext cx="792480" cy="460375"/>
          </a:xfrm>
          <a:prstGeom prst="rect">
            <a:avLst/>
          </a:prstGeom>
          <a:noFill/>
        </p:spPr>
        <p:txBody>
          <a:bodyPr wrap="none" rtlCol="0">
            <a:spAutoFit/>
          </a:bodyPr>
          <a:p>
            <a:r>
              <a:rPr lang="zh-CN" altLang="en-US" sz="2400"/>
              <a:t>东南</a:t>
            </a:r>
            <a:endParaRPr lang="zh-CN" altLang="en-US" sz="2400"/>
          </a:p>
        </p:txBody>
      </p:sp>
      <p:sp>
        <p:nvSpPr>
          <p:cNvPr id="2" name="文本框 1"/>
          <p:cNvSpPr txBox="1"/>
          <p:nvPr/>
        </p:nvSpPr>
        <p:spPr>
          <a:xfrm>
            <a:off x="858183" y="350873"/>
            <a:ext cx="1415772" cy="461665"/>
          </a:xfrm>
          <a:prstGeom prst="rect">
            <a:avLst/>
          </a:prstGeom>
          <a:noFill/>
        </p:spPr>
        <p:txBody>
          <a:bodyPr wrap="none" rtlCol="0">
            <a:spAutoFit/>
          </a:bodyPr>
          <a:p>
            <a:r>
              <a:rPr kumimoji="1" lang="zh-CN" altLang="en-US" sz="2400" b="1" dirty="0"/>
              <a:t>新课导入</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p:tgtEl>
                                          <p:spTgt spid="23"/>
                                        </p:tgtEl>
                                        <p:attrNameLst>
                                          <p:attrName>ppt_y</p:attrName>
                                        </p:attrNameLst>
                                      </p:cBhvr>
                                      <p:tavLst>
                                        <p:tav tm="0">
                                          <p:val>
                                            <p:strVal val="#ppt_y+#ppt_h*1.125000"/>
                                          </p:val>
                                        </p:tav>
                                        <p:tav tm="100000">
                                          <p:val>
                                            <p:strVal val="#ppt_y"/>
                                          </p:val>
                                        </p:tav>
                                      </p:tavLst>
                                    </p:anim>
                                    <p:animEffect transition="in" filter="wipe(up)">
                                      <p:cBhvr>
                                        <p:cTn id="8" dur="500"/>
                                        <p:tgtEl>
                                          <p:spTgt spid="23"/>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p:tgtEl>
                                          <p:spTgt spid="24"/>
                                        </p:tgtEl>
                                        <p:attrNameLst>
                                          <p:attrName>ppt_y</p:attrName>
                                        </p:attrNameLst>
                                      </p:cBhvr>
                                      <p:tavLst>
                                        <p:tav tm="0">
                                          <p:val>
                                            <p:strVal val="#ppt_y+#ppt_h*1.125000"/>
                                          </p:val>
                                        </p:tav>
                                        <p:tav tm="100000">
                                          <p:val>
                                            <p:strVal val="#ppt_y"/>
                                          </p:val>
                                        </p:tav>
                                      </p:tavLst>
                                    </p:anim>
                                    <p:animEffect transition="in" filter="wipe(up)">
                                      <p:cBhvr>
                                        <p:cTn id="12" dur="500"/>
                                        <p:tgtEl>
                                          <p:spTgt spid="24"/>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p:tgtEl>
                                          <p:spTgt spid="25"/>
                                        </p:tgtEl>
                                        <p:attrNameLst>
                                          <p:attrName>ppt_y</p:attrName>
                                        </p:attrNameLst>
                                      </p:cBhvr>
                                      <p:tavLst>
                                        <p:tav tm="0">
                                          <p:val>
                                            <p:strVal val="#ppt_y+#ppt_h*1.125000"/>
                                          </p:val>
                                        </p:tav>
                                        <p:tav tm="100000">
                                          <p:val>
                                            <p:strVal val="#ppt_y"/>
                                          </p:val>
                                        </p:tav>
                                      </p:tavLst>
                                    </p:anim>
                                    <p:animEffect transition="in" filter="wipe(up)">
                                      <p:cBhvr>
                                        <p:cTn id="16" dur="500"/>
                                        <p:tgtEl>
                                          <p:spTgt spid="25"/>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500"/>
                                        <p:tgtEl>
                                          <p:spTgt spid="27"/>
                                        </p:tgtEl>
                                        <p:attrNameLst>
                                          <p:attrName>ppt_y</p:attrName>
                                        </p:attrNameLst>
                                      </p:cBhvr>
                                      <p:tavLst>
                                        <p:tav tm="0">
                                          <p:val>
                                            <p:strVal val="#ppt_y+#ppt_h*1.125000"/>
                                          </p:val>
                                        </p:tav>
                                        <p:tav tm="100000">
                                          <p:val>
                                            <p:strVal val="#ppt_y"/>
                                          </p:val>
                                        </p:tav>
                                      </p:tavLst>
                                    </p:anim>
                                    <p:animEffect transition="in" filter="wipe(up)">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p:tgtEl>
                                          <p:spTgt spid="26"/>
                                        </p:tgtEl>
                                        <p:attrNameLst>
                                          <p:attrName>ppt_y</p:attrName>
                                        </p:attrNameLst>
                                      </p:cBhvr>
                                      <p:tavLst>
                                        <p:tav tm="0">
                                          <p:val>
                                            <p:strVal val="#ppt_y+#ppt_h*1.125000"/>
                                          </p:val>
                                        </p:tav>
                                        <p:tav tm="100000">
                                          <p:val>
                                            <p:strVal val="#ppt_y"/>
                                          </p:val>
                                        </p:tav>
                                      </p:tavLst>
                                    </p:anim>
                                    <p:animEffect transition="in" filter="wipe(up)">
                                      <p:cBhvr>
                                        <p:cTn id="28" dur="500"/>
                                        <p:tgtEl>
                                          <p:spTgt spid="26"/>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p:tgtEl>
                                          <p:spTgt spid="28"/>
                                        </p:tgtEl>
                                        <p:attrNameLst>
                                          <p:attrName>ppt_y</p:attrName>
                                        </p:attrNameLst>
                                      </p:cBhvr>
                                      <p:tavLst>
                                        <p:tav tm="0">
                                          <p:val>
                                            <p:strVal val="#ppt_y+#ppt_h*1.125000"/>
                                          </p:val>
                                        </p:tav>
                                        <p:tav tm="100000">
                                          <p:val>
                                            <p:strVal val="#ppt_y"/>
                                          </p:val>
                                        </p:tav>
                                      </p:tavLst>
                                    </p:anim>
                                    <p:animEffect transition="in" filter="wipe(up)">
                                      <p:cBhvr>
                                        <p:cTn id="34" dur="500"/>
                                        <p:tgtEl>
                                          <p:spTgt spid="28"/>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grpId="0" nodeType="click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500"/>
                                        <p:tgtEl>
                                          <p:spTgt spid="29"/>
                                        </p:tgtEl>
                                        <p:attrNameLst>
                                          <p:attrName>ppt_y</p:attrName>
                                        </p:attrNameLst>
                                      </p:cBhvr>
                                      <p:tavLst>
                                        <p:tav tm="0">
                                          <p:val>
                                            <p:strVal val="#ppt_y+#ppt_h*1.125000"/>
                                          </p:val>
                                        </p:tav>
                                        <p:tav tm="100000">
                                          <p:val>
                                            <p:strVal val="#ppt_y"/>
                                          </p:val>
                                        </p:tav>
                                      </p:tavLst>
                                    </p:anim>
                                    <p:animEffect transition="in" filter="wipe(up)">
                                      <p:cBhvr>
                                        <p:cTn id="4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7" grpId="0"/>
      <p:bldP spid="26" grpId="0"/>
      <p:bldP spid="28" grpId="0"/>
      <p:bldP spid="29"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14" name="组合 13"/>
          <p:cNvGrpSpPr/>
          <p:nvPr/>
        </p:nvGrpSpPr>
        <p:grpSpPr>
          <a:xfrm>
            <a:off x="648970" y="1343025"/>
            <a:ext cx="5687060" cy="4203700"/>
            <a:chOff x="542" y="2115"/>
            <a:chExt cx="8956" cy="6620"/>
          </a:xfrm>
        </p:grpSpPr>
        <p:sp>
          <p:nvSpPr>
            <p:cNvPr id="13" name="圆角矩形 12"/>
            <p:cNvSpPr/>
            <p:nvPr/>
          </p:nvSpPr>
          <p:spPr>
            <a:xfrm>
              <a:off x="542" y="2115"/>
              <a:ext cx="8956" cy="6621"/>
            </a:xfrm>
            <a:prstGeom prst="roundRect">
              <a:avLst/>
            </a:prstGeom>
            <a:solidFill>
              <a:schemeClr val="accent4">
                <a:lumMod val="60000"/>
                <a:lumOff val="4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2" name="图片 11" descr="图片5"/>
            <p:cNvPicPr>
              <a:picLocks noChangeAspect="1"/>
            </p:cNvPicPr>
            <p:nvPr/>
          </p:nvPicPr>
          <p:blipFill>
            <a:blip r:embed="rId2"/>
            <a:stretch>
              <a:fillRect/>
            </a:stretch>
          </p:blipFill>
          <p:spPr>
            <a:xfrm>
              <a:off x="867" y="2831"/>
              <a:ext cx="8101" cy="5400"/>
            </a:xfrm>
            <a:prstGeom prst="rect">
              <a:avLst/>
            </a:prstGeom>
          </p:spPr>
        </p:pic>
      </p:grpSp>
      <p:sp>
        <p:nvSpPr>
          <p:cNvPr id="5" name="矩形 4"/>
          <p:cNvSpPr/>
          <p:nvPr/>
        </p:nvSpPr>
        <p:spPr>
          <a:xfrm>
            <a:off x="6715125" y="2237105"/>
            <a:ext cx="4808220" cy="286131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latinLnBrk="1" hangingPunct="1">
              <a:lnSpc>
                <a:spcPct val="150000"/>
              </a:lnSpc>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以灯塔为观测点：</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eaLnBrk="1" latinLnBrk="1" hangingPunct="1">
              <a:lnSpc>
                <a:spcPct val="15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岛在</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__</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_</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_</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偏</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__</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__</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___ </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的方向上，</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eaLnBrk="1" latinLnBrk="1" hangingPunct="1">
              <a:lnSpc>
                <a:spcPct val="150000"/>
              </a:lnSpc>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距离是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_</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__</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_</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_</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_</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米；</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eaLnBrk="1" latinLnBrk="1" hangingPunct="1">
              <a:lnSpc>
                <a:spcPct val="15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B</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岛在</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_</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_</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__</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偏</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__</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__</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__ </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的方向上，</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eaLnBrk="1" latinLnBrk="1" hangingPunct="1">
              <a:lnSpc>
                <a:spcPct val="150000"/>
              </a:lnSpc>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距离是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_</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_</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_</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_</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__</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米。</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nvSpPr>
        <p:spPr>
          <a:xfrm>
            <a:off x="7666393" y="2891000"/>
            <a:ext cx="487680" cy="460375"/>
          </a:xfrm>
          <a:prstGeom prst="rect">
            <a:avLst/>
          </a:prstGeom>
          <a:noFill/>
          <a:ln w="9525">
            <a:noFill/>
          </a:ln>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latinLnBrk="1" hangingPunct="1"/>
            <a:r>
              <a:rPr lang="zh-CN" altLang="en-US" sz="2400" dirty="0">
                <a:solidFill>
                  <a:srgbClr val="FF0000"/>
                </a:solidFill>
                <a:latin typeface="微软雅黑" panose="020B0503020204020204" pitchFamily="34" charset="-122"/>
                <a:ea typeface="微软雅黑" panose="020B0503020204020204" pitchFamily="34" charset="-122"/>
              </a:rPr>
              <a:t>北</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7" name="矩形 6"/>
          <p:cNvSpPr/>
          <p:nvPr/>
        </p:nvSpPr>
        <p:spPr>
          <a:xfrm>
            <a:off x="8484247" y="2890959"/>
            <a:ext cx="980440" cy="460375"/>
          </a:xfrm>
          <a:prstGeom prst="rect">
            <a:avLst/>
          </a:prstGeom>
          <a:noFill/>
          <a:ln w="9525">
            <a:noFill/>
          </a:ln>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latinLnBrk="1" hangingPunct="1"/>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东</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45°</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矩形 7"/>
          <p:cNvSpPr/>
          <p:nvPr/>
        </p:nvSpPr>
        <p:spPr>
          <a:xfrm>
            <a:off x="7666355" y="3449955"/>
            <a:ext cx="1086485" cy="460375"/>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latinLnBrk="1" hangingPunct="1"/>
            <a:r>
              <a:rPr lang="en-US" altLang="zh-CN" sz="2400" dirty="0">
                <a:solidFill>
                  <a:srgbClr val="FF0000"/>
                </a:solidFill>
                <a:latin typeface="微软雅黑" panose="020B0503020204020204" pitchFamily="34" charset="-122"/>
                <a:ea typeface="微软雅黑" panose="020B0503020204020204" pitchFamily="34" charset="-122"/>
              </a:rPr>
              <a:t>3000</a:t>
            </a:r>
            <a:endParaRPr lang="en-US" altLang="zh-CN" sz="2400" dirty="0">
              <a:solidFill>
                <a:srgbClr val="FF0000"/>
              </a:solidFill>
              <a:latin typeface="微软雅黑" panose="020B0503020204020204" pitchFamily="34" charset="-122"/>
              <a:ea typeface="微软雅黑" panose="020B0503020204020204" pitchFamily="34" charset="-122"/>
            </a:endParaRPr>
          </a:p>
        </p:txBody>
      </p:sp>
      <p:sp>
        <p:nvSpPr>
          <p:cNvPr id="9" name="矩形 8"/>
          <p:cNvSpPr/>
          <p:nvPr/>
        </p:nvSpPr>
        <p:spPr>
          <a:xfrm>
            <a:off x="7666117" y="3963390"/>
            <a:ext cx="487680" cy="460375"/>
          </a:xfrm>
          <a:prstGeom prst="rect">
            <a:avLst/>
          </a:prstGeom>
          <a:noFill/>
          <a:ln w="9525">
            <a:noFill/>
          </a:ln>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latinLnBrk="1" hangingPunct="1"/>
            <a:r>
              <a:rPr lang="zh-CN" altLang="en-US" sz="2400" dirty="0">
                <a:solidFill>
                  <a:srgbClr val="FF0000"/>
                </a:solidFill>
                <a:latin typeface="微软雅黑" panose="020B0503020204020204" pitchFamily="34" charset="-122"/>
                <a:ea typeface="微软雅黑" panose="020B0503020204020204" pitchFamily="34" charset="-122"/>
              </a:rPr>
              <a:t>西</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10" name="矩形 9"/>
          <p:cNvSpPr/>
          <p:nvPr/>
        </p:nvSpPr>
        <p:spPr>
          <a:xfrm>
            <a:off x="8477800" y="3976180"/>
            <a:ext cx="986790" cy="460375"/>
          </a:xfrm>
          <a:prstGeom prst="rect">
            <a:avLst/>
          </a:prstGeom>
          <a:noFill/>
          <a:ln w="9525">
            <a:noFill/>
          </a:ln>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latinLnBrk="1" hangingPunct="1"/>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南</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30°</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矩形 10"/>
          <p:cNvSpPr/>
          <p:nvPr/>
        </p:nvSpPr>
        <p:spPr>
          <a:xfrm>
            <a:off x="7666626" y="4544439"/>
            <a:ext cx="896620" cy="460375"/>
          </a:xfrm>
          <a:prstGeom prst="rect">
            <a:avLst/>
          </a:prstGeom>
          <a:noFill/>
          <a:ln w="9525">
            <a:noFill/>
          </a:ln>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latinLnBrk="1" hangingPunct="1"/>
            <a:r>
              <a:rPr lang="en-US" altLang="zh-CN" sz="2400" dirty="0">
                <a:solidFill>
                  <a:srgbClr val="FF0000"/>
                </a:solidFill>
                <a:latin typeface="微软雅黑" panose="020B0503020204020204" pitchFamily="34" charset="-122"/>
                <a:ea typeface="微软雅黑" panose="020B0503020204020204" pitchFamily="34" charset="-122"/>
              </a:rPr>
              <a:t>4000</a:t>
            </a:r>
            <a:endParaRPr lang="en-US" altLang="zh-CN" sz="2400" dirty="0">
              <a:solidFill>
                <a:srgbClr val="FF0000"/>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grpId="0" nodeType="clickEffect">
                                  <p:stCondLst>
                                    <p:cond delay="0"/>
                                  </p:stCondLst>
                                  <p:childTnLst>
                                    <p:set>
                                      <p:cBhvr>
                                        <p:cTn id="19" dur="500" fill="hold">
                                          <p:stCondLst>
                                            <p:cond delay="0"/>
                                          </p:stCondLst>
                                        </p:cTn>
                                        <p:tgtEl>
                                          <p:spTgt spid="8"/>
                                        </p:tgtEl>
                                        <p:attrNameLst>
                                          <p:attrName>style.visibility</p:attrName>
                                        </p:attrNameLst>
                                      </p:cBhvr>
                                      <p:to>
                                        <p:strVal val="visible"/>
                                      </p:to>
                                    </p:set>
                                    <p:animEffect transition="in" filter="wheel(1)">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grpId="0" nodeType="clickEffect">
                                  <p:stCondLst>
                                    <p:cond delay="0"/>
                                  </p:stCondLst>
                                  <p:childTnLst>
                                    <p:set>
                                      <p:cBhvr>
                                        <p:cTn id="29" dur="500"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 calcmode="lin" valueType="num">
                                      <p:cBhvr>
                                        <p:cTn id="32" dur="500" fill="hold"/>
                                        <p:tgtEl>
                                          <p:spTgt spid="10"/>
                                        </p:tgtEl>
                                        <p:attrNameLst>
                                          <p:attrName>style.rotation</p:attrName>
                                        </p:attrNameLst>
                                      </p:cBhvr>
                                      <p:tavLst>
                                        <p:tav tm="0">
                                          <p:val>
                                            <p:fltVal val="90"/>
                                          </p:val>
                                        </p:tav>
                                        <p:tav tm="100000">
                                          <p:val>
                                            <p:fltVal val="0"/>
                                          </p:val>
                                        </p:tav>
                                      </p:tavLst>
                                    </p:anim>
                                    <p:animEffect transition="in" filter="fade">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pic>
        <p:nvPicPr>
          <p:cNvPr id="9" name="图片 8" descr="/Users/weiqingqing/Desktop/1903_Hua [转换].png1903_Hua [转换]"/>
          <p:cNvPicPr>
            <a:picLocks noChangeAspect="1"/>
          </p:cNvPicPr>
          <p:nvPr/>
        </p:nvPicPr>
        <p:blipFill>
          <a:blip r:embed="rId2"/>
          <a:srcRect l="30395" t="12542" r="25687" b="42517"/>
          <a:stretch>
            <a:fillRect/>
          </a:stretch>
        </p:blipFill>
        <p:spPr>
          <a:xfrm>
            <a:off x="2056130" y="995045"/>
            <a:ext cx="8708390" cy="5318760"/>
          </a:xfrm>
          <a:prstGeom prst="rect">
            <a:avLst/>
          </a:prstGeom>
        </p:spPr>
      </p:pic>
      <p:sp>
        <p:nvSpPr>
          <p:cNvPr id="3" name="文本框 2"/>
          <p:cNvSpPr txBox="1"/>
          <p:nvPr/>
        </p:nvSpPr>
        <p:spPr>
          <a:xfrm>
            <a:off x="3244850" y="2014855"/>
            <a:ext cx="3840480" cy="460375"/>
          </a:xfrm>
          <a:prstGeom prst="rect">
            <a:avLst/>
          </a:prstGeom>
          <a:noFill/>
        </p:spPr>
        <p:txBody>
          <a:bodyPr wrap="none" rtlCol="0">
            <a:spAutoFit/>
          </a:bodyPr>
          <a:p>
            <a:r>
              <a:rPr lang="zh-CN" altLang="en-US" sz="2400">
                <a:solidFill>
                  <a:schemeClr val="bg1"/>
                </a:solidFill>
              </a:rPr>
              <a:t>确定物体的位置的两个条件</a:t>
            </a:r>
            <a:endParaRPr lang="zh-CN" altLang="en-US" sz="2400">
              <a:solidFill>
                <a:schemeClr val="bg1"/>
              </a:solidFill>
            </a:endParaRPr>
          </a:p>
        </p:txBody>
      </p:sp>
      <p:pic>
        <p:nvPicPr>
          <p:cNvPr id="5" name="图片 4" descr="图片7"/>
          <p:cNvPicPr>
            <a:picLocks noChangeAspect="1"/>
          </p:cNvPicPr>
          <p:nvPr/>
        </p:nvPicPr>
        <p:blipFill>
          <a:blip r:embed="rId3"/>
          <a:stretch>
            <a:fillRect/>
          </a:stretch>
        </p:blipFill>
        <p:spPr>
          <a:xfrm>
            <a:off x="4848860" y="2327275"/>
            <a:ext cx="5113655" cy="3156585"/>
          </a:xfrm>
          <a:prstGeom prst="rect">
            <a:avLst/>
          </a:prstGeom>
        </p:spPr>
      </p:pic>
      <p:grpSp>
        <p:nvGrpSpPr>
          <p:cNvPr id="7" name="组合 6"/>
          <p:cNvGrpSpPr/>
          <p:nvPr/>
        </p:nvGrpSpPr>
        <p:grpSpPr>
          <a:xfrm>
            <a:off x="3117850" y="2876550"/>
            <a:ext cx="1277620" cy="548640"/>
            <a:chOff x="4910" y="4530"/>
            <a:chExt cx="2012" cy="864"/>
          </a:xfrm>
        </p:grpSpPr>
        <p:sp>
          <p:nvSpPr>
            <p:cNvPr id="12" name="Rectangle 26"/>
            <p:cNvSpPr>
              <a:spLocks noChangeArrowheads="1"/>
            </p:cNvSpPr>
            <p:nvPr/>
          </p:nvSpPr>
          <p:spPr bwMode="auto">
            <a:xfrm>
              <a:off x="4910" y="4600"/>
              <a:ext cx="1768"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266700">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l" latinLnBrk="1"/>
              <a:r>
                <a:rPr lang="zh-CN" altLang="en-US"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方向</a:t>
              </a:r>
              <a:endParaRPr lang="zh-CN" altLang="en-US"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圆角矩形 5"/>
            <p:cNvSpPr/>
            <p:nvPr/>
          </p:nvSpPr>
          <p:spPr>
            <a:xfrm>
              <a:off x="5110" y="4530"/>
              <a:ext cx="1812" cy="865"/>
            </a:xfrm>
            <a:prstGeom prst="roundRect">
              <a:avLst/>
            </a:prstGeom>
            <a:noFill/>
            <a:ln w="571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8" name="组合 7"/>
          <p:cNvGrpSpPr/>
          <p:nvPr/>
        </p:nvGrpSpPr>
        <p:grpSpPr>
          <a:xfrm>
            <a:off x="3116580" y="3782695"/>
            <a:ext cx="1277620" cy="549275"/>
            <a:chOff x="4910" y="4530"/>
            <a:chExt cx="2012" cy="865"/>
          </a:xfrm>
        </p:grpSpPr>
        <p:sp>
          <p:nvSpPr>
            <p:cNvPr id="14" name="Rectangle 26"/>
            <p:cNvSpPr>
              <a:spLocks noChangeArrowheads="1"/>
            </p:cNvSpPr>
            <p:nvPr/>
          </p:nvSpPr>
          <p:spPr bwMode="auto">
            <a:xfrm>
              <a:off x="4910" y="4600"/>
              <a:ext cx="1768"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266700">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l" latinLnBrk="1"/>
              <a:r>
                <a:rPr lang="zh-CN" altLang="en-US"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距离</a:t>
              </a:r>
              <a:endParaRPr lang="zh-CN" altLang="en-US"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圆角矩形 15"/>
            <p:cNvSpPr/>
            <p:nvPr/>
          </p:nvSpPr>
          <p:spPr>
            <a:xfrm>
              <a:off x="5110" y="4530"/>
              <a:ext cx="1812" cy="865"/>
            </a:xfrm>
            <a:prstGeom prst="roundRect">
              <a:avLst/>
            </a:prstGeom>
            <a:noFill/>
            <a:ln w="571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19" name="图片 18" descr="图片159"/>
          <p:cNvPicPr>
            <a:picLocks noChangeAspect="1"/>
          </p:cNvPicPr>
          <p:nvPr/>
        </p:nvPicPr>
        <p:blipFill>
          <a:blip r:embed="rId4"/>
          <a:stretch>
            <a:fillRect/>
          </a:stretch>
        </p:blipFill>
        <p:spPr>
          <a:xfrm>
            <a:off x="857885" y="2014855"/>
            <a:ext cx="2106295" cy="46075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ppt_y</p:attrName>
                                        </p:attrNameLst>
                                      </p:cBhvr>
                                      <p:tavLst>
                                        <p:tav tm="0">
                                          <p:val>
                                            <p:strVal val="#ppt_y+#ppt_h*1.125000"/>
                                          </p:val>
                                        </p:tav>
                                        <p:tav tm="100000">
                                          <p:val>
                                            <p:strVal val="#ppt_y"/>
                                          </p:val>
                                        </p:tav>
                                      </p:tavLst>
                                    </p:anim>
                                    <p:animEffect transition="in" filter="wipe(up)">
                                      <p:cBhvr>
                                        <p:cTn id="14" dur="500"/>
                                        <p:tgtEl>
                                          <p:spTgt spid="7"/>
                                        </p:tgtEl>
                                      </p:cBhvr>
                                    </p:animEffect>
                                  </p:childTnLst>
                                </p:cTn>
                              </p:par>
                              <p:par>
                                <p:cTn id="15" presetID="12" presetClass="entr" presetSubtype="4"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par>
                                <p:cTn id="19" presetID="1"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2361565" y="1054100"/>
            <a:ext cx="7726045" cy="1368371"/>
            <a:chOff x="6557" y="1295"/>
            <a:chExt cx="12167" cy="2355"/>
          </a:xfrm>
        </p:grpSpPr>
        <p:grpSp>
          <p:nvGrpSpPr>
            <p:cNvPr id="5" name="组合 4"/>
            <p:cNvGrpSpPr/>
            <p:nvPr/>
          </p:nvGrpSpPr>
          <p:grpSpPr>
            <a:xfrm rot="0">
              <a:off x="6557" y="1295"/>
              <a:ext cx="12167" cy="2355"/>
              <a:chOff x="11732" y="6237"/>
              <a:chExt cx="5252" cy="1361"/>
            </a:xfrm>
          </p:grpSpPr>
          <p:sp>
            <p:nvSpPr>
              <p:cNvPr id="21" name="圆角矩形 20"/>
              <p:cNvSpPr/>
              <p:nvPr/>
            </p:nvSpPr>
            <p:spPr>
              <a:xfrm>
                <a:off x="11780" y="6302"/>
                <a:ext cx="5155" cy="1212"/>
              </a:xfrm>
              <a:prstGeom prst="roundRect">
                <a:avLst/>
              </a:prstGeom>
              <a:solidFill>
                <a:srgbClr val="A9DA74"/>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圆角矩形标注 29"/>
              <p:cNvSpPr/>
              <p:nvPr/>
            </p:nvSpPr>
            <p:spPr>
              <a:xfrm>
                <a:off x="11732" y="6237"/>
                <a:ext cx="5252" cy="1361"/>
              </a:xfrm>
              <a:prstGeom prst="wedgeRoundRectCallout">
                <a:avLst>
                  <a:gd name="adj1" fmla="val -53567"/>
                  <a:gd name="adj2" fmla="val 52185"/>
                  <a:gd name="adj3" fmla="val 16667"/>
                </a:avLst>
              </a:prstGeom>
              <a:noFill/>
              <a:ln w="22225">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文本框 3"/>
            <p:cNvSpPr txBox="1"/>
            <p:nvPr/>
          </p:nvSpPr>
          <p:spPr>
            <a:xfrm>
              <a:off x="6808" y="1407"/>
              <a:ext cx="11916" cy="2063"/>
            </a:xfrm>
            <a:prstGeom prst="rect">
              <a:avLst/>
            </a:prstGeom>
            <a:noFill/>
          </p:spPr>
          <p:txBody>
            <a:bodyPr wrap="square" rtlCol="0" anchor="t">
              <a:spAutoFit/>
            </a:bodyPr>
            <a:p>
              <a:pPr eaLnBrk="1" latinLnBrk="1" hangingPunct="1">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目前台风中心位于</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市东偏南</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方向、距离</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市</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600km</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latinLnBrk="1" hangingPunct="1">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的洋面上，正以</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千米</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时的速度沿直线向</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市移动。</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101" name="图片 100"/>
          <p:cNvPicPr/>
          <p:nvPr/>
        </p:nvPicPr>
        <p:blipFill>
          <a:blip r:embed="rId2">
            <a:clrChange>
              <a:clrFrom>
                <a:srgbClr val="FFFFFF">
                  <a:alpha val="100000"/>
                </a:srgbClr>
              </a:clrFrom>
              <a:clrTo>
                <a:srgbClr val="FFFFFF">
                  <a:alpha val="100000"/>
                  <a:alpha val="0"/>
                </a:srgbClr>
              </a:clrTo>
            </a:clrChange>
          </a:blip>
          <a:stretch>
            <a:fillRect/>
          </a:stretch>
        </p:blipFill>
        <p:spPr>
          <a:xfrm flipH="1">
            <a:off x="857885" y="2519045"/>
            <a:ext cx="5307965" cy="412686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8" name="文本框 7"/>
          <p:cNvSpPr txBox="1"/>
          <p:nvPr/>
        </p:nvSpPr>
        <p:spPr>
          <a:xfrm>
            <a:off x="2705100" y="5154930"/>
            <a:ext cx="6781800" cy="460375"/>
          </a:xfrm>
          <a:prstGeom prst="rect">
            <a:avLst/>
          </a:prstGeom>
          <a:noFill/>
        </p:spPr>
        <p:txBody>
          <a:bodyPr wrap="none" rtlCol="0">
            <a:spAutoFit/>
          </a:bodyPr>
          <a:p>
            <a:pPr algn="l"/>
            <a:r>
              <a:rPr lang="zh-CN" altLang="en-US" sz="2400">
                <a:latin typeface="微软雅黑" panose="020B0503020204020204" pitchFamily="34" charset="-122"/>
                <a:ea typeface="微软雅黑" panose="020B0503020204020204" pitchFamily="34" charset="-122"/>
                <a:cs typeface="微软雅黑" panose="020B0503020204020204" pitchFamily="34" charset="-122"/>
              </a:rPr>
              <a:t>台风中心是从</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市的（</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）方向向（</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）偏</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30</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9" name="组合 8"/>
          <p:cNvGrpSpPr/>
          <p:nvPr/>
        </p:nvGrpSpPr>
        <p:grpSpPr>
          <a:xfrm>
            <a:off x="2361565" y="1054100"/>
            <a:ext cx="7726045" cy="1368371"/>
            <a:chOff x="6557" y="1295"/>
            <a:chExt cx="12167" cy="2355"/>
          </a:xfrm>
        </p:grpSpPr>
        <p:grpSp>
          <p:nvGrpSpPr>
            <p:cNvPr id="10" name="组合 9"/>
            <p:cNvGrpSpPr/>
            <p:nvPr/>
          </p:nvGrpSpPr>
          <p:grpSpPr>
            <a:xfrm rot="0">
              <a:off x="6557" y="1295"/>
              <a:ext cx="12167" cy="2355"/>
              <a:chOff x="11732" y="6237"/>
              <a:chExt cx="5252" cy="1361"/>
            </a:xfrm>
          </p:grpSpPr>
          <p:sp>
            <p:nvSpPr>
              <p:cNvPr id="11" name="圆角矩形 10"/>
              <p:cNvSpPr/>
              <p:nvPr/>
            </p:nvSpPr>
            <p:spPr>
              <a:xfrm>
                <a:off x="11780" y="6302"/>
                <a:ext cx="5155" cy="1212"/>
              </a:xfrm>
              <a:prstGeom prst="roundRect">
                <a:avLst/>
              </a:prstGeom>
              <a:solidFill>
                <a:srgbClr val="A9DA74"/>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圆角矩形标注 11"/>
              <p:cNvSpPr/>
              <p:nvPr/>
            </p:nvSpPr>
            <p:spPr>
              <a:xfrm>
                <a:off x="11732" y="6237"/>
                <a:ext cx="5252" cy="1361"/>
              </a:xfrm>
              <a:prstGeom prst="wedgeRoundRectCallout">
                <a:avLst>
                  <a:gd name="adj1" fmla="val -49597"/>
                  <a:gd name="adj2" fmla="val 32601"/>
                  <a:gd name="adj3" fmla="val 16667"/>
                </a:avLst>
              </a:prstGeom>
              <a:noFill/>
              <a:ln w="22225">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3" name="文本框 12"/>
            <p:cNvSpPr txBox="1"/>
            <p:nvPr/>
          </p:nvSpPr>
          <p:spPr>
            <a:xfrm>
              <a:off x="6808" y="1407"/>
              <a:ext cx="11916" cy="2063"/>
            </a:xfrm>
            <a:prstGeom prst="rect">
              <a:avLst/>
            </a:prstGeom>
            <a:noFill/>
          </p:spPr>
          <p:txBody>
            <a:bodyPr wrap="square" rtlCol="0" anchor="t">
              <a:spAutoFit/>
            </a:bodyPr>
            <a:p>
              <a:pPr eaLnBrk="1" latinLnBrk="1" hangingPunct="1">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目前台风中心位于</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市东偏南</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方向、距离</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市</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600km</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latinLnBrk="1" hangingPunct="1">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的洋面上，正以</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千米</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时的速度沿直线向</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市移动。</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7" name="组合 16"/>
          <p:cNvGrpSpPr/>
          <p:nvPr/>
        </p:nvGrpSpPr>
        <p:grpSpPr>
          <a:xfrm>
            <a:off x="2224405" y="4064000"/>
            <a:ext cx="7640320" cy="1948699"/>
            <a:chOff x="3584" y="4767"/>
            <a:chExt cx="12032" cy="3753"/>
          </a:xfrm>
        </p:grpSpPr>
        <p:sp>
          <p:nvSpPr>
            <p:cNvPr id="7" name="文本框 6"/>
            <p:cNvSpPr txBox="1"/>
            <p:nvPr/>
          </p:nvSpPr>
          <p:spPr>
            <a:xfrm>
              <a:off x="5516" y="5564"/>
              <a:ext cx="7860" cy="887"/>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台风的位置是以（</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）为观测点。</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0" name="组合 39"/>
            <p:cNvGrpSpPr/>
            <p:nvPr/>
          </p:nvGrpSpPr>
          <p:grpSpPr>
            <a:xfrm rot="0">
              <a:off x="3584" y="4767"/>
              <a:ext cx="12032" cy="3753"/>
              <a:chOff x="1895" y="4083"/>
              <a:chExt cx="7143" cy="2324"/>
            </a:xfrm>
          </p:grpSpPr>
          <p:sp>
            <p:nvSpPr>
              <p:cNvPr id="38" name="圆角矩形 37"/>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14" name="文本框 13"/>
          <p:cNvSpPr txBox="1"/>
          <p:nvPr/>
        </p:nvSpPr>
        <p:spPr>
          <a:xfrm>
            <a:off x="5899150" y="4478020"/>
            <a:ext cx="702310" cy="460375"/>
          </a:xfrm>
          <a:prstGeom prst="rect">
            <a:avLst/>
          </a:prstGeom>
          <a:noFill/>
        </p:spPr>
        <p:txBody>
          <a:bodyPr wrap="none" rtlCol="0">
            <a:spAutoFit/>
          </a:bodyPr>
          <a:p>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市</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文本框 14"/>
          <p:cNvSpPr txBox="1"/>
          <p:nvPr/>
        </p:nvSpPr>
        <p:spPr>
          <a:xfrm>
            <a:off x="5685790" y="5154930"/>
            <a:ext cx="487680" cy="460375"/>
          </a:xfrm>
          <a:prstGeom prst="rect">
            <a:avLst/>
          </a:prstGeom>
          <a:noFill/>
        </p:spPr>
        <p:txBody>
          <a:bodyPr wrap="none" rtlCol="0">
            <a:spAutoFit/>
          </a:bodyPr>
          <a:p>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东</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7589520" y="5154930"/>
            <a:ext cx="487680" cy="460375"/>
          </a:xfrm>
          <a:prstGeom prst="rect">
            <a:avLst/>
          </a:prstGeom>
          <a:noFill/>
        </p:spPr>
        <p:txBody>
          <a:bodyPr wrap="none" rtlCol="0">
            <a:spAutoFit/>
          </a:bodyPr>
          <a:p>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南</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3" name="组合 22"/>
          <p:cNvGrpSpPr/>
          <p:nvPr/>
        </p:nvGrpSpPr>
        <p:grpSpPr>
          <a:xfrm>
            <a:off x="1245235" y="2613025"/>
            <a:ext cx="4545330" cy="986790"/>
            <a:chOff x="2467" y="3370"/>
            <a:chExt cx="7158" cy="1554"/>
          </a:xfrm>
        </p:grpSpPr>
        <p:pic>
          <p:nvPicPr>
            <p:cNvPr id="19" name="图片 18" descr="图片2"/>
            <p:cNvPicPr>
              <a:picLocks noChangeAspect="1"/>
            </p:cNvPicPr>
            <p:nvPr/>
          </p:nvPicPr>
          <p:blipFill>
            <a:blip r:embed="rId2"/>
            <a:stretch>
              <a:fillRect/>
            </a:stretch>
          </p:blipFill>
          <p:spPr>
            <a:xfrm rot="2700000">
              <a:off x="2447" y="3390"/>
              <a:ext cx="1555" cy="1515"/>
            </a:xfrm>
            <a:prstGeom prst="rect">
              <a:avLst/>
            </a:prstGeom>
          </p:spPr>
        </p:pic>
        <p:grpSp>
          <p:nvGrpSpPr>
            <p:cNvPr id="20" name="组合 19"/>
            <p:cNvGrpSpPr/>
            <p:nvPr/>
          </p:nvGrpSpPr>
          <p:grpSpPr>
            <a:xfrm rot="0">
              <a:off x="3937" y="3735"/>
              <a:ext cx="5688" cy="1141"/>
              <a:chOff x="5488" y="1621"/>
              <a:chExt cx="12197" cy="3351"/>
            </a:xfrm>
          </p:grpSpPr>
          <p:grpSp>
            <p:nvGrpSpPr>
              <p:cNvPr id="22" name="组合 21"/>
              <p:cNvGrpSpPr/>
              <p:nvPr/>
            </p:nvGrpSpPr>
            <p:grpSpPr>
              <a:xfrm>
                <a:off x="5488" y="1621"/>
                <a:ext cx="12197" cy="3351"/>
                <a:chOff x="5488" y="1621"/>
                <a:chExt cx="12197" cy="3351"/>
              </a:xfrm>
            </p:grpSpPr>
            <p:sp>
              <p:nvSpPr>
                <p:cNvPr id="26" name="圆角矩形 25"/>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圆角矩形 27"/>
              <p:cNvSpPr/>
              <p:nvPr/>
            </p:nvSpPr>
            <p:spPr>
              <a:xfrm>
                <a:off x="5652" y="1932"/>
                <a:ext cx="11815" cy="2631"/>
              </a:xfrm>
              <a:prstGeom prst="roundRect">
                <a:avLst/>
              </a:prstGeom>
              <a:solidFill>
                <a:srgbClr val="F4A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8" name="文本框 17"/>
            <p:cNvSpPr txBox="1"/>
            <p:nvPr/>
          </p:nvSpPr>
          <p:spPr>
            <a:xfrm>
              <a:off x="4175" y="3926"/>
              <a:ext cx="5088" cy="725"/>
            </a:xfrm>
            <a:prstGeom prst="rect">
              <a:avLst/>
            </a:prstGeom>
            <a:noFill/>
          </p:spPr>
          <p:txBody>
            <a:bodyPr wrap="none" rtlCol="0">
              <a:spAutoFit/>
            </a:bodyPr>
            <a:p>
              <a:r>
                <a:rPr lang="zh-CN" altLang="en-US" sz="2400"/>
                <a:t>确定观测点，测定方向</a:t>
              </a:r>
              <a:endParaRPr lang="zh-CN" altLang="en-US" sz="2400"/>
            </a:p>
          </p:txBody>
        </p:sp>
      </p:grpSp>
      <p:sp>
        <p:nvSpPr>
          <p:cNvPr id="24" name="圆角矩形 23"/>
          <p:cNvSpPr/>
          <p:nvPr/>
        </p:nvSpPr>
        <p:spPr>
          <a:xfrm>
            <a:off x="4395470" y="1276985"/>
            <a:ext cx="3271520" cy="473075"/>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from="(-#ppt_w/2)" to="(#ppt_x)" calcmode="lin" valueType="num">
                                      <p:cBhvr>
                                        <p:cTn id="7" dur="600" fill="hold">
                                          <p:stCondLst>
                                            <p:cond delay="0"/>
                                          </p:stCondLst>
                                        </p:cTn>
                                        <p:tgtEl>
                                          <p:spTgt spid="23"/>
                                        </p:tgtEl>
                                        <p:attrNameLst>
                                          <p:attrName>ppt_x</p:attrName>
                                        </p:attrNameLst>
                                      </p:cBhvr>
                                    </p:anim>
                                    <p:anim from="0" to="-1.0" calcmode="lin" valueType="num">
                                      <p:cBhvr>
                                        <p:cTn id="8" dur="200" decel="50000" autoRev="1" fill="hold">
                                          <p:stCondLst>
                                            <p:cond delay="600"/>
                                          </p:stCondLst>
                                        </p:cTn>
                                        <p:tgtEl>
                                          <p:spTgt spid="23"/>
                                        </p:tgtEl>
                                        <p:attrNameLst>
                                          <p:attrName>xshear</p:attrName>
                                        </p:attrNameLst>
                                      </p:cBhvr>
                                    </p:anim>
                                    <p:animScale>
                                      <p:cBhvr>
                                        <p:cTn id="9" dur="200" decel="100000" autoRev="1" fill="hold">
                                          <p:stCondLst>
                                            <p:cond delay="600"/>
                                          </p:stCondLst>
                                        </p:cTn>
                                        <p:tgtEl>
                                          <p:spTgt spid="23"/>
                                        </p:tgtEl>
                                      </p:cBhvr>
                                      <p:from x="100000" y="100000"/>
                                      <p:to x="80000" y="100000"/>
                                    </p:animScale>
                                    <p:anim by="(#ppt_h/3+#ppt_w*0.1)" calcmode="lin" valueType="num">
                                      <p:cBhvr additive="sum">
                                        <p:cTn id="10" dur="200" decel="100000" autoRev="1" fill="hold">
                                          <p:stCondLst>
                                            <p:cond delay="600"/>
                                          </p:stCondLst>
                                        </p:cTn>
                                        <p:tgtEl>
                                          <p:spTgt spid="23"/>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p:cTn id="15" dur="500" fill="hold"/>
                                        <p:tgtEl>
                                          <p:spTgt spid="24"/>
                                        </p:tgtEl>
                                        <p:attrNameLst>
                                          <p:attrName>ppt_w</p:attrName>
                                        </p:attrNameLst>
                                      </p:cBhvr>
                                      <p:tavLst>
                                        <p:tav tm="0">
                                          <p:val>
                                            <p:fltVal val="0"/>
                                          </p:val>
                                        </p:tav>
                                        <p:tav tm="100000">
                                          <p:val>
                                            <p:strVal val="#ppt_w"/>
                                          </p:val>
                                        </p:tav>
                                      </p:tavLst>
                                    </p:anim>
                                    <p:anim calcmode="lin" valueType="num">
                                      <p:cBhvr>
                                        <p:cTn id="16" dur="500" fill="hold"/>
                                        <p:tgtEl>
                                          <p:spTgt spid="24"/>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p:tgtEl>
                                          <p:spTgt spid="17"/>
                                        </p:tgtEl>
                                        <p:attrNameLst>
                                          <p:attrName>ppt_y</p:attrName>
                                        </p:attrNameLst>
                                      </p:cBhvr>
                                      <p:tavLst>
                                        <p:tav tm="0">
                                          <p:val>
                                            <p:strVal val="#ppt_y+#ppt_h*1.125000"/>
                                          </p:val>
                                        </p:tav>
                                        <p:tav tm="100000">
                                          <p:val>
                                            <p:strVal val="#ppt_y"/>
                                          </p:val>
                                        </p:tav>
                                      </p:tavLst>
                                    </p:anim>
                                    <p:animEffect transition="in" filter="wipe(up)">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p:tgtEl>
                                          <p:spTgt spid="14"/>
                                        </p:tgtEl>
                                        <p:attrNameLst>
                                          <p:attrName>ppt_y</p:attrName>
                                        </p:attrNameLst>
                                      </p:cBhvr>
                                      <p:tavLst>
                                        <p:tav tm="0">
                                          <p:val>
                                            <p:strVal val="#ppt_y+#ppt_h*1.125000"/>
                                          </p:val>
                                        </p:tav>
                                        <p:tav tm="100000">
                                          <p:val>
                                            <p:strVal val="#ppt_y"/>
                                          </p:val>
                                        </p:tav>
                                      </p:tavLst>
                                    </p:anim>
                                    <p:animEffect transition="in" filter="wipe(up)">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p:tgtEl>
                                          <p:spTgt spid="8"/>
                                        </p:tgtEl>
                                        <p:attrNameLst>
                                          <p:attrName>ppt_y</p:attrName>
                                        </p:attrNameLst>
                                      </p:cBhvr>
                                      <p:tavLst>
                                        <p:tav tm="0">
                                          <p:val>
                                            <p:strVal val="#ppt_y+#ppt_h*1.125000"/>
                                          </p:val>
                                        </p:tav>
                                        <p:tav tm="100000">
                                          <p:val>
                                            <p:strVal val="#ppt_y"/>
                                          </p:val>
                                        </p:tav>
                                      </p:tavLst>
                                    </p:anim>
                                    <p:animEffect transition="in" filter="wipe(up)">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p:tgtEl>
                                          <p:spTgt spid="15"/>
                                        </p:tgtEl>
                                        <p:attrNameLst>
                                          <p:attrName>ppt_y</p:attrName>
                                        </p:attrNameLst>
                                      </p:cBhvr>
                                      <p:tavLst>
                                        <p:tav tm="0">
                                          <p:val>
                                            <p:strVal val="#ppt_y+#ppt_h*1.125000"/>
                                          </p:val>
                                        </p:tav>
                                        <p:tav tm="100000">
                                          <p:val>
                                            <p:strVal val="#ppt_y"/>
                                          </p:val>
                                        </p:tav>
                                      </p:tavLst>
                                    </p:anim>
                                    <p:animEffect transition="in" filter="wipe(up)">
                                      <p:cBhvr>
                                        <p:cTn id="40" dur="500"/>
                                        <p:tgtEl>
                                          <p:spTgt spid="15"/>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p:tgtEl>
                                          <p:spTgt spid="16"/>
                                        </p:tgtEl>
                                        <p:attrNameLst>
                                          <p:attrName>ppt_y</p:attrName>
                                        </p:attrNameLst>
                                      </p:cBhvr>
                                      <p:tavLst>
                                        <p:tav tm="0">
                                          <p:val>
                                            <p:strVal val="#ppt_y+#ppt_h*1.125000"/>
                                          </p:val>
                                        </p:tav>
                                        <p:tav tm="100000">
                                          <p:val>
                                            <p:strVal val="#ppt_y"/>
                                          </p:val>
                                        </p:tav>
                                      </p:tavLst>
                                    </p:anim>
                                    <p:animEffect transition="in" filter="wipe(up)">
                                      <p:cBhvr>
                                        <p:cTn id="4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8" grpId="0"/>
      <p:bldP spid="15" grpId="0"/>
      <p:bldP spid="16" grpId="0"/>
      <p:bldP spid="2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cxnSp>
        <p:nvCxnSpPr>
          <p:cNvPr id="3" name="直接箭头连接符 2"/>
          <p:cNvCxnSpPr/>
          <p:nvPr/>
        </p:nvCxnSpPr>
        <p:spPr>
          <a:xfrm>
            <a:off x="4455160" y="4064000"/>
            <a:ext cx="3239770" cy="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4" name="直接箭头连接符 3"/>
          <p:cNvCxnSpPr/>
          <p:nvPr/>
        </p:nvCxnSpPr>
        <p:spPr>
          <a:xfrm>
            <a:off x="6075045" y="2444115"/>
            <a:ext cx="0" cy="323977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5831205" y="1907540"/>
            <a:ext cx="487680" cy="460375"/>
          </a:xfrm>
          <a:prstGeom prst="rect">
            <a:avLst/>
          </a:prstGeom>
          <a:noFill/>
        </p:spPr>
        <p:txBody>
          <a:bodyPr wrap="none" rtlCol="0">
            <a:spAutoFit/>
          </a:bodyPr>
          <a:p>
            <a:r>
              <a:rPr lang="zh-CN" altLang="en-US" sz="2400"/>
              <a:t>北</a:t>
            </a:r>
            <a:endParaRPr lang="zh-CN" altLang="en-US" sz="2400"/>
          </a:p>
        </p:txBody>
      </p:sp>
      <p:sp>
        <p:nvSpPr>
          <p:cNvPr id="5" name="文本框 4"/>
          <p:cNvSpPr txBox="1"/>
          <p:nvPr/>
        </p:nvSpPr>
        <p:spPr>
          <a:xfrm>
            <a:off x="5831205" y="5919470"/>
            <a:ext cx="487680" cy="460375"/>
          </a:xfrm>
          <a:prstGeom prst="rect">
            <a:avLst/>
          </a:prstGeom>
          <a:noFill/>
        </p:spPr>
        <p:txBody>
          <a:bodyPr wrap="none" rtlCol="0">
            <a:spAutoFit/>
          </a:bodyPr>
          <a:p>
            <a:r>
              <a:rPr lang="zh-CN" altLang="en-US" sz="2400"/>
              <a:t>南</a:t>
            </a:r>
            <a:endParaRPr lang="zh-CN" altLang="en-US" sz="2400"/>
          </a:p>
        </p:txBody>
      </p:sp>
      <p:sp>
        <p:nvSpPr>
          <p:cNvPr id="7" name="文本框 6"/>
          <p:cNvSpPr txBox="1"/>
          <p:nvPr/>
        </p:nvSpPr>
        <p:spPr>
          <a:xfrm>
            <a:off x="3660140" y="3834130"/>
            <a:ext cx="487680" cy="460375"/>
          </a:xfrm>
          <a:prstGeom prst="rect">
            <a:avLst/>
          </a:prstGeom>
          <a:noFill/>
        </p:spPr>
        <p:txBody>
          <a:bodyPr wrap="none" rtlCol="0">
            <a:spAutoFit/>
          </a:bodyPr>
          <a:p>
            <a:r>
              <a:rPr lang="zh-CN" altLang="en-US" sz="2400"/>
              <a:t>西</a:t>
            </a:r>
            <a:endParaRPr lang="zh-CN" altLang="en-US" sz="2400"/>
          </a:p>
        </p:txBody>
      </p:sp>
      <p:sp>
        <p:nvSpPr>
          <p:cNvPr id="8" name="文本框 7"/>
          <p:cNvSpPr txBox="1"/>
          <p:nvPr/>
        </p:nvSpPr>
        <p:spPr>
          <a:xfrm>
            <a:off x="8002270" y="3833495"/>
            <a:ext cx="487680" cy="460375"/>
          </a:xfrm>
          <a:prstGeom prst="rect">
            <a:avLst/>
          </a:prstGeom>
          <a:noFill/>
        </p:spPr>
        <p:txBody>
          <a:bodyPr wrap="none" rtlCol="0">
            <a:spAutoFit/>
          </a:bodyPr>
          <a:p>
            <a:r>
              <a:rPr lang="zh-CN" altLang="en-US" sz="2400"/>
              <a:t>东</a:t>
            </a:r>
            <a:endParaRPr lang="zh-CN" altLang="en-US" sz="2400"/>
          </a:p>
        </p:txBody>
      </p:sp>
      <p:sp>
        <p:nvSpPr>
          <p:cNvPr id="29" name="流程图: 接点 26"/>
          <p:cNvSpPr/>
          <p:nvPr/>
        </p:nvSpPr>
        <p:spPr>
          <a:xfrm>
            <a:off x="5995367" y="3983283"/>
            <a:ext cx="158317" cy="161997"/>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文本框 30"/>
          <p:cNvSpPr txBox="1"/>
          <p:nvPr/>
        </p:nvSpPr>
        <p:spPr>
          <a:xfrm>
            <a:off x="5293360" y="3508375"/>
            <a:ext cx="702310" cy="460375"/>
          </a:xfrm>
          <a:prstGeom prst="rect">
            <a:avLst/>
          </a:prstGeom>
          <a:noFill/>
        </p:spPr>
        <p:txBody>
          <a:bodyPr wrap="none" rtlCol="0">
            <a:spAutoFit/>
          </a:bodyPr>
          <a:p>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市</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4" name="组合 33"/>
          <p:cNvGrpSpPr/>
          <p:nvPr/>
        </p:nvGrpSpPr>
        <p:grpSpPr>
          <a:xfrm>
            <a:off x="865505" y="1363345"/>
            <a:ext cx="2890520" cy="1062990"/>
            <a:chOff x="4080" y="1793"/>
            <a:chExt cx="4552" cy="1674"/>
          </a:xfrm>
        </p:grpSpPr>
        <p:pic>
          <p:nvPicPr>
            <p:cNvPr id="33" name="图片 32" descr="t01ee3703a08c94e376"/>
            <p:cNvPicPr>
              <a:picLocks noChangeAspect="1"/>
            </p:cNvPicPr>
            <p:nvPr/>
          </p:nvPicPr>
          <p:blipFill>
            <a:blip r:embed="rId2"/>
            <a:srcRect l="16767" t="36217" r="14750" b="35883"/>
            <a:stretch>
              <a:fillRect/>
            </a:stretch>
          </p:blipFill>
          <p:spPr>
            <a:xfrm>
              <a:off x="4080" y="1793"/>
              <a:ext cx="4552" cy="1674"/>
            </a:xfrm>
            <a:prstGeom prst="rect">
              <a:avLst/>
            </a:prstGeom>
          </p:spPr>
        </p:pic>
        <p:sp>
          <p:nvSpPr>
            <p:cNvPr id="11" name="文本框 10"/>
            <p:cNvSpPr txBox="1"/>
            <p:nvPr/>
          </p:nvSpPr>
          <p:spPr>
            <a:xfrm>
              <a:off x="4586" y="2252"/>
              <a:ext cx="3008" cy="725"/>
            </a:xfrm>
            <a:prstGeom prst="rect">
              <a:avLst/>
            </a:prstGeom>
            <a:noFill/>
          </p:spPr>
          <p:txBody>
            <a:bodyPr wrap="none" rtlCol="0">
              <a:spAutoFit/>
            </a:bodyPr>
            <a:p>
              <a:r>
                <a:rPr lang="zh-CN" altLang="en-US" sz="2400"/>
                <a:t>观测点：</a:t>
              </a:r>
              <a:r>
                <a:rPr lang="en-US" altLang="zh-CN" sz="2400"/>
                <a:t>A</a:t>
              </a:r>
              <a:r>
                <a:rPr lang="zh-CN" altLang="en-US" sz="2400"/>
                <a:t>市</a:t>
              </a:r>
              <a:endParaRPr lang="zh-CN" altLang="en-US" sz="2400"/>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15"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anim calcmode="lin" valueType="num">
                                      <p:cBhvr>
                                        <p:cTn id="19"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7"/>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1000" fill="hold"/>
                                        <p:tgtEl>
                                          <p:spTgt spid="22"/>
                                        </p:tgtEl>
                                        <p:attrNameLst>
                                          <p:attrName>ppt_w</p:attrName>
                                        </p:attrNameLst>
                                      </p:cBhvr>
                                      <p:tavLst>
                                        <p:tav tm="0">
                                          <p:val>
                                            <p:fltVal val="0"/>
                                          </p:val>
                                        </p:tav>
                                        <p:tav tm="100000">
                                          <p:val>
                                            <p:strVal val="#ppt_w"/>
                                          </p:val>
                                        </p:tav>
                                      </p:tavLst>
                                    </p:anim>
                                    <p:anim calcmode="lin" valueType="num">
                                      <p:cBhvr>
                                        <p:cTn id="24" dur="1000" fill="hold"/>
                                        <p:tgtEl>
                                          <p:spTgt spid="22"/>
                                        </p:tgtEl>
                                        <p:attrNameLst>
                                          <p:attrName>ppt_h</p:attrName>
                                        </p:attrNameLst>
                                      </p:cBhvr>
                                      <p:tavLst>
                                        <p:tav tm="0">
                                          <p:val>
                                            <p:fltVal val="0"/>
                                          </p:val>
                                        </p:tav>
                                        <p:tav tm="100000">
                                          <p:val>
                                            <p:strVal val="#ppt_h"/>
                                          </p:val>
                                        </p:tav>
                                      </p:tavLst>
                                    </p:anim>
                                    <p:anim calcmode="lin" valueType="num">
                                      <p:cBhvr>
                                        <p:cTn id="25" dur="1000" fill="hold"/>
                                        <p:tgtEl>
                                          <p:spTgt spid="22"/>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22"/>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1000" fill="hold"/>
                                        <p:tgtEl>
                                          <p:spTgt spid="8"/>
                                        </p:tgtEl>
                                        <p:attrNameLst>
                                          <p:attrName>ppt_w</p:attrName>
                                        </p:attrNameLst>
                                      </p:cBhvr>
                                      <p:tavLst>
                                        <p:tav tm="0">
                                          <p:val>
                                            <p:fltVal val="0"/>
                                          </p:val>
                                        </p:tav>
                                        <p:tav tm="100000">
                                          <p:val>
                                            <p:strVal val="#ppt_w"/>
                                          </p:val>
                                        </p:tav>
                                      </p:tavLst>
                                    </p:anim>
                                    <p:anim calcmode="lin" valueType="num">
                                      <p:cBhvr>
                                        <p:cTn id="30" dur="1000" fill="hold"/>
                                        <p:tgtEl>
                                          <p:spTgt spid="8"/>
                                        </p:tgtEl>
                                        <p:attrNameLst>
                                          <p:attrName>ppt_h</p:attrName>
                                        </p:attrNameLst>
                                      </p:cBhvr>
                                      <p:tavLst>
                                        <p:tav tm="0">
                                          <p:val>
                                            <p:fltVal val="0"/>
                                          </p:val>
                                        </p:tav>
                                        <p:tav tm="100000">
                                          <p:val>
                                            <p:strVal val="#ppt_h"/>
                                          </p:val>
                                        </p:tav>
                                      </p:tavLst>
                                    </p:anim>
                                    <p:anim calcmode="lin" valueType="num">
                                      <p:cBhvr>
                                        <p:cTn id="31"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8"/>
                                        </p:tgtEl>
                                        <p:attrNameLst>
                                          <p:attrName>ppt_y</p:attrName>
                                        </p:attrNameLst>
                                      </p:cBhvr>
                                      <p:tavLst>
                                        <p:tav tm="0" fmla="#ppt_y+(sin(-2*pi*(1-$))*-#ppt_x+cos(-2*pi*(1-$))*(1-#ppt_y))*(1-$)">
                                          <p:val>
                                            <p:fltVal val="0"/>
                                          </p:val>
                                        </p:tav>
                                        <p:tav tm="100000">
                                          <p:val>
                                            <p:fltVal val="1"/>
                                          </p:val>
                                        </p:tav>
                                      </p:tavLst>
                                    </p:anim>
                                  </p:childTnLst>
                                </p:cTn>
                              </p:par>
                              <p:par>
                                <p:cTn id="33" presetID="15" presetClass="entr" presetSubtype="0"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1000" fill="hold"/>
                                        <p:tgtEl>
                                          <p:spTgt spid="5"/>
                                        </p:tgtEl>
                                        <p:attrNameLst>
                                          <p:attrName>ppt_w</p:attrName>
                                        </p:attrNameLst>
                                      </p:cBhvr>
                                      <p:tavLst>
                                        <p:tav tm="0">
                                          <p:val>
                                            <p:fltVal val="0"/>
                                          </p:val>
                                        </p:tav>
                                        <p:tav tm="100000">
                                          <p:val>
                                            <p:strVal val="#ppt_w"/>
                                          </p:val>
                                        </p:tav>
                                      </p:tavLst>
                                    </p:anim>
                                    <p:anim calcmode="lin" valueType="num">
                                      <p:cBhvr>
                                        <p:cTn id="36" dur="1000" fill="hold"/>
                                        <p:tgtEl>
                                          <p:spTgt spid="5"/>
                                        </p:tgtEl>
                                        <p:attrNameLst>
                                          <p:attrName>ppt_h</p:attrName>
                                        </p:attrNameLst>
                                      </p:cBhvr>
                                      <p:tavLst>
                                        <p:tav tm="0">
                                          <p:val>
                                            <p:fltVal val="0"/>
                                          </p:val>
                                        </p:tav>
                                        <p:tav tm="100000">
                                          <p:val>
                                            <p:strVal val="#ppt_h"/>
                                          </p:val>
                                        </p:tav>
                                      </p:tavLst>
                                    </p:anim>
                                    <p:anim calcmode="lin" valueType="num">
                                      <p:cBhvr>
                                        <p:cTn id="37"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9" fill="hold">
                      <p:stCondLst>
                        <p:cond delay="indefinite"/>
                      </p:stCondLst>
                      <p:childTnLst>
                        <p:par>
                          <p:cTn id="40" fill="hold">
                            <p:stCondLst>
                              <p:cond delay="0"/>
                            </p:stCondLst>
                            <p:childTnLst>
                              <p:par>
                                <p:cTn id="41" presetID="23" presetClass="entr" presetSubtype="16" fill="hold" grpId="0" nodeType="click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23" presetClass="entr" presetSubtype="16" fill="hold" grpId="0" nodeType="click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p:cTn id="49" dur="500" fill="hold"/>
                                        <p:tgtEl>
                                          <p:spTgt spid="31"/>
                                        </p:tgtEl>
                                        <p:attrNameLst>
                                          <p:attrName>ppt_w</p:attrName>
                                        </p:attrNameLst>
                                      </p:cBhvr>
                                      <p:tavLst>
                                        <p:tav tm="0">
                                          <p:val>
                                            <p:fltVal val="0"/>
                                          </p:val>
                                        </p:tav>
                                        <p:tav tm="100000">
                                          <p:val>
                                            <p:strVal val="#ppt_w"/>
                                          </p:val>
                                        </p:tav>
                                      </p:tavLst>
                                    </p:anim>
                                    <p:anim calcmode="lin" valueType="num">
                                      <p:cBhvr>
                                        <p:cTn id="50" dur="500" fill="hold"/>
                                        <p:tgtEl>
                                          <p:spTgt spid="3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2" grpId="0"/>
      <p:bldP spid="8" grpId="0"/>
      <p:bldP spid="5" grpId="0"/>
      <p:bldP spid="29" grpId="0" animBg="1"/>
      <p:bldP spid="31"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4" name="组合 33"/>
          <p:cNvGrpSpPr/>
          <p:nvPr/>
        </p:nvGrpSpPr>
        <p:grpSpPr>
          <a:xfrm>
            <a:off x="865505" y="1363345"/>
            <a:ext cx="2890520" cy="1062990"/>
            <a:chOff x="4080" y="1793"/>
            <a:chExt cx="4552" cy="1674"/>
          </a:xfrm>
        </p:grpSpPr>
        <p:pic>
          <p:nvPicPr>
            <p:cNvPr id="33" name="图片 32" descr="t01ee3703a08c94e376"/>
            <p:cNvPicPr>
              <a:picLocks noChangeAspect="1"/>
            </p:cNvPicPr>
            <p:nvPr/>
          </p:nvPicPr>
          <p:blipFill>
            <a:blip r:embed="rId2"/>
            <a:srcRect l="16767" t="36217" r="14750" b="35883"/>
            <a:stretch>
              <a:fillRect/>
            </a:stretch>
          </p:blipFill>
          <p:spPr>
            <a:xfrm>
              <a:off x="4080" y="1793"/>
              <a:ext cx="4552" cy="1674"/>
            </a:xfrm>
            <a:prstGeom prst="rect">
              <a:avLst/>
            </a:prstGeom>
          </p:spPr>
        </p:pic>
        <p:sp>
          <p:nvSpPr>
            <p:cNvPr id="16" name="文本框 15"/>
            <p:cNvSpPr txBox="1"/>
            <p:nvPr/>
          </p:nvSpPr>
          <p:spPr>
            <a:xfrm>
              <a:off x="4966" y="2252"/>
              <a:ext cx="2486" cy="725"/>
            </a:xfrm>
            <a:prstGeom prst="rect">
              <a:avLst/>
            </a:prstGeom>
            <a:noFill/>
          </p:spPr>
          <p:txBody>
            <a:bodyPr wrap="none" rtlCol="0">
              <a:spAutoFit/>
            </a:bodyPr>
            <a:p>
              <a:pPr algn="l" eaLnBrk="1" latinLnBrk="1" hangingPunct="1"/>
              <a:r>
                <a:rPr lang="zh-CN" altLang="en-US" sz="2400" dirty="0">
                  <a:solidFill>
                    <a:schemeClr val="bg2">
                      <a:lumMod val="1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东偏南</a:t>
              </a:r>
              <a:r>
                <a:rPr lang="en-US" altLang="zh-CN" sz="2400" dirty="0">
                  <a:solidFill>
                    <a:schemeClr val="bg2">
                      <a:lumMod val="1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30°</a:t>
              </a:r>
              <a:endParaRPr lang="zh-CN" altLang="en-US" sz="2400"/>
            </a:p>
          </p:txBody>
        </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19" name="Picture 26" descr="11815156_125734664180_2"/>
          <p:cNvPicPr>
            <a:picLocks noChangeAspect="1"/>
          </p:cNvPicPr>
          <p:nvPr/>
        </p:nvPicPr>
        <p:blipFill>
          <a:blip r:embed="rId3">
            <a:clrChange>
              <a:clrFrom>
                <a:srgbClr val="FFFFFF"/>
              </a:clrFrom>
              <a:clrTo>
                <a:srgbClr val="FFFFFF">
                  <a:alpha val="0"/>
                </a:srgbClr>
              </a:clrTo>
            </a:clrChange>
          </a:blip>
          <a:srcRect l="3590" t="8047" r="5283" b="3391"/>
          <a:stretch>
            <a:fillRect/>
          </a:stretch>
        </p:blipFill>
        <p:spPr>
          <a:xfrm>
            <a:off x="3864134" y="3930116"/>
            <a:ext cx="4464050" cy="2357438"/>
          </a:xfrm>
          <a:prstGeom prst="rect">
            <a:avLst/>
          </a:prstGeom>
          <a:noFill/>
          <a:ln w="9525">
            <a:noFill/>
          </a:ln>
        </p:spPr>
      </p:pic>
      <p:cxnSp>
        <p:nvCxnSpPr>
          <p:cNvPr id="3" name="直接箭头连接符 2"/>
          <p:cNvCxnSpPr/>
          <p:nvPr/>
        </p:nvCxnSpPr>
        <p:spPr>
          <a:xfrm>
            <a:off x="4455160" y="4064000"/>
            <a:ext cx="3239770" cy="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4" name="直接箭头连接符 3"/>
          <p:cNvCxnSpPr/>
          <p:nvPr/>
        </p:nvCxnSpPr>
        <p:spPr>
          <a:xfrm>
            <a:off x="6075045" y="2444115"/>
            <a:ext cx="0" cy="323977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5831205" y="1907540"/>
            <a:ext cx="487680" cy="460375"/>
          </a:xfrm>
          <a:prstGeom prst="rect">
            <a:avLst/>
          </a:prstGeom>
          <a:noFill/>
        </p:spPr>
        <p:txBody>
          <a:bodyPr wrap="none" rtlCol="0">
            <a:spAutoFit/>
          </a:bodyPr>
          <a:p>
            <a:r>
              <a:rPr lang="zh-CN" altLang="en-US" sz="2400"/>
              <a:t>北</a:t>
            </a:r>
            <a:endParaRPr lang="zh-CN" altLang="en-US" sz="2400"/>
          </a:p>
        </p:txBody>
      </p:sp>
      <p:sp>
        <p:nvSpPr>
          <p:cNvPr id="5" name="文本框 4"/>
          <p:cNvSpPr txBox="1"/>
          <p:nvPr/>
        </p:nvSpPr>
        <p:spPr>
          <a:xfrm>
            <a:off x="5831205" y="5919470"/>
            <a:ext cx="487680" cy="460375"/>
          </a:xfrm>
          <a:prstGeom prst="rect">
            <a:avLst/>
          </a:prstGeom>
          <a:noFill/>
        </p:spPr>
        <p:txBody>
          <a:bodyPr wrap="none" rtlCol="0">
            <a:spAutoFit/>
          </a:bodyPr>
          <a:p>
            <a:r>
              <a:rPr lang="zh-CN" altLang="en-US" sz="2400"/>
              <a:t>南</a:t>
            </a:r>
            <a:endParaRPr lang="zh-CN" altLang="en-US" sz="2400"/>
          </a:p>
        </p:txBody>
      </p:sp>
      <p:sp>
        <p:nvSpPr>
          <p:cNvPr id="7" name="文本框 6"/>
          <p:cNvSpPr txBox="1"/>
          <p:nvPr/>
        </p:nvSpPr>
        <p:spPr>
          <a:xfrm>
            <a:off x="3660140" y="3834130"/>
            <a:ext cx="487680" cy="460375"/>
          </a:xfrm>
          <a:prstGeom prst="rect">
            <a:avLst/>
          </a:prstGeom>
          <a:noFill/>
        </p:spPr>
        <p:txBody>
          <a:bodyPr wrap="none" rtlCol="0">
            <a:spAutoFit/>
          </a:bodyPr>
          <a:p>
            <a:r>
              <a:rPr lang="zh-CN" altLang="en-US" sz="2400"/>
              <a:t>西</a:t>
            </a:r>
            <a:endParaRPr lang="zh-CN" altLang="en-US" sz="2400"/>
          </a:p>
        </p:txBody>
      </p:sp>
      <p:sp>
        <p:nvSpPr>
          <p:cNvPr id="8" name="文本框 7"/>
          <p:cNvSpPr txBox="1"/>
          <p:nvPr/>
        </p:nvSpPr>
        <p:spPr>
          <a:xfrm>
            <a:off x="8002270" y="3833495"/>
            <a:ext cx="487680" cy="460375"/>
          </a:xfrm>
          <a:prstGeom prst="rect">
            <a:avLst/>
          </a:prstGeom>
          <a:noFill/>
        </p:spPr>
        <p:txBody>
          <a:bodyPr wrap="none" rtlCol="0">
            <a:spAutoFit/>
          </a:bodyPr>
          <a:p>
            <a:r>
              <a:rPr lang="zh-CN" altLang="en-US" sz="2400"/>
              <a:t>东</a:t>
            </a:r>
            <a:endParaRPr lang="zh-CN" altLang="en-US" sz="2400"/>
          </a:p>
        </p:txBody>
      </p:sp>
      <p:sp>
        <p:nvSpPr>
          <p:cNvPr id="29" name="流程图: 接点 26"/>
          <p:cNvSpPr/>
          <p:nvPr/>
        </p:nvSpPr>
        <p:spPr>
          <a:xfrm>
            <a:off x="5995367" y="3983283"/>
            <a:ext cx="158317" cy="161997"/>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文本框 30"/>
          <p:cNvSpPr txBox="1"/>
          <p:nvPr/>
        </p:nvSpPr>
        <p:spPr>
          <a:xfrm>
            <a:off x="5293360" y="3508375"/>
            <a:ext cx="702310" cy="460375"/>
          </a:xfrm>
          <a:prstGeom prst="rect">
            <a:avLst/>
          </a:prstGeom>
          <a:noFill/>
        </p:spPr>
        <p:txBody>
          <a:bodyPr wrap="none" rtlCol="0">
            <a:spAutoFit/>
          </a:bodyPr>
          <a:p>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市</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2" name="组合 31"/>
          <p:cNvGrpSpPr/>
          <p:nvPr/>
        </p:nvGrpSpPr>
        <p:grpSpPr>
          <a:xfrm>
            <a:off x="4590255" y="4048634"/>
            <a:ext cx="2738598" cy="49779"/>
            <a:chOff x="2757979" y="3006551"/>
            <a:chExt cx="2738598" cy="49779"/>
          </a:xfrm>
        </p:grpSpPr>
        <p:cxnSp>
          <p:nvCxnSpPr>
            <p:cNvPr id="9" name="直接连接符 8"/>
            <p:cNvCxnSpPr>
              <a:cxnSpLocks noChangeShapeType="1"/>
            </p:cNvCxnSpPr>
            <p:nvPr/>
          </p:nvCxnSpPr>
          <p:spPr bwMode="auto">
            <a:xfrm>
              <a:off x="4268958" y="3006551"/>
              <a:ext cx="1227619" cy="7936"/>
            </a:xfrm>
            <a:prstGeom prst="line">
              <a:avLst/>
            </a:prstGeom>
            <a:noFill/>
            <a:ln w="34925" algn="ctr">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直接连接符 9"/>
            <p:cNvCxnSpPr>
              <a:cxnSpLocks noChangeShapeType="1"/>
            </p:cNvCxnSpPr>
            <p:nvPr/>
          </p:nvCxnSpPr>
          <p:spPr bwMode="auto">
            <a:xfrm>
              <a:off x="2757979" y="3042444"/>
              <a:ext cx="1584674" cy="13886"/>
            </a:xfrm>
            <a:prstGeom prst="line">
              <a:avLst/>
            </a:prstGeom>
            <a:noFill/>
            <a:ln w="25400" algn="ctr">
              <a:no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2" name="弧形 11"/>
          <p:cNvSpPr/>
          <p:nvPr/>
        </p:nvSpPr>
        <p:spPr bwMode="auto">
          <a:xfrm rot="5880000">
            <a:off x="5858953" y="3833127"/>
            <a:ext cx="832787" cy="390525"/>
          </a:xfrm>
          <a:prstGeom prst="arc">
            <a:avLst>
              <a:gd name="adj1" fmla="val 16080711"/>
              <a:gd name="adj2" fmla="val 19842999"/>
            </a:avLst>
          </a:prstGeom>
          <a:noFill/>
          <a:ln w="28575" cap="flat" cmpd="sng" algn="ctr">
            <a:solidFill>
              <a:srgbClr val="FF0000"/>
            </a:solidFill>
            <a:prstDash val="solid"/>
            <a:round/>
            <a:headEnd type="none" w="med" len="med"/>
            <a:tailEnd type="none" w="med" len="med"/>
          </a:ln>
          <a:effectLst/>
        </p:spPr>
        <p:txBody>
          <a:bodyPr/>
          <a:lstStyle/>
          <a:p>
            <a:pPr eaLnBrk="1" latinLnBrk="1" hangingPunct="1">
              <a:defRPr/>
            </a:pPr>
            <a:endParaRPr lang="zh-CN" altLang="en-US"/>
          </a:p>
        </p:txBody>
      </p:sp>
      <p:sp>
        <p:nvSpPr>
          <p:cNvPr id="14" name="矩形 13"/>
          <p:cNvSpPr>
            <a:spLocks noChangeArrowheads="1"/>
          </p:cNvSpPr>
          <p:nvPr/>
        </p:nvSpPr>
        <p:spPr bwMode="auto">
          <a:xfrm>
            <a:off x="7542213" y="4294661"/>
            <a:ext cx="16687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东偏南</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30 °</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矩形 14"/>
          <p:cNvSpPr>
            <a:spLocks noChangeArrowheads="1"/>
          </p:cNvSpPr>
          <p:nvPr/>
        </p:nvSpPr>
        <p:spPr bwMode="auto">
          <a:xfrm>
            <a:off x="6551613" y="4025900"/>
            <a:ext cx="66421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30°</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descr="360截图20220427134629264"/>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2238375" y="4964430"/>
            <a:ext cx="2238375" cy="29813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000" fill="hold">
                                          <p:stCondLst>
                                            <p:cond delay="0"/>
                                          </p:stCondLst>
                                        </p:cTn>
                                        <p:tgtEl>
                                          <p:spTgt spid="19"/>
                                        </p:tgtEl>
                                        <p:attrNameLst>
                                          <p:attrName>style.visibility</p:attrName>
                                        </p:attrNameLst>
                                      </p:cBhvr>
                                      <p:to>
                                        <p:strVal val="visible"/>
                                      </p:to>
                                    </p:set>
                                    <p:anim calcmode="lin" valueType="num">
                                      <p:cBhvr additive="base">
                                        <p:cTn id="7" dur="1000" fill="hold"/>
                                        <p:tgtEl>
                                          <p:spTgt spid="19"/>
                                        </p:tgtEl>
                                        <p:attrNameLst>
                                          <p:attrName>ppt_x</p:attrName>
                                        </p:attrNameLst>
                                      </p:cBhvr>
                                      <p:tavLst>
                                        <p:tav tm="0">
                                          <p:val>
                                            <p:strVal val="0-#ppt_w/2"/>
                                          </p:val>
                                        </p:tav>
                                        <p:tav tm="100000">
                                          <p:val>
                                            <p:strVal val="#ppt_x"/>
                                          </p:val>
                                        </p:tav>
                                      </p:tavLst>
                                    </p:anim>
                                    <p:anim calcmode="lin" valueType="num">
                                      <p:cBhvr additive="base">
                                        <p:cTn id="8" dur="1000" fill="hold"/>
                                        <p:tgtEl>
                                          <p:spTgt spid="19"/>
                                        </p:tgtEl>
                                        <p:attrNameLst>
                                          <p:attrName>ppt_y</p:attrName>
                                        </p:attrNameLst>
                                      </p:cBhvr>
                                      <p:tavLst>
                                        <p:tav tm="0">
                                          <p:val>
                                            <p:strVal val="#ppt_y"/>
                                          </p:val>
                                        </p:tav>
                                        <p:tav tm="100000">
                                          <p:val>
                                            <p:strVal val="#ppt_y"/>
                                          </p:val>
                                        </p:tav>
                                      </p:tavLst>
                                    </p:anim>
                                  </p:childTnLst>
                                </p:cTn>
                              </p:par>
                              <p:par>
                                <p:cTn id="9" presetID="0" presetClass="path" presetSubtype="0" accel="50000" decel="50000" fill="hold" nodeType="withEffect">
                                  <p:stCondLst>
                                    <p:cond delay="0"/>
                                  </p:stCondLst>
                                  <p:childTnLst>
                                    <p:animMotion origin="layout" path="M 0 0 L 0.588437 0.00324074 " pathEditMode="relative" rAng="0" ptsTypes="">
                                      <p:cBhvr>
                                        <p:cTn id="10" dur="1000" fill="hold"/>
                                        <p:tgtEl>
                                          <p:spTgt spid="6"/>
                                        </p:tgtEl>
                                        <p:attrNameLst>
                                          <p:attrName>ppt_x</p:attrName>
                                          <p:attrName>ppt_y</p:attrName>
                                        </p:attrNameLst>
                                      </p:cBhvr>
                                      <p:rCtr x="295" y="4"/>
                                    </p:animMotion>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6"/>
                                        </p:tgtEl>
                                        <p:attrNameLst>
                                          <p:attrName>style.visibility</p:attrName>
                                        </p:attrNameLst>
                                      </p:cBhvr>
                                      <p:to>
                                        <p:strVal val="hidden"/>
                                      </p:to>
                                    </p:set>
                                  </p:childTnLst>
                                </p:cTn>
                              </p:par>
                              <p:par>
                                <p:cTn id="15" presetID="22" presetClass="entr" presetSubtype="8" fill="hold" nodeType="withEffect">
                                  <p:stCondLst>
                                    <p:cond delay="0"/>
                                  </p:stCondLst>
                                  <p:childTnLst>
                                    <p:set>
                                      <p:cBhvr>
                                        <p:cTn id="16" dur="2000" fill="hold">
                                          <p:stCondLst>
                                            <p:cond delay="0"/>
                                          </p:stCondLst>
                                        </p:cTn>
                                        <p:tgtEl>
                                          <p:spTgt spid="32"/>
                                        </p:tgtEl>
                                        <p:attrNameLst>
                                          <p:attrName>style.visibility</p:attrName>
                                        </p:attrNameLst>
                                      </p:cBhvr>
                                      <p:to>
                                        <p:strVal val="visible"/>
                                      </p:to>
                                    </p:set>
                                    <p:animEffect transition="in" filter="wipe(left)">
                                      <p:cBhvr>
                                        <p:cTn id="17" dur="20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mph" presetSubtype="0" fill="hold" nodeType="clickEffect">
                                  <p:stCondLst>
                                    <p:cond delay="0"/>
                                  </p:stCondLst>
                                  <p:childTnLst>
                                    <p:animRot by="1680000">
                                      <p:cBhvr>
                                        <p:cTn id="21" dur="2000" fill="hold"/>
                                        <p:tgtEl>
                                          <p:spTgt spid="32"/>
                                        </p:tgtEl>
                                        <p:attrNameLst>
                                          <p:attrName>r</p:attrName>
                                        </p:attrNameLst>
                                      </p:cBhvr>
                                    </p:animRo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up)">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p:tgtEl>
                                          <p:spTgt spid="15"/>
                                        </p:tgtEl>
                                        <p:attrNameLst>
                                          <p:attrName>ppt_y</p:attrName>
                                        </p:attrNameLst>
                                      </p:cBhvr>
                                      <p:tavLst>
                                        <p:tav tm="0">
                                          <p:val>
                                            <p:strVal val="#ppt_y+#ppt_h*1.125000"/>
                                          </p:val>
                                        </p:tav>
                                        <p:tav tm="100000">
                                          <p:val>
                                            <p:strVal val="#ppt_y"/>
                                          </p:val>
                                        </p:tav>
                                      </p:tavLst>
                                    </p:anim>
                                    <p:animEffect transition="in" filter="wipe(up)">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p:tgtEl>
                                          <p:spTgt spid="14"/>
                                        </p:tgtEl>
                                        <p:attrNameLst>
                                          <p:attrName>ppt_y</p:attrName>
                                        </p:attrNameLst>
                                      </p:cBhvr>
                                      <p:tavLst>
                                        <p:tav tm="0">
                                          <p:val>
                                            <p:strVal val="#ppt_y+#ppt_h*1.125000"/>
                                          </p:val>
                                        </p:tav>
                                        <p:tav tm="100000">
                                          <p:val>
                                            <p:strVal val="#ppt_y"/>
                                          </p:val>
                                        </p:tav>
                                      </p:tavLst>
                                    </p:anim>
                                    <p:animEffect transition="in" filter="wipe(up)">
                                      <p:cBhvr>
                                        <p:cTn id="3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2" grpId="0" animBg="1"/>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cxnSp>
        <p:nvCxnSpPr>
          <p:cNvPr id="3" name="直接箭头连接符 2"/>
          <p:cNvCxnSpPr/>
          <p:nvPr/>
        </p:nvCxnSpPr>
        <p:spPr>
          <a:xfrm>
            <a:off x="4455160" y="4064000"/>
            <a:ext cx="3239770" cy="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4" name="直接箭头连接符 3"/>
          <p:cNvCxnSpPr/>
          <p:nvPr/>
        </p:nvCxnSpPr>
        <p:spPr>
          <a:xfrm>
            <a:off x="6075045" y="2444115"/>
            <a:ext cx="0" cy="323977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5831205" y="1907540"/>
            <a:ext cx="487680" cy="460375"/>
          </a:xfrm>
          <a:prstGeom prst="rect">
            <a:avLst/>
          </a:prstGeom>
          <a:noFill/>
        </p:spPr>
        <p:txBody>
          <a:bodyPr wrap="none" rtlCol="0">
            <a:spAutoFit/>
          </a:bodyPr>
          <a:p>
            <a:r>
              <a:rPr lang="zh-CN" altLang="en-US" sz="2400"/>
              <a:t>北</a:t>
            </a:r>
            <a:endParaRPr lang="zh-CN" altLang="en-US" sz="2400"/>
          </a:p>
        </p:txBody>
      </p:sp>
      <p:sp>
        <p:nvSpPr>
          <p:cNvPr id="5" name="文本框 4"/>
          <p:cNvSpPr txBox="1"/>
          <p:nvPr/>
        </p:nvSpPr>
        <p:spPr>
          <a:xfrm>
            <a:off x="5831205" y="5919470"/>
            <a:ext cx="487680" cy="460375"/>
          </a:xfrm>
          <a:prstGeom prst="rect">
            <a:avLst/>
          </a:prstGeom>
          <a:noFill/>
        </p:spPr>
        <p:txBody>
          <a:bodyPr wrap="none" rtlCol="0">
            <a:spAutoFit/>
          </a:bodyPr>
          <a:p>
            <a:r>
              <a:rPr lang="zh-CN" altLang="en-US" sz="2400"/>
              <a:t>南</a:t>
            </a:r>
            <a:endParaRPr lang="zh-CN" altLang="en-US" sz="2400"/>
          </a:p>
        </p:txBody>
      </p:sp>
      <p:sp>
        <p:nvSpPr>
          <p:cNvPr id="7" name="文本框 6"/>
          <p:cNvSpPr txBox="1"/>
          <p:nvPr/>
        </p:nvSpPr>
        <p:spPr>
          <a:xfrm>
            <a:off x="3660140" y="3834130"/>
            <a:ext cx="487680" cy="460375"/>
          </a:xfrm>
          <a:prstGeom prst="rect">
            <a:avLst/>
          </a:prstGeom>
          <a:noFill/>
        </p:spPr>
        <p:txBody>
          <a:bodyPr wrap="none" rtlCol="0">
            <a:spAutoFit/>
          </a:bodyPr>
          <a:p>
            <a:r>
              <a:rPr lang="zh-CN" altLang="en-US" sz="2400"/>
              <a:t>西</a:t>
            </a:r>
            <a:endParaRPr lang="zh-CN" altLang="en-US" sz="2400"/>
          </a:p>
        </p:txBody>
      </p:sp>
      <p:sp>
        <p:nvSpPr>
          <p:cNvPr id="8" name="文本框 7"/>
          <p:cNvSpPr txBox="1"/>
          <p:nvPr/>
        </p:nvSpPr>
        <p:spPr>
          <a:xfrm>
            <a:off x="8002270" y="3833495"/>
            <a:ext cx="487680" cy="460375"/>
          </a:xfrm>
          <a:prstGeom prst="rect">
            <a:avLst/>
          </a:prstGeom>
          <a:noFill/>
        </p:spPr>
        <p:txBody>
          <a:bodyPr wrap="none" rtlCol="0">
            <a:spAutoFit/>
          </a:bodyPr>
          <a:p>
            <a:r>
              <a:rPr lang="zh-CN" altLang="en-US" sz="2400"/>
              <a:t>东</a:t>
            </a:r>
            <a:endParaRPr lang="zh-CN" altLang="en-US" sz="2400"/>
          </a:p>
        </p:txBody>
      </p:sp>
      <p:sp>
        <p:nvSpPr>
          <p:cNvPr id="29" name="流程图: 接点 26"/>
          <p:cNvSpPr/>
          <p:nvPr/>
        </p:nvSpPr>
        <p:spPr>
          <a:xfrm>
            <a:off x="5995367" y="3983283"/>
            <a:ext cx="158317" cy="161997"/>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文本框 30"/>
          <p:cNvSpPr txBox="1"/>
          <p:nvPr/>
        </p:nvSpPr>
        <p:spPr>
          <a:xfrm>
            <a:off x="5293360" y="3508375"/>
            <a:ext cx="702310" cy="460375"/>
          </a:xfrm>
          <a:prstGeom prst="rect">
            <a:avLst/>
          </a:prstGeom>
          <a:noFill/>
        </p:spPr>
        <p:txBody>
          <a:bodyPr wrap="none" rtlCol="0">
            <a:spAutoFit/>
          </a:bodyPr>
          <a:p>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市</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9" name="直接连接符 8"/>
          <p:cNvCxnSpPr>
            <a:cxnSpLocks noChangeShapeType="1"/>
          </p:cNvCxnSpPr>
          <p:nvPr/>
        </p:nvCxnSpPr>
        <p:spPr bwMode="auto">
          <a:xfrm>
            <a:off x="6095365" y="4082415"/>
            <a:ext cx="2773045" cy="1558925"/>
          </a:xfrm>
          <a:prstGeom prst="line">
            <a:avLst/>
          </a:prstGeom>
          <a:noFill/>
          <a:ln w="34925" algn="ctr">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弧形 11"/>
          <p:cNvSpPr/>
          <p:nvPr/>
        </p:nvSpPr>
        <p:spPr bwMode="auto">
          <a:xfrm rot="5880000">
            <a:off x="5890895" y="3827780"/>
            <a:ext cx="770255" cy="390525"/>
          </a:xfrm>
          <a:prstGeom prst="arc">
            <a:avLst>
              <a:gd name="adj1" fmla="val 16080711"/>
              <a:gd name="adj2" fmla="val 19842999"/>
            </a:avLst>
          </a:prstGeom>
          <a:noFill/>
          <a:ln w="28575" cap="flat" cmpd="sng" algn="ctr">
            <a:solidFill>
              <a:srgbClr val="FF0000"/>
            </a:solidFill>
            <a:prstDash val="solid"/>
            <a:round/>
            <a:headEnd type="none" w="med" len="med"/>
            <a:tailEnd type="none" w="med" len="med"/>
          </a:ln>
          <a:effectLst/>
        </p:spPr>
        <p:txBody>
          <a:bodyPr/>
          <a:lstStyle/>
          <a:p>
            <a:pPr eaLnBrk="1" latinLnBrk="1" hangingPunct="1">
              <a:defRPr/>
            </a:pPr>
            <a:endParaRPr lang="zh-CN" altLang="en-US"/>
          </a:p>
        </p:txBody>
      </p:sp>
      <p:sp>
        <p:nvSpPr>
          <p:cNvPr id="13" name="矩形 12"/>
          <p:cNvSpPr>
            <a:spLocks noChangeArrowheads="1"/>
          </p:cNvSpPr>
          <p:nvPr/>
        </p:nvSpPr>
        <p:spPr bwMode="auto">
          <a:xfrm>
            <a:off x="6551613" y="4025900"/>
            <a:ext cx="66421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30°</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矩形 13"/>
          <p:cNvSpPr>
            <a:spLocks noChangeArrowheads="1"/>
          </p:cNvSpPr>
          <p:nvPr/>
        </p:nvSpPr>
        <p:spPr bwMode="auto">
          <a:xfrm>
            <a:off x="7542213" y="4294661"/>
            <a:ext cx="16687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东偏南</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30 °</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65" name="组合 64"/>
          <p:cNvGrpSpPr/>
          <p:nvPr/>
        </p:nvGrpSpPr>
        <p:grpSpPr>
          <a:xfrm>
            <a:off x="7694930" y="1328420"/>
            <a:ext cx="3416300" cy="1408430"/>
            <a:chOff x="10185" y="4084"/>
            <a:chExt cx="6809" cy="3054"/>
          </a:xfrm>
        </p:grpSpPr>
        <p:grpSp>
          <p:nvGrpSpPr>
            <p:cNvPr id="64" name="组合 63"/>
            <p:cNvGrpSpPr/>
            <p:nvPr/>
          </p:nvGrpSpPr>
          <p:grpSpPr>
            <a:xfrm>
              <a:off x="10185" y="4084"/>
              <a:ext cx="6809" cy="3054"/>
              <a:chOff x="10439" y="4084"/>
              <a:chExt cx="6280" cy="3054"/>
            </a:xfrm>
          </p:grpSpPr>
          <p:sp>
            <p:nvSpPr>
              <p:cNvPr id="61" name="圆角矩形标注 60"/>
              <p:cNvSpPr/>
              <p:nvPr/>
            </p:nvSpPr>
            <p:spPr>
              <a:xfrm>
                <a:off x="10439" y="4084"/>
                <a:ext cx="6281" cy="3054"/>
              </a:xfrm>
              <a:prstGeom prst="wedgeRoundRectCallout">
                <a:avLst>
                  <a:gd name="adj1" fmla="val 21921"/>
                  <a:gd name="adj2" fmla="val 72452"/>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619" y="4282"/>
                <a:ext cx="5921" cy="2657"/>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2" name="矩形 61"/>
            <p:cNvSpPr/>
            <p:nvPr/>
          </p:nvSpPr>
          <p:spPr>
            <a:xfrm>
              <a:off x="10585" y="4155"/>
              <a:ext cx="6281" cy="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l">
                <a:lnSpc>
                  <a:spcPct val="150000"/>
                </a:lnSpc>
              </a:pPr>
              <a:r>
                <a:rPr lang="zh-CN" altLang="en-US" sz="2400" dirty="0">
                  <a:solidFill>
                    <a:schemeClr val="bg2">
                      <a:lumMod val="10000"/>
                    </a:schemeClr>
                  </a:solidFill>
                  <a:latin typeface="微软雅黑" panose="020B0503020204020204" pitchFamily="34" charset="-122"/>
                  <a:ea typeface="微软雅黑" panose="020B0503020204020204" pitchFamily="34" charset="-122"/>
                  <a:cs typeface="Times New Roman" panose="02020603050405020304" pitchFamily="18" charset="0"/>
                  <a:sym typeface="+mn-ea"/>
                </a:rPr>
                <a:t>还需要知道台风中心</a:t>
              </a:r>
              <a:endParaRPr lang="zh-CN" altLang="en-US" sz="2400" dirty="0">
                <a:solidFill>
                  <a:schemeClr val="bg2">
                    <a:lumMod val="10000"/>
                  </a:schemeClr>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a:p>
              <a:pPr algn="l">
                <a:lnSpc>
                  <a:spcPct val="150000"/>
                </a:lnSpc>
              </a:pPr>
              <a:r>
                <a:rPr lang="zh-CN" altLang="en-US" sz="2400" dirty="0">
                  <a:solidFill>
                    <a:schemeClr val="bg2">
                      <a:lumMod val="10000"/>
                    </a:schemeClr>
                  </a:solidFill>
                  <a:latin typeface="微软雅黑" panose="020B0503020204020204" pitchFamily="34" charset="-122"/>
                  <a:ea typeface="微软雅黑" panose="020B0503020204020204" pitchFamily="34" charset="-122"/>
                  <a:cs typeface="Times New Roman" panose="02020603050405020304" pitchFamily="18" charset="0"/>
                  <a:sym typeface="+mn-ea"/>
                </a:rPr>
                <a:t>离</a:t>
              </a:r>
              <a:r>
                <a:rPr lang="en-US" altLang="zh-CN" sz="2400" dirty="0">
                  <a:solidFill>
                    <a:schemeClr val="bg2">
                      <a:lumMod val="10000"/>
                    </a:schemeClr>
                  </a:solidFill>
                  <a:latin typeface="微软雅黑" panose="020B0503020204020204" pitchFamily="34" charset="-122"/>
                  <a:ea typeface="微软雅黑" panose="020B0503020204020204" pitchFamily="34" charset="-122"/>
                  <a:cs typeface="Times New Roman" panose="02020603050405020304" pitchFamily="18" charset="0"/>
                  <a:sym typeface="+mn-ea"/>
                </a:rPr>
                <a:t>A</a:t>
              </a:r>
              <a:r>
                <a:rPr lang="zh-CN" altLang="en-US" sz="2400" dirty="0">
                  <a:solidFill>
                    <a:schemeClr val="bg2">
                      <a:lumMod val="10000"/>
                    </a:schemeClr>
                  </a:solidFill>
                  <a:latin typeface="微软雅黑" panose="020B0503020204020204" pitchFamily="34" charset="-122"/>
                  <a:ea typeface="微软雅黑" panose="020B0503020204020204" pitchFamily="34" charset="-122"/>
                  <a:cs typeface="Times New Roman" panose="02020603050405020304" pitchFamily="18" charset="0"/>
                  <a:sym typeface="+mn-ea"/>
                </a:rPr>
                <a:t>市的距离。</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6" name="组合 15"/>
          <p:cNvGrpSpPr/>
          <p:nvPr/>
        </p:nvGrpSpPr>
        <p:grpSpPr>
          <a:xfrm>
            <a:off x="665480" y="1361440"/>
            <a:ext cx="4523105" cy="1408308"/>
            <a:chOff x="10185" y="4084"/>
            <a:chExt cx="6809" cy="3054"/>
          </a:xfrm>
        </p:grpSpPr>
        <p:grpSp>
          <p:nvGrpSpPr>
            <p:cNvPr id="17" name="组合 16"/>
            <p:cNvGrpSpPr/>
            <p:nvPr/>
          </p:nvGrpSpPr>
          <p:grpSpPr>
            <a:xfrm>
              <a:off x="10185" y="4084"/>
              <a:ext cx="6809" cy="3054"/>
              <a:chOff x="10439" y="4084"/>
              <a:chExt cx="6280" cy="3054"/>
            </a:xfrm>
          </p:grpSpPr>
          <p:sp>
            <p:nvSpPr>
              <p:cNvPr id="18" name="圆角矩形标注 17"/>
              <p:cNvSpPr/>
              <p:nvPr/>
            </p:nvSpPr>
            <p:spPr>
              <a:xfrm>
                <a:off x="10439" y="4084"/>
                <a:ext cx="6281" cy="3054"/>
              </a:xfrm>
              <a:prstGeom prst="wedgeRoundRectCallout">
                <a:avLst>
                  <a:gd name="adj1" fmla="val -26670"/>
                  <a:gd name="adj2" fmla="val 79722"/>
                  <a:gd name="adj3" fmla="val 16667"/>
                </a:avLst>
              </a:prstGeom>
              <a:noFill/>
              <a:ln>
                <a:solidFill>
                  <a:schemeClr val="accent1">
                    <a:lumMod val="5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20" name="圆角矩形 19"/>
              <p:cNvSpPr/>
              <p:nvPr/>
            </p:nvSpPr>
            <p:spPr>
              <a:xfrm>
                <a:off x="10619" y="4282"/>
                <a:ext cx="5921" cy="2657"/>
              </a:xfrm>
              <a:prstGeom prst="roundRect">
                <a:avLst/>
              </a:prstGeom>
              <a:solidFill>
                <a:schemeClr val="accent1">
                  <a:lumMod val="60000"/>
                  <a:lumOff val="4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1" name="矩形 20"/>
            <p:cNvSpPr/>
            <p:nvPr/>
          </p:nvSpPr>
          <p:spPr>
            <a:xfrm>
              <a:off x="10585" y="4155"/>
              <a:ext cx="6281" cy="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l">
                <a:lnSpc>
                  <a:spcPct val="150000"/>
                </a:lnSpc>
              </a:pPr>
              <a:r>
                <a:rPr lang="zh-CN" altLang="en-US" sz="2400" dirty="0">
                  <a:solidFill>
                    <a:schemeClr val="bg2">
                      <a:lumMod val="10000"/>
                    </a:schemeClr>
                  </a:solidFill>
                  <a:latin typeface="微软雅黑" panose="020B0503020204020204" pitchFamily="34" charset="-122"/>
                  <a:ea typeface="微软雅黑" panose="020B0503020204020204" pitchFamily="34" charset="-122"/>
                  <a:cs typeface="Times New Roman" panose="02020603050405020304" pitchFamily="18" charset="0"/>
                  <a:sym typeface="+mn-ea"/>
                </a:rPr>
                <a:t>如果只有方向这个条件能够</a:t>
              </a:r>
              <a:endParaRPr lang="zh-CN" altLang="en-US" sz="2400" dirty="0">
                <a:solidFill>
                  <a:schemeClr val="bg2">
                    <a:lumMod val="10000"/>
                  </a:schemeClr>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a:p>
              <a:pPr algn="ctr">
                <a:lnSpc>
                  <a:spcPct val="150000"/>
                </a:lnSpc>
              </a:pPr>
              <a:r>
                <a:rPr lang="zh-CN" altLang="en-US" sz="2400" dirty="0">
                  <a:solidFill>
                    <a:schemeClr val="bg2">
                      <a:lumMod val="10000"/>
                    </a:schemeClr>
                  </a:solidFill>
                  <a:latin typeface="微软雅黑" panose="020B0503020204020204" pitchFamily="34" charset="-122"/>
                  <a:ea typeface="微软雅黑" panose="020B0503020204020204" pitchFamily="34" charset="-122"/>
                  <a:cs typeface="Times New Roman" panose="02020603050405020304" pitchFamily="18" charset="0"/>
                  <a:sym typeface="+mn-ea"/>
                </a:rPr>
                <a:t>确定台风中心的具体位置吗？</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23" name="图片 22" descr="图片168"/>
          <p:cNvPicPr>
            <a:picLocks noChangeAspect="1"/>
          </p:cNvPicPr>
          <p:nvPr/>
        </p:nvPicPr>
        <p:blipFill>
          <a:blip r:embed="rId2"/>
          <a:stretch>
            <a:fillRect/>
          </a:stretch>
        </p:blipFill>
        <p:spPr>
          <a:xfrm>
            <a:off x="9637395" y="3614420"/>
            <a:ext cx="1376680" cy="1684655"/>
          </a:xfrm>
          <a:prstGeom prst="rect">
            <a:avLst/>
          </a:prstGeom>
        </p:spPr>
      </p:pic>
      <p:pic>
        <p:nvPicPr>
          <p:cNvPr id="24" name="图片 23" descr="图片160"/>
          <p:cNvPicPr>
            <a:picLocks noChangeAspect="1"/>
          </p:cNvPicPr>
          <p:nvPr/>
        </p:nvPicPr>
        <p:blipFill>
          <a:blip r:embed="rId3"/>
          <a:stretch>
            <a:fillRect/>
          </a:stretch>
        </p:blipFill>
        <p:spPr>
          <a:xfrm>
            <a:off x="1032510" y="3547745"/>
            <a:ext cx="2049780" cy="163385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nodeType="clickEffect">
                                  <p:stCondLst>
                                    <p:cond delay="0"/>
                                  </p:stCondLst>
                                  <p:childTnLst>
                                    <p:set>
                                      <p:cBhvr>
                                        <p:cTn id="16" dur="1" fill="hold">
                                          <p:stCondLst>
                                            <p:cond delay="0"/>
                                          </p:stCondLst>
                                        </p:cTn>
                                        <p:tgtEl>
                                          <p:spTgt spid="65"/>
                                        </p:tgtEl>
                                        <p:attrNameLst>
                                          <p:attrName>style.visibility</p:attrName>
                                        </p:attrNameLst>
                                      </p:cBhvr>
                                      <p:to>
                                        <p:strVal val="visible"/>
                                      </p:to>
                                    </p:set>
                                    <p:anim calcmode="lin" valueType="num">
                                      <p:cBhvr>
                                        <p:cTn id="17" dur="500" fill="hold"/>
                                        <p:tgtEl>
                                          <p:spTgt spid="65"/>
                                        </p:tgtEl>
                                        <p:attrNameLst>
                                          <p:attrName>ppt_w</p:attrName>
                                        </p:attrNameLst>
                                      </p:cBhvr>
                                      <p:tavLst>
                                        <p:tav tm="0">
                                          <p:val>
                                            <p:fltVal val="0"/>
                                          </p:val>
                                        </p:tav>
                                        <p:tav tm="100000">
                                          <p:val>
                                            <p:strVal val="#ppt_w"/>
                                          </p:val>
                                        </p:tav>
                                      </p:tavLst>
                                    </p:anim>
                                    <p:anim calcmode="lin" valueType="num">
                                      <p:cBhvr>
                                        <p:cTn id="18" dur="500" fill="hold"/>
                                        <p:tgtEl>
                                          <p:spTgt spid="65"/>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p:cTn id="21" dur="500" fill="hold"/>
                                        <p:tgtEl>
                                          <p:spTgt spid="23"/>
                                        </p:tgtEl>
                                        <p:attrNameLst>
                                          <p:attrName>ppt_w</p:attrName>
                                        </p:attrNameLst>
                                      </p:cBhvr>
                                      <p:tavLst>
                                        <p:tav tm="0">
                                          <p:val>
                                            <p:fltVal val="0"/>
                                          </p:val>
                                        </p:tav>
                                        <p:tav tm="100000">
                                          <p:val>
                                            <p:strVal val="#ppt_w"/>
                                          </p:val>
                                        </p:tav>
                                      </p:tavLst>
                                    </p:anim>
                                    <p:anim calcmode="lin" valueType="num">
                                      <p:cBhvr>
                                        <p:cTn id="22" dur="500" fill="hold"/>
                                        <p:tgtEl>
                                          <p:spTgt spid="2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9" name="组合 8"/>
          <p:cNvGrpSpPr/>
          <p:nvPr/>
        </p:nvGrpSpPr>
        <p:grpSpPr>
          <a:xfrm>
            <a:off x="2361565" y="1054100"/>
            <a:ext cx="7726045" cy="1368371"/>
            <a:chOff x="6557" y="1295"/>
            <a:chExt cx="12167" cy="2355"/>
          </a:xfrm>
        </p:grpSpPr>
        <p:grpSp>
          <p:nvGrpSpPr>
            <p:cNvPr id="10" name="组合 9"/>
            <p:cNvGrpSpPr/>
            <p:nvPr/>
          </p:nvGrpSpPr>
          <p:grpSpPr>
            <a:xfrm rot="0">
              <a:off x="6557" y="1295"/>
              <a:ext cx="12167" cy="2355"/>
              <a:chOff x="11732" y="6237"/>
              <a:chExt cx="5252" cy="1361"/>
            </a:xfrm>
          </p:grpSpPr>
          <p:sp>
            <p:nvSpPr>
              <p:cNvPr id="11" name="圆角矩形 10"/>
              <p:cNvSpPr/>
              <p:nvPr/>
            </p:nvSpPr>
            <p:spPr>
              <a:xfrm>
                <a:off x="11780" y="6302"/>
                <a:ext cx="5155" cy="1212"/>
              </a:xfrm>
              <a:prstGeom prst="roundRect">
                <a:avLst/>
              </a:prstGeom>
              <a:solidFill>
                <a:srgbClr val="A9DA74"/>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圆角矩形标注 11"/>
              <p:cNvSpPr/>
              <p:nvPr/>
            </p:nvSpPr>
            <p:spPr>
              <a:xfrm>
                <a:off x="11732" y="6237"/>
                <a:ext cx="5252" cy="1361"/>
              </a:xfrm>
              <a:prstGeom prst="wedgeRoundRectCallout">
                <a:avLst>
                  <a:gd name="adj1" fmla="val -49597"/>
                  <a:gd name="adj2" fmla="val 32601"/>
                  <a:gd name="adj3" fmla="val 16667"/>
                </a:avLst>
              </a:prstGeom>
              <a:noFill/>
              <a:ln w="22225">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3" name="文本框 12"/>
            <p:cNvSpPr txBox="1"/>
            <p:nvPr/>
          </p:nvSpPr>
          <p:spPr>
            <a:xfrm>
              <a:off x="6808" y="1407"/>
              <a:ext cx="11916" cy="2063"/>
            </a:xfrm>
            <a:prstGeom prst="rect">
              <a:avLst/>
            </a:prstGeom>
            <a:noFill/>
          </p:spPr>
          <p:txBody>
            <a:bodyPr wrap="square" rtlCol="0" anchor="t">
              <a:spAutoFit/>
            </a:bodyPr>
            <a:p>
              <a:pPr eaLnBrk="1" latinLnBrk="1" hangingPunct="1">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目前台风中心位于</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市东偏南</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方向、距离</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市</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600km</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latinLnBrk="1" hangingPunct="1">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的洋面上，正以</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千米</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时的速度沿直线向</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市移动。</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4" name="组合 13"/>
          <p:cNvGrpSpPr/>
          <p:nvPr/>
        </p:nvGrpSpPr>
        <p:grpSpPr>
          <a:xfrm>
            <a:off x="1318260" y="2608580"/>
            <a:ext cx="4982845" cy="1008380"/>
            <a:chOff x="2076" y="4108"/>
            <a:chExt cx="7847" cy="1588"/>
          </a:xfrm>
        </p:grpSpPr>
        <p:pic>
          <p:nvPicPr>
            <p:cNvPr id="15" name="图片 14" descr="图片1"/>
            <p:cNvPicPr>
              <a:picLocks noChangeAspect="1"/>
            </p:cNvPicPr>
            <p:nvPr/>
          </p:nvPicPr>
          <p:blipFill>
            <a:blip r:embed="rId2"/>
            <a:stretch>
              <a:fillRect/>
            </a:stretch>
          </p:blipFill>
          <p:spPr>
            <a:xfrm rot="2700000">
              <a:off x="2050" y="4134"/>
              <a:ext cx="1588" cy="1536"/>
            </a:xfrm>
            <a:prstGeom prst="rect">
              <a:avLst/>
            </a:prstGeom>
          </p:spPr>
        </p:pic>
        <p:grpSp>
          <p:nvGrpSpPr>
            <p:cNvPr id="35" name="组合 34"/>
            <p:cNvGrpSpPr/>
            <p:nvPr/>
          </p:nvGrpSpPr>
          <p:grpSpPr>
            <a:xfrm rot="0">
              <a:off x="3537" y="4531"/>
              <a:ext cx="6386" cy="1141"/>
              <a:chOff x="5488" y="1621"/>
              <a:chExt cx="12197" cy="3351"/>
            </a:xfrm>
          </p:grpSpPr>
          <p:grpSp>
            <p:nvGrpSpPr>
              <p:cNvPr id="36" name="组合 35"/>
              <p:cNvGrpSpPr/>
              <p:nvPr/>
            </p:nvGrpSpPr>
            <p:grpSpPr>
              <a:xfrm>
                <a:off x="5488" y="1621"/>
                <a:ext cx="12197" cy="3351"/>
                <a:chOff x="5488" y="1621"/>
                <a:chExt cx="12197" cy="3351"/>
              </a:xfrm>
            </p:grpSpPr>
            <p:sp>
              <p:nvSpPr>
                <p:cNvPr id="37" name="圆角矩形 3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9" name="圆角矩形 38"/>
              <p:cNvSpPr/>
              <p:nvPr/>
            </p:nvSpPr>
            <p:spPr>
              <a:xfrm>
                <a:off x="5652" y="1932"/>
                <a:ext cx="11815" cy="2631"/>
              </a:xfrm>
              <a:prstGeom prst="roundRect">
                <a:avLst/>
              </a:prstGeom>
              <a:solidFill>
                <a:srgbClr val="2BA3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8" name="文本框 17"/>
            <p:cNvSpPr txBox="1"/>
            <p:nvPr/>
          </p:nvSpPr>
          <p:spPr>
            <a:xfrm>
              <a:off x="3809" y="4711"/>
              <a:ext cx="5888" cy="725"/>
            </a:xfrm>
            <a:prstGeom prst="rect">
              <a:avLst/>
            </a:prstGeom>
            <a:noFill/>
          </p:spPr>
          <p:txBody>
            <a:bodyPr wrap="none" rtlCol="0">
              <a:spAutoFit/>
            </a:bodyPr>
            <a:p>
              <a:r>
                <a:rPr lang="zh-CN" altLang="en-US" sz="2400"/>
                <a:t>画出台风中心离</a:t>
              </a:r>
              <a:r>
                <a:rPr lang="en-US" altLang="zh-CN" sz="2400"/>
                <a:t>A</a:t>
              </a:r>
              <a:r>
                <a:rPr lang="zh-CN" altLang="en-US" sz="2400"/>
                <a:t>市的距离</a:t>
              </a:r>
              <a:endParaRPr lang="zh-CN" altLang="en-US" sz="2400"/>
            </a:p>
          </p:txBody>
        </p:sp>
      </p:grpSp>
      <p:sp>
        <p:nvSpPr>
          <p:cNvPr id="24" name="圆角矩形 23"/>
          <p:cNvSpPr/>
          <p:nvPr/>
        </p:nvSpPr>
        <p:spPr>
          <a:xfrm>
            <a:off x="7842250" y="1289685"/>
            <a:ext cx="2172970" cy="473075"/>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7" name="组合 16"/>
          <p:cNvGrpSpPr/>
          <p:nvPr/>
        </p:nvGrpSpPr>
        <p:grpSpPr>
          <a:xfrm>
            <a:off x="2224405" y="4064000"/>
            <a:ext cx="7640320" cy="1948699"/>
            <a:chOff x="3584" y="4767"/>
            <a:chExt cx="12032" cy="3753"/>
          </a:xfrm>
        </p:grpSpPr>
        <p:sp>
          <p:nvSpPr>
            <p:cNvPr id="7" name="文本框 6"/>
            <p:cNvSpPr txBox="1"/>
            <p:nvPr/>
          </p:nvSpPr>
          <p:spPr>
            <a:xfrm>
              <a:off x="4809" y="5564"/>
              <a:ext cx="9408" cy="1954"/>
            </a:xfrm>
            <a:prstGeom prst="rect">
              <a:avLst/>
            </a:prstGeom>
            <a:noFill/>
          </p:spPr>
          <p:txBody>
            <a:bodyPr wrap="square" rtlCol="0">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用图上</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1cm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的距离表示实际</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100km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的距离，</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lnSpc>
                  <a:spcPct val="150000"/>
                </a:lnSpc>
              </a:pP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0" name="组合 39"/>
            <p:cNvGrpSpPr/>
            <p:nvPr/>
          </p:nvGrpSpPr>
          <p:grpSpPr>
            <a:xfrm rot="0">
              <a:off x="3584" y="4767"/>
              <a:ext cx="12032" cy="3753"/>
              <a:chOff x="1895" y="4083"/>
              <a:chExt cx="7143" cy="2324"/>
            </a:xfrm>
          </p:grpSpPr>
          <p:sp>
            <p:nvSpPr>
              <p:cNvPr id="5" name="圆角矩形 4"/>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圆角矩形 5"/>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8" name="文本框 7"/>
          <p:cNvSpPr txBox="1"/>
          <p:nvPr/>
        </p:nvSpPr>
        <p:spPr>
          <a:xfrm>
            <a:off x="4790758" y="4993640"/>
            <a:ext cx="2396490" cy="645160"/>
          </a:xfrm>
          <a:prstGeom prst="rect">
            <a:avLst/>
          </a:prstGeom>
          <a:noFill/>
        </p:spPr>
        <p:txBody>
          <a:bodyPr wrap="none" rtlCol="0">
            <a:spAutoFit/>
          </a:bodyPr>
          <a:p>
            <a:pPr algn="ctr">
              <a:lnSpc>
                <a:spcPct val="15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600km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就是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6cm</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from="(-#ppt_w/2)" to="(#ppt_x)" calcmode="lin" valueType="num">
                                      <p:cBhvr>
                                        <p:cTn id="7" dur="600" fill="hold">
                                          <p:stCondLst>
                                            <p:cond delay="0"/>
                                          </p:stCondLst>
                                        </p:cTn>
                                        <p:tgtEl>
                                          <p:spTgt spid="14"/>
                                        </p:tgtEl>
                                        <p:attrNameLst>
                                          <p:attrName>ppt_x</p:attrName>
                                        </p:attrNameLst>
                                      </p:cBhvr>
                                    </p:anim>
                                    <p:anim from="0" to="-1.0" calcmode="lin" valueType="num">
                                      <p:cBhvr>
                                        <p:cTn id="8" dur="200" decel="50000" autoRev="1" fill="hold">
                                          <p:stCondLst>
                                            <p:cond delay="600"/>
                                          </p:stCondLst>
                                        </p:cTn>
                                        <p:tgtEl>
                                          <p:spTgt spid="14"/>
                                        </p:tgtEl>
                                        <p:attrNameLst>
                                          <p:attrName>xshear</p:attrName>
                                        </p:attrNameLst>
                                      </p:cBhvr>
                                    </p:anim>
                                    <p:animScale>
                                      <p:cBhvr>
                                        <p:cTn id="9" dur="200" decel="100000" autoRev="1" fill="hold">
                                          <p:stCondLst>
                                            <p:cond delay="600"/>
                                          </p:stCondLst>
                                        </p:cTn>
                                        <p:tgtEl>
                                          <p:spTgt spid="14"/>
                                        </p:tgtEl>
                                      </p:cBhvr>
                                      <p:from x="100000" y="100000"/>
                                      <p:to x="80000" y="100000"/>
                                    </p:animScale>
                                    <p:anim by="(#ppt_h/3+#ppt_w*0.1)" calcmode="lin" valueType="num">
                                      <p:cBhvr additive="sum">
                                        <p:cTn id="10" dur="200" decel="100000" autoRev="1" fill="hold">
                                          <p:stCondLst>
                                            <p:cond delay="600"/>
                                          </p:stCondLst>
                                        </p:cTn>
                                        <p:tgtEl>
                                          <p:spTgt spid="14"/>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p:cTn id="15" dur="500" fill="hold"/>
                                        <p:tgtEl>
                                          <p:spTgt spid="24"/>
                                        </p:tgtEl>
                                        <p:attrNameLst>
                                          <p:attrName>ppt_w</p:attrName>
                                        </p:attrNameLst>
                                      </p:cBhvr>
                                      <p:tavLst>
                                        <p:tav tm="0">
                                          <p:val>
                                            <p:fltVal val="0"/>
                                          </p:val>
                                        </p:tav>
                                        <p:tav tm="100000">
                                          <p:val>
                                            <p:strVal val="#ppt_w"/>
                                          </p:val>
                                        </p:tav>
                                      </p:tavLst>
                                    </p:anim>
                                    <p:anim calcmode="lin" valueType="num">
                                      <p:cBhvr>
                                        <p:cTn id="16" dur="500" fill="hold"/>
                                        <p:tgtEl>
                                          <p:spTgt spid="24"/>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p:tgtEl>
                                          <p:spTgt spid="17"/>
                                        </p:tgtEl>
                                        <p:attrNameLst>
                                          <p:attrName>ppt_y</p:attrName>
                                        </p:attrNameLst>
                                      </p:cBhvr>
                                      <p:tavLst>
                                        <p:tav tm="0">
                                          <p:val>
                                            <p:strVal val="#ppt_y+#ppt_h*1.125000"/>
                                          </p:val>
                                        </p:tav>
                                        <p:tav tm="100000">
                                          <p:val>
                                            <p:strVal val="#ppt_y"/>
                                          </p:val>
                                        </p:tav>
                                      </p:tavLst>
                                    </p:anim>
                                    <p:animEffect transition="in" filter="wipe(up)">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p:tgtEl>
                                          <p:spTgt spid="8"/>
                                        </p:tgtEl>
                                        <p:attrNameLst>
                                          <p:attrName>ppt_y</p:attrName>
                                        </p:attrNameLst>
                                      </p:cBhvr>
                                      <p:tavLst>
                                        <p:tav tm="0">
                                          <p:val>
                                            <p:strVal val="#ppt_y+#ppt_h*1.125000"/>
                                          </p:val>
                                        </p:tav>
                                        <p:tav tm="100000">
                                          <p:val>
                                            <p:strVal val="#ppt_y"/>
                                          </p:val>
                                        </p:tav>
                                      </p:tavLst>
                                    </p:anim>
                                    <p:animEffect transition="in" filter="wipe(up)">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cxnSp>
        <p:nvCxnSpPr>
          <p:cNvPr id="3" name="直接箭头连接符 2"/>
          <p:cNvCxnSpPr/>
          <p:nvPr/>
        </p:nvCxnSpPr>
        <p:spPr>
          <a:xfrm>
            <a:off x="4455160" y="4064000"/>
            <a:ext cx="3239770" cy="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4" name="直接箭头连接符 3"/>
          <p:cNvCxnSpPr/>
          <p:nvPr/>
        </p:nvCxnSpPr>
        <p:spPr>
          <a:xfrm>
            <a:off x="6075045" y="2444115"/>
            <a:ext cx="0" cy="323977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5831205" y="1907540"/>
            <a:ext cx="487680" cy="460375"/>
          </a:xfrm>
          <a:prstGeom prst="rect">
            <a:avLst/>
          </a:prstGeom>
          <a:noFill/>
        </p:spPr>
        <p:txBody>
          <a:bodyPr wrap="none" rtlCol="0">
            <a:spAutoFit/>
          </a:bodyPr>
          <a:p>
            <a:r>
              <a:rPr lang="zh-CN" altLang="en-US" sz="2400"/>
              <a:t>北</a:t>
            </a:r>
            <a:endParaRPr lang="zh-CN" altLang="en-US" sz="2400"/>
          </a:p>
        </p:txBody>
      </p:sp>
      <p:sp>
        <p:nvSpPr>
          <p:cNvPr id="5" name="文本框 4"/>
          <p:cNvSpPr txBox="1"/>
          <p:nvPr/>
        </p:nvSpPr>
        <p:spPr>
          <a:xfrm>
            <a:off x="5831205" y="5919470"/>
            <a:ext cx="487680" cy="460375"/>
          </a:xfrm>
          <a:prstGeom prst="rect">
            <a:avLst/>
          </a:prstGeom>
          <a:noFill/>
        </p:spPr>
        <p:txBody>
          <a:bodyPr wrap="none" rtlCol="0">
            <a:spAutoFit/>
          </a:bodyPr>
          <a:p>
            <a:r>
              <a:rPr lang="zh-CN" altLang="en-US" sz="2400"/>
              <a:t>南</a:t>
            </a:r>
            <a:endParaRPr lang="zh-CN" altLang="en-US" sz="2400"/>
          </a:p>
        </p:txBody>
      </p:sp>
      <p:sp>
        <p:nvSpPr>
          <p:cNvPr id="7" name="文本框 6"/>
          <p:cNvSpPr txBox="1"/>
          <p:nvPr/>
        </p:nvSpPr>
        <p:spPr>
          <a:xfrm>
            <a:off x="3660140" y="3834130"/>
            <a:ext cx="487680" cy="460375"/>
          </a:xfrm>
          <a:prstGeom prst="rect">
            <a:avLst/>
          </a:prstGeom>
          <a:noFill/>
        </p:spPr>
        <p:txBody>
          <a:bodyPr wrap="none" rtlCol="0">
            <a:spAutoFit/>
          </a:bodyPr>
          <a:p>
            <a:r>
              <a:rPr lang="zh-CN" altLang="en-US" sz="2400"/>
              <a:t>西</a:t>
            </a:r>
            <a:endParaRPr lang="zh-CN" altLang="en-US" sz="2400"/>
          </a:p>
        </p:txBody>
      </p:sp>
      <p:sp>
        <p:nvSpPr>
          <p:cNvPr id="8" name="文本框 7"/>
          <p:cNvSpPr txBox="1"/>
          <p:nvPr/>
        </p:nvSpPr>
        <p:spPr>
          <a:xfrm>
            <a:off x="8002270" y="3833495"/>
            <a:ext cx="487680" cy="460375"/>
          </a:xfrm>
          <a:prstGeom prst="rect">
            <a:avLst/>
          </a:prstGeom>
          <a:noFill/>
        </p:spPr>
        <p:txBody>
          <a:bodyPr wrap="none" rtlCol="0">
            <a:spAutoFit/>
          </a:bodyPr>
          <a:p>
            <a:r>
              <a:rPr lang="zh-CN" altLang="en-US" sz="2400"/>
              <a:t>东</a:t>
            </a:r>
            <a:endParaRPr lang="zh-CN" altLang="en-US" sz="2400"/>
          </a:p>
        </p:txBody>
      </p:sp>
      <p:sp>
        <p:nvSpPr>
          <p:cNvPr id="29" name="流程图: 接点 26"/>
          <p:cNvSpPr/>
          <p:nvPr/>
        </p:nvSpPr>
        <p:spPr>
          <a:xfrm>
            <a:off x="5995367" y="3983283"/>
            <a:ext cx="158317" cy="161997"/>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文本框 30"/>
          <p:cNvSpPr txBox="1"/>
          <p:nvPr/>
        </p:nvSpPr>
        <p:spPr>
          <a:xfrm>
            <a:off x="5293360" y="3508375"/>
            <a:ext cx="702310" cy="460375"/>
          </a:xfrm>
          <a:prstGeom prst="rect">
            <a:avLst/>
          </a:prstGeom>
          <a:noFill/>
        </p:spPr>
        <p:txBody>
          <a:bodyPr wrap="none" rtlCol="0">
            <a:spAutoFit/>
          </a:bodyPr>
          <a:p>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市</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9" name="直接连接符 8"/>
          <p:cNvCxnSpPr>
            <a:cxnSpLocks noChangeShapeType="1"/>
          </p:cNvCxnSpPr>
          <p:nvPr/>
        </p:nvCxnSpPr>
        <p:spPr bwMode="auto">
          <a:xfrm>
            <a:off x="6095365" y="4082415"/>
            <a:ext cx="2773045" cy="1558925"/>
          </a:xfrm>
          <a:prstGeom prst="line">
            <a:avLst/>
          </a:prstGeom>
          <a:noFill/>
          <a:ln w="34925" algn="ctr">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弧形 11"/>
          <p:cNvSpPr/>
          <p:nvPr/>
        </p:nvSpPr>
        <p:spPr bwMode="auto">
          <a:xfrm rot="5880000">
            <a:off x="5933440" y="3926205"/>
            <a:ext cx="497205" cy="205105"/>
          </a:xfrm>
          <a:prstGeom prst="arc">
            <a:avLst>
              <a:gd name="adj1" fmla="val 16080711"/>
              <a:gd name="adj2" fmla="val 19842999"/>
            </a:avLst>
          </a:prstGeom>
          <a:noFill/>
          <a:ln w="28575" cap="flat" cmpd="sng" algn="ctr">
            <a:solidFill>
              <a:srgbClr val="FF0000"/>
            </a:solidFill>
            <a:prstDash val="solid"/>
            <a:round/>
            <a:headEnd type="none" w="med" len="med"/>
            <a:tailEnd type="none" w="med" len="med"/>
          </a:ln>
          <a:effectLst/>
        </p:spPr>
        <p:txBody>
          <a:bodyPr/>
          <a:lstStyle/>
          <a:p>
            <a:pPr eaLnBrk="1" latinLnBrk="1" hangingPunct="1">
              <a:defRPr/>
            </a:pPr>
            <a:endParaRPr lang="zh-CN" altLang="en-US"/>
          </a:p>
        </p:txBody>
      </p:sp>
      <p:sp>
        <p:nvSpPr>
          <p:cNvPr id="13" name="矩形 12"/>
          <p:cNvSpPr>
            <a:spLocks noChangeArrowheads="1"/>
          </p:cNvSpPr>
          <p:nvPr/>
        </p:nvSpPr>
        <p:spPr bwMode="auto">
          <a:xfrm>
            <a:off x="6551613" y="4025900"/>
            <a:ext cx="66421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30°</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6" name="Group 15"/>
          <p:cNvGrpSpPr/>
          <p:nvPr/>
        </p:nvGrpSpPr>
        <p:grpSpPr bwMode="auto">
          <a:xfrm>
            <a:off x="2857500" y="5416550"/>
            <a:ext cx="360363" cy="144463"/>
            <a:chOff x="2699" y="1071"/>
            <a:chExt cx="227" cy="91"/>
          </a:xfrm>
        </p:grpSpPr>
        <p:sp>
          <p:nvSpPr>
            <p:cNvPr id="10" name="Line 16"/>
            <p:cNvSpPr>
              <a:spLocks noChangeShapeType="1"/>
            </p:cNvSpPr>
            <p:nvPr/>
          </p:nvSpPr>
          <p:spPr bwMode="auto">
            <a:xfrm>
              <a:off x="2699" y="1157"/>
              <a:ext cx="227" cy="0"/>
            </a:xfrm>
            <a:prstGeom prst="line">
              <a:avLst/>
            </a:prstGeom>
            <a:noFill/>
            <a:ln w="190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1" name="Line 17"/>
            <p:cNvSpPr>
              <a:spLocks noChangeShapeType="1"/>
            </p:cNvSpPr>
            <p:nvPr/>
          </p:nvSpPr>
          <p:spPr bwMode="auto">
            <a:xfrm flipV="1">
              <a:off x="2699" y="1071"/>
              <a:ext cx="0" cy="91"/>
            </a:xfrm>
            <a:prstGeom prst="line">
              <a:avLst/>
            </a:prstGeom>
            <a:noFill/>
            <a:ln w="190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sp>
          <p:nvSpPr>
            <p:cNvPr id="15" name="Line 18"/>
            <p:cNvSpPr>
              <a:spLocks noChangeShapeType="1"/>
            </p:cNvSpPr>
            <p:nvPr/>
          </p:nvSpPr>
          <p:spPr bwMode="auto">
            <a:xfrm flipV="1">
              <a:off x="2922" y="1071"/>
              <a:ext cx="0" cy="91"/>
            </a:xfrm>
            <a:prstGeom prst="line">
              <a:avLst/>
            </a:prstGeom>
            <a:noFill/>
            <a:ln w="190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endParaRPr lang="zh-CN" altLang="en-US">
                <a:latin typeface="楷体" panose="02010609060101010101" charset="-122"/>
                <a:ea typeface="楷体" panose="02010609060101010101" charset="-122"/>
              </a:endParaRPr>
            </a:p>
          </p:txBody>
        </p:sp>
      </p:grpSp>
      <p:sp>
        <p:nvSpPr>
          <p:cNvPr id="19" name="矩形 18"/>
          <p:cNvSpPr/>
          <p:nvPr/>
        </p:nvSpPr>
        <p:spPr>
          <a:xfrm>
            <a:off x="2534146" y="4867275"/>
            <a:ext cx="1017270" cy="460375"/>
          </a:xfrm>
          <a:prstGeom prst="rect">
            <a:avLst/>
          </a:prstGeom>
        </p:spPr>
        <p:txBody>
          <a:bodyPr wrap="none">
            <a:spAutoFit/>
          </a:bodyPr>
          <a:p>
            <a:pPr algn="dist" eaLnBrk="1" latinLnBrk="1" hangingPunct="1">
              <a:spcBef>
                <a:spcPct val="50000"/>
              </a:spcBef>
            </a:pPr>
            <a:r>
              <a:rPr lang="en-US" altLang="zh-CN" sz="2400" spc="-240" dirty="0">
                <a:solidFill>
                  <a:schemeClr val="tx1"/>
                </a:solidFill>
                <a:uFillTx/>
                <a:latin typeface="微软雅黑" panose="020B0503020204020204" pitchFamily="34" charset="-122"/>
                <a:ea typeface="微软雅黑" panose="020B0503020204020204" pitchFamily="34" charset="-122"/>
                <a:cs typeface="Times New Roman" panose="02020603050405020304" pitchFamily="18" charset="0"/>
              </a:rPr>
              <a:t>100km</a:t>
            </a:r>
            <a:endParaRPr lang="en-US" altLang="zh-CN" sz="2400" spc="-240" dirty="0">
              <a:solidFill>
                <a:schemeClr val="tx1"/>
              </a:solidFill>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8" name="组合 37"/>
          <p:cNvGrpSpPr/>
          <p:nvPr/>
        </p:nvGrpSpPr>
        <p:grpSpPr>
          <a:xfrm rot="1680000">
            <a:off x="6322258" y="4591423"/>
            <a:ext cx="1765935" cy="115716"/>
            <a:chOff x="2584" y="3823"/>
            <a:chExt cx="2781" cy="264"/>
          </a:xfrm>
        </p:grpSpPr>
        <p:cxnSp>
          <p:nvCxnSpPr>
            <p:cNvPr id="26" name="直接连接符 25"/>
            <p:cNvCxnSpPr/>
            <p:nvPr/>
          </p:nvCxnSpPr>
          <p:spPr>
            <a:xfrm>
              <a:off x="4815"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7" name="直接连接符 26"/>
            <p:cNvCxnSpPr/>
            <p:nvPr/>
          </p:nvCxnSpPr>
          <p:spPr>
            <a:xfrm>
              <a:off x="2584"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8" name="直接连接符 27"/>
            <p:cNvCxnSpPr/>
            <p:nvPr/>
          </p:nvCxnSpPr>
          <p:spPr>
            <a:xfrm>
              <a:off x="3189"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5" name="直接连接符 24"/>
            <p:cNvCxnSpPr/>
            <p:nvPr/>
          </p:nvCxnSpPr>
          <p:spPr>
            <a:xfrm>
              <a:off x="4270"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30" name="直接连接符 29"/>
            <p:cNvCxnSpPr/>
            <p:nvPr/>
          </p:nvCxnSpPr>
          <p:spPr>
            <a:xfrm>
              <a:off x="3724" y="3823"/>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35" name="直接连接符 34"/>
            <p:cNvCxnSpPr/>
            <p:nvPr/>
          </p:nvCxnSpPr>
          <p:spPr>
            <a:xfrm>
              <a:off x="5365" y="3860"/>
              <a:ext cx="0" cy="227"/>
            </a:xfrm>
            <a:prstGeom prst="line">
              <a:avLst/>
            </a:prstGeom>
            <a:ln w="31750">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32" name="流程图: 接点 26"/>
          <p:cNvSpPr/>
          <p:nvPr/>
        </p:nvSpPr>
        <p:spPr>
          <a:xfrm>
            <a:off x="7901637" y="5010078"/>
            <a:ext cx="158317" cy="161997"/>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矩形 32"/>
          <p:cNvSpPr/>
          <p:nvPr/>
        </p:nvSpPr>
        <p:spPr>
          <a:xfrm rot="1729003">
            <a:off x="6280898" y="4695277"/>
            <a:ext cx="1169670" cy="460375"/>
          </a:xfrm>
          <a:prstGeom prst="rect">
            <a:avLst/>
          </a:prstGeom>
        </p:spPr>
        <p:txBody>
          <a:bodyPr wrap="none">
            <a:spAutoFit/>
          </a:bodyPr>
          <a:p>
            <a:pPr eaLnBrk="1" latinLnBrk="1" hangingPunct="1">
              <a:spcBef>
                <a:spcPct val="50000"/>
              </a:spcBef>
            </a:pPr>
            <a:r>
              <a:rPr lang="en-US" altLang="zh-CN"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600km</a:t>
            </a:r>
            <a:endParaRPr lang="en-US" altLang="zh-CN"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1" name="矩形 50"/>
          <p:cNvSpPr/>
          <p:nvPr/>
        </p:nvSpPr>
        <p:spPr>
          <a:xfrm>
            <a:off x="8258484" y="4848780"/>
            <a:ext cx="1402080" cy="460375"/>
          </a:xfrm>
          <a:prstGeom prst="rect">
            <a:avLst/>
          </a:prstGeom>
        </p:spPr>
        <p:txBody>
          <a:bodyPr wrap="none">
            <a:spAutoFit/>
          </a:bodyPr>
          <a:p>
            <a:pPr eaLnBrk="1" latinLnBrk="1" hangingPunct="1"/>
            <a:r>
              <a:rPr lang="zh-CN" altLang="en-US" sz="2400" dirty="0">
                <a:solidFill>
                  <a:schemeClr val="tx2">
                    <a:lumMod val="75000"/>
                  </a:schemeClr>
                </a:solidFill>
                <a:latin typeface="微软雅黑" panose="020B0503020204020204" pitchFamily="34" charset="-122"/>
                <a:ea typeface="微软雅黑" panose="020B0503020204020204" pitchFamily="34" charset="-122"/>
                <a:cs typeface="Times New Roman" panose="02020603050405020304" pitchFamily="18" charset="0"/>
              </a:rPr>
              <a:t>台风中心</a:t>
            </a:r>
            <a:endParaRPr lang="zh-CN" altLang="en-US" sz="2400" dirty="0">
              <a:solidFill>
                <a:schemeClr val="tx2">
                  <a:lumMod val="7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48" name="组合 47"/>
          <p:cNvGrpSpPr/>
          <p:nvPr/>
        </p:nvGrpSpPr>
        <p:grpSpPr>
          <a:xfrm>
            <a:off x="7489825" y="1273175"/>
            <a:ext cx="3621982" cy="1844040"/>
            <a:chOff x="11795" y="2005"/>
            <a:chExt cx="5704" cy="2904"/>
          </a:xfrm>
        </p:grpSpPr>
        <p:grpSp>
          <p:nvGrpSpPr>
            <p:cNvPr id="36" name="组合 35"/>
            <p:cNvGrpSpPr/>
            <p:nvPr/>
          </p:nvGrpSpPr>
          <p:grpSpPr>
            <a:xfrm rot="0">
              <a:off x="11795" y="2092"/>
              <a:ext cx="5704" cy="2817"/>
              <a:chOff x="10439" y="4084"/>
              <a:chExt cx="6281" cy="3054"/>
            </a:xfrm>
          </p:grpSpPr>
          <p:sp>
            <p:nvSpPr>
              <p:cNvPr id="37" name="圆角矩形标注 36"/>
              <p:cNvSpPr/>
              <p:nvPr/>
            </p:nvSpPr>
            <p:spPr>
              <a:xfrm>
                <a:off x="10439" y="4084"/>
                <a:ext cx="6281" cy="3054"/>
              </a:xfrm>
              <a:prstGeom prst="wedgeRoundRectCallout">
                <a:avLst>
                  <a:gd name="adj1" fmla="val 21921"/>
                  <a:gd name="adj2" fmla="val 72452"/>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39" name="圆角矩形 38"/>
              <p:cNvSpPr/>
              <p:nvPr/>
            </p:nvSpPr>
            <p:spPr>
              <a:xfrm>
                <a:off x="10577" y="4219"/>
                <a:ext cx="5993" cy="2766"/>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0" name="矩形 39"/>
            <p:cNvSpPr/>
            <p:nvPr/>
          </p:nvSpPr>
          <p:spPr>
            <a:xfrm>
              <a:off x="12016" y="2005"/>
              <a:ext cx="5365" cy="2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l">
                <a:lnSpc>
                  <a:spcPct val="150000"/>
                </a:lnSpc>
              </a:pPr>
              <a:r>
                <a:rPr lang="zh-CN" altLang="en-US" sz="2400" dirty="0">
                  <a:solidFill>
                    <a:schemeClr val="bg2">
                      <a:lumMod val="10000"/>
                    </a:schemeClr>
                  </a:solidFill>
                  <a:latin typeface="微软雅黑" panose="020B0503020204020204" pitchFamily="34" charset="-122"/>
                  <a:ea typeface="微软雅黑" panose="020B0503020204020204" pitchFamily="34" charset="-122"/>
                  <a:cs typeface="Times New Roman" panose="02020603050405020304" pitchFamily="18" charset="0"/>
                  <a:sym typeface="+mn-ea"/>
                </a:rPr>
                <a:t>在生活中一般先说与物体所在方向离得较近（夹角较小）的方位。</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41" name="组合 40"/>
          <p:cNvGrpSpPr/>
          <p:nvPr/>
        </p:nvGrpSpPr>
        <p:grpSpPr>
          <a:xfrm>
            <a:off x="665480" y="1361440"/>
            <a:ext cx="4523105" cy="1408308"/>
            <a:chOff x="10185" y="4084"/>
            <a:chExt cx="6809" cy="3054"/>
          </a:xfrm>
        </p:grpSpPr>
        <p:grpSp>
          <p:nvGrpSpPr>
            <p:cNvPr id="42" name="组合 41"/>
            <p:cNvGrpSpPr/>
            <p:nvPr/>
          </p:nvGrpSpPr>
          <p:grpSpPr>
            <a:xfrm>
              <a:off x="10185" y="4084"/>
              <a:ext cx="6809" cy="3054"/>
              <a:chOff x="10439" y="4084"/>
              <a:chExt cx="6280" cy="3054"/>
            </a:xfrm>
          </p:grpSpPr>
          <p:sp>
            <p:nvSpPr>
              <p:cNvPr id="43" name="圆角矩形标注 42"/>
              <p:cNvSpPr/>
              <p:nvPr/>
            </p:nvSpPr>
            <p:spPr>
              <a:xfrm>
                <a:off x="10439" y="4084"/>
                <a:ext cx="6281" cy="3054"/>
              </a:xfrm>
              <a:prstGeom prst="wedgeRoundRectCallout">
                <a:avLst>
                  <a:gd name="adj1" fmla="val -26670"/>
                  <a:gd name="adj2" fmla="val 79722"/>
                  <a:gd name="adj3" fmla="val 16667"/>
                </a:avLst>
              </a:prstGeom>
              <a:noFill/>
              <a:ln>
                <a:solidFill>
                  <a:schemeClr val="accent1">
                    <a:lumMod val="5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44" name="圆角矩形 43"/>
              <p:cNvSpPr/>
              <p:nvPr/>
            </p:nvSpPr>
            <p:spPr>
              <a:xfrm>
                <a:off x="10619" y="4282"/>
                <a:ext cx="5921" cy="2657"/>
              </a:xfrm>
              <a:prstGeom prst="roundRect">
                <a:avLst/>
              </a:prstGeom>
              <a:solidFill>
                <a:schemeClr val="accent1">
                  <a:lumMod val="60000"/>
                  <a:lumOff val="4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5" name="矩形 44"/>
            <p:cNvSpPr/>
            <p:nvPr/>
          </p:nvSpPr>
          <p:spPr>
            <a:xfrm>
              <a:off x="10585" y="4155"/>
              <a:ext cx="6281" cy="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l">
                <a:lnSpc>
                  <a:spcPct val="150000"/>
                </a:lnSpc>
              </a:pPr>
              <a:r>
                <a:rPr lang="zh-CN" altLang="en-US" sz="2400" dirty="0">
                  <a:solidFill>
                    <a:schemeClr val="bg2">
                      <a:lumMod val="10000"/>
                    </a:schemeClr>
                  </a:solidFill>
                  <a:latin typeface="微软雅黑" panose="020B0503020204020204" pitchFamily="34" charset="-122"/>
                  <a:ea typeface="微软雅黑" panose="020B0503020204020204" pitchFamily="34" charset="-122"/>
                  <a:cs typeface="Times New Roman" panose="02020603050405020304" pitchFamily="18" charset="0"/>
                  <a:sym typeface="+mn-ea"/>
                </a:rPr>
                <a:t>还可以说台风中心位于</a:t>
              </a:r>
              <a:r>
                <a:rPr lang="en-US" altLang="zh-CN" sz="2400" dirty="0">
                  <a:solidFill>
                    <a:schemeClr val="bg2">
                      <a:lumMod val="10000"/>
                    </a:schemeClr>
                  </a:solidFill>
                  <a:latin typeface="微软雅黑" panose="020B0503020204020204" pitchFamily="34" charset="-122"/>
                  <a:ea typeface="微软雅黑" panose="020B0503020204020204" pitchFamily="34" charset="-122"/>
                  <a:cs typeface="Times New Roman" panose="02020603050405020304" pitchFamily="18" charset="0"/>
                  <a:sym typeface="+mn-ea"/>
                </a:rPr>
                <a:t>A</a:t>
              </a:r>
              <a:r>
                <a:rPr lang="zh-CN" altLang="en-US" sz="2400" dirty="0">
                  <a:solidFill>
                    <a:schemeClr val="bg2">
                      <a:lumMod val="10000"/>
                    </a:schemeClr>
                  </a:solidFill>
                  <a:latin typeface="微软雅黑" panose="020B0503020204020204" pitchFamily="34" charset="-122"/>
                  <a:ea typeface="微软雅黑" panose="020B0503020204020204" pitchFamily="34" charset="-122"/>
                  <a:cs typeface="Times New Roman" panose="02020603050405020304" pitchFamily="18" charset="0"/>
                  <a:sym typeface="+mn-ea"/>
                </a:rPr>
                <a:t>市</a:t>
              </a:r>
              <a:endParaRPr lang="zh-CN" altLang="en-US" sz="2400" dirty="0">
                <a:solidFill>
                  <a:schemeClr val="bg2">
                    <a:lumMod val="10000"/>
                  </a:schemeClr>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a:p>
              <a:pPr algn="l">
                <a:lnSpc>
                  <a:spcPct val="150000"/>
                </a:lnSpc>
              </a:pPr>
              <a:r>
                <a:rPr lang="zh-CN" altLang="en-US" sz="2400" dirty="0">
                  <a:solidFill>
                    <a:schemeClr val="bg2">
                      <a:lumMod val="10000"/>
                    </a:schemeClr>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en-US" altLang="zh-CN" sz="2400" dirty="0">
                  <a:solidFill>
                    <a:schemeClr val="bg2">
                      <a:lumMod val="10000"/>
                    </a:schemeClr>
                  </a:solidFill>
                  <a:latin typeface="微软雅黑" panose="020B0503020204020204" pitchFamily="34" charset="-122"/>
                  <a:ea typeface="微软雅黑" panose="020B0503020204020204" pitchFamily="34" charset="-122"/>
                  <a:cs typeface="Times New Roman" panose="02020603050405020304" pitchFamily="18" charset="0"/>
                  <a:sym typeface="+mn-ea"/>
                </a:rPr>
                <a:t>   </a:t>
              </a:r>
              <a:r>
                <a:rPr lang="zh-CN" altLang="en-US" sz="2400" dirty="0">
                  <a:solidFill>
                    <a:schemeClr val="bg2">
                      <a:lumMod val="10000"/>
                    </a:schemeClr>
                  </a:solidFill>
                  <a:latin typeface="微软雅黑" panose="020B0503020204020204" pitchFamily="34" charset="-122"/>
                  <a:ea typeface="微软雅黑" panose="020B0503020204020204" pitchFamily="34" charset="-122"/>
                  <a:cs typeface="Times New Roman" panose="02020603050405020304" pitchFamily="18" charset="0"/>
                  <a:sym typeface="+mn-ea"/>
                </a:rPr>
                <a:t>）偏（</a:t>
              </a:r>
              <a:r>
                <a:rPr lang="en-US" altLang="zh-CN" sz="2400" dirty="0">
                  <a:solidFill>
                    <a:schemeClr val="bg2">
                      <a:lumMod val="10000"/>
                    </a:schemeClr>
                  </a:solidFill>
                  <a:latin typeface="微软雅黑" panose="020B0503020204020204" pitchFamily="34" charset="-122"/>
                  <a:ea typeface="微软雅黑" panose="020B0503020204020204" pitchFamily="34" charset="-122"/>
                  <a:cs typeface="Times New Roman" panose="02020603050405020304" pitchFamily="18" charset="0"/>
                  <a:sym typeface="+mn-ea"/>
                </a:rPr>
                <a:t>   </a:t>
              </a:r>
              <a:r>
                <a:rPr lang="zh-CN" altLang="en-US" sz="2400" dirty="0">
                  <a:solidFill>
                    <a:schemeClr val="bg2">
                      <a:lumMod val="10000"/>
                    </a:schemeClr>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en-US" altLang="zh-CN" sz="2400" dirty="0">
                  <a:solidFill>
                    <a:schemeClr val="bg2">
                      <a:lumMod val="10000"/>
                    </a:schemeClr>
                  </a:solidFill>
                  <a:latin typeface="微软雅黑" panose="020B0503020204020204" pitchFamily="34" charset="-122"/>
                  <a:ea typeface="微软雅黑" panose="020B0503020204020204" pitchFamily="34" charset="-122"/>
                  <a:cs typeface="Times New Roman" panose="02020603050405020304" pitchFamily="18" charset="0"/>
                  <a:sym typeface="+mn-ea"/>
                </a:rPr>
                <a:t>   </a:t>
              </a:r>
              <a:r>
                <a:rPr lang="zh-CN" altLang="en-US" sz="2400" dirty="0">
                  <a:solidFill>
                    <a:schemeClr val="bg2">
                      <a:lumMod val="10000"/>
                    </a:schemeClr>
                  </a:solidFill>
                  <a:latin typeface="微软雅黑" panose="020B0503020204020204" pitchFamily="34" charset="-122"/>
                  <a:ea typeface="微软雅黑" panose="020B0503020204020204" pitchFamily="34" charset="-122"/>
                  <a:cs typeface="Times New Roman" panose="02020603050405020304" pitchFamily="18" charset="0"/>
                  <a:sym typeface="+mn-ea"/>
                </a:rPr>
                <a:t>）方向。</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46" name="图片 45" descr="图片168"/>
          <p:cNvPicPr>
            <a:picLocks noChangeAspect="1"/>
          </p:cNvPicPr>
          <p:nvPr/>
        </p:nvPicPr>
        <p:blipFill>
          <a:blip r:embed="rId2"/>
          <a:stretch>
            <a:fillRect/>
          </a:stretch>
        </p:blipFill>
        <p:spPr>
          <a:xfrm>
            <a:off x="9637395" y="3614420"/>
            <a:ext cx="1376680" cy="1684655"/>
          </a:xfrm>
          <a:prstGeom prst="rect">
            <a:avLst/>
          </a:prstGeom>
        </p:spPr>
      </p:pic>
      <p:pic>
        <p:nvPicPr>
          <p:cNvPr id="47" name="图片 46" descr="图片160"/>
          <p:cNvPicPr>
            <a:picLocks noChangeAspect="1"/>
          </p:cNvPicPr>
          <p:nvPr/>
        </p:nvPicPr>
        <p:blipFill>
          <a:blip r:embed="rId3"/>
          <a:stretch>
            <a:fillRect/>
          </a:stretch>
        </p:blipFill>
        <p:spPr>
          <a:xfrm>
            <a:off x="1032510" y="3547745"/>
            <a:ext cx="2049780" cy="1633855"/>
          </a:xfrm>
          <a:prstGeom prst="rect">
            <a:avLst/>
          </a:prstGeom>
        </p:spPr>
      </p:pic>
      <p:sp>
        <p:nvSpPr>
          <p:cNvPr id="8201" name="Text Box 15"/>
          <p:cNvSpPr txBox="1"/>
          <p:nvPr/>
        </p:nvSpPr>
        <p:spPr>
          <a:xfrm>
            <a:off x="1214438" y="2096770"/>
            <a:ext cx="498475"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2400" dirty="0">
                <a:solidFill>
                  <a:srgbClr val="FF0000"/>
                </a:solidFill>
                <a:latin typeface="微软雅黑" panose="020B0503020204020204" pitchFamily="34" charset="-122"/>
                <a:ea typeface="微软雅黑" panose="020B0503020204020204" pitchFamily="34" charset="-122"/>
              </a:rPr>
              <a:t>南</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8202" name="Text Box 16"/>
          <p:cNvSpPr txBox="1"/>
          <p:nvPr/>
        </p:nvSpPr>
        <p:spPr>
          <a:xfrm>
            <a:off x="2408873" y="2108835"/>
            <a:ext cx="496887"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2400" dirty="0">
                <a:solidFill>
                  <a:srgbClr val="FF0000"/>
                </a:solidFill>
                <a:latin typeface="微软雅黑" panose="020B0503020204020204" pitchFamily="34" charset="-122"/>
                <a:ea typeface="微软雅黑" panose="020B0503020204020204" pitchFamily="34" charset="-122"/>
              </a:rPr>
              <a:t>东</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8203" name="Text Box 17"/>
          <p:cNvSpPr txBox="1"/>
          <p:nvPr/>
        </p:nvSpPr>
        <p:spPr>
          <a:xfrm>
            <a:off x="3212783" y="2108835"/>
            <a:ext cx="912812"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50000"/>
              </a:spcBef>
              <a:buNone/>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60°</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down)">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3000" fill="hold">
                                          <p:stCondLst>
                                            <p:cond delay="0"/>
                                          </p:stCondLst>
                                        </p:cTn>
                                        <p:tgtEl>
                                          <p:spTgt spid="38"/>
                                        </p:tgtEl>
                                        <p:attrNameLst>
                                          <p:attrName>style.visibility</p:attrName>
                                        </p:attrNameLst>
                                      </p:cBhvr>
                                      <p:to>
                                        <p:strVal val="visible"/>
                                      </p:to>
                                    </p:set>
                                    <p:animEffect transition="in" filter="wipe(up)">
                                      <p:cBhvr>
                                        <p:cTn id="17" dur="3000"/>
                                        <p:tgtEl>
                                          <p:spTgt spid="38"/>
                                        </p:tgtEl>
                                      </p:cBhvr>
                                    </p:animEffect>
                                  </p:childTnLst>
                                </p:cTn>
                              </p:par>
                            </p:childTnLst>
                          </p:cTn>
                        </p:par>
                      </p:childTnLst>
                    </p:cTn>
                  </p:par>
                  <p:par>
                    <p:cTn id="18" fill="hold">
                      <p:stCondLst>
                        <p:cond delay="indefinite"/>
                      </p:stCondLst>
                      <p:childTnLst>
                        <p:par>
                          <p:cTn id="19" fill="hold">
                            <p:stCondLst>
                              <p:cond delay="0"/>
                            </p:stCondLst>
                            <p:childTnLst>
                              <p:par>
                                <p:cTn id="20" presetID="23" presetClass="entr" presetSubtype="16"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ppt_w</p:attrName>
                                        </p:attrNameLst>
                                      </p:cBhvr>
                                      <p:tavLst>
                                        <p:tav tm="0">
                                          <p:val>
                                            <p:fltVal val="0"/>
                                          </p:val>
                                        </p:tav>
                                        <p:tav tm="100000">
                                          <p:val>
                                            <p:strVal val="#ppt_w"/>
                                          </p:val>
                                        </p:tav>
                                      </p:tavLst>
                                    </p:anim>
                                    <p:anim calcmode="lin" valueType="num">
                                      <p:cBhvr>
                                        <p:cTn id="23" dur="500" fill="hold"/>
                                        <p:tgtEl>
                                          <p:spTgt spid="32"/>
                                        </p:tgtEl>
                                        <p:attrNameLst>
                                          <p:attrName>ppt_h</p:attrName>
                                        </p:attrNameLst>
                                      </p:cBhvr>
                                      <p:tavLst>
                                        <p:tav tm="0">
                                          <p:val>
                                            <p:fltVal val="0"/>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wipe(down)">
                                      <p:cBhvr>
                                        <p:cTn id="28" dur="500"/>
                                        <p:tgtEl>
                                          <p:spTgt spid="3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wipe(down)">
                                      <p:cBhvr>
                                        <p:cTn id="33" dur="500"/>
                                        <p:tgtEl>
                                          <p:spTgt spid="51"/>
                                        </p:tgtEl>
                                      </p:cBhvr>
                                    </p:animEffect>
                                  </p:childTnLst>
                                </p:cTn>
                              </p:par>
                            </p:childTnLst>
                          </p:cTn>
                        </p:par>
                      </p:childTnLst>
                    </p:cTn>
                  </p:par>
                  <p:par>
                    <p:cTn id="34" fill="hold">
                      <p:stCondLst>
                        <p:cond delay="indefinite"/>
                      </p:stCondLst>
                      <p:childTnLst>
                        <p:par>
                          <p:cTn id="35" fill="hold">
                            <p:stCondLst>
                              <p:cond delay="0"/>
                            </p:stCondLst>
                            <p:childTnLst>
                              <p:par>
                                <p:cTn id="36" presetID="23" presetClass="entr" presetSubtype="16" fill="hold" nodeType="clickEffect">
                                  <p:stCondLst>
                                    <p:cond delay="0"/>
                                  </p:stCondLst>
                                  <p:childTnLst>
                                    <p:set>
                                      <p:cBhvr>
                                        <p:cTn id="37" dur="1" fill="hold">
                                          <p:stCondLst>
                                            <p:cond delay="0"/>
                                          </p:stCondLst>
                                        </p:cTn>
                                        <p:tgtEl>
                                          <p:spTgt spid="41"/>
                                        </p:tgtEl>
                                        <p:attrNameLst>
                                          <p:attrName>style.visibility</p:attrName>
                                        </p:attrNameLst>
                                      </p:cBhvr>
                                      <p:to>
                                        <p:strVal val="visible"/>
                                      </p:to>
                                    </p:set>
                                    <p:anim calcmode="lin" valueType="num">
                                      <p:cBhvr>
                                        <p:cTn id="38" dur="500" fill="hold"/>
                                        <p:tgtEl>
                                          <p:spTgt spid="41"/>
                                        </p:tgtEl>
                                        <p:attrNameLst>
                                          <p:attrName>ppt_w</p:attrName>
                                        </p:attrNameLst>
                                      </p:cBhvr>
                                      <p:tavLst>
                                        <p:tav tm="0">
                                          <p:val>
                                            <p:fltVal val="0"/>
                                          </p:val>
                                        </p:tav>
                                        <p:tav tm="100000">
                                          <p:val>
                                            <p:strVal val="#ppt_w"/>
                                          </p:val>
                                        </p:tav>
                                      </p:tavLst>
                                    </p:anim>
                                    <p:anim calcmode="lin" valueType="num">
                                      <p:cBhvr>
                                        <p:cTn id="39" dur="500" fill="hold"/>
                                        <p:tgtEl>
                                          <p:spTgt spid="41"/>
                                        </p:tgtEl>
                                        <p:attrNameLst>
                                          <p:attrName>ppt_h</p:attrName>
                                        </p:attrNameLst>
                                      </p:cBhvr>
                                      <p:tavLst>
                                        <p:tav tm="0">
                                          <p:val>
                                            <p:fltVal val="0"/>
                                          </p:val>
                                        </p:tav>
                                        <p:tav tm="100000">
                                          <p:val>
                                            <p:strVal val="#ppt_h"/>
                                          </p:val>
                                        </p:tav>
                                      </p:tavLst>
                                    </p:anim>
                                  </p:childTnLst>
                                </p:cTn>
                              </p:par>
                              <p:par>
                                <p:cTn id="40" presetID="23" presetClass="entr" presetSubtype="16" fill="hold" nodeType="withEffect">
                                  <p:stCondLst>
                                    <p:cond delay="0"/>
                                  </p:stCondLst>
                                  <p:childTnLst>
                                    <p:set>
                                      <p:cBhvr>
                                        <p:cTn id="41" dur="1" fill="hold">
                                          <p:stCondLst>
                                            <p:cond delay="0"/>
                                          </p:stCondLst>
                                        </p:cTn>
                                        <p:tgtEl>
                                          <p:spTgt spid="47"/>
                                        </p:tgtEl>
                                        <p:attrNameLst>
                                          <p:attrName>style.visibility</p:attrName>
                                        </p:attrNameLst>
                                      </p:cBhvr>
                                      <p:to>
                                        <p:strVal val="visible"/>
                                      </p:to>
                                    </p:set>
                                    <p:anim calcmode="lin" valueType="num">
                                      <p:cBhvr>
                                        <p:cTn id="42" dur="500" fill="hold"/>
                                        <p:tgtEl>
                                          <p:spTgt spid="47"/>
                                        </p:tgtEl>
                                        <p:attrNameLst>
                                          <p:attrName>ppt_w</p:attrName>
                                        </p:attrNameLst>
                                      </p:cBhvr>
                                      <p:tavLst>
                                        <p:tav tm="0">
                                          <p:val>
                                            <p:fltVal val="0"/>
                                          </p:val>
                                        </p:tav>
                                        <p:tav tm="100000">
                                          <p:val>
                                            <p:strVal val="#ppt_w"/>
                                          </p:val>
                                        </p:tav>
                                      </p:tavLst>
                                    </p:anim>
                                    <p:anim calcmode="lin" valueType="num">
                                      <p:cBhvr>
                                        <p:cTn id="43" dur="500" fill="hold"/>
                                        <p:tgtEl>
                                          <p:spTgt spid="47"/>
                                        </p:tgtEl>
                                        <p:attrNameLst>
                                          <p:attrName>ppt_h</p:attrName>
                                        </p:attrNameLst>
                                      </p:cBhvr>
                                      <p:tavLst>
                                        <p:tav tm="0">
                                          <p:val>
                                            <p:fltVal val="0"/>
                                          </p:val>
                                        </p:tav>
                                        <p:tav tm="100000">
                                          <p:val>
                                            <p:strVal val="#ppt_h"/>
                                          </p:val>
                                        </p:tav>
                                      </p:tavLst>
                                    </p:anim>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grpId="0" nodeType="clickEffect">
                                  <p:stCondLst>
                                    <p:cond delay="0"/>
                                  </p:stCondLst>
                                  <p:childTnLst>
                                    <p:set>
                                      <p:cBhvr>
                                        <p:cTn id="47" dur="1" fill="hold">
                                          <p:stCondLst>
                                            <p:cond delay="0"/>
                                          </p:stCondLst>
                                        </p:cTn>
                                        <p:tgtEl>
                                          <p:spTgt spid="8201"/>
                                        </p:tgtEl>
                                        <p:attrNameLst>
                                          <p:attrName>style.visibility</p:attrName>
                                        </p:attrNameLst>
                                      </p:cBhvr>
                                      <p:to>
                                        <p:strVal val="visible"/>
                                      </p:to>
                                    </p:set>
                                    <p:anim calcmode="lin" valueType="num">
                                      <p:cBhvr additive="base">
                                        <p:cTn id="48" dur="500"/>
                                        <p:tgtEl>
                                          <p:spTgt spid="8201"/>
                                        </p:tgtEl>
                                        <p:attrNameLst>
                                          <p:attrName>ppt_y</p:attrName>
                                        </p:attrNameLst>
                                      </p:cBhvr>
                                      <p:tavLst>
                                        <p:tav tm="0">
                                          <p:val>
                                            <p:strVal val="#ppt_y+#ppt_h*1.125000"/>
                                          </p:val>
                                        </p:tav>
                                        <p:tav tm="100000">
                                          <p:val>
                                            <p:strVal val="#ppt_y"/>
                                          </p:val>
                                        </p:tav>
                                      </p:tavLst>
                                    </p:anim>
                                    <p:animEffect transition="in" filter="wipe(up)">
                                      <p:cBhvr>
                                        <p:cTn id="49" dur="500"/>
                                        <p:tgtEl>
                                          <p:spTgt spid="8201"/>
                                        </p:tgtEl>
                                      </p:cBhvr>
                                    </p:animEffect>
                                  </p:childTnLst>
                                </p:cTn>
                              </p:par>
                              <p:par>
                                <p:cTn id="50" presetID="12" presetClass="entr" presetSubtype="4" fill="hold" grpId="0" nodeType="withEffect">
                                  <p:stCondLst>
                                    <p:cond delay="0"/>
                                  </p:stCondLst>
                                  <p:childTnLst>
                                    <p:set>
                                      <p:cBhvr>
                                        <p:cTn id="51" dur="1" fill="hold">
                                          <p:stCondLst>
                                            <p:cond delay="0"/>
                                          </p:stCondLst>
                                        </p:cTn>
                                        <p:tgtEl>
                                          <p:spTgt spid="8202"/>
                                        </p:tgtEl>
                                        <p:attrNameLst>
                                          <p:attrName>style.visibility</p:attrName>
                                        </p:attrNameLst>
                                      </p:cBhvr>
                                      <p:to>
                                        <p:strVal val="visible"/>
                                      </p:to>
                                    </p:set>
                                    <p:anim calcmode="lin" valueType="num">
                                      <p:cBhvr additive="base">
                                        <p:cTn id="52" dur="500"/>
                                        <p:tgtEl>
                                          <p:spTgt spid="8202"/>
                                        </p:tgtEl>
                                        <p:attrNameLst>
                                          <p:attrName>ppt_y</p:attrName>
                                        </p:attrNameLst>
                                      </p:cBhvr>
                                      <p:tavLst>
                                        <p:tav tm="0">
                                          <p:val>
                                            <p:strVal val="#ppt_y+#ppt_h*1.125000"/>
                                          </p:val>
                                        </p:tav>
                                        <p:tav tm="100000">
                                          <p:val>
                                            <p:strVal val="#ppt_y"/>
                                          </p:val>
                                        </p:tav>
                                      </p:tavLst>
                                    </p:anim>
                                    <p:animEffect transition="in" filter="wipe(up)">
                                      <p:cBhvr>
                                        <p:cTn id="53" dur="500"/>
                                        <p:tgtEl>
                                          <p:spTgt spid="8202"/>
                                        </p:tgtEl>
                                      </p:cBhvr>
                                    </p:animEffect>
                                  </p:childTnLst>
                                </p:cTn>
                              </p:par>
                              <p:par>
                                <p:cTn id="54" presetID="12" presetClass="entr" presetSubtype="4" fill="hold" grpId="0" nodeType="withEffect">
                                  <p:stCondLst>
                                    <p:cond delay="0"/>
                                  </p:stCondLst>
                                  <p:childTnLst>
                                    <p:set>
                                      <p:cBhvr>
                                        <p:cTn id="55" dur="1" fill="hold">
                                          <p:stCondLst>
                                            <p:cond delay="0"/>
                                          </p:stCondLst>
                                        </p:cTn>
                                        <p:tgtEl>
                                          <p:spTgt spid="8203"/>
                                        </p:tgtEl>
                                        <p:attrNameLst>
                                          <p:attrName>style.visibility</p:attrName>
                                        </p:attrNameLst>
                                      </p:cBhvr>
                                      <p:to>
                                        <p:strVal val="visible"/>
                                      </p:to>
                                    </p:set>
                                    <p:anim calcmode="lin" valueType="num">
                                      <p:cBhvr additive="base">
                                        <p:cTn id="56" dur="500"/>
                                        <p:tgtEl>
                                          <p:spTgt spid="8203"/>
                                        </p:tgtEl>
                                        <p:attrNameLst>
                                          <p:attrName>ppt_y</p:attrName>
                                        </p:attrNameLst>
                                      </p:cBhvr>
                                      <p:tavLst>
                                        <p:tav tm="0">
                                          <p:val>
                                            <p:strVal val="#ppt_y+#ppt_h*1.125000"/>
                                          </p:val>
                                        </p:tav>
                                        <p:tav tm="100000">
                                          <p:val>
                                            <p:strVal val="#ppt_y"/>
                                          </p:val>
                                        </p:tav>
                                      </p:tavLst>
                                    </p:anim>
                                    <p:animEffect transition="in" filter="wipe(up)">
                                      <p:cBhvr>
                                        <p:cTn id="57" dur="500"/>
                                        <p:tgtEl>
                                          <p:spTgt spid="8203"/>
                                        </p:tgtEl>
                                      </p:cBhvr>
                                    </p:animEffect>
                                  </p:childTnLst>
                                </p:cTn>
                              </p:par>
                            </p:childTnLst>
                          </p:cTn>
                        </p:par>
                      </p:childTnLst>
                    </p:cTn>
                  </p:par>
                  <p:par>
                    <p:cTn id="58" fill="hold">
                      <p:stCondLst>
                        <p:cond delay="indefinite"/>
                      </p:stCondLst>
                      <p:childTnLst>
                        <p:par>
                          <p:cTn id="59" fill="hold">
                            <p:stCondLst>
                              <p:cond delay="0"/>
                            </p:stCondLst>
                            <p:childTnLst>
                              <p:par>
                                <p:cTn id="60" presetID="39" presetClass="entr" presetSubtype="0" accel="100000" fill="hold" nodeType="clickEffect">
                                  <p:stCondLst>
                                    <p:cond delay="0"/>
                                  </p:stCondLst>
                                  <p:childTnLst>
                                    <p:set>
                                      <p:cBhvr>
                                        <p:cTn id="61" dur="1000" fill="hold">
                                          <p:stCondLst>
                                            <p:cond delay="0"/>
                                          </p:stCondLst>
                                        </p:cTn>
                                        <p:tgtEl>
                                          <p:spTgt spid="46"/>
                                        </p:tgtEl>
                                        <p:attrNameLst>
                                          <p:attrName>style.visibility</p:attrName>
                                        </p:attrNameLst>
                                      </p:cBhvr>
                                      <p:to>
                                        <p:strVal val="visible"/>
                                      </p:to>
                                    </p:set>
                                    <p:anim calcmode="lin" valueType="num">
                                      <p:cBhvr>
                                        <p:cTn id="62" dur="1000" fill="hold"/>
                                        <p:tgtEl>
                                          <p:spTgt spid="46"/>
                                        </p:tgtEl>
                                        <p:attrNameLst>
                                          <p:attrName>ppt_h</p:attrName>
                                        </p:attrNameLst>
                                      </p:cBhvr>
                                      <p:tavLst>
                                        <p:tav tm="0">
                                          <p:val>
                                            <p:strVal val="#ppt_h/20"/>
                                          </p:val>
                                        </p:tav>
                                        <p:tav tm="50000">
                                          <p:val>
                                            <p:strVal val="#ppt_h/20"/>
                                          </p:val>
                                        </p:tav>
                                        <p:tav tm="100000">
                                          <p:val>
                                            <p:strVal val="#ppt_h"/>
                                          </p:val>
                                        </p:tav>
                                      </p:tavLst>
                                    </p:anim>
                                    <p:anim calcmode="lin" valueType="num">
                                      <p:cBhvr>
                                        <p:cTn id="63" dur="1000" fill="hold"/>
                                        <p:tgtEl>
                                          <p:spTgt spid="46"/>
                                        </p:tgtEl>
                                        <p:attrNameLst>
                                          <p:attrName>ppt_w</p:attrName>
                                        </p:attrNameLst>
                                      </p:cBhvr>
                                      <p:tavLst>
                                        <p:tav tm="0">
                                          <p:val>
                                            <p:strVal val="#ppt_w+.3"/>
                                          </p:val>
                                        </p:tav>
                                        <p:tav tm="50000">
                                          <p:val>
                                            <p:strVal val="#ppt_w+.3"/>
                                          </p:val>
                                        </p:tav>
                                        <p:tav tm="100000">
                                          <p:val>
                                            <p:strVal val="#ppt_w"/>
                                          </p:val>
                                        </p:tav>
                                      </p:tavLst>
                                    </p:anim>
                                    <p:anim calcmode="lin" valueType="num">
                                      <p:cBhvr>
                                        <p:cTn id="64" dur="1000" fill="hold"/>
                                        <p:tgtEl>
                                          <p:spTgt spid="46"/>
                                        </p:tgtEl>
                                        <p:attrNameLst>
                                          <p:attrName>ppt_x</p:attrName>
                                        </p:attrNameLst>
                                      </p:cBhvr>
                                      <p:tavLst>
                                        <p:tav tm="0">
                                          <p:val>
                                            <p:strVal val="#ppt_x-.3"/>
                                          </p:val>
                                        </p:tav>
                                        <p:tav tm="50000">
                                          <p:val>
                                            <p:strVal val="#ppt_x"/>
                                          </p:val>
                                        </p:tav>
                                        <p:tav tm="100000">
                                          <p:val>
                                            <p:strVal val="#ppt_x"/>
                                          </p:val>
                                        </p:tav>
                                      </p:tavLst>
                                    </p:anim>
                                    <p:anim calcmode="lin" valueType="num">
                                      <p:cBhvr>
                                        <p:cTn id="65" dur="1000" fill="hold"/>
                                        <p:tgtEl>
                                          <p:spTgt spid="46"/>
                                        </p:tgtEl>
                                        <p:attrNameLst>
                                          <p:attrName>ppt_y</p:attrName>
                                        </p:attrNameLst>
                                      </p:cBhvr>
                                      <p:tavLst>
                                        <p:tav tm="0">
                                          <p:val>
                                            <p:strVal val="#ppt_y"/>
                                          </p:val>
                                        </p:tav>
                                        <p:tav tm="100000">
                                          <p:val>
                                            <p:strVal val="#ppt_y"/>
                                          </p:val>
                                        </p:tav>
                                      </p:tavLst>
                                    </p:anim>
                                  </p:childTnLst>
                                </p:cTn>
                              </p:par>
                              <p:par>
                                <p:cTn id="66" presetID="39" presetClass="entr" presetSubtype="0" accel="100000" fill="hold" nodeType="withEffect">
                                  <p:stCondLst>
                                    <p:cond delay="0"/>
                                  </p:stCondLst>
                                  <p:childTnLst>
                                    <p:set>
                                      <p:cBhvr>
                                        <p:cTn id="67" dur="1000" fill="hold">
                                          <p:stCondLst>
                                            <p:cond delay="0"/>
                                          </p:stCondLst>
                                        </p:cTn>
                                        <p:tgtEl>
                                          <p:spTgt spid="48"/>
                                        </p:tgtEl>
                                        <p:attrNameLst>
                                          <p:attrName>style.visibility</p:attrName>
                                        </p:attrNameLst>
                                      </p:cBhvr>
                                      <p:to>
                                        <p:strVal val="visible"/>
                                      </p:to>
                                    </p:set>
                                    <p:anim calcmode="lin" valueType="num">
                                      <p:cBhvr>
                                        <p:cTn id="68" dur="1000" fill="hold"/>
                                        <p:tgtEl>
                                          <p:spTgt spid="48"/>
                                        </p:tgtEl>
                                        <p:attrNameLst>
                                          <p:attrName>ppt_h</p:attrName>
                                        </p:attrNameLst>
                                      </p:cBhvr>
                                      <p:tavLst>
                                        <p:tav tm="0">
                                          <p:val>
                                            <p:strVal val="#ppt_h/20"/>
                                          </p:val>
                                        </p:tav>
                                        <p:tav tm="50000">
                                          <p:val>
                                            <p:strVal val="#ppt_h/20"/>
                                          </p:val>
                                        </p:tav>
                                        <p:tav tm="100000">
                                          <p:val>
                                            <p:strVal val="#ppt_h"/>
                                          </p:val>
                                        </p:tav>
                                      </p:tavLst>
                                    </p:anim>
                                    <p:anim calcmode="lin" valueType="num">
                                      <p:cBhvr>
                                        <p:cTn id="69" dur="1000" fill="hold"/>
                                        <p:tgtEl>
                                          <p:spTgt spid="48"/>
                                        </p:tgtEl>
                                        <p:attrNameLst>
                                          <p:attrName>ppt_w</p:attrName>
                                        </p:attrNameLst>
                                      </p:cBhvr>
                                      <p:tavLst>
                                        <p:tav tm="0">
                                          <p:val>
                                            <p:strVal val="#ppt_w+.3"/>
                                          </p:val>
                                        </p:tav>
                                        <p:tav tm="50000">
                                          <p:val>
                                            <p:strVal val="#ppt_w+.3"/>
                                          </p:val>
                                        </p:tav>
                                        <p:tav tm="100000">
                                          <p:val>
                                            <p:strVal val="#ppt_w"/>
                                          </p:val>
                                        </p:tav>
                                      </p:tavLst>
                                    </p:anim>
                                    <p:anim calcmode="lin" valueType="num">
                                      <p:cBhvr>
                                        <p:cTn id="70" dur="1000" fill="hold"/>
                                        <p:tgtEl>
                                          <p:spTgt spid="48"/>
                                        </p:tgtEl>
                                        <p:attrNameLst>
                                          <p:attrName>ppt_x</p:attrName>
                                        </p:attrNameLst>
                                      </p:cBhvr>
                                      <p:tavLst>
                                        <p:tav tm="0">
                                          <p:val>
                                            <p:strVal val="#ppt_x-.3"/>
                                          </p:val>
                                        </p:tav>
                                        <p:tav tm="50000">
                                          <p:val>
                                            <p:strVal val="#ppt_x"/>
                                          </p:val>
                                        </p:tav>
                                        <p:tav tm="100000">
                                          <p:val>
                                            <p:strVal val="#ppt_x"/>
                                          </p:val>
                                        </p:tav>
                                      </p:tavLst>
                                    </p:anim>
                                    <p:anim calcmode="lin" valueType="num">
                                      <p:cBhvr>
                                        <p:cTn id="71" dur="10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3" grpId="0"/>
      <p:bldP spid="51" grpId="0"/>
      <p:bldP spid="32" grpId="0" animBg="1"/>
      <p:bldP spid="8201" grpId="0"/>
      <p:bldP spid="8202" grpId="0"/>
      <p:bldP spid="8203" grpId="0"/>
    </p:bldLst>
  </p:timing>
</p:sld>
</file>

<file path=ppt/tags/tag1.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1389</Words>
  <Application>WPS 演示</Application>
  <PresentationFormat>宽屏</PresentationFormat>
  <Paragraphs>381</Paragraphs>
  <Slides>23</Slides>
  <Notes>0</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23</vt:i4>
      </vt:variant>
    </vt:vector>
  </HeadingPairs>
  <TitlesOfParts>
    <vt:vector size="40" baseType="lpstr">
      <vt:lpstr>Arial</vt:lpstr>
      <vt:lpstr>宋体</vt:lpstr>
      <vt:lpstr>Wingdings</vt:lpstr>
      <vt:lpstr>微软雅黑</vt:lpstr>
      <vt:lpstr>Wingdings</vt:lpstr>
      <vt:lpstr>Times New Roman</vt:lpstr>
      <vt:lpstr>Gulim</vt:lpstr>
      <vt:lpstr>楷体</vt:lpstr>
      <vt:lpstr>Arial Unicode MS</vt:lpstr>
      <vt:lpstr>等线</vt:lpstr>
      <vt:lpstr>Calibri</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193</cp:revision>
  <dcterms:created xsi:type="dcterms:W3CDTF">2019-06-19T02:08:00Z</dcterms:created>
  <dcterms:modified xsi:type="dcterms:W3CDTF">2023-09-28T14:32:50Z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A3910E8161524727836F37C3E520A2A6</vt:lpwstr>
  </property>
</Properties>
</file>