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79" r:id="rId5"/>
    <p:sldId id="698" r:id="rId6"/>
    <p:sldId id="860" r:id="rId8"/>
    <p:sldId id="863" r:id="rId9"/>
    <p:sldId id="864" r:id="rId10"/>
    <p:sldId id="865" r:id="rId11"/>
    <p:sldId id="866" r:id="rId12"/>
    <p:sldId id="867" r:id="rId13"/>
    <p:sldId id="868" r:id="rId14"/>
    <p:sldId id="869" r:id="rId15"/>
    <p:sldId id="870" r:id="rId16"/>
    <p:sldId id="871" r:id="rId17"/>
    <p:sldId id="872" r:id="rId18"/>
    <p:sldId id="873" r:id="rId19"/>
    <p:sldId id="874" r:id="rId20"/>
    <p:sldId id="875" r:id="rId21"/>
    <p:sldId id="876" r:id="rId22"/>
    <p:sldId id="896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02" userDrawn="1">
          <p15:clr>
            <a:srgbClr val="A4A3A4"/>
          </p15:clr>
        </p15:guide>
        <p15:guide id="2" pos="329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4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2002"/>
        <p:guide pos="329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image26.wdp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image26.wdp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29042" y="515991"/>
            <a:ext cx="4739156" cy="85421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151622" y="1630783"/>
            <a:ext cx="4108476" cy="523220"/>
            <a:chOff x="854005" y="3496605"/>
            <a:chExt cx="4108476" cy="523220"/>
          </a:xfrm>
        </p:grpSpPr>
        <p:grpSp>
          <p:nvGrpSpPr>
            <p:cNvPr id="8" name="组合 7"/>
            <p:cNvGrpSpPr/>
            <p:nvPr/>
          </p:nvGrpSpPr>
          <p:grpSpPr>
            <a:xfrm>
              <a:off x="854005" y="3496605"/>
              <a:ext cx="4108476" cy="523220"/>
              <a:chOff x="3107719" y="4120793"/>
              <a:chExt cx="4108476" cy="52322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4767923" y="4120793"/>
                <a:ext cx="2448272" cy="521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＝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 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107719" y="4120793"/>
                <a:ext cx="523220" cy="52322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246409" y="4120793"/>
                <a:ext cx="523220" cy="52322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312617" y="4120793"/>
                <a:ext cx="782222" cy="52322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4" name="椭圆 3"/>
            <p:cNvSpPr/>
            <p:nvPr/>
          </p:nvSpPr>
          <p:spPr>
            <a:xfrm>
              <a:off x="1414792" y="3496605"/>
              <a:ext cx="523220" cy="523220"/>
            </a:xfrm>
            <a:prstGeom prst="ellipse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6182" y="2421436"/>
            <a:ext cx="4690030" cy="945278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833102" y="3575092"/>
            <a:ext cx="4108476" cy="523220"/>
            <a:chOff x="854005" y="3496605"/>
            <a:chExt cx="4108476" cy="523220"/>
          </a:xfrm>
        </p:grpSpPr>
        <p:grpSp>
          <p:nvGrpSpPr>
            <p:cNvPr id="17" name="组合 16"/>
            <p:cNvGrpSpPr/>
            <p:nvPr/>
          </p:nvGrpSpPr>
          <p:grpSpPr>
            <a:xfrm>
              <a:off x="854005" y="3496605"/>
              <a:ext cx="4108476" cy="523220"/>
              <a:chOff x="3107719" y="4120793"/>
              <a:chExt cx="4108476" cy="523220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4767923" y="4120793"/>
                <a:ext cx="2448272" cy="521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＝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 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3107719" y="4120793"/>
                <a:ext cx="523220" cy="52322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246409" y="4120793"/>
                <a:ext cx="523220" cy="52322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312617" y="4120793"/>
                <a:ext cx="782222" cy="52322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1414792" y="3496605"/>
              <a:ext cx="523220" cy="523220"/>
            </a:xfrm>
            <a:prstGeom prst="ellipse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30866" y="1274567"/>
            <a:ext cx="2844851" cy="824377"/>
            <a:chOff x="2895201" y="1211614"/>
            <a:chExt cx="2844851" cy="824377"/>
          </a:xfrm>
        </p:grpSpPr>
        <p:sp>
          <p:nvSpPr>
            <p:cNvPr id="23" name="矩形 4"/>
            <p:cNvSpPr>
              <a:spLocks noChangeArrowheads="1"/>
            </p:cNvSpPr>
            <p:nvPr/>
          </p:nvSpPr>
          <p:spPr bwMode="auto">
            <a:xfrm>
              <a:off x="5118170" y="1219936"/>
              <a:ext cx="621882" cy="799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42</a:t>
              </a:r>
              <a:endPara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4027108" y="1211614"/>
              <a:ext cx="621882" cy="799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6</a:t>
              </a:r>
              <a:endPara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5" name="矩形 4"/>
            <p:cNvSpPr>
              <a:spLocks noChangeArrowheads="1"/>
            </p:cNvSpPr>
            <p:nvPr/>
          </p:nvSpPr>
          <p:spPr bwMode="auto">
            <a:xfrm>
              <a:off x="2895201" y="1227250"/>
              <a:ext cx="621882" cy="799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7</a:t>
              </a:r>
              <a:endPara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6" name="矩形 4"/>
            <p:cNvSpPr>
              <a:spLocks noChangeArrowheads="1"/>
            </p:cNvSpPr>
            <p:nvPr/>
          </p:nvSpPr>
          <p:spPr bwMode="auto">
            <a:xfrm>
              <a:off x="3368457" y="1236733"/>
              <a:ext cx="621882" cy="799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×</a:t>
              </a:r>
              <a:endPara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922506" y="3232680"/>
            <a:ext cx="2797861" cy="825580"/>
            <a:chOff x="2895201" y="1210411"/>
            <a:chExt cx="2797861" cy="825580"/>
          </a:xfrm>
        </p:grpSpPr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5071180" y="1210411"/>
              <a:ext cx="621882" cy="799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63</a:t>
              </a:r>
              <a:endPara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0" name="矩形 4"/>
            <p:cNvSpPr>
              <a:spLocks noChangeArrowheads="1"/>
            </p:cNvSpPr>
            <p:nvPr/>
          </p:nvSpPr>
          <p:spPr bwMode="auto">
            <a:xfrm>
              <a:off x="4027108" y="1211614"/>
              <a:ext cx="621882" cy="799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9</a:t>
              </a:r>
              <a:endPara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>
              <a:off x="2895201" y="1227250"/>
              <a:ext cx="621882" cy="799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7</a:t>
              </a:r>
              <a:endPara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32" name="矩形 4"/>
            <p:cNvSpPr>
              <a:spLocks noChangeArrowheads="1"/>
            </p:cNvSpPr>
            <p:nvPr/>
          </p:nvSpPr>
          <p:spPr bwMode="auto">
            <a:xfrm>
              <a:off x="3368457" y="1236733"/>
              <a:ext cx="621882" cy="799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×</a:t>
              </a:r>
              <a:endPara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479663" y="627897"/>
            <a:ext cx="76844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47980" y="2469907"/>
            <a:ext cx="7684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800332" y="1630783"/>
            <a:ext cx="4108476" cy="523220"/>
            <a:chOff x="854005" y="3496605"/>
            <a:chExt cx="4108476" cy="523220"/>
          </a:xfrm>
        </p:grpSpPr>
        <p:grpSp>
          <p:nvGrpSpPr>
            <p:cNvPr id="27" name="组合 26"/>
            <p:cNvGrpSpPr/>
            <p:nvPr/>
          </p:nvGrpSpPr>
          <p:grpSpPr>
            <a:xfrm>
              <a:off x="854005" y="3496605"/>
              <a:ext cx="4108476" cy="523220"/>
              <a:chOff x="3107719" y="4120793"/>
              <a:chExt cx="4108476" cy="523220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4767923" y="4120793"/>
                <a:ext cx="2448272" cy="521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sym typeface="+mn-ea"/>
                  </a:rPr>
                  <a:t>＝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    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3107719" y="4120793"/>
                <a:ext cx="523220" cy="52322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246409" y="4120793"/>
                <a:ext cx="523220" cy="52322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388182" y="4120793"/>
                <a:ext cx="782222" cy="52322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38" name="椭圆 37"/>
            <p:cNvSpPr/>
            <p:nvPr/>
          </p:nvSpPr>
          <p:spPr>
            <a:xfrm>
              <a:off x="1414792" y="3496605"/>
              <a:ext cx="523220" cy="523220"/>
            </a:xfrm>
            <a:prstGeom prst="ellipse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811631" y="1278377"/>
            <a:ext cx="2995981" cy="968771"/>
            <a:chOff x="2895201" y="1211614"/>
            <a:chExt cx="2995981" cy="968771"/>
          </a:xfrm>
        </p:grpSpPr>
        <p:sp>
          <p:nvSpPr>
            <p:cNvPr id="40" name="矩形 4"/>
            <p:cNvSpPr>
              <a:spLocks noChangeArrowheads="1"/>
            </p:cNvSpPr>
            <p:nvPr/>
          </p:nvSpPr>
          <p:spPr bwMode="auto">
            <a:xfrm>
              <a:off x="5269300" y="1219936"/>
              <a:ext cx="621882" cy="799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42</a:t>
              </a:r>
              <a:endPara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1" name="矩形 4"/>
            <p:cNvSpPr>
              <a:spLocks noChangeArrowheads="1"/>
            </p:cNvSpPr>
            <p:nvPr/>
          </p:nvSpPr>
          <p:spPr bwMode="auto">
            <a:xfrm>
              <a:off x="4027108" y="1211614"/>
              <a:ext cx="621882" cy="953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7</a:t>
              </a:r>
              <a:endPara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2" name="矩形 4"/>
            <p:cNvSpPr>
              <a:spLocks noChangeArrowheads="1"/>
            </p:cNvSpPr>
            <p:nvPr/>
          </p:nvSpPr>
          <p:spPr bwMode="auto">
            <a:xfrm>
              <a:off x="2895201" y="1227250"/>
              <a:ext cx="621882" cy="953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6</a:t>
              </a:r>
              <a:endPara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3" name="矩形 4"/>
            <p:cNvSpPr>
              <a:spLocks noChangeArrowheads="1"/>
            </p:cNvSpPr>
            <p:nvPr/>
          </p:nvSpPr>
          <p:spPr bwMode="auto">
            <a:xfrm>
              <a:off x="3444022" y="1227208"/>
              <a:ext cx="621882" cy="799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×</a:t>
              </a:r>
              <a:endPara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44" name="矩形 4"/>
          <p:cNvSpPr>
            <a:spLocks noChangeArrowheads="1"/>
          </p:cNvSpPr>
          <p:nvPr/>
        </p:nvSpPr>
        <p:spPr bwMode="auto">
          <a:xfrm>
            <a:off x="2677691" y="3868989"/>
            <a:ext cx="2808312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9×7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63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610235" y="390525"/>
            <a:ext cx="713740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600" b="1" dirty="0">
                <a:latin typeface="楷体" panose="02010609060101010101" charset="-122"/>
                <a:ea typeface="楷体" panose="02010609060101010101" charset="-122"/>
              </a:rPr>
              <a:t>8.</a:t>
            </a:r>
            <a:endParaRPr lang="en-US" altLang="zh-CN" sz="2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70503" y="2766432"/>
            <a:ext cx="4108476" cy="523220"/>
            <a:chOff x="854005" y="3496605"/>
            <a:chExt cx="4108476" cy="523220"/>
          </a:xfrm>
        </p:grpSpPr>
        <p:grpSp>
          <p:nvGrpSpPr>
            <p:cNvPr id="8" name="组合 7"/>
            <p:cNvGrpSpPr/>
            <p:nvPr/>
          </p:nvGrpSpPr>
          <p:grpSpPr>
            <a:xfrm>
              <a:off x="854005" y="3496605"/>
              <a:ext cx="4108476" cy="523220"/>
              <a:chOff x="3107719" y="4120793"/>
              <a:chExt cx="4108476" cy="52322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4767923" y="4120793"/>
                <a:ext cx="2448272" cy="521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latinLnBrk="1"/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  <a:sym typeface="+mn-ea"/>
                  </a:rPr>
                  <a:t>＝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     </a:t>
                </a:r>
                <a:r>
                  <a:rPr lang="zh-CN" altLang="en-US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（   ）</a:t>
                </a:r>
                <a:r>
                  <a:rPr lang="en-US" altLang="zh-CN" sz="2800" b="1" dirty="0">
                    <a:latin typeface="黑体" panose="02010609060101010101" pitchFamily="2" charset="-122"/>
                    <a:ea typeface="黑体" panose="02010609060101010101" pitchFamily="2" charset="-122"/>
                    <a:cs typeface="黑体" panose="02010609060101010101" pitchFamily="2" charset="-122"/>
                  </a:rPr>
                  <a:t>    </a:t>
                </a:r>
                <a:endPara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107719" y="4120793"/>
                <a:ext cx="523220" cy="52322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246409" y="4120793"/>
                <a:ext cx="523220" cy="52322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388182" y="4120793"/>
                <a:ext cx="782222" cy="523220"/>
              </a:xfrm>
              <a:prstGeom prst="rect">
                <a:avLst/>
              </a:prstGeom>
              <a:solidFill>
                <a:srgbClr val="FF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4" name="椭圆 3"/>
            <p:cNvSpPr/>
            <p:nvPr/>
          </p:nvSpPr>
          <p:spPr>
            <a:xfrm>
              <a:off x="1414792" y="3496605"/>
              <a:ext cx="523220" cy="523220"/>
            </a:xfrm>
            <a:prstGeom prst="ellipse">
              <a:avLst/>
            </a:prstGeom>
            <a:solidFill>
              <a:srgbClr val="FF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127574" y="2446111"/>
            <a:ext cx="2920416" cy="978254"/>
            <a:chOff x="2895201" y="1211614"/>
            <a:chExt cx="2920416" cy="978254"/>
          </a:xfrm>
        </p:grpSpPr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5193735" y="1219936"/>
              <a:ext cx="621882" cy="953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45</a:t>
              </a:r>
              <a:endPara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6" name="矩形 4"/>
            <p:cNvSpPr>
              <a:spLocks noChangeArrowheads="1"/>
            </p:cNvSpPr>
            <p:nvPr/>
          </p:nvSpPr>
          <p:spPr bwMode="auto">
            <a:xfrm>
              <a:off x="4027108" y="1211614"/>
              <a:ext cx="621882" cy="953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9</a:t>
              </a:r>
              <a:endPara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7" name="矩形 4"/>
            <p:cNvSpPr>
              <a:spLocks noChangeArrowheads="1"/>
            </p:cNvSpPr>
            <p:nvPr/>
          </p:nvSpPr>
          <p:spPr bwMode="auto">
            <a:xfrm>
              <a:off x="2895201" y="1227250"/>
              <a:ext cx="621882" cy="953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5</a:t>
              </a:r>
              <a:endPara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3368457" y="1236733"/>
              <a:ext cx="621882" cy="953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×</a:t>
              </a:r>
              <a:endPara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6424309" y="2406808"/>
            <a:ext cx="621882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米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69540" y="3260090"/>
            <a:ext cx="314071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9×5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45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（米）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47"/>
          <a:stretch>
            <a:fillRect/>
          </a:stretch>
        </p:blipFill>
        <p:spPr>
          <a:xfrm>
            <a:off x="628650" y="971550"/>
            <a:ext cx="8021955" cy="17056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62635" y="1581150"/>
            <a:ext cx="787527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9.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从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一七得七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背到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“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九九八十一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”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6959" y="683447"/>
            <a:ext cx="5314390" cy="2040519"/>
          </a:xfrm>
          <a:prstGeom prst="rect">
            <a:avLst/>
          </a:prstGeom>
        </p:spPr>
      </p:pic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759585" y="3259455"/>
            <a:ext cx="663638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9×3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27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（人）或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3×9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27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（人）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69048" y="4249529"/>
            <a:ext cx="535467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只脚踏船最多可坐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人。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0266" y="3044707"/>
            <a:ext cx="76844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只脚踏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(tà)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船最多可坐多少人？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81635" y="361950"/>
            <a:ext cx="6959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10.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43635" y="647700"/>
            <a:ext cx="7419340" cy="1008380"/>
            <a:chOff x="1801" y="1020"/>
            <a:chExt cx="11684" cy="1588"/>
          </a:xfrm>
        </p:grpSpPr>
        <p:sp>
          <p:nvSpPr>
            <p:cNvPr id="2" name="对话气泡: 圆角矩形 8"/>
            <p:cNvSpPr/>
            <p:nvPr/>
          </p:nvSpPr>
          <p:spPr>
            <a:xfrm>
              <a:off x="1801" y="1020"/>
              <a:ext cx="4023" cy="997"/>
            </a:xfrm>
            <a:prstGeom prst="wedgeRoundRectCallout">
              <a:avLst>
                <a:gd name="adj1" fmla="val 7571"/>
                <a:gd name="adj2" fmla="val 47416"/>
                <a:gd name="adj3" fmla="val 16667"/>
              </a:avLst>
            </a:prstGeom>
            <a:solidFill>
              <a:schemeClr val="bg1"/>
            </a:solidFill>
            <a:ln w="127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脚踏船限坐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3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人。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0" name="对话气泡: 圆角矩形 9"/>
            <p:cNvSpPr/>
            <p:nvPr/>
          </p:nvSpPr>
          <p:spPr>
            <a:xfrm>
              <a:off x="9480" y="1575"/>
              <a:ext cx="4005" cy="1033"/>
            </a:xfrm>
            <a:prstGeom prst="wedgeRoundRectCallout">
              <a:avLst>
                <a:gd name="adj1" fmla="val 1514"/>
                <a:gd name="adj2" fmla="val 38707"/>
                <a:gd name="adj3" fmla="val 16667"/>
              </a:avLst>
            </a:prstGeom>
            <a:solidFill>
              <a:schemeClr val="bg1"/>
            </a:solidFill>
            <a:ln w="127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手划船限坐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4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人。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710" y="2874645"/>
            <a:ext cx="90519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）你还能提出其他用乘法解决的问题并解答吗？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677670" y="3546475"/>
            <a:ext cx="606742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9×4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36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（人）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4×9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36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（人）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24731" y="4446834"/>
            <a:ext cx="535467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只手划船最多可坐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36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人。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83484" y="3366970"/>
            <a:ext cx="535467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只手划船最多可坐多少人？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2323" y="1742536"/>
            <a:ext cx="1381244" cy="930248"/>
            <a:chOff x="931923" y="1347614"/>
            <a:chExt cx="1381244" cy="930248"/>
          </a:xfrm>
        </p:grpSpPr>
        <p:sp>
          <p:nvSpPr>
            <p:cNvPr id="5" name="对话气泡: 椭圆形 2"/>
            <p:cNvSpPr/>
            <p:nvPr/>
          </p:nvSpPr>
          <p:spPr>
            <a:xfrm>
              <a:off x="931923" y="1347614"/>
              <a:ext cx="1381244" cy="930248"/>
            </a:xfrm>
            <a:prstGeom prst="wedgeEllipseCallout">
              <a:avLst>
                <a:gd name="adj1" fmla="val 34403"/>
                <a:gd name="adj2" fmla="val 77595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90978" y="1397239"/>
              <a:ext cx="126313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latinLnBrk="1"/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答案不唯一哦！</a:t>
              </a:r>
              <a:endParaRPr lang="en-US" altLang="zh-CN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534035" y="209550"/>
            <a:ext cx="6959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10.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6959" y="683447"/>
            <a:ext cx="5314390" cy="204051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143635" y="647700"/>
            <a:ext cx="7419340" cy="1008380"/>
            <a:chOff x="1801" y="1020"/>
            <a:chExt cx="11684" cy="1588"/>
          </a:xfrm>
        </p:grpSpPr>
        <p:sp>
          <p:nvSpPr>
            <p:cNvPr id="15" name="对话气泡: 圆角矩形 8"/>
            <p:cNvSpPr/>
            <p:nvPr/>
          </p:nvSpPr>
          <p:spPr>
            <a:xfrm>
              <a:off x="1801" y="1020"/>
              <a:ext cx="4023" cy="997"/>
            </a:xfrm>
            <a:prstGeom prst="wedgeRoundRectCallout">
              <a:avLst>
                <a:gd name="adj1" fmla="val 7571"/>
                <a:gd name="adj2" fmla="val 47416"/>
                <a:gd name="adj3" fmla="val 16667"/>
              </a:avLst>
            </a:prstGeom>
            <a:solidFill>
              <a:schemeClr val="bg1"/>
            </a:solidFill>
            <a:ln w="127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脚踏船限坐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3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人。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6" name="对话气泡: 圆角矩形 9"/>
            <p:cNvSpPr/>
            <p:nvPr/>
          </p:nvSpPr>
          <p:spPr>
            <a:xfrm>
              <a:off x="9480" y="1575"/>
              <a:ext cx="4005" cy="1033"/>
            </a:xfrm>
            <a:prstGeom prst="wedgeRoundRectCallout">
              <a:avLst>
                <a:gd name="adj1" fmla="val 1514"/>
                <a:gd name="adj2" fmla="val 38707"/>
                <a:gd name="adj3" fmla="val 16667"/>
              </a:avLst>
            </a:prstGeom>
            <a:solidFill>
              <a:schemeClr val="bg1"/>
            </a:solidFill>
            <a:ln w="127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手划船限坐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4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人。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539552" y="843558"/>
            <a:ext cx="76844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11.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按规律填一填。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4695" y="1444625"/>
            <a:ext cx="8081010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latinLnBrk="1">
              <a:lnSpc>
                <a:spcPct val="200000"/>
              </a:lnSpc>
              <a:buAutoNum type="arabicPlain" startAt="10"/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19   28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   ） （   ） （   ） （   ）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latinLnBrk="1">
              <a:lnSpc>
                <a:spcPct val="20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（   ） （   ）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00657" y="1425589"/>
            <a:ext cx="66193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37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67677" y="1425589"/>
            <a:ext cx="66193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81626" y="1416064"/>
            <a:ext cx="66193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55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07454" y="1416064"/>
            <a:ext cx="66193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7624" y="2288690"/>
            <a:ext cx="66193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73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15570" y="2266105"/>
            <a:ext cx="661932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82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7405" y="3181985"/>
            <a:ext cx="747141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1×9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＋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10    2×9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＋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19   3×9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＋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28</a:t>
            </a:r>
            <a:endParaRPr lang="en-US" altLang="zh-CN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3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379730" y="429895"/>
            <a:ext cx="8497570" cy="2158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12.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两个小组给树浇水。第一小组有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名同学，每人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浇了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棵树，第一小组一共浇了多少棵树？第二小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组比第一小组多浇了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棵树，第二小组一共浇了多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+mn-ea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少棵树？</a:t>
            </a:r>
            <a:endParaRPr lang="en-US" altLang="zh-CN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61565" y="2305050"/>
            <a:ext cx="624713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7×9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（棵）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9×7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63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（棵）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62526" y="2876332"/>
            <a:ext cx="3224408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70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（棵）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72235" y="3867150"/>
            <a:ext cx="748411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答：第一小组一共浇了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63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棵树，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  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34235" y="4399915"/>
            <a:ext cx="44748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第二小组一共浇了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70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棵树。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3733800" y="2343150"/>
            <a:ext cx="22879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练习二十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表内乘法（二）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9"/>
          <p:cNvSpPr>
            <a:spLocks noChangeArrowheads="1"/>
          </p:cNvSpPr>
          <p:nvPr/>
        </p:nvSpPr>
        <p:spPr bwMode="auto">
          <a:xfrm>
            <a:off x="1138555" y="555625"/>
            <a:ext cx="1767840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宋体" panose="02010600030101010101" pitchFamily="2" charset="-122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宋体" panose="02010600030101010101" pitchFamily="2" charset="-122"/>
              </a:rPr>
              <a:t>算一算。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94036" y="1326197"/>
            <a:ext cx="2832246" cy="2805577"/>
          </a:xfrm>
          <a:prstGeom prst="rect">
            <a:avLst/>
          </a:prstGeom>
        </p:spPr>
      </p:pic>
      <p:sp>
        <p:nvSpPr>
          <p:cNvPr id="3" name="Rectangle 41"/>
          <p:cNvSpPr>
            <a:spLocks noChangeArrowheads="1"/>
          </p:cNvSpPr>
          <p:nvPr/>
        </p:nvSpPr>
        <p:spPr bwMode="auto">
          <a:xfrm>
            <a:off x="4759469" y="1296984"/>
            <a:ext cx="6858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Rectangle 41"/>
          <p:cNvSpPr>
            <a:spLocks noChangeArrowheads="1"/>
          </p:cNvSpPr>
          <p:nvPr/>
        </p:nvSpPr>
        <p:spPr bwMode="auto">
          <a:xfrm>
            <a:off x="5290490" y="1849439"/>
            <a:ext cx="6858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Rectangle 41"/>
          <p:cNvSpPr>
            <a:spLocks noChangeArrowheads="1"/>
          </p:cNvSpPr>
          <p:nvPr/>
        </p:nvSpPr>
        <p:spPr bwMode="auto">
          <a:xfrm>
            <a:off x="5416693" y="2661447"/>
            <a:ext cx="6858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27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Rectangle 41"/>
          <p:cNvSpPr>
            <a:spLocks noChangeArrowheads="1"/>
          </p:cNvSpPr>
          <p:nvPr/>
        </p:nvSpPr>
        <p:spPr bwMode="auto">
          <a:xfrm>
            <a:off x="4994419" y="3357785"/>
            <a:ext cx="6858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36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Rectangle 41"/>
          <p:cNvSpPr>
            <a:spLocks noChangeArrowheads="1"/>
          </p:cNvSpPr>
          <p:nvPr/>
        </p:nvSpPr>
        <p:spPr bwMode="auto">
          <a:xfrm>
            <a:off x="4234797" y="3577646"/>
            <a:ext cx="6858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45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Rectangle 41"/>
          <p:cNvSpPr>
            <a:spLocks noChangeArrowheads="1"/>
          </p:cNvSpPr>
          <p:nvPr/>
        </p:nvSpPr>
        <p:spPr bwMode="auto">
          <a:xfrm>
            <a:off x="3462619" y="3309359"/>
            <a:ext cx="6858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54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" name="Rectangle 41"/>
          <p:cNvSpPr>
            <a:spLocks noChangeArrowheads="1"/>
          </p:cNvSpPr>
          <p:nvPr/>
        </p:nvSpPr>
        <p:spPr bwMode="auto">
          <a:xfrm>
            <a:off x="3072604" y="2616199"/>
            <a:ext cx="6858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63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0" name="Rectangle 41"/>
          <p:cNvSpPr>
            <a:spLocks noChangeArrowheads="1"/>
          </p:cNvSpPr>
          <p:nvPr/>
        </p:nvSpPr>
        <p:spPr bwMode="auto">
          <a:xfrm>
            <a:off x="3185461" y="1867694"/>
            <a:ext cx="6858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72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1" name="Rectangle 41"/>
          <p:cNvSpPr>
            <a:spLocks noChangeArrowheads="1"/>
          </p:cNvSpPr>
          <p:nvPr/>
        </p:nvSpPr>
        <p:spPr bwMode="auto">
          <a:xfrm>
            <a:off x="3834745" y="1302541"/>
            <a:ext cx="6858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81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27584" y="602635"/>
            <a:ext cx="2232248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28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endParaRPr 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33805" y="1101725"/>
            <a:ext cx="745553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20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5×9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 6×9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 4×9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latinLnBrk="1">
              <a:lnSpc>
                <a:spcPct val="20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3×9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 2×9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 1×9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latinLnBrk="1">
              <a:lnSpc>
                <a:spcPct val="20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9×9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 7×9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 8×9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2343309" y="1101688"/>
            <a:ext cx="621882" cy="79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45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2343309" y="1924763"/>
            <a:ext cx="621882" cy="79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27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343309" y="2820611"/>
            <a:ext cx="621882" cy="79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81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4864446" y="1108342"/>
            <a:ext cx="621882" cy="79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54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4864446" y="1931417"/>
            <a:ext cx="621882" cy="79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18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4864446" y="2827265"/>
            <a:ext cx="621882" cy="79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63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7377447" y="1099452"/>
            <a:ext cx="621882" cy="79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36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7377271" y="1958913"/>
            <a:ext cx="621882" cy="79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7377447" y="2818375"/>
            <a:ext cx="621882" cy="79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72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9"/>
          <p:cNvSpPr>
            <a:spLocks noChangeArrowheads="1"/>
          </p:cNvSpPr>
          <p:nvPr/>
        </p:nvSpPr>
        <p:spPr bwMode="auto">
          <a:xfrm>
            <a:off x="610235" y="514350"/>
            <a:ext cx="2624138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宋体" panose="02010600030101010101" pitchFamily="2" charset="-122"/>
              </a:rPr>
              <a:t>连一连。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065" y="1862833"/>
            <a:ext cx="7863870" cy="2117926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H="1">
            <a:off x="1400176" y="2786063"/>
            <a:ext cx="3850480" cy="82153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661048" y="2786063"/>
            <a:ext cx="1282302" cy="8215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971925" y="2782628"/>
            <a:ext cx="3850481" cy="82153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353742" y="2786063"/>
            <a:ext cx="3896915" cy="82153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6561534" y="2786063"/>
            <a:ext cx="17161" cy="81466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732485" y="2836069"/>
            <a:ext cx="5089920" cy="76451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1" name="文本框 14450"/>
          <p:cNvSpPr txBox="1"/>
          <p:nvPr/>
        </p:nvSpPr>
        <p:spPr>
          <a:xfrm>
            <a:off x="3962400" y="1456055"/>
            <a:ext cx="51816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4.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在左表中圈出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、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3……9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的积。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aphicFrame>
        <p:nvGraphicFramePr>
          <p:cNvPr id="14630" name="表格 14629"/>
          <p:cNvGraphicFramePr/>
          <p:nvPr/>
        </p:nvGraphicFramePr>
        <p:xfrm>
          <a:off x="306388" y="806450"/>
          <a:ext cx="3305810" cy="2978150"/>
        </p:xfrm>
        <a:graphic>
          <a:graphicData uri="http://schemas.openxmlformats.org/drawingml/2006/table">
            <a:tbl>
              <a:tblPr/>
              <a:tblGrid>
                <a:gridCol w="330835"/>
                <a:gridCol w="330200"/>
                <a:gridCol w="330200"/>
                <a:gridCol w="329565"/>
                <a:gridCol w="334010"/>
                <a:gridCol w="330200"/>
                <a:gridCol w="329565"/>
                <a:gridCol w="330835"/>
                <a:gridCol w="329565"/>
                <a:gridCol w="330835"/>
              </a:tblGrid>
              <a:tr h="33210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9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10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2956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17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19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20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3210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27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29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30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3147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37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39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40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3020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47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49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50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2956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57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59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60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3147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67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69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70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3083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77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79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80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3083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87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89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90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14632" name="椭圆 14631"/>
          <p:cNvSpPr/>
          <p:nvPr/>
        </p:nvSpPr>
        <p:spPr>
          <a:xfrm>
            <a:off x="2965450" y="830263"/>
            <a:ext cx="306388" cy="296862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633" name="椭圆 14632"/>
          <p:cNvSpPr/>
          <p:nvPr/>
        </p:nvSpPr>
        <p:spPr>
          <a:xfrm>
            <a:off x="2641600" y="1158875"/>
            <a:ext cx="306388" cy="296863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634" name="椭圆 14633"/>
          <p:cNvSpPr/>
          <p:nvPr/>
        </p:nvSpPr>
        <p:spPr>
          <a:xfrm>
            <a:off x="2305050" y="1495425"/>
            <a:ext cx="306388" cy="296863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635" name="椭圆 14634"/>
          <p:cNvSpPr/>
          <p:nvPr/>
        </p:nvSpPr>
        <p:spPr>
          <a:xfrm>
            <a:off x="1979613" y="1828800"/>
            <a:ext cx="306387" cy="29527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636" name="椭圆 14635"/>
          <p:cNvSpPr/>
          <p:nvPr/>
        </p:nvSpPr>
        <p:spPr>
          <a:xfrm>
            <a:off x="1646238" y="2155825"/>
            <a:ext cx="306387" cy="296863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637" name="椭圆 14636"/>
          <p:cNvSpPr/>
          <p:nvPr/>
        </p:nvSpPr>
        <p:spPr>
          <a:xfrm>
            <a:off x="1311275" y="2479675"/>
            <a:ext cx="307975" cy="29527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639" name="椭圆 14638"/>
          <p:cNvSpPr/>
          <p:nvPr/>
        </p:nvSpPr>
        <p:spPr>
          <a:xfrm>
            <a:off x="987425" y="2811463"/>
            <a:ext cx="306388" cy="296862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640" name="椭圆 14639"/>
          <p:cNvSpPr/>
          <p:nvPr/>
        </p:nvSpPr>
        <p:spPr>
          <a:xfrm>
            <a:off x="636588" y="3130550"/>
            <a:ext cx="306387" cy="296863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641" name="椭圆 14640"/>
          <p:cNvSpPr/>
          <p:nvPr/>
        </p:nvSpPr>
        <p:spPr>
          <a:xfrm>
            <a:off x="307975" y="3467100"/>
            <a:ext cx="307975" cy="29527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733800" y="513715"/>
            <a:ext cx="5068888" cy="3657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b="1" strike="noStrike" noProof="1"/>
          </a:p>
        </p:txBody>
      </p:sp>
      <p:sp>
        <p:nvSpPr>
          <p:cNvPr id="14452" name="矩形 14451"/>
          <p:cNvSpPr/>
          <p:nvPr/>
        </p:nvSpPr>
        <p:spPr>
          <a:xfrm>
            <a:off x="455295" y="4246880"/>
            <a:ext cx="694753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仔细观察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乘几的各个积，你发现了什么？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454" name="矩形 14453"/>
          <p:cNvSpPr/>
          <p:nvPr/>
        </p:nvSpPr>
        <p:spPr>
          <a:xfrm>
            <a:off x="3786188" y="1046480"/>
            <a:ext cx="5016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每相邻两句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口诀的积相差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455" name="文本框 14454"/>
          <p:cNvSpPr txBox="1"/>
          <p:nvPr/>
        </p:nvSpPr>
        <p:spPr>
          <a:xfrm>
            <a:off x="3786505" y="1570990"/>
            <a:ext cx="52679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积的个位、十位上的数相加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的和都是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9。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4456" name="文本框 14455"/>
          <p:cNvSpPr txBox="1"/>
          <p:nvPr/>
        </p:nvSpPr>
        <p:spPr>
          <a:xfrm>
            <a:off x="3786505" y="2538095"/>
            <a:ext cx="50355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3.积个位上的数逐渐少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、十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位上的数逐渐多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aphicFrame>
        <p:nvGraphicFramePr>
          <p:cNvPr id="14630" name="表格 14629"/>
          <p:cNvGraphicFramePr/>
          <p:nvPr/>
        </p:nvGraphicFramePr>
        <p:xfrm>
          <a:off x="306388" y="924878"/>
          <a:ext cx="3305810" cy="2934970"/>
        </p:xfrm>
        <a:graphic>
          <a:graphicData uri="http://schemas.openxmlformats.org/drawingml/2006/table">
            <a:tbl>
              <a:tblPr/>
              <a:tblGrid>
                <a:gridCol w="330835"/>
                <a:gridCol w="330200"/>
                <a:gridCol w="330200"/>
                <a:gridCol w="329565"/>
                <a:gridCol w="334010"/>
                <a:gridCol w="330200"/>
                <a:gridCol w="329565"/>
                <a:gridCol w="330835"/>
                <a:gridCol w="329565"/>
                <a:gridCol w="330835"/>
              </a:tblGrid>
              <a:tr h="28892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9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10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2956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17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19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20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3210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27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29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30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3147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37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39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40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3020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47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49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50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2956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57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59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60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3147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67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69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70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3083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77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79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80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3083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81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82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83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84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85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86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87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88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89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i="0" u="none" kern="1200" baseline="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1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400" b="1">
                          <a:solidFill>
                            <a:schemeClr val="tx1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90</a:t>
                      </a:r>
                      <a:endParaRPr lang="en-US" altLang="zh-CN" sz="1400" b="1">
                        <a:solidFill>
                          <a:schemeClr val="tx1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100" marB="351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14632" name="椭圆 14631"/>
          <p:cNvSpPr/>
          <p:nvPr/>
        </p:nvSpPr>
        <p:spPr>
          <a:xfrm>
            <a:off x="2965450" y="905828"/>
            <a:ext cx="306388" cy="296862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633" name="椭圆 14632"/>
          <p:cNvSpPr/>
          <p:nvPr/>
        </p:nvSpPr>
        <p:spPr>
          <a:xfrm>
            <a:off x="2641600" y="1234440"/>
            <a:ext cx="306388" cy="296863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634" name="椭圆 14633"/>
          <p:cNvSpPr/>
          <p:nvPr/>
        </p:nvSpPr>
        <p:spPr>
          <a:xfrm>
            <a:off x="2305050" y="1570990"/>
            <a:ext cx="306388" cy="296863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635" name="椭圆 14634"/>
          <p:cNvSpPr/>
          <p:nvPr/>
        </p:nvSpPr>
        <p:spPr>
          <a:xfrm>
            <a:off x="1979613" y="1904365"/>
            <a:ext cx="306387" cy="29527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636" name="椭圆 14635"/>
          <p:cNvSpPr/>
          <p:nvPr/>
        </p:nvSpPr>
        <p:spPr>
          <a:xfrm>
            <a:off x="1646238" y="2231390"/>
            <a:ext cx="306387" cy="296863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637" name="椭圆 14636"/>
          <p:cNvSpPr/>
          <p:nvPr/>
        </p:nvSpPr>
        <p:spPr>
          <a:xfrm>
            <a:off x="1311275" y="2555240"/>
            <a:ext cx="307975" cy="29527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639" name="椭圆 14638"/>
          <p:cNvSpPr/>
          <p:nvPr/>
        </p:nvSpPr>
        <p:spPr>
          <a:xfrm>
            <a:off x="987425" y="2887028"/>
            <a:ext cx="306388" cy="296862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640" name="椭圆 14639"/>
          <p:cNvSpPr/>
          <p:nvPr/>
        </p:nvSpPr>
        <p:spPr>
          <a:xfrm>
            <a:off x="636588" y="3206115"/>
            <a:ext cx="306387" cy="296863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641" name="椭圆 14640"/>
          <p:cNvSpPr/>
          <p:nvPr/>
        </p:nvSpPr>
        <p:spPr>
          <a:xfrm>
            <a:off x="307975" y="3542665"/>
            <a:ext cx="307975" cy="29527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718" name="矩形 25717"/>
          <p:cNvSpPr/>
          <p:nvPr/>
        </p:nvSpPr>
        <p:spPr>
          <a:xfrm>
            <a:off x="4844415" y="3504883"/>
            <a:ext cx="24263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（合理即可） 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92775" y="561499"/>
            <a:ext cx="1120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发现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454" grpId="0" bldLvl="0"/>
      <p:bldP spid="14455" grpId="0" bldLvl="0"/>
      <p:bldP spid="14456" grpId="0" bldLvl="0"/>
      <p:bldP spid="25718" grpId="0" bldLvl="0"/>
      <p:bldP spid="12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636395" y="1667510"/>
            <a:ext cx="50190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5.</a:t>
            </a:r>
            <a:r>
              <a:rPr 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背出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9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的乘法口诀。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305435" y="209550"/>
            <a:ext cx="7747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en-US" sz="2800" b="1" dirty="0">
                <a:latin typeface="楷体" panose="02010609060101010101" charset="-122"/>
                <a:ea typeface="楷体" panose="02010609060101010101" charset="-122"/>
              </a:rPr>
              <a:t>6.</a:t>
            </a:r>
            <a:endParaRPr 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8498" y="897517"/>
            <a:ext cx="7684460" cy="2416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8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6×9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   9×4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   8×9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latinLnBrk="1">
              <a:lnSpc>
                <a:spcPct val="18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5×9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9×3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9×9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latinLnBrk="1">
              <a:lnSpc>
                <a:spcPct val="18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7×9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9×5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    7×9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＋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＝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1907526" y="822077"/>
            <a:ext cx="621882" cy="79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54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2415317" y="1581475"/>
            <a:ext cx="621882" cy="79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54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443257" y="2364293"/>
            <a:ext cx="621882" cy="79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54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4726273" y="816237"/>
            <a:ext cx="621882" cy="79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36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5309629" y="1589605"/>
            <a:ext cx="621882" cy="79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36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5310899" y="2373058"/>
            <a:ext cx="621882" cy="79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36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7613826" y="811930"/>
            <a:ext cx="621882" cy="79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72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8177497" y="1605618"/>
            <a:ext cx="621882" cy="79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72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8177497" y="2340176"/>
            <a:ext cx="621882" cy="79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72</a:t>
            </a:r>
            <a:endParaRPr lang="zh-CN" altLang="en-US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9"/>
          <p:cNvSpPr txBox="1"/>
          <p:nvPr/>
        </p:nvSpPr>
        <p:spPr>
          <a:xfrm>
            <a:off x="610235" y="3930015"/>
            <a:ext cx="7208520" cy="694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4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我发现：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每一竖行算式的得数都相等。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5640" y="3408045"/>
            <a:ext cx="30848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你发现了什么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?</a:t>
            </a:r>
            <a:endParaRPr lang="en-US" altLang="zh-CN" sz="2800" b="1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19835" y="589280"/>
            <a:ext cx="8997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62400" y="589280"/>
            <a:ext cx="8997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34200" y="588010"/>
            <a:ext cx="8997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718" name="矩形 25717"/>
          <p:cNvSpPr/>
          <p:nvPr/>
        </p:nvSpPr>
        <p:spPr>
          <a:xfrm>
            <a:off x="6772275" y="4110673"/>
            <a:ext cx="24263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（合理即可） 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3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4" grpId="0"/>
      <p:bldP spid="5" grpId="0"/>
      <p:bldP spid="7" grpId="0"/>
      <p:bldP spid="9" grpId="0"/>
      <p:bldP spid="25718" grpId="0" bldLvl="0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1396</Words>
  <Application>WPS 演示</Application>
  <PresentationFormat>全屏显示(16:9)</PresentationFormat>
  <Paragraphs>602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等线</vt:lpstr>
      <vt:lpstr>楷体_GB2312</vt:lpstr>
      <vt:lpstr>新宋体</vt:lpstr>
      <vt:lpstr>Arial Unicode MS</vt:lpstr>
      <vt:lpstr>Cambria</vt:lpstr>
      <vt:lpstr>Arial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509</cp:revision>
  <dcterms:created xsi:type="dcterms:W3CDTF">2015-05-29T07:51:00Z</dcterms:created>
  <dcterms:modified xsi:type="dcterms:W3CDTF">2023-09-28T13:20:05Z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  <property fmtid="{D5CDD505-2E9C-101B-9397-08002B2CF9AE}" pid="5" name="commondata">
    <vt:lpwstr>eyJoZGlkIjoiODU0Y2EyZWU2NWJiZmQyMTAxZTE4YjNmMWJlY2I1NmUifQ==</vt:lpwstr>
  </property>
</Properties>
</file>