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96" r:id="rId5"/>
    <p:sldId id="295" r:id="rId6"/>
    <p:sldId id="273" r:id="rId7"/>
    <p:sldId id="266" r:id="rId8"/>
    <p:sldId id="274" r:id="rId9"/>
    <p:sldId id="275" r:id="rId10"/>
    <p:sldId id="276" r:id="rId11"/>
    <p:sldId id="279" r:id="rId12"/>
    <p:sldId id="280" r:id="rId13"/>
    <p:sldId id="281" r:id="rId14"/>
    <p:sldId id="282" r:id="rId15"/>
    <p:sldId id="284" r:id="rId16"/>
    <p:sldId id="285" r:id="rId17"/>
    <p:sldId id="263" r:id="rId18"/>
    <p:sldId id="312"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F01"/>
    <a:srgbClr val="F23B48"/>
    <a:srgbClr val="00B4FF"/>
    <a:srgbClr val="ECECEC"/>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54"/>
        <p:guide pos="3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7.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7.jpeg"/><Relationship Id="rId3" Type="http://schemas.openxmlformats.org/officeDocument/2006/relationships/image" Target="../media/image46.png"/><Relationship Id="rId2" Type="http://schemas.openxmlformats.org/officeDocument/2006/relationships/image" Target="../media/image32.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tags" Target="../tags/tag2.xml"/><Relationship Id="rId3" Type="http://schemas.openxmlformats.org/officeDocument/2006/relationships/image" Target="../media/image15.jpeg"/><Relationship Id="rId2" Type="http://schemas.openxmlformats.org/officeDocument/2006/relationships/tags" Target="../tags/tag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5.jpeg"/><Relationship Id="rId5" Type="http://schemas.openxmlformats.org/officeDocument/2006/relationships/tags" Target="../tags/tag4.xml"/><Relationship Id="rId4" Type="http://schemas.openxmlformats.org/officeDocument/2006/relationships/image" Target="../media/image16.png"/><Relationship Id="rId3" Type="http://schemas.openxmlformats.org/officeDocument/2006/relationships/tags" Target="../tags/tag3.xml"/><Relationship Id="rId2" Type="http://schemas.openxmlformats.org/officeDocument/2006/relationships/image" Target="../media/image18.png"/><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tags" Target="../tags/tag5.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15.jpeg"/><Relationship Id="rId2" Type="http://schemas.openxmlformats.org/officeDocument/2006/relationships/tags" Target="../tags/tag6.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image" Target="../media/image27.png"/><Relationship Id="rId2" Type="http://schemas.openxmlformats.org/officeDocument/2006/relationships/image" Target="../media/image3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08932" y="2169041"/>
            <a:ext cx="2926080" cy="922020"/>
          </a:xfrm>
          <a:prstGeom prst="rect">
            <a:avLst/>
          </a:prstGeom>
          <a:noFill/>
        </p:spPr>
        <p:txBody>
          <a:bodyPr wrap="none" rtlCol="0">
            <a:spAutoFit/>
          </a:bodyPr>
          <a:lstStyle/>
          <a:p>
            <a:r>
              <a:rPr kumimoji="1" lang="zh-CN" altLang="en-US" sz="5400" b="1" dirty="0">
                <a:solidFill>
                  <a:srgbClr val="00B4FF"/>
                </a:solidFill>
              </a:rPr>
              <a:t>角的度量</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4" name="TextBox 1"/>
          <p:cNvSpPr txBox="1">
            <a:spLocks noChangeArrowheads="1"/>
          </p:cNvSpPr>
          <p:nvPr/>
        </p:nvSpPr>
        <p:spPr bwMode="auto">
          <a:xfrm>
            <a:off x="2904490" y="1015365"/>
            <a:ext cx="61925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写出钟面上分针和时针所组成的角的度数。</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 name="图片 14" descr="图片2"/>
          <p:cNvPicPr>
            <a:picLocks noChangeAspect="1"/>
          </p:cNvPicPr>
          <p:nvPr/>
        </p:nvPicPr>
        <p:blipFill>
          <a:blip r:embed="rId2"/>
          <a:stretch>
            <a:fillRect/>
          </a:stretch>
        </p:blipFill>
        <p:spPr>
          <a:xfrm>
            <a:off x="4851400" y="2630170"/>
            <a:ext cx="2092960" cy="2100580"/>
          </a:xfrm>
          <a:prstGeom prst="rect">
            <a:avLst/>
          </a:prstGeom>
        </p:spPr>
      </p:pic>
      <p:pic>
        <p:nvPicPr>
          <p:cNvPr id="16" name="图片 15" descr="图片3"/>
          <p:cNvPicPr>
            <a:picLocks noChangeAspect="1"/>
          </p:cNvPicPr>
          <p:nvPr/>
        </p:nvPicPr>
        <p:blipFill>
          <a:blip r:embed="rId3"/>
          <a:stretch>
            <a:fillRect/>
          </a:stretch>
        </p:blipFill>
        <p:spPr>
          <a:xfrm>
            <a:off x="7423150" y="2630805"/>
            <a:ext cx="2092960" cy="2100580"/>
          </a:xfrm>
          <a:prstGeom prst="rect">
            <a:avLst/>
          </a:prstGeom>
        </p:spPr>
      </p:pic>
      <p:pic>
        <p:nvPicPr>
          <p:cNvPr id="17" name="图片 16" descr="图片4"/>
          <p:cNvPicPr>
            <a:picLocks noChangeAspect="1"/>
          </p:cNvPicPr>
          <p:nvPr/>
        </p:nvPicPr>
        <p:blipFill>
          <a:blip r:embed="rId4"/>
          <a:stretch>
            <a:fillRect/>
          </a:stretch>
        </p:blipFill>
        <p:spPr>
          <a:xfrm>
            <a:off x="2279650" y="2630170"/>
            <a:ext cx="2092960" cy="2100580"/>
          </a:xfrm>
          <a:prstGeom prst="rect">
            <a:avLst/>
          </a:prstGeom>
        </p:spPr>
      </p:pic>
      <p:sp>
        <p:nvSpPr>
          <p:cNvPr id="22" name="文本框 21"/>
          <p:cNvSpPr txBox="1"/>
          <p:nvPr/>
        </p:nvSpPr>
        <p:spPr>
          <a:xfrm>
            <a:off x="2519680" y="5129530"/>
            <a:ext cx="7462520" cy="46037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a:spLocks noChangeArrowheads="1"/>
          </p:cNvSpPr>
          <p:nvPr/>
        </p:nvSpPr>
        <p:spPr bwMode="auto">
          <a:xfrm>
            <a:off x="2904568" y="5129541"/>
            <a:ext cx="8426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150°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a:spLocks noChangeArrowheads="1"/>
          </p:cNvSpPr>
          <p:nvPr/>
        </p:nvSpPr>
        <p:spPr bwMode="auto">
          <a:xfrm>
            <a:off x="5763981" y="512941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矩形 24"/>
          <p:cNvSpPr>
            <a:spLocks noChangeArrowheads="1"/>
          </p:cNvSpPr>
          <p:nvPr/>
        </p:nvSpPr>
        <p:spPr bwMode="auto">
          <a:xfrm>
            <a:off x="8444696" y="5129596"/>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rot="0">
            <a:off x="1719580" y="2011045"/>
            <a:ext cx="8315325" cy="4100830"/>
            <a:chOff x="1895" y="4083"/>
            <a:chExt cx="7143" cy="2324"/>
          </a:xfrm>
        </p:grpSpPr>
        <p:sp>
          <p:nvSpPr>
            <p:cNvPr id="38" name="圆角矩形 37"/>
            <p:cNvSpPr/>
            <p:nvPr/>
          </p:nvSpPr>
          <p:spPr>
            <a:xfrm>
              <a:off x="1967" y="4144"/>
              <a:ext cx="6983" cy="2206"/>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文本框 1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083435" y="1758950"/>
            <a:ext cx="7816850" cy="958850"/>
            <a:chOff x="3281" y="2770"/>
            <a:chExt cx="12310" cy="1510"/>
          </a:xfrm>
        </p:grpSpPr>
        <p:grpSp>
          <p:nvGrpSpPr>
            <p:cNvPr id="4" name="组合 3"/>
            <p:cNvGrpSpPr/>
            <p:nvPr/>
          </p:nvGrpSpPr>
          <p:grpSpPr>
            <a:xfrm>
              <a:off x="3281" y="2770"/>
              <a:ext cx="12310" cy="1510"/>
              <a:chOff x="6362" y="6111"/>
              <a:chExt cx="26075" cy="2314"/>
            </a:xfrm>
          </p:grpSpPr>
          <p:grpSp>
            <p:nvGrpSpPr>
              <p:cNvPr id="95" name="Group 94"/>
              <p:cNvGrpSpPr/>
              <p:nvPr/>
            </p:nvGrpSpPr>
            <p:grpSpPr>
              <a:xfrm>
                <a:off x="6362" y="6111"/>
                <a:ext cx="1875" cy="2315"/>
                <a:chOff x="1994399" y="2158871"/>
                <a:chExt cx="589804" cy="728170"/>
              </a:xfrm>
            </p:grpSpPr>
            <p:sp>
              <p:nvSpPr>
                <p:cNvPr id="41"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184573" tIns="92286" rIns="184573" bIns="92286" numCol="1" anchor="t" anchorCtr="0" compatLnSpc="1"/>
                <a:p>
                  <a:endParaRPr lang="id-ID" sz="3635"/>
                </a:p>
              </p:txBody>
            </p:sp>
            <p:sp>
              <p:nvSpPr>
                <p:cNvPr id="42" name="Rectangle 6"/>
                <p:cNvSpPr>
                  <a:spLocks noChangeArrowheads="1"/>
                </p:cNvSpPr>
                <p:nvPr/>
              </p:nvSpPr>
              <p:spPr bwMode="auto">
                <a:xfrm>
                  <a:off x="2417884" y="2158871"/>
                  <a:ext cx="166319" cy="728170"/>
                </a:xfrm>
                <a:prstGeom prst="rect">
                  <a:avLst/>
                </a:prstGeom>
                <a:solidFill>
                  <a:schemeClr val="tx1">
                    <a:lumMod val="65000"/>
                    <a:lumOff val="35000"/>
                  </a:schemeClr>
                </a:solidFill>
                <a:ln>
                  <a:noFill/>
                </a:ln>
              </p:spPr>
              <p:txBody>
                <a:bodyPr vert="horz" wrap="square" lIns="184573" tIns="92286" rIns="184573" bIns="92286" numCol="1" anchor="t" anchorCtr="0" compatLnSpc="1"/>
                <a:p>
                  <a:endParaRPr lang="id-ID" sz="3635"/>
                </a:p>
              </p:txBody>
            </p:sp>
            <p:sp>
              <p:nvSpPr>
                <p:cNvPr id="45"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184573" tIns="92286" rIns="184573" bIns="92286" numCol="1" anchor="t" anchorCtr="0" compatLnSpc="1"/>
                <a:p>
                  <a:endParaRPr lang="id-ID" sz="3635"/>
                </a:p>
              </p:txBody>
            </p:sp>
          </p:grpSp>
          <p:grpSp>
            <p:nvGrpSpPr>
              <p:cNvPr id="68" name="Group 67"/>
              <p:cNvGrpSpPr/>
              <p:nvPr/>
            </p:nvGrpSpPr>
            <p:grpSpPr>
              <a:xfrm>
                <a:off x="8237" y="6111"/>
                <a:ext cx="3221" cy="2315"/>
                <a:chOff x="4530194" y="4285619"/>
                <a:chExt cx="382215" cy="532444"/>
              </a:xfrm>
            </p:grpSpPr>
            <p:sp>
              <p:nvSpPr>
                <p:cNvPr id="43" name="Rectangle 7"/>
                <p:cNvSpPr>
                  <a:spLocks noChangeArrowheads="1"/>
                </p:cNvSpPr>
                <p:nvPr/>
              </p:nvSpPr>
              <p:spPr bwMode="auto">
                <a:xfrm>
                  <a:off x="4530194" y="4285619"/>
                  <a:ext cx="382215" cy="532444"/>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4573" tIns="92286" rIns="184573" bIns="92286" numCol="1" anchor="ctr" anchorCtr="0" compatLnSpc="1"/>
                <a:p>
                  <a:pPr algn="ctr"/>
                  <a:endParaRPr lang="id-ID" sz="3635" dirty="0">
                    <a:solidFill>
                      <a:schemeClr val="bg1"/>
                    </a:solidFill>
                    <a:latin typeface="Lato Bold" panose="020F0802020204030203" pitchFamily="34" charset="0"/>
                  </a:endParaRPr>
                </a:p>
              </p:txBody>
            </p:sp>
            <p:sp>
              <p:nvSpPr>
                <p:cNvPr id="44"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184573" tIns="92286" rIns="184573" bIns="92286" numCol="1" anchor="t" anchorCtr="0" compatLnSpc="1"/>
                <a:p>
                  <a:endParaRPr lang="id-ID" sz="3635"/>
                </a:p>
              </p:txBody>
            </p:sp>
          </p:grpSp>
          <p:grpSp>
            <p:nvGrpSpPr>
              <p:cNvPr id="67" name="Group 66"/>
              <p:cNvGrpSpPr/>
              <p:nvPr/>
            </p:nvGrpSpPr>
            <p:grpSpPr>
              <a:xfrm>
                <a:off x="11458" y="6111"/>
                <a:ext cx="4525" cy="2315"/>
                <a:chOff x="4912409" y="4285619"/>
                <a:chExt cx="382215" cy="532444"/>
              </a:xfrm>
            </p:grpSpPr>
            <p:sp>
              <p:nvSpPr>
                <p:cNvPr id="46" name="Rectangle 10"/>
                <p:cNvSpPr>
                  <a:spLocks noChangeArrowheads="1"/>
                </p:cNvSpPr>
                <p:nvPr/>
              </p:nvSpPr>
              <p:spPr bwMode="auto">
                <a:xfrm>
                  <a:off x="4912409" y="4285619"/>
                  <a:ext cx="382215" cy="532444"/>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4573" tIns="92286" rIns="184573" bIns="92286" numCol="1" anchor="ctr" anchorCtr="0" compatLnSpc="1"/>
                <a:p>
                  <a:pPr algn="ctr"/>
                  <a:endParaRPr lang="id-ID" sz="3635" dirty="0">
                    <a:solidFill>
                      <a:schemeClr val="bg1"/>
                    </a:solidFill>
                    <a:latin typeface="Lato Bold" panose="020F0802020204030203" pitchFamily="34" charset="0"/>
                  </a:endParaRPr>
                </a:p>
              </p:txBody>
            </p:sp>
            <p:sp>
              <p:nvSpPr>
                <p:cNvPr id="47" name="Rectangle 11"/>
                <p:cNvSpPr>
                  <a:spLocks noChangeArrowheads="1"/>
                </p:cNvSpPr>
                <p:nvPr/>
              </p:nvSpPr>
              <p:spPr bwMode="auto">
                <a:xfrm>
                  <a:off x="4912409" y="4552352"/>
                  <a:ext cx="382215" cy="265711"/>
                </a:xfrm>
                <a:prstGeom prst="rect">
                  <a:avLst/>
                </a:prstGeom>
                <a:solidFill>
                  <a:srgbClr val="333333">
                    <a:alpha val="10000"/>
                  </a:srgbClr>
                </a:solidFill>
                <a:ln>
                  <a:noFill/>
                </a:ln>
              </p:spPr>
              <p:txBody>
                <a:bodyPr vert="horz" wrap="square" lIns="184573" tIns="92286" rIns="184573" bIns="92286" numCol="1" anchor="ctr" anchorCtr="0" compatLnSpc="1"/>
                <a:p>
                  <a:pPr algn="ctr"/>
                  <a:endParaRPr lang="id-ID" sz="3635"/>
                </a:p>
              </p:txBody>
            </p:sp>
          </p:grpSp>
          <p:grpSp>
            <p:nvGrpSpPr>
              <p:cNvPr id="66" name="Group 65"/>
              <p:cNvGrpSpPr/>
              <p:nvPr/>
            </p:nvGrpSpPr>
            <p:grpSpPr>
              <a:xfrm>
                <a:off x="15983" y="6111"/>
                <a:ext cx="6647" cy="2315"/>
                <a:chOff x="5294624" y="4285619"/>
                <a:chExt cx="383237" cy="532444"/>
              </a:xfrm>
            </p:grpSpPr>
            <p:sp>
              <p:nvSpPr>
                <p:cNvPr id="48" name="Rectangle 12"/>
                <p:cNvSpPr>
                  <a:spLocks noChangeArrowheads="1"/>
                </p:cNvSpPr>
                <p:nvPr/>
              </p:nvSpPr>
              <p:spPr bwMode="auto">
                <a:xfrm>
                  <a:off x="5294624" y="4285619"/>
                  <a:ext cx="383237" cy="532444"/>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4573" tIns="92286" rIns="184573" bIns="92286" numCol="1" anchor="ctr" anchorCtr="0" compatLnSpc="1"/>
                <a:p>
                  <a:pPr algn="ctr"/>
                  <a:endParaRPr lang="id-ID" sz="3635" dirty="0">
                    <a:solidFill>
                      <a:schemeClr val="bg1"/>
                    </a:solidFill>
                    <a:latin typeface="Lato Bold" panose="020F0802020204030203" pitchFamily="34" charset="0"/>
                  </a:endParaRPr>
                </a:p>
              </p:txBody>
            </p:sp>
            <p:sp>
              <p:nvSpPr>
                <p:cNvPr id="53" name="Rectangle 13"/>
                <p:cNvSpPr>
                  <a:spLocks noChangeArrowheads="1"/>
                </p:cNvSpPr>
                <p:nvPr/>
              </p:nvSpPr>
              <p:spPr bwMode="auto">
                <a:xfrm>
                  <a:off x="5294624" y="4552352"/>
                  <a:ext cx="383237" cy="265711"/>
                </a:xfrm>
                <a:prstGeom prst="rect">
                  <a:avLst/>
                </a:prstGeom>
                <a:solidFill>
                  <a:srgbClr val="333333">
                    <a:alpha val="10000"/>
                  </a:srgbClr>
                </a:solidFill>
                <a:ln>
                  <a:noFill/>
                </a:ln>
              </p:spPr>
              <p:txBody>
                <a:bodyPr vert="horz" wrap="square" lIns="184573" tIns="92286" rIns="184573" bIns="92286" numCol="1" anchor="ctr" anchorCtr="0" compatLnSpc="1"/>
                <a:p>
                  <a:pPr algn="ctr"/>
                  <a:endParaRPr lang="id-ID" sz="3635"/>
                </a:p>
              </p:txBody>
            </p:sp>
          </p:grpSp>
          <p:grpSp>
            <p:nvGrpSpPr>
              <p:cNvPr id="65" name="Group 64"/>
              <p:cNvGrpSpPr/>
              <p:nvPr/>
            </p:nvGrpSpPr>
            <p:grpSpPr>
              <a:xfrm>
                <a:off x="22630" y="6111"/>
                <a:ext cx="4483" cy="2315"/>
                <a:chOff x="5677862" y="4285619"/>
                <a:chExt cx="382215" cy="532444"/>
              </a:xfrm>
            </p:grpSpPr>
            <p:sp>
              <p:nvSpPr>
                <p:cNvPr id="54" name="Rectangle 14"/>
                <p:cNvSpPr>
                  <a:spLocks noChangeArrowheads="1"/>
                </p:cNvSpPr>
                <p:nvPr/>
              </p:nvSpPr>
              <p:spPr bwMode="auto">
                <a:xfrm>
                  <a:off x="5677862" y="4285619"/>
                  <a:ext cx="382215" cy="532444"/>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4573" tIns="92286" rIns="184573" bIns="92286" numCol="1" anchor="ctr" anchorCtr="0" compatLnSpc="1"/>
                <a:p>
                  <a:pPr algn="ctr"/>
                  <a:endParaRPr lang="id-ID" sz="3635" dirty="0">
                    <a:solidFill>
                      <a:schemeClr val="bg1"/>
                    </a:solidFill>
                    <a:latin typeface="Lato Bold" panose="020F0802020204030203" pitchFamily="34" charset="0"/>
                  </a:endParaRPr>
                </a:p>
              </p:txBody>
            </p:sp>
            <p:sp>
              <p:nvSpPr>
                <p:cNvPr id="55" name="Rectangle 15"/>
                <p:cNvSpPr>
                  <a:spLocks noChangeArrowheads="1"/>
                </p:cNvSpPr>
                <p:nvPr/>
              </p:nvSpPr>
              <p:spPr bwMode="auto">
                <a:xfrm>
                  <a:off x="5677862" y="4552352"/>
                  <a:ext cx="382215" cy="265711"/>
                </a:xfrm>
                <a:prstGeom prst="rect">
                  <a:avLst/>
                </a:prstGeom>
                <a:solidFill>
                  <a:srgbClr val="333333">
                    <a:alpha val="10000"/>
                  </a:srgbClr>
                </a:solidFill>
                <a:ln>
                  <a:noFill/>
                </a:ln>
              </p:spPr>
              <p:txBody>
                <a:bodyPr vert="horz" wrap="square" lIns="184573" tIns="92286" rIns="184573" bIns="92286" numCol="1" anchor="ctr" anchorCtr="0" compatLnSpc="1"/>
                <a:p>
                  <a:pPr algn="ctr"/>
                  <a:endParaRPr lang="id-ID" sz="3635"/>
                </a:p>
              </p:txBody>
            </p:sp>
          </p:grpSp>
          <p:grpSp>
            <p:nvGrpSpPr>
              <p:cNvPr id="64" name="Group 63"/>
              <p:cNvGrpSpPr/>
              <p:nvPr/>
            </p:nvGrpSpPr>
            <p:grpSpPr>
              <a:xfrm>
                <a:off x="27113" y="6111"/>
                <a:ext cx="3221" cy="2315"/>
                <a:chOff x="6060077" y="4285619"/>
                <a:chExt cx="382215" cy="532444"/>
              </a:xfrm>
            </p:grpSpPr>
            <p:sp>
              <p:nvSpPr>
                <p:cNvPr id="56" name="Rectangle 16"/>
                <p:cNvSpPr>
                  <a:spLocks noChangeArrowheads="1"/>
                </p:cNvSpPr>
                <p:nvPr/>
              </p:nvSpPr>
              <p:spPr bwMode="auto">
                <a:xfrm>
                  <a:off x="6060077" y="4285619"/>
                  <a:ext cx="382215" cy="532444"/>
                </a:xfrm>
                <a:prstGeom prst="rect">
                  <a:avLst/>
                </a:prstGeom>
                <a:solidFill>
                  <a:srgbClr val="FFCF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4573" tIns="92286" rIns="184573" bIns="92286" numCol="1" anchor="ctr" anchorCtr="0" compatLnSpc="1"/>
                <a:p>
                  <a:pPr algn="ctr"/>
                  <a:endParaRPr lang="id-ID" sz="3635" dirty="0">
                    <a:solidFill>
                      <a:schemeClr val="bg1"/>
                    </a:solidFill>
                    <a:latin typeface="Lato Bold" panose="020F0802020204030203" pitchFamily="34" charset="0"/>
                  </a:endParaRPr>
                </a:p>
              </p:txBody>
            </p:sp>
            <p:sp>
              <p:nvSpPr>
                <p:cNvPr id="58" name="Rectangle 17"/>
                <p:cNvSpPr>
                  <a:spLocks noChangeArrowheads="1"/>
                </p:cNvSpPr>
                <p:nvPr/>
              </p:nvSpPr>
              <p:spPr bwMode="auto">
                <a:xfrm>
                  <a:off x="6060077" y="4552352"/>
                  <a:ext cx="382215" cy="265711"/>
                </a:xfrm>
                <a:prstGeom prst="rect">
                  <a:avLst/>
                </a:prstGeom>
                <a:solidFill>
                  <a:srgbClr val="333333">
                    <a:alpha val="10000"/>
                  </a:srgbClr>
                </a:solidFill>
                <a:ln>
                  <a:noFill/>
                </a:ln>
              </p:spPr>
              <p:txBody>
                <a:bodyPr vert="horz" wrap="square" lIns="184573" tIns="92286" rIns="184573" bIns="92286" numCol="1" anchor="ctr" anchorCtr="0" compatLnSpc="1"/>
                <a:p>
                  <a:pPr algn="ctr"/>
                  <a:endParaRPr lang="id-ID" sz="3635"/>
                </a:p>
              </p:txBody>
            </p:sp>
          </p:grpSp>
          <p:grpSp>
            <p:nvGrpSpPr>
              <p:cNvPr id="62" name="Group 61"/>
              <p:cNvGrpSpPr/>
              <p:nvPr/>
            </p:nvGrpSpPr>
            <p:grpSpPr>
              <a:xfrm>
                <a:off x="30335" y="6111"/>
                <a:ext cx="2103" cy="2315"/>
                <a:chOff x="7739063" y="3990975"/>
                <a:chExt cx="414338" cy="827088"/>
              </a:xfrm>
            </p:grpSpPr>
            <p:sp>
              <p:nvSpPr>
                <p:cNvPr id="5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p>
                  <a:endParaRPr lang="id-ID" sz="3635"/>
                </a:p>
              </p:txBody>
            </p:sp>
            <p:sp>
              <p:nvSpPr>
                <p:cNvPr id="6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p>
                  <a:endParaRPr lang="id-ID" sz="3635"/>
                </a:p>
              </p:txBody>
            </p:sp>
            <p:sp>
              <p:nvSpPr>
                <p:cNvPr id="6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184573" tIns="92286" rIns="184573" bIns="92286" numCol="1" anchor="t" anchorCtr="0" compatLnSpc="1"/>
                <a:p>
                  <a:endParaRPr lang="id-ID" sz="3635"/>
                </a:p>
              </p:txBody>
            </p:sp>
          </p:grpSp>
        </p:grpSp>
        <p:sp>
          <p:nvSpPr>
            <p:cNvPr id="5" name="文本框 4"/>
            <p:cNvSpPr txBox="1"/>
            <p:nvPr/>
          </p:nvSpPr>
          <p:spPr>
            <a:xfrm>
              <a:off x="4142" y="3163"/>
              <a:ext cx="10456"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从一点引出两条（    ）组成所的图形叫做叫角。</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2954020" y="3308985"/>
            <a:ext cx="679450" cy="957580"/>
            <a:chOff x="4652" y="5211"/>
            <a:chExt cx="1070" cy="1508"/>
          </a:xfrm>
        </p:grpSpPr>
        <p:grpSp>
          <p:nvGrpSpPr>
            <p:cNvPr id="96" name="Group 95"/>
            <p:cNvGrpSpPr/>
            <p:nvPr/>
          </p:nvGrpSpPr>
          <p:grpSpPr>
            <a:xfrm>
              <a:off x="4652" y="5211"/>
              <a:ext cx="1071" cy="1508"/>
              <a:chOff x="2768028" y="3110027"/>
              <a:chExt cx="551992" cy="816672"/>
            </a:xfrm>
          </p:grpSpPr>
          <p:cxnSp>
            <p:nvCxnSpPr>
              <p:cNvPr id="73" name="Straight Connector 72"/>
              <p:cNvCxnSpPr/>
              <p:nvPr/>
            </p:nvCxnSpPr>
            <p:spPr>
              <a:xfrm rot="10800000">
                <a:off x="3044025" y="3110027"/>
                <a:ext cx="0" cy="360191"/>
              </a:xfrm>
              <a:prstGeom prst="line">
                <a:avLst/>
              </a:prstGeom>
              <a:ln>
                <a:solidFill>
                  <a:srgbClr val="F23B48"/>
                </a:solidFill>
                <a:tailEnd type="oval"/>
              </a:ln>
            </p:spPr>
            <p:style>
              <a:lnRef idx="1">
                <a:schemeClr val="accent1"/>
              </a:lnRef>
              <a:fillRef idx="0">
                <a:schemeClr val="accent1"/>
              </a:fillRef>
              <a:effectRef idx="0">
                <a:schemeClr val="accent1"/>
              </a:effectRef>
              <a:fontRef idx="minor">
                <a:schemeClr val="tx1"/>
              </a:fontRef>
            </p:style>
          </p:cxnSp>
          <p:sp>
            <p:nvSpPr>
              <p:cNvPr id="75" name="Oval 74"/>
              <p:cNvSpPr>
                <a:spLocks noChangeAspect="1"/>
              </p:cNvSpPr>
              <p:nvPr/>
            </p:nvSpPr>
            <p:spPr>
              <a:xfrm>
                <a:off x="2768028" y="3374707"/>
                <a:ext cx="551992" cy="551992"/>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4573" tIns="92286" rIns="184573" bIns="92286" numCol="1" spcCol="0" rtlCol="0" fromWordArt="0" anchor="ctr" anchorCtr="0" forceAA="0" compatLnSpc="1">
                <a:noAutofit/>
              </a:bodyPr>
              <a:p>
                <a:pPr algn="ctr"/>
                <a:r>
                  <a:rPr lang="en-AU" sz="3635" dirty="0">
                    <a:solidFill>
                      <a:schemeClr val="bg1"/>
                    </a:solidFill>
                    <a:latin typeface="FontAwesome" pitchFamily="2" charset="0"/>
                  </a:rPr>
                  <a:t></a:t>
                </a:r>
                <a:endParaRPr lang="en-AU" sz="3635" dirty="0">
                  <a:solidFill>
                    <a:schemeClr val="bg1"/>
                  </a:solidFill>
                  <a:latin typeface="FontAwesome" pitchFamily="2" charset="0"/>
                </a:endParaRPr>
              </a:p>
            </p:txBody>
          </p:sp>
        </p:grpSp>
        <p:sp>
          <p:nvSpPr>
            <p:cNvPr id="11" name="文本框 10"/>
            <p:cNvSpPr txBox="1"/>
            <p:nvPr/>
          </p:nvSpPr>
          <p:spPr>
            <a:xfrm>
              <a:off x="4875" y="5876"/>
              <a:ext cx="626"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5538470" y="3308985"/>
            <a:ext cx="679450" cy="1939290"/>
            <a:chOff x="8722" y="5211"/>
            <a:chExt cx="1070" cy="3054"/>
          </a:xfrm>
        </p:grpSpPr>
        <p:grpSp>
          <p:nvGrpSpPr>
            <p:cNvPr id="97" name="Group 96"/>
            <p:cNvGrpSpPr/>
            <p:nvPr/>
          </p:nvGrpSpPr>
          <p:grpSpPr>
            <a:xfrm>
              <a:off x="8722" y="5211"/>
              <a:ext cx="1071" cy="3055"/>
              <a:chOff x="4048268" y="3110028"/>
              <a:chExt cx="551992" cy="1654795"/>
            </a:xfrm>
          </p:grpSpPr>
          <p:cxnSp>
            <p:nvCxnSpPr>
              <p:cNvPr id="82" name="Straight Connector 81"/>
              <p:cNvCxnSpPr/>
              <p:nvPr/>
            </p:nvCxnSpPr>
            <p:spPr>
              <a:xfrm flipV="1">
                <a:off x="4324265" y="3110028"/>
                <a:ext cx="0" cy="1136239"/>
              </a:xfrm>
              <a:prstGeom prst="line">
                <a:avLst/>
              </a:prstGeom>
              <a:ln>
                <a:solidFill>
                  <a:srgbClr val="FFC000"/>
                </a:solidFill>
                <a:tailEnd type="oval"/>
              </a:ln>
            </p:spPr>
            <p:style>
              <a:lnRef idx="1">
                <a:schemeClr val="accent1"/>
              </a:lnRef>
              <a:fillRef idx="0">
                <a:schemeClr val="accent1"/>
              </a:fillRef>
              <a:effectRef idx="0">
                <a:schemeClr val="accent1"/>
              </a:effectRef>
              <a:fontRef idx="minor">
                <a:schemeClr val="tx1"/>
              </a:fontRef>
            </p:style>
          </p:cxnSp>
          <p:sp>
            <p:nvSpPr>
              <p:cNvPr id="83" name="Oval 82"/>
              <p:cNvSpPr>
                <a:spLocks noChangeAspect="1"/>
              </p:cNvSpPr>
              <p:nvPr/>
            </p:nvSpPr>
            <p:spPr>
              <a:xfrm>
                <a:off x="4048268" y="4212831"/>
                <a:ext cx="551992" cy="55199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4573" tIns="92286" rIns="184573" bIns="92286" numCol="1" spcCol="0" rtlCol="0" fromWordArt="0" anchor="ctr" anchorCtr="0" forceAA="0" compatLnSpc="1">
                <a:noAutofit/>
              </a:bodyPr>
              <a:p>
                <a:pPr algn="ctr"/>
                <a:r>
                  <a:rPr lang="en-AU" sz="3635" dirty="0">
                    <a:solidFill>
                      <a:schemeClr val="bg1"/>
                    </a:solidFill>
                    <a:latin typeface="FontAwesome" pitchFamily="2" charset="0"/>
                  </a:rPr>
                  <a:t></a:t>
                </a:r>
                <a:endParaRPr lang="en-AU" sz="3635" dirty="0">
                  <a:solidFill>
                    <a:schemeClr val="bg1"/>
                  </a:solidFill>
                  <a:latin typeface="FontAwesome" pitchFamily="2" charset="0"/>
                </a:endParaRPr>
              </a:p>
            </p:txBody>
          </p:sp>
        </p:grpSp>
        <p:sp>
          <p:nvSpPr>
            <p:cNvPr id="12" name="文本框 11"/>
            <p:cNvSpPr txBox="1"/>
            <p:nvPr/>
          </p:nvSpPr>
          <p:spPr>
            <a:xfrm>
              <a:off x="8964" y="7394"/>
              <a:ext cx="589"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合 14"/>
          <p:cNvGrpSpPr/>
          <p:nvPr/>
        </p:nvGrpSpPr>
        <p:grpSpPr>
          <a:xfrm>
            <a:off x="7800340" y="3347720"/>
            <a:ext cx="679450" cy="1292860"/>
            <a:chOff x="12284" y="5272"/>
            <a:chExt cx="1070" cy="2036"/>
          </a:xfrm>
        </p:grpSpPr>
        <p:grpSp>
          <p:nvGrpSpPr>
            <p:cNvPr id="98" name="Group 97"/>
            <p:cNvGrpSpPr/>
            <p:nvPr/>
          </p:nvGrpSpPr>
          <p:grpSpPr>
            <a:xfrm>
              <a:off x="12284" y="5272"/>
              <a:ext cx="1071" cy="2037"/>
              <a:chOff x="5757807" y="2901470"/>
              <a:chExt cx="551992" cy="1103026"/>
            </a:xfrm>
          </p:grpSpPr>
          <p:cxnSp>
            <p:nvCxnSpPr>
              <p:cNvPr id="78" name="Straight Connector 77"/>
              <p:cNvCxnSpPr/>
              <p:nvPr/>
            </p:nvCxnSpPr>
            <p:spPr>
              <a:xfrm rot="10800000">
                <a:off x="6033804" y="2901470"/>
                <a:ext cx="0" cy="614052"/>
              </a:xfrm>
              <a:prstGeom prst="line">
                <a:avLst/>
              </a:prstGeom>
              <a:ln>
                <a:solidFill>
                  <a:srgbClr val="00BBD6"/>
                </a:solidFill>
                <a:tailEnd type="oval"/>
              </a:ln>
            </p:spPr>
            <p:style>
              <a:lnRef idx="1">
                <a:schemeClr val="accent1"/>
              </a:lnRef>
              <a:fillRef idx="0">
                <a:schemeClr val="accent1"/>
              </a:fillRef>
              <a:effectRef idx="0">
                <a:schemeClr val="accent1"/>
              </a:effectRef>
              <a:fontRef idx="minor">
                <a:schemeClr val="tx1"/>
              </a:fontRef>
            </p:style>
          </p:cxnSp>
          <p:sp>
            <p:nvSpPr>
              <p:cNvPr id="79" name="Oval 78"/>
              <p:cNvSpPr>
                <a:spLocks noChangeAspect="1"/>
              </p:cNvSpPr>
              <p:nvPr/>
            </p:nvSpPr>
            <p:spPr>
              <a:xfrm>
                <a:off x="5757807" y="3452504"/>
                <a:ext cx="551992" cy="551992"/>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4573" tIns="92286" rIns="184573" bIns="92286" numCol="1" spcCol="0" rtlCol="0" fromWordArt="0" anchor="ctr" anchorCtr="0" forceAA="0" compatLnSpc="1">
                <a:noAutofit/>
              </a:bodyPr>
              <a:p>
                <a:pPr algn="ctr"/>
                <a:r>
                  <a:rPr lang="en-AU" sz="3635" dirty="0">
                    <a:solidFill>
                      <a:schemeClr val="bg1"/>
                    </a:solidFill>
                    <a:latin typeface="FontAwesome" pitchFamily="2" charset="0"/>
                  </a:rPr>
                  <a:t></a:t>
                </a:r>
                <a:endParaRPr lang="en-AU" sz="3635" dirty="0">
                  <a:solidFill>
                    <a:schemeClr val="bg1"/>
                  </a:solidFill>
                  <a:latin typeface="FontAwesome" pitchFamily="2" charset="0"/>
                </a:endParaRPr>
              </a:p>
            </p:txBody>
          </p:sp>
        </p:grpSp>
        <p:sp>
          <p:nvSpPr>
            <p:cNvPr id="13" name="文本框 12"/>
            <p:cNvSpPr txBox="1"/>
            <p:nvPr/>
          </p:nvSpPr>
          <p:spPr>
            <a:xfrm>
              <a:off x="12476" y="6418"/>
              <a:ext cx="609"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C</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文本框 5"/>
          <p:cNvSpPr txBox="1"/>
          <p:nvPr/>
        </p:nvSpPr>
        <p:spPr>
          <a:xfrm>
            <a:off x="2926080" y="4321810"/>
            <a:ext cx="88265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直线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478780" y="5360035"/>
            <a:ext cx="7924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射线</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744460" y="4697095"/>
            <a:ext cx="7924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线段</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137150" y="2008505"/>
            <a:ext cx="3740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17" name="图片 16" descr="图片200"/>
          <p:cNvPicPr>
            <a:picLocks noChangeAspect="1"/>
          </p:cNvPicPr>
          <p:nvPr/>
        </p:nvPicPr>
        <p:blipFill>
          <a:blip r:embed="rId2"/>
          <a:stretch>
            <a:fillRect/>
          </a:stretch>
        </p:blipFill>
        <p:spPr>
          <a:xfrm>
            <a:off x="600710" y="5048885"/>
            <a:ext cx="3208020" cy="1601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211" name="直接箭头连接符 210"/>
          <p:cNvCxnSpPr/>
          <p:nvPr/>
        </p:nvCxnSpPr>
        <p:spPr>
          <a:xfrm flipV="1">
            <a:off x="1000760" y="3202940"/>
            <a:ext cx="9907270" cy="21590"/>
          </a:xfrm>
          <a:prstGeom prst="straightConnector1">
            <a:avLst/>
          </a:prstGeom>
          <a:ln w="63500" cmpd="sng">
            <a:solidFill>
              <a:schemeClr val="bg1"/>
            </a:solidFill>
            <a:tailEnd type="arrow"/>
          </a:ln>
          <a:effectLst>
            <a:outerShdw blurRad="25400" dist="508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676400" y="1725295"/>
            <a:ext cx="8134350" cy="906780"/>
            <a:chOff x="2640" y="2717"/>
            <a:chExt cx="12810" cy="1428"/>
          </a:xfrm>
        </p:grpSpPr>
        <p:grpSp>
          <p:nvGrpSpPr>
            <p:cNvPr id="21" name="组合 20"/>
            <p:cNvGrpSpPr/>
            <p:nvPr/>
          </p:nvGrpSpPr>
          <p:grpSpPr>
            <a:xfrm rot="0">
              <a:off x="2640" y="2717"/>
              <a:ext cx="12811" cy="1429"/>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3072" y="3012"/>
              <a:ext cx="12035" cy="841"/>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下午</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时整，钟面上时针与分针所成的角的度数是（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7842885" y="3547745"/>
            <a:ext cx="1529080" cy="1209040"/>
            <a:chOff x="12351" y="5587"/>
            <a:chExt cx="2408" cy="1904"/>
          </a:xfrm>
        </p:grpSpPr>
        <p:sp>
          <p:nvSpPr>
            <p:cNvPr id="229" name="Freeform 7"/>
            <p:cNvSpPr/>
            <p:nvPr/>
          </p:nvSpPr>
          <p:spPr bwMode="auto">
            <a:xfrm rot="10800000">
              <a:off x="12351" y="5587"/>
              <a:ext cx="2409" cy="1904"/>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5CB2FF"/>
            </a:solidFill>
            <a:ln w="9525">
              <a:noFill/>
              <a:round/>
            </a:ln>
          </p:spPr>
          <p:txBody>
            <a:bodyPr vert="horz" wrap="square" lIns="246098" tIns="123049" rIns="246098" bIns="123049" numCol="1" anchor="t" anchorCtr="0" compatLnSpc="1"/>
            <a:p>
              <a:endParaRPr lang="zh-CN" altLang="en-US" sz="4845">
                <a:solidFill>
                  <a:prstClr val="black"/>
                </a:solidFill>
              </a:endParaRPr>
            </a:p>
          </p:txBody>
        </p:sp>
        <p:sp>
          <p:nvSpPr>
            <p:cNvPr id="10" name="文本框 9"/>
            <p:cNvSpPr txBox="1"/>
            <p:nvPr/>
          </p:nvSpPr>
          <p:spPr>
            <a:xfrm>
              <a:off x="12784" y="5812"/>
              <a:ext cx="1469" cy="1539"/>
            </a:xfrm>
            <a:prstGeom prst="rect">
              <a:avLst/>
            </a:prstGeom>
            <a:noFill/>
          </p:spPr>
          <p:txBody>
            <a:bodyPr wrap="none" rtlCol="0">
              <a:spAutoFit/>
            </a:bodyPr>
            <a:p>
              <a:pPr algn="l">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C</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120°</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 name="组合 6"/>
          <p:cNvGrpSpPr/>
          <p:nvPr/>
        </p:nvGrpSpPr>
        <p:grpSpPr>
          <a:xfrm>
            <a:off x="2259965" y="3547745"/>
            <a:ext cx="1529080" cy="1209040"/>
            <a:chOff x="3559" y="5587"/>
            <a:chExt cx="2408" cy="1904"/>
          </a:xfrm>
        </p:grpSpPr>
        <p:sp>
          <p:nvSpPr>
            <p:cNvPr id="213" name="Freeform 7"/>
            <p:cNvSpPr/>
            <p:nvPr/>
          </p:nvSpPr>
          <p:spPr bwMode="auto">
            <a:xfrm rot="10800000">
              <a:off x="3559" y="5587"/>
              <a:ext cx="2409" cy="1904"/>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FFBC00"/>
            </a:solidFill>
            <a:ln w="9525">
              <a:noFill/>
              <a:round/>
            </a:ln>
          </p:spPr>
          <p:txBody>
            <a:bodyPr vert="horz" wrap="square" lIns="246098" tIns="123049" rIns="246098" bIns="123049" numCol="1" anchor="t" anchorCtr="0" compatLnSpc="1"/>
            <a:p>
              <a:endParaRPr lang="zh-CN" altLang="en-US" sz="4845">
                <a:solidFill>
                  <a:prstClr val="black"/>
                </a:solidFill>
              </a:endParaRPr>
            </a:p>
          </p:txBody>
        </p:sp>
        <p:sp>
          <p:nvSpPr>
            <p:cNvPr id="3" name="文本框 2"/>
            <p:cNvSpPr txBox="1"/>
            <p:nvPr/>
          </p:nvSpPr>
          <p:spPr>
            <a:xfrm>
              <a:off x="4027" y="5923"/>
              <a:ext cx="1472" cy="1539"/>
            </a:xfrm>
            <a:prstGeom prst="rect">
              <a:avLst/>
            </a:prstGeom>
            <a:noFill/>
          </p:spPr>
          <p:txBody>
            <a:bodyPr wrap="none" rtlCol="0">
              <a:spAutoFit/>
            </a:bodyPr>
            <a:p>
              <a:pPr algn="ct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90°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 name="组合 7"/>
          <p:cNvGrpSpPr/>
          <p:nvPr/>
        </p:nvGrpSpPr>
        <p:grpSpPr>
          <a:xfrm>
            <a:off x="5006975" y="3547745"/>
            <a:ext cx="1529080" cy="1209040"/>
            <a:chOff x="7885" y="5587"/>
            <a:chExt cx="2408" cy="1904"/>
          </a:xfrm>
        </p:grpSpPr>
        <p:sp>
          <p:nvSpPr>
            <p:cNvPr id="225" name="Freeform 7"/>
            <p:cNvSpPr/>
            <p:nvPr/>
          </p:nvSpPr>
          <p:spPr bwMode="auto">
            <a:xfrm rot="10800000">
              <a:off x="7885" y="5587"/>
              <a:ext cx="2409" cy="1904"/>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FF2691"/>
            </a:solidFill>
            <a:ln w="9525">
              <a:noFill/>
              <a:round/>
            </a:ln>
          </p:spPr>
          <p:txBody>
            <a:bodyPr vert="horz" wrap="square" lIns="246098" tIns="123049" rIns="246098" bIns="123049" numCol="1" anchor="t" anchorCtr="0" compatLnSpc="1"/>
            <a:p>
              <a:endParaRPr lang="zh-CN" altLang="en-US" sz="4845">
                <a:solidFill>
                  <a:prstClr val="black"/>
                </a:solidFill>
              </a:endParaRPr>
            </a:p>
          </p:txBody>
        </p:sp>
        <p:sp>
          <p:nvSpPr>
            <p:cNvPr id="4" name="文本框 3"/>
            <p:cNvSpPr txBox="1"/>
            <p:nvPr/>
          </p:nvSpPr>
          <p:spPr>
            <a:xfrm>
              <a:off x="8079" y="5923"/>
              <a:ext cx="1895" cy="1539"/>
            </a:xfrm>
            <a:prstGeom prst="rect">
              <a:avLst/>
            </a:prstGeom>
            <a:noFill/>
          </p:spPr>
          <p:txBody>
            <a:bodyPr wrap="none" rtlCol="0">
              <a:spAutoFit/>
            </a:bodyPr>
            <a:p>
              <a:pPr algn="ct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B</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150°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3" name="文本框 12"/>
          <p:cNvSpPr txBox="1"/>
          <p:nvPr/>
        </p:nvSpPr>
        <p:spPr>
          <a:xfrm>
            <a:off x="8855075" y="1948815"/>
            <a:ext cx="3867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C</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14" name="图片 13" descr="34dc3f89-cbe5-494c-8685-56b7402d76da"/>
          <p:cNvPicPr>
            <a:picLocks noChangeAspect="1"/>
          </p:cNvPicPr>
          <p:nvPr/>
        </p:nvPicPr>
        <p:blipFill>
          <a:blip r:embed="rId2"/>
          <a:stretch>
            <a:fillRect/>
          </a:stretch>
        </p:blipFill>
        <p:spPr>
          <a:xfrm>
            <a:off x="204470" y="4756785"/>
            <a:ext cx="2259965" cy="1958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wipe(left)">
                                      <p:cBhvr>
                                        <p:cTn id="7" dur="500"/>
                                        <p:tgtEl>
                                          <p:spTgt spid="21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图片102"/>
          <p:cNvPicPr>
            <a:picLocks noChangeAspect="1"/>
          </p:cNvPicPr>
          <p:nvPr/>
        </p:nvPicPr>
        <p:blipFill>
          <a:blip r:embed="rId2"/>
          <a:srcRect b="29570"/>
          <a:stretch>
            <a:fillRect/>
          </a:stretch>
        </p:blipFill>
        <p:spPr>
          <a:xfrm>
            <a:off x="908050" y="2451100"/>
            <a:ext cx="4370070" cy="3077845"/>
          </a:xfrm>
          <a:prstGeom prst="rect">
            <a:avLst/>
          </a:prstGeom>
        </p:spPr>
      </p:pic>
      <p:sp>
        <p:nvSpPr>
          <p:cNvPr id="5" name="圆角矩形 4"/>
          <p:cNvSpPr/>
          <p:nvPr/>
        </p:nvSpPr>
        <p:spPr>
          <a:xfrm>
            <a:off x="901065" y="2709545"/>
            <a:ext cx="9976485" cy="789305"/>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1926590" y="3734435"/>
            <a:ext cx="8705215" cy="789305"/>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2938780" y="4746625"/>
            <a:ext cx="7432675" cy="789305"/>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043940" y="2837180"/>
            <a:ext cx="9833610" cy="534035"/>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角的位置由顶点决定，角的大小是由两条边叉开的大小决定的。</a:t>
            </a:r>
            <a:r>
              <a:rPr lang="zh-CN" altLang="en-US" sz="2400">
                <a:sym typeface="+mn-ea"/>
              </a:rPr>
              <a:t>（</a:t>
            </a:r>
            <a:r>
              <a:rPr lang="en-US" altLang="zh-CN" sz="2400">
                <a:sym typeface="+mn-ea"/>
              </a:rPr>
              <a:t>      </a:t>
            </a:r>
            <a:r>
              <a:rPr lang="zh-CN" altLang="en-US" sz="240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152015" y="3855720"/>
            <a:ext cx="8614410" cy="534035"/>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度量角的大小时，先把量角器的中心与角的顶点重合。</a:t>
            </a:r>
            <a:r>
              <a:rPr lang="zh-CN" altLang="en-US" sz="2400">
                <a:sym typeface="+mn-ea"/>
              </a:rPr>
              <a:t>（</a:t>
            </a:r>
            <a:r>
              <a:rPr lang="en-US" altLang="zh-CN" sz="2400">
                <a:sym typeface="+mn-ea"/>
              </a:rPr>
              <a:t>      </a:t>
            </a:r>
            <a:r>
              <a:rPr lang="zh-CN" altLang="en-US" sz="240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文本框 26"/>
          <p:cNvSpPr txBox="1"/>
          <p:nvPr/>
        </p:nvSpPr>
        <p:spPr>
          <a:xfrm>
            <a:off x="3307080" y="4874260"/>
            <a:ext cx="7064375" cy="534035"/>
          </a:xfrm>
          <a:prstGeom prst="rect">
            <a:avLst/>
          </a:prstGeom>
          <a:noFill/>
        </p:spPr>
        <p:txBody>
          <a:bodyPr wrap="none" rtlCol="0">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的角，用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倍的放大镜看是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ym typeface="+mn-ea"/>
              </a:rPr>
              <a:t>（</a:t>
            </a:r>
            <a:r>
              <a:rPr lang="en-US" altLang="zh-CN" sz="2400">
                <a:sym typeface="+mn-ea"/>
              </a:rPr>
              <a:t>      </a:t>
            </a:r>
            <a:r>
              <a:rPr lang="zh-CN" altLang="en-US" sz="2400">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组合 23"/>
          <p:cNvGrpSpPr/>
          <p:nvPr/>
        </p:nvGrpSpPr>
        <p:grpSpPr>
          <a:xfrm>
            <a:off x="3442970" y="734695"/>
            <a:ext cx="3746500" cy="1551940"/>
            <a:chOff x="5653" y="716"/>
            <a:chExt cx="5900" cy="2444"/>
          </a:xfrm>
        </p:grpSpPr>
        <p:pic>
          <p:nvPicPr>
            <p:cNvPr id="23" name="图片 22" descr="00c6f25c-2d4e-428e-9d7a-0f3b6a4c3e8b"/>
            <p:cNvPicPr>
              <a:picLocks noChangeAspect="1"/>
            </p:cNvPicPr>
            <p:nvPr/>
          </p:nvPicPr>
          <p:blipFill>
            <a:blip r:embed="rId3"/>
            <a:stretch>
              <a:fillRect/>
            </a:stretch>
          </p:blipFill>
          <p:spPr>
            <a:xfrm>
              <a:off x="5653" y="716"/>
              <a:ext cx="5900" cy="2445"/>
            </a:xfrm>
            <a:prstGeom prst="rect">
              <a:avLst/>
            </a:prstGeom>
          </p:spPr>
        </p:pic>
        <p:sp>
          <p:nvSpPr>
            <p:cNvPr id="22" name="文本框 21"/>
            <p:cNvSpPr txBox="1"/>
            <p:nvPr/>
          </p:nvSpPr>
          <p:spPr>
            <a:xfrm>
              <a:off x="6422" y="1713"/>
              <a:ext cx="4128" cy="725"/>
            </a:xfrm>
            <a:prstGeom prst="rect">
              <a:avLst/>
            </a:prstGeom>
            <a:noFill/>
          </p:spPr>
          <p:txBody>
            <a:bodyPr wrap="none" rtlCol="0">
              <a:spAutoFit/>
            </a:bodyPr>
            <a:p>
              <a:r>
                <a:rPr lang="zh-CN" altLang="en-US" sz="2400"/>
                <a:t>下面的说法对吗？</a:t>
              </a:r>
              <a:endParaRPr lang="zh-CN" altLang="en-US" sz="2400"/>
            </a:p>
          </p:txBody>
        </p:sp>
      </p:grpSp>
      <p:sp>
        <p:nvSpPr>
          <p:cNvPr id="29" name="Text Box 5"/>
          <p:cNvSpPr txBox="1">
            <a:spLocks noChangeArrowheads="1"/>
          </p:cNvSpPr>
          <p:nvPr/>
        </p:nvSpPr>
        <p:spPr bwMode="auto">
          <a:xfrm>
            <a:off x="10050422" y="2848954"/>
            <a:ext cx="431800" cy="521970"/>
          </a:xfrm>
          <a:prstGeom prst="rect">
            <a:avLst/>
          </a:prstGeom>
          <a:noFill/>
          <a:ln w="9525">
            <a:noFill/>
            <a:miter lim="800000"/>
          </a:ln>
        </p:spPr>
        <p:txBody>
          <a:bodyPr>
            <a:spAutoFit/>
          </a:bodyPr>
          <a:p>
            <a:pPr algn="ctr">
              <a:defRPr/>
            </a:pPr>
            <a:r>
              <a:rPr kumimoji="1" lang="zh-CN" altLang="en-US" sz="2800" b="1" dirty="0">
                <a:solidFill>
                  <a:schemeClr val="tx1"/>
                </a:solidFill>
                <a:latin typeface="微软雅黑" panose="020B0503020204020204" pitchFamily="34" charset="-122"/>
                <a:ea typeface="微软雅黑" panose="020B0503020204020204" pitchFamily="34" charset="-122"/>
              </a:rPr>
              <a:t>√</a:t>
            </a:r>
            <a:endParaRPr kumimoji="1"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30" name="Text Box 5"/>
          <p:cNvSpPr txBox="1">
            <a:spLocks noChangeArrowheads="1"/>
          </p:cNvSpPr>
          <p:nvPr/>
        </p:nvSpPr>
        <p:spPr bwMode="auto">
          <a:xfrm>
            <a:off x="9248231" y="4914217"/>
            <a:ext cx="936625" cy="523220"/>
          </a:xfrm>
          <a:prstGeom prst="rect">
            <a:avLst/>
          </a:prstGeom>
          <a:noFill/>
          <a:ln w="9525">
            <a:noFill/>
            <a:miter lim="800000"/>
          </a:ln>
        </p:spPr>
        <p:txBody>
          <a:bodyPr>
            <a:spAutoFit/>
          </a:bodyPr>
          <a:p>
            <a:pPr algn="ctr">
              <a:defRPr/>
            </a:pPr>
            <a:r>
              <a:rPr kumimoji="1" lang="en-US" altLang="zh-CN" sz="2800" b="1" dirty="0">
                <a:solidFill>
                  <a:schemeClr val="tx1"/>
                </a:solidFill>
                <a:latin typeface="微软雅黑" panose="020B0503020204020204" pitchFamily="34" charset="-122"/>
                <a:ea typeface="微软雅黑" panose="020B0503020204020204" pitchFamily="34" charset="-122"/>
              </a:rPr>
              <a:t>×</a:t>
            </a:r>
            <a:endParaRPr kumimoji="1" lang="en-US" altLang="zh-CN" sz="2800" b="1" dirty="0">
              <a:solidFill>
                <a:schemeClr val="tx1"/>
              </a:solidFill>
              <a:latin typeface="微软雅黑" panose="020B0503020204020204" pitchFamily="34" charset="-122"/>
              <a:ea typeface="微软雅黑" panose="020B0503020204020204" pitchFamily="34" charset="-122"/>
            </a:endParaRPr>
          </a:p>
        </p:txBody>
      </p:sp>
      <p:sp>
        <p:nvSpPr>
          <p:cNvPr id="31" name="Text Box 5"/>
          <p:cNvSpPr txBox="1">
            <a:spLocks noChangeArrowheads="1"/>
          </p:cNvSpPr>
          <p:nvPr/>
        </p:nvSpPr>
        <p:spPr bwMode="auto">
          <a:xfrm>
            <a:off x="9877702" y="3887814"/>
            <a:ext cx="431800" cy="521970"/>
          </a:xfrm>
          <a:prstGeom prst="rect">
            <a:avLst/>
          </a:prstGeom>
          <a:noFill/>
          <a:ln w="9525">
            <a:noFill/>
            <a:miter lim="800000"/>
          </a:ln>
        </p:spPr>
        <p:txBody>
          <a:bodyPr>
            <a:spAutoFit/>
          </a:bodyPr>
          <a:p>
            <a:pPr algn="ctr">
              <a:defRPr/>
            </a:pPr>
            <a:r>
              <a:rPr kumimoji="1" lang="zh-CN" altLang="en-US" sz="2800" b="1" dirty="0">
                <a:solidFill>
                  <a:schemeClr val="tx1"/>
                </a:solidFill>
                <a:latin typeface="微软雅黑" panose="020B0503020204020204" pitchFamily="34" charset="-122"/>
                <a:ea typeface="微软雅黑" panose="020B0503020204020204" pitchFamily="34" charset="-122"/>
              </a:rPr>
              <a:t>√</a:t>
            </a:r>
            <a:endParaRPr kumimoji="1"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grpSp>
        <p:nvGrpSpPr>
          <p:cNvPr id="17" name="组合 16"/>
          <p:cNvGrpSpPr/>
          <p:nvPr/>
        </p:nvGrpSpPr>
        <p:grpSpPr>
          <a:xfrm>
            <a:off x="2153285" y="2389505"/>
            <a:ext cx="5401310" cy="1697355"/>
            <a:chOff x="1417" y="6583"/>
            <a:chExt cx="8506" cy="2673"/>
          </a:xfrm>
        </p:grpSpPr>
        <p:grpSp>
          <p:nvGrpSpPr>
            <p:cNvPr id="13" name="组合 12"/>
            <p:cNvGrpSpPr/>
            <p:nvPr/>
          </p:nvGrpSpPr>
          <p:grpSpPr>
            <a:xfrm>
              <a:off x="1417" y="6583"/>
              <a:ext cx="8506" cy="2673"/>
              <a:chOff x="3559" y="2759"/>
              <a:chExt cx="8506" cy="2673"/>
            </a:xfrm>
          </p:grpSpPr>
          <p:sp>
            <p:nvSpPr>
              <p:cNvPr id="14" name="圆角矩形 13"/>
              <p:cNvSpPr/>
              <p:nvPr/>
            </p:nvSpPr>
            <p:spPr>
              <a:xfrm>
                <a:off x="4132" y="3360"/>
                <a:ext cx="7933" cy="2072"/>
              </a:xfrm>
              <a:prstGeom prst="roundRect">
                <a:avLst/>
              </a:prstGeom>
              <a:solidFill>
                <a:schemeClr val="accent5">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descr="c3eafe90-a924-4f62-8d17-c4437f65ed14"/>
              <p:cNvPicPr>
                <a:picLocks noChangeAspect="1"/>
              </p:cNvPicPr>
              <p:nvPr/>
            </p:nvPicPr>
            <p:blipFill>
              <a:blip r:embed="rId2"/>
              <a:srcRect r="57558" b="57019"/>
              <a:stretch>
                <a:fillRect/>
              </a:stretch>
            </p:blipFill>
            <p:spPr>
              <a:xfrm>
                <a:off x="3559" y="2759"/>
                <a:ext cx="1247" cy="1209"/>
              </a:xfrm>
              <a:prstGeom prst="rect">
                <a:avLst/>
              </a:prstGeom>
            </p:spPr>
          </p:pic>
        </p:grpSp>
        <p:sp>
          <p:nvSpPr>
            <p:cNvPr id="23" name="Text Box 7"/>
            <p:cNvSpPr txBox="1">
              <a:spLocks noChangeArrowheads="1"/>
            </p:cNvSpPr>
            <p:nvPr/>
          </p:nvSpPr>
          <p:spPr bwMode="auto">
            <a:xfrm>
              <a:off x="2385" y="7441"/>
              <a:ext cx="7537" cy="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把量角器的中心和角的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顶点</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重合，</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spcBef>
                  <a:spcPct val="50000"/>
                </a:spcBef>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0°</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刻度线与角的一条边</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重合</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2865755" y="4538980"/>
            <a:ext cx="5990590" cy="1550670"/>
            <a:chOff x="1365" y="7979"/>
            <a:chExt cx="9434" cy="2442"/>
          </a:xfrm>
        </p:grpSpPr>
        <p:grpSp>
          <p:nvGrpSpPr>
            <p:cNvPr id="18" name="组合 17"/>
            <p:cNvGrpSpPr/>
            <p:nvPr/>
          </p:nvGrpSpPr>
          <p:grpSpPr>
            <a:xfrm>
              <a:off x="1365" y="7979"/>
              <a:ext cx="9434" cy="2442"/>
              <a:chOff x="1351" y="4603"/>
              <a:chExt cx="9434" cy="2442"/>
            </a:xfrm>
          </p:grpSpPr>
          <p:sp>
            <p:nvSpPr>
              <p:cNvPr id="20" name="圆角矩形 19"/>
              <p:cNvSpPr/>
              <p:nvPr/>
            </p:nvSpPr>
            <p:spPr>
              <a:xfrm>
                <a:off x="2159" y="5040"/>
                <a:ext cx="8626" cy="2005"/>
              </a:xfrm>
              <a:prstGeom prst="roundRect">
                <a:avLst/>
              </a:prstGeom>
              <a:solidFill>
                <a:srgbClr val="FFC00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c3eafe90-a924-4f62-8d17-c4437f65ed14"/>
              <p:cNvPicPr>
                <a:picLocks noChangeAspect="1"/>
              </p:cNvPicPr>
              <p:nvPr/>
            </p:nvPicPr>
            <p:blipFill>
              <a:blip r:embed="rId2"/>
              <a:srcRect l="54588" b="52824"/>
              <a:stretch>
                <a:fillRect/>
              </a:stretch>
            </p:blipFill>
            <p:spPr>
              <a:xfrm>
                <a:off x="1351" y="4603"/>
                <a:ext cx="1334" cy="1327"/>
              </a:xfrm>
              <a:prstGeom prst="rect">
                <a:avLst/>
              </a:prstGeom>
            </p:spPr>
          </p:pic>
        </p:grpSp>
        <p:sp>
          <p:nvSpPr>
            <p:cNvPr id="24" name="Text Box 9"/>
            <p:cNvSpPr txBox="1">
              <a:spLocks noChangeArrowheads="1"/>
            </p:cNvSpPr>
            <p:nvPr/>
          </p:nvSpPr>
          <p:spPr bwMode="auto">
            <a:xfrm>
              <a:off x="2799" y="8633"/>
              <a:ext cx="7894" cy="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角的另一边所对的量角器上的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刻度</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就是这个角的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度数</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合 4"/>
          <p:cNvGrpSpPr/>
          <p:nvPr/>
        </p:nvGrpSpPr>
        <p:grpSpPr>
          <a:xfrm>
            <a:off x="3589655" y="892810"/>
            <a:ext cx="5266055" cy="1717040"/>
            <a:chOff x="5653" y="1406"/>
            <a:chExt cx="8293" cy="2704"/>
          </a:xfrm>
        </p:grpSpPr>
        <p:pic>
          <p:nvPicPr>
            <p:cNvPr id="4" name="图片 3" descr="5f57af0a-447a-4c6c-995b-b301baae7809"/>
            <p:cNvPicPr>
              <a:picLocks noChangeAspect="1"/>
            </p:cNvPicPr>
            <p:nvPr/>
          </p:nvPicPr>
          <p:blipFill>
            <a:blip r:embed="rId3"/>
            <a:stretch>
              <a:fillRect/>
            </a:stretch>
          </p:blipFill>
          <p:spPr>
            <a:xfrm>
              <a:off x="5653" y="1406"/>
              <a:ext cx="8293" cy="2704"/>
            </a:xfrm>
            <a:prstGeom prst="rect">
              <a:avLst/>
            </a:prstGeom>
          </p:spPr>
        </p:pic>
        <p:sp>
          <p:nvSpPr>
            <p:cNvPr id="3" name="文本框 2"/>
            <p:cNvSpPr txBox="1"/>
            <p:nvPr/>
          </p:nvSpPr>
          <p:spPr>
            <a:xfrm>
              <a:off x="7641" y="2422"/>
              <a:ext cx="4128" cy="725"/>
            </a:xfrm>
            <a:prstGeom prst="rect">
              <a:avLst/>
            </a:prstGeom>
            <a:noFill/>
          </p:spPr>
          <p:txBody>
            <a:bodyPr wrap="none" rtlCol="0">
              <a:spAutoFit/>
            </a:bodyPr>
            <a:p>
              <a:r>
                <a:rPr lang="zh-CN" altLang="en-US" sz="2400"/>
                <a:t>量角器量角的步骤</a:t>
              </a:r>
              <a:endParaRPr lang="zh-CN" altLang="en-US" sz="2400"/>
            </a:p>
          </p:txBody>
        </p:sp>
      </p:grpSp>
      <p:pic>
        <p:nvPicPr>
          <p:cNvPr id="6" name="图片 5" descr="IMG_20220113_010118"/>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9585325" y="224790"/>
            <a:ext cx="2157730" cy="1896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7" name="文本框 36"/>
          <p:cNvSpPr txBox="1"/>
          <p:nvPr/>
        </p:nvSpPr>
        <p:spPr>
          <a:xfrm>
            <a:off x="2933065" y="335851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36" name="文本框 35"/>
          <p:cNvSpPr txBox="1"/>
          <p:nvPr/>
        </p:nvSpPr>
        <p:spPr>
          <a:xfrm>
            <a:off x="3253105" y="442658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pic>
        <p:nvPicPr>
          <p:cNvPr id="40" name="图片 39" descr="05ce6d591a89eb84b4ca528afb3b6b050e5f9731120ed-373ZYF_fw658"/>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23734" t="5834" r="23021" b="3899"/>
          <a:stretch>
            <a:fillRect/>
          </a:stretch>
        </p:blipFill>
        <p:spPr>
          <a:xfrm>
            <a:off x="9753600" y="2337435"/>
            <a:ext cx="1818005" cy="3082925"/>
          </a:xfrm>
          <a:prstGeom prst="rect">
            <a:avLst/>
          </a:prstGeom>
        </p:spPr>
      </p:pic>
      <p:grpSp>
        <p:nvGrpSpPr>
          <p:cNvPr id="20" name="组合 19"/>
          <p:cNvGrpSpPr/>
          <p:nvPr/>
        </p:nvGrpSpPr>
        <p:grpSpPr>
          <a:xfrm>
            <a:off x="2853055" y="3424555"/>
            <a:ext cx="2034540" cy="1082040"/>
            <a:chOff x="2007" y="3681"/>
            <a:chExt cx="3204" cy="1704"/>
          </a:xfrm>
        </p:grpSpPr>
        <p:grpSp>
          <p:nvGrpSpPr>
            <p:cNvPr id="4" name="组合 3"/>
            <p:cNvGrpSpPr/>
            <p:nvPr/>
          </p:nvGrpSpPr>
          <p:grpSpPr>
            <a:xfrm>
              <a:off x="2007" y="3681"/>
              <a:ext cx="3204" cy="1704"/>
              <a:chOff x="1855445" y="2185487"/>
              <a:chExt cx="1036467" cy="670550"/>
            </a:xfrm>
          </p:grpSpPr>
          <p:sp>
            <p:nvSpPr>
              <p:cNvPr id="5" name="Arc 15"/>
              <p:cNvSpPr>
                <a:spLocks noChangeArrowheads="1"/>
              </p:cNvSpPr>
              <p:nvPr/>
            </p:nvSpPr>
            <p:spPr bwMode="auto">
              <a:xfrm>
                <a:off x="2106909" y="2566236"/>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55445" y="2185487"/>
                <a:ext cx="1036467" cy="565091"/>
                <a:chOff x="2060619" y="3402549"/>
                <a:chExt cx="1291630" cy="661687"/>
              </a:xfrm>
            </p:grpSpPr>
            <p:cxnSp>
              <p:nvCxnSpPr>
                <p:cNvPr id="7" name="直接连接符 6"/>
                <p:cNvCxnSpPr/>
                <p:nvPr/>
              </p:nvCxnSpPr>
              <p:spPr>
                <a:xfrm>
                  <a:off x="2060619" y="4056863"/>
                  <a:ext cx="1291630" cy="73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069085" y="3402549"/>
                  <a:ext cx="1045317" cy="65154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Rectangle 2"/>
              <p:cNvSpPr>
                <a:spLocks noChangeArrowheads="1"/>
              </p:cNvSpPr>
              <p:nvPr/>
            </p:nvSpPr>
            <p:spPr bwMode="auto">
              <a:xfrm>
                <a:off x="2288807" y="2424237"/>
                <a:ext cx="28178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sp>
          <p:nvSpPr>
            <p:cNvPr id="2" name="椭圆 1"/>
            <p:cNvSpPr/>
            <p:nvPr/>
          </p:nvSpPr>
          <p:spPr>
            <a:xfrm>
              <a:off x="2007" y="5024"/>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a:off x="5960745" y="2717165"/>
            <a:ext cx="2613660" cy="1647825"/>
            <a:chOff x="8658" y="2521"/>
            <a:chExt cx="4116" cy="2595"/>
          </a:xfrm>
        </p:grpSpPr>
        <p:grpSp>
          <p:nvGrpSpPr>
            <p:cNvPr id="10" name="组合 9"/>
            <p:cNvGrpSpPr/>
            <p:nvPr/>
          </p:nvGrpSpPr>
          <p:grpSpPr>
            <a:xfrm>
              <a:off x="8668" y="2521"/>
              <a:ext cx="4106" cy="2560"/>
              <a:chOff x="5259416" y="1628872"/>
              <a:chExt cx="1260000" cy="1204522"/>
            </a:xfrm>
          </p:grpSpPr>
          <p:sp>
            <p:nvSpPr>
              <p:cNvPr id="11" name="Arc 15"/>
              <p:cNvSpPr>
                <a:spLocks noChangeArrowheads="1"/>
              </p:cNvSpPr>
              <p:nvPr/>
            </p:nvSpPr>
            <p:spPr bwMode="auto">
              <a:xfrm rot="720000">
                <a:off x="5316534" y="2639654"/>
                <a:ext cx="189860"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259416" y="1628872"/>
                <a:ext cx="1260000" cy="1202169"/>
                <a:chOff x="2060619" y="2649179"/>
                <a:chExt cx="1570193" cy="1407667"/>
              </a:xfrm>
            </p:grpSpPr>
            <p:cxnSp>
              <p:nvCxnSpPr>
                <p:cNvPr id="13" name="直接连接符 12"/>
                <p:cNvCxnSpPr/>
                <p:nvPr/>
              </p:nvCxnSpPr>
              <p:spPr>
                <a:xfrm>
                  <a:off x="2060619" y="4056846"/>
                  <a:ext cx="1570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077063" y="2649179"/>
                  <a:ext cx="474576" cy="140491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Rectangle 2"/>
              <p:cNvSpPr>
                <a:spLocks noChangeArrowheads="1"/>
              </p:cNvSpPr>
              <p:nvPr/>
            </p:nvSpPr>
            <p:spPr bwMode="auto">
              <a:xfrm>
                <a:off x="5443230" y="2401460"/>
                <a:ext cx="223400" cy="43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sp>
          <p:nvSpPr>
            <p:cNvPr id="3" name="椭圆 2"/>
            <p:cNvSpPr/>
            <p:nvPr/>
          </p:nvSpPr>
          <p:spPr>
            <a:xfrm>
              <a:off x="8658" y="5004"/>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858183" y="350873"/>
            <a:ext cx="1402080" cy="46037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26" name="组合 25"/>
          <p:cNvGrpSpPr/>
          <p:nvPr/>
        </p:nvGrpSpPr>
        <p:grpSpPr>
          <a:xfrm>
            <a:off x="7960995" y="269875"/>
            <a:ext cx="3938270" cy="1809750"/>
            <a:chOff x="12537" y="425"/>
            <a:chExt cx="6202" cy="2850"/>
          </a:xfrm>
        </p:grpSpPr>
        <p:pic>
          <p:nvPicPr>
            <p:cNvPr id="38" name="图片 37" descr="图片206"/>
            <p:cNvPicPr>
              <a:picLocks noChangeAspect="1"/>
            </p:cNvPicPr>
            <p:nvPr>
              <p:custDataLst>
                <p:tags r:id="rId4"/>
              </p:custDataLst>
            </p:nvPr>
          </p:nvPicPr>
          <p:blipFill>
            <a:blip r:embed="rId5"/>
            <a:stretch>
              <a:fillRect/>
            </a:stretch>
          </p:blipFill>
          <p:spPr>
            <a:xfrm>
              <a:off x="12537" y="425"/>
              <a:ext cx="6202" cy="2851"/>
            </a:xfrm>
            <a:prstGeom prst="rect">
              <a:avLst/>
            </a:prstGeom>
          </p:spPr>
        </p:pic>
        <p:sp>
          <p:nvSpPr>
            <p:cNvPr id="25" name="文本框 24"/>
            <p:cNvSpPr txBox="1"/>
            <p:nvPr/>
          </p:nvSpPr>
          <p:spPr>
            <a:xfrm>
              <a:off x="13334" y="1362"/>
              <a:ext cx="4608" cy="725"/>
            </a:xfrm>
            <a:prstGeom prst="rect">
              <a:avLst/>
            </a:prstGeom>
            <a:noFill/>
          </p:spPr>
          <p:txBody>
            <a:bodyPr wrap="none" rtlCol="0">
              <a:spAutoFit/>
            </a:bodyPr>
            <a:p>
              <a:r>
                <a:rPr lang="zh-CN" altLang="en-US" sz="2400"/>
                <a:t>填写角各部分的名称</a:t>
              </a:r>
              <a:endParaRPr lang="zh-CN" altLang="en-US" sz="2400"/>
            </a:p>
          </p:txBody>
        </p:sp>
      </p:grpSp>
      <p:sp>
        <p:nvSpPr>
          <p:cNvPr id="41" name="文本框 40"/>
          <p:cNvSpPr txBox="1"/>
          <p:nvPr/>
        </p:nvSpPr>
        <p:spPr>
          <a:xfrm>
            <a:off x="2014220" y="4006850"/>
            <a:ext cx="792480" cy="460375"/>
          </a:xfrm>
          <a:prstGeom prst="rect">
            <a:avLst/>
          </a:prstGeom>
          <a:noFill/>
        </p:spPr>
        <p:txBody>
          <a:bodyPr wrap="none" rtlCol="0">
            <a:spAutoFit/>
          </a:bodyPr>
          <a:p>
            <a:r>
              <a:rPr lang="zh-CN" altLang="en-US" sz="2400"/>
              <a:t>顶点</a:t>
            </a:r>
            <a:endParaRPr lang="zh-CN" altLang="en-US" sz="2400"/>
          </a:p>
        </p:txBody>
      </p:sp>
      <p:sp>
        <p:nvSpPr>
          <p:cNvPr id="42" name="文本框 41"/>
          <p:cNvSpPr txBox="1"/>
          <p:nvPr/>
        </p:nvSpPr>
        <p:spPr>
          <a:xfrm>
            <a:off x="3315335" y="3345180"/>
            <a:ext cx="487680" cy="460375"/>
          </a:xfrm>
          <a:prstGeom prst="rect">
            <a:avLst/>
          </a:prstGeom>
          <a:noFill/>
        </p:spPr>
        <p:txBody>
          <a:bodyPr wrap="none" rtlCol="0">
            <a:spAutoFit/>
          </a:bodyPr>
          <a:p>
            <a:r>
              <a:rPr lang="zh-CN" altLang="en-US" sz="2400"/>
              <a:t>边</a:t>
            </a:r>
            <a:endParaRPr lang="zh-CN" altLang="en-US" sz="2400"/>
          </a:p>
        </p:txBody>
      </p:sp>
      <p:sp>
        <p:nvSpPr>
          <p:cNvPr id="43" name="文本框 42"/>
          <p:cNvSpPr txBox="1"/>
          <p:nvPr/>
        </p:nvSpPr>
        <p:spPr>
          <a:xfrm>
            <a:off x="3638550" y="4404995"/>
            <a:ext cx="487680" cy="460375"/>
          </a:xfrm>
          <a:prstGeom prst="rect">
            <a:avLst/>
          </a:prstGeom>
          <a:noFill/>
        </p:spPr>
        <p:txBody>
          <a:bodyPr wrap="none" rtlCol="0">
            <a:spAutoFit/>
          </a:bodyPr>
          <a:p>
            <a:r>
              <a:rPr lang="zh-CN" altLang="en-US" sz="2400"/>
              <a:t>边</a:t>
            </a:r>
            <a:endParaRPr lang="zh-CN" altLang="en-US" sz="2400"/>
          </a:p>
        </p:txBody>
      </p:sp>
      <p:sp>
        <p:nvSpPr>
          <p:cNvPr id="33" name="文本框 32"/>
          <p:cNvSpPr txBox="1"/>
          <p:nvPr/>
        </p:nvSpPr>
        <p:spPr>
          <a:xfrm>
            <a:off x="1736090" y="4029710"/>
            <a:ext cx="1299210"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pic>
        <p:nvPicPr>
          <p:cNvPr id="44" name="图片 43" descr="81659598-4df0-42b7-9006-38b12fa79385"/>
          <p:cNvPicPr>
            <a:picLocks noChangeAspect="1"/>
          </p:cNvPicPr>
          <p:nvPr/>
        </p:nvPicPr>
        <p:blipFill>
          <a:blip r:embed="rId6"/>
          <a:stretch>
            <a:fillRect/>
          </a:stretch>
        </p:blipFill>
        <p:spPr>
          <a:xfrm>
            <a:off x="1080770" y="1067435"/>
            <a:ext cx="8836660" cy="52584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p:tgtEl>
                                          <p:spTgt spid="42"/>
                                        </p:tgtEl>
                                        <p:attrNameLst>
                                          <p:attrName>ppt_y</p:attrName>
                                        </p:attrNameLst>
                                      </p:cBhvr>
                                      <p:tavLst>
                                        <p:tav tm="0">
                                          <p:val>
                                            <p:strVal val="#ppt_y+#ppt_h*1.125000"/>
                                          </p:val>
                                        </p:tav>
                                        <p:tav tm="100000">
                                          <p:val>
                                            <p:strVal val="#ppt_y"/>
                                          </p:val>
                                        </p:tav>
                                      </p:tavLst>
                                    </p:anim>
                                    <p:animEffect transition="in" filter="wipe(up)">
                                      <p:cBhvr>
                                        <p:cTn id="14" dur="500"/>
                                        <p:tgtEl>
                                          <p:spTgt spid="42"/>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p:tgtEl>
                                          <p:spTgt spid="43"/>
                                        </p:tgtEl>
                                        <p:attrNameLst>
                                          <p:attrName>ppt_y</p:attrName>
                                        </p:attrNameLst>
                                      </p:cBhvr>
                                      <p:tavLst>
                                        <p:tav tm="0">
                                          <p:val>
                                            <p:strVal val="#ppt_y+#ppt_h*1.125000"/>
                                          </p:val>
                                        </p:tav>
                                        <p:tav tm="100000">
                                          <p:val>
                                            <p:strVal val="#ppt_y"/>
                                          </p:val>
                                        </p:tav>
                                      </p:tavLst>
                                    </p:anim>
                                    <p:animEffect transition="in" filter="wipe(up)">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7427722">
            <a:off x="5503721" y="1900420"/>
            <a:ext cx="2459760" cy="1307514"/>
          </a:xfrm>
          <a:prstGeom prst="rect">
            <a:avLst/>
          </a:prstGeom>
        </p:spPr>
      </p:pic>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118277">
            <a:off x="5683929" y="2554514"/>
            <a:ext cx="2459760" cy="1307514"/>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118277">
            <a:off x="1450503" y="2581577"/>
            <a:ext cx="2459760" cy="1307514"/>
          </a:xfrm>
          <a:prstGeom prst="rect">
            <a:avLst/>
          </a:prstGeom>
        </p:spPr>
      </p:pic>
      <p:grpSp>
        <p:nvGrpSpPr>
          <p:cNvPr id="10" name="组合 9"/>
          <p:cNvGrpSpPr/>
          <p:nvPr/>
        </p:nvGrpSpPr>
        <p:grpSpPr>
          <a:xfrm>
            <a:off x="5504180" y="1600835"/>
            <a:ext cx="2607310" cy="1625601"/>
            <a:chOff x="5259416" y="1628872"/>
            <a:chExt cx="1260000" cy="1204522"/>
          </a:xfrm>
        </p:grpSpPr>
        <p:sp>
          <p:nvSpPr>
            <p:cNvPr id="11" name="Arc 15"/>
            <p:cNvSpPr>
              <a:spLocks noChangeArrowheads="1"/>
            </p:cNvSpPr>
            <p:nvPr/>
          </p:nvSpPr>
          <p:spPr bwMode="auto">
            <a:xfrm rot="720000">
              <a:off x="5316534" y="2639654"/>
              <a:ext cx="189860"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259416" y="1628872"/>
              <a:ext cx="1260000" cy="1202169"/>
              <a:chOff x="2060619" y="2649179"/>
              <a:chExt cx="1570193" cy="1407667"/>
            </a:xfrm>
          </p:grpSpPr>
          <p:cxnSp>
            <p:nvCxnSpPr>
              <p:cNvPr id="13" name="直接连接符 12"/>
              <p:cNvCxnSpPr/>
              <p:nvPr/>
            </p:nvCxnSpPr>
            <p:spPr>
              <a:xfrm>
                <a:off x="2060619" y="4056846"/>
                <a:ext cx="1570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077063" y="2649179"/>
                <a:ext cx="474576" cy="140491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Rectangle 2"/>
            <p:cNvSpPr>
              <a:spLocks noChangeArrowheads="1"/>
            </p:cNvSpPr>
            <p:nvPr/>
          </p:nvSpPr>
          <p:spPr bwMode="auto">
            <a:xfrm>
              <a:off x="5443230" y="2401460"/>
              <a:ext cx="223400" cy="43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960995" y="269875"/>
            <a:ext cx="3938270" cy="1810385"/>
            <a:chOff x="5303" y="1254"/>
            <a:chExt cx="6202" cy="2851"/>
          </a:xfrm>
        </p:grpSpPr>
        <p:pic>
          <p:nvPicPr>
            <p:cNvPr id="38" name="图片 37" descr="图片206"/>
            <p:cNvPicPr>
              <a:picLocks noChangeAspect="1"/>
            </p:cNvPicPr>
            <p:nvPr>
              <p:custDataLst>
                <p:tags r:id="rId3"/>
              </p:custDataLst>
            </p:nvPr>
          </p:nvPicPr>
          <p:blipFill>
            <a:blip r:embed="rId4"/>
            <a:stretch>
              <a:fillRect/>
            </a:stretch>
          </p:blipFill>
          <p:spPr>
            <a:xfrm>
              <a:off x="5303" y="1254"/>
              <a:ext cx="6202" cy="2851"/>
            </a:xfrm>
            <a:prstGeom prst="rect">
              <a:avLst/>
            </a:prstGeom>
          </p:spPr>
        </p:pic>
        <p:sp>
          <p:nvSpPr>
            <p:cNvPr id="23" name="文本框 22"/>
            <p:cNvSpPr txBox="1"/>
            <p:nvPr/>
          </p:nvSpPr>
          <p:spPr>
            <a:xfrm>
              <a:off x="6041" y="2275"/>
              <a:ext cx="4608" cy="725"/>
            </a:xfrm>
            <a:prstGeom prst="rect">
              <a:avLst/>
            </a:prstGeom>
            <a:noFill/>
          </p:spPr>
          <p:txBody>
            <a:bodyPr wrap="none" rtlCol="0">
              <a:spAutoFit/>
            </a:bodyPr>
            <a:p>
              <a:r>
                <a:rPr lang="zh-CN" altLang="en-US" sz="2400"/>
                <a:t>哪个角大？大多少？</a:t>
              </a:r>
              <a:endParaRPr lang="zh-CN" altLang="en-US" sz="2400"/>
            </a:p>
          </p:txBody>
        </p:sp>
      </p:grpSp>
      <p:pic>
        <p:nvPicPr>
          <p:cNvPr id="40" name="图片 39" descr="05ce6d591a89eb84b4ca528afb3b6b050e5f9731120ed-373ZYF_fw658"/>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blip>
          <a:srcRect l="23734" t="5834" r="23021" b="3899"/>
          <a:stretch>
            <a:fillRect/>
          </a:stretch>
        </p:blipFill>
        <p:spPr>
          <a:xfrm>
            <a:off x="9753600" y="2337435"/>
            <a:ext cx="1818005" cy="3082925"/>
          </a:xfrm>
          <a:prstGeom prst="rect">
            <a:avLst/>
          </a:prstGeom>
        </p:spPr>
      </p:pic>
      <p:grpSp>
        <p:nvGrpSpPr>
          <p:cNvPr id="20" name="组合 19"/>
          <p:cNvGrpSpPr/>
          <p:nvPr/>
        </p:nvGrpSpPr>
        <p:grpSpPr>
          <a:xfrm>
            <a:off x="1274445" y="2337435"/>
            <a:ext cx="2034540" cy="1082040"/>
            <a:chOff x="2007" y="3681"/>
            <a:chExt cx="3204" cy="1704"/>
          </a:xfrm>
        </p:grpSpPr>
        <p:grpSp>
          <p:nvGrpSpPr>
            <p:cNvPr id="4" name="组合 3"/>
            <p:cNvGrpSpPr/>
            <p:nvPr/>
          </p:nvGrpSpPr>
          <p:grpSpPr>
            <a:xfrm>
              <a:off x="2007" y="3681"/>
              <a:ext cx="3204" cy="1704"/>
              <a:chOff x="1855445" y="2185487"/>
              <a:chExt cx="1036467" cy="670550"/>
            </a:xfrm>
          </p:grpSpPr>
          <p:sp>
            <p:nvSpPr>
              <p:cNvPr id="5" name="Arc 15"/>
              <p:cNvSpPr>
                <a:spLocks noChangeArrowheads="1"/>
              </p:cNvSpPr>
              <p:nvPr/>
            </p:nvSpPr>
            <p:spPr bwMode="auto">
              <a:xfrm>
                <a:off x="2106909" y="2566236"/>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55445" y="2185487"/>
                <a:ext cx="1036467" cy="565091"/>
                <a:chOff x="2060619" y="3402549"/>
                <a:chExt cx="1291630" cy="661687"/>
              </a:xfrm>
            </p:grpSpPr>
            <p:cxnSp>
              <p:nvCxnSpPr>
                <p:cNvPr id="7" name="直接连接符 6"/>
                <p:cNvCxnSpPr/>
                <p:nvPr/>
              </p:nvCxnSpPr>
              <p:spPr>
                <a:xfrm>
                  <a:off x="2060619" y="4056863"/>
                  <a:ext cx="1291630" cy="73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069085" y="3402549"/>
                  <a:ext cx="1045317" cy="65154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Rectangle 2"/>
              <p:cNvSpPr>
                <a:spLocks noChangeArrowheads="1"/>
              </p:cNvSpPr>
              <p:nvPr/>
            </p:nvSpPr>
            <p:spPr bwMode="auto">
              <a:xfrm>
                <a:off x="2288807" y="2424237"/>
                <a:ext cx="28178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sp>
          <p:nvSpPr>
            <p:cNvPr id="2" name="椭圆 1"/>
            <p:cNvSpPr/>
            <p:nvPr/>
          </p:nvSpPr>
          <p:spPr>
            <a:xfrm>
              <a:off x="2007" y="5024"/>
              <a:ext cx="113" cy="11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椭圆 2"/>
          <p:cNvSpPr/>
          <p:nvPr/>
        </p:nvSpPr>
        <p:spPr>
          <a:xfrm>
            <a:off x="5497830" y="3177540"/>
            <a:ext cx="72000" cy="72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2125345" y="3600450"/>
            <a:ext cx="4058285" cy="1343660"/>
            <a:chOff x="3235" y="6374"/>
            <a:chExt cx="6391" cy="2116"/>
          </a:xfrm>
        </p:grpSpPr>
        <p:pic>
          <p:nvPicPr>
            <p:cNvPr id="15" name="图片 14" descr="778689f2-5e4c-4f9f-b4ea-d5cd88084406"/>
            <p:cNvPicPr>
              <a:picLocks noChangeAspect="1"/>
            </p:cNvPicPr>
            <p:nvPr/>
          </p:nvPicPr>
          <p:blipFill>
            <a:blip r:embed="rId7"/>
            <a:stretch>
              <a:fillRect/>
            </a:stretch>
          </p:blipFill>
          <p:spPr>
            <a:xfrm flipH="1">
              <a:off x="3235" y="6374"/>
              <a:ext cx="3684" cy="2117"/>
            </a:xfrm>
            <a:prstGeom prst="rect">
              <a:avLst/>
            </a:prstGeom>
          </p:spPr>
        </p:pic>
        <p:sp>
          <p:nvSpPr>
            <p:cNvPr id="32" name="Text Box 3"/>
            <p:cNvSpPr txBox="1">
              <a:spLocks noChangeArrowheads="1"/>
            </p:cNvSpPr>
            <p:nvPr/>
          </p:nvSpPr>
          <p:spPr bwMode="auto">
            <a:xfrm>
              <a:off x="3632" y="7000"/>
              <a:ext cx="599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比</a:t>
              </a:r>
              <a:r>
                <a:rPr lang="zh-CN" altLang="en-US"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大。</a:t>
              </a:r>
              <a:endPar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图片178"/>
          <p:cNvPicPr>
            <a:picLocks noChangeAspect="1"/>
          </p:cNvPicPr>
          <p:nvPr/>
        </p:nvPicPr>
        <p:blipFill>
          <a:blip r:embed="rId8"/>
          <a:stretch>
            <a:fillRect/>
          </a:stretch>
        </p:blipFill>
        <p:spPr>
          <a:xfrm flipH="1">
            <a:off x="853440" y="4161155"/>
            <a:ext cx="1196340" cy="2266315"/>
          </a:xfrm>
          <a:prstGeom prst="rect">
            <a:avLst/>
          </a:prstGeom>
        </p:spPr>
      </p:pic>
      <p:grpSp>
        <p:nvGrpSpPr>
          <p:cNvPr id="19" name="组合 18"/>
          <p:cNvGrpSpPr/>
          <p:nvPr/>
        </p:nvGrpSpPr>
        <p:grpSpPr>
          <a:xfrm>
            <a:off x="4921250" y="3940175"/>
            <a:ext cx="3985260" cy="2065020"/>
            <a:chOff x="7582" y="6943"/>
            <a:chExt cx="6276" cy="3252"/>
          </a:xfrm>
        </p:grpSpPr>
        <p:pic>
          <p:nvPicPr>
            <p:cNvPr id="18" name="图片 17" descr="c79c0f3f-b69d-426a-aebd-6511f75cf3ef"/>
            <p:cNvPicPr>
              <a:picLocks noChangeAspect="1"/>
            </p:cNvPicPr>
            <p:nvPr/>
          </p:nvPicPr>
          <p:blipFill>
            <a:blip r:embed="rId9"/>
            <a:stretch>
              <a:fillRect/>
            </a:stretch>
          </p:blipFill>
          <p:spPr>
            <a:xfrm>
              <a:off x="7582" y="6943"/>
              <a:ext cx="6276" cy="3252"/>
            </a:xfrm>
            <a:prstGeom prst="rect">
              <a:avLst/>
            </a:prstGeom>
          </p:spPr>
        </p:pic>
        <p:sp>
          <p:nvSpPr>
            <p:cNvPr id="35" name="Text Box 3"/>
            <p:cNvSpPr txBox="1">
              <a:spLocks noChangeArrowheads="1"/>
            </p:cNvSpPr>
            <p:nvPr/>
          </p:nvSpPr>
          <p:spPr bwMode="auto">
            <a:xfrm>
              <a:off x="8436" y="7634"/>
              <a:ext cx="5130" cy="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5000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用三角尺不能准确地</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00000"/>
                </a:lnSpc>
                <a:spcBef>
                  <a:spcPct val="50000"/>
                </a:spcBef>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量出∠</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大多少。</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5" name="文本框 24"/>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par>
                                <p:cTn id="22" presetID="2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up)">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2741930" y="997585"/>
            <a:ext cx="5695315" cy="2454275"/>
            <a:chOff x="4318" y="1571"/>
            <a:chExt cx="8969" cy="3865"/>
          </a:xfrm>
        </p:grpSpPr>
        <p:pic>
          <p:nvPicPr>
            <p:cNvPr id="6" name="图片 5" descr="7a0189e5-6ed7-44e0-a104-6d852dad02c7"/>
            <p:cNvPicPr>
              <a:picLocks noChangeAspect="1"/>
            </p:cNvPicPr>
            <p:nvPr/>
          </p:nvPicPr>
          <p:blipFill>
            <a:blip r:embed="rId2"/>
            <a:stretch>
              <a:fillRect/>
            </a:stretch>
          </p:blipFill>
          <p:spPr>
            <a:xfrm flipV="1">
              <a:off x="4318" y="1571"/>
              <a:ext cx="8969" cy="3865"/>
            </a:xfrm>
            <a:prstGeom prst="rect">
              <a:avLst/>
            </a:prstGeom>
          </p:spPr>
        </p:pic>
        <p:sp>
          <p:nvSpPr>
            <p:cNvPr id="4" name="文本框 3"/>
            <p:cNvSpPr txBox="1"/>
            <p:nvPr/>
          </p:nvSpPr>
          <p:spPr>
            <a:xfrm>
              <a:off x="5560" y="2362"/>
              <a:ext cx="7428" cy="1888"/>
            </a:xfrm>
            <a:prstGeom prst="rect">
              <a:avLst/>
            </a:prstGeom>
            <a:noFill/>
          </p:spPr>
          <p:txBody>
            <a:bodyPr wrap="square" rtlCol="0" anchor="t">
              <a:spAutoFit/>
            </a:bodyPr>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要准确测量一个角的大小，应该用一个合适的角作单位来测量。</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8" name="图片 7" descr="图片102"/>
          <p:cNvPicPr>
            <a:picLocks noChangeAspect="1"/>
          </p:cNvPicPr>
          <p:nvPr/>
        </p:nvPicPr>
        <p:blipFill>
          <a:blip r:embed="rId3"/>
          <a:stretch>
            <a:fillRect/>
          </a:stretch>
        </p:blipFill>
        <p:spPr>
          <a:xfrm flipH="1">
            <a:off x="919480" y="2629535"/>
            <a:ext cx="1433830" cy="1946275"/>
          </a:xfrm>
          <a:prstGeom prst="rect">
            <a:avLst/>
          </a:prstGeom>
        </p:spPr>
      </p:pic>
      <p:grpSp>
        <p:nvGrpSpPr>
          <p:cNvPr id="47" name="组合 46"/>
          <p:cNvGrpSpPr/>
          <p:nvPr/>
        </p:nvGrpSpPr>
        <p:grpSpPr>
          <a:xfrm>
            <a:off x="4746625" y="4599940"/>
            <a:ext cx="2884805" cy="786765"/>
            <a:chOff x="4677" y="5428"/>
            <a:chExt cx="4543" cy="1239"/>
          </a:xfrm>
        </p:grpSpPr>
        <p:sp>
          <p:nvSpPr>
            <p:cNvPr id="48" name="圆角矩形标注 47"/>
            <p:cNvSpPr/>
            <p:nvPr/>
          </p:nvSpPr>
          <p:spPr>
            <a:xfrm>
              <a:off x="4677" y="5428"/>
              <a:ext cx="4543" cy="1239"/>
            </a:xfrm>
            <a:prstGeom prst="wedgeRoundRectCallout">
              <a:avLst>
                <a:gd name="adj1" fmla="val 63207"/>
                <a:gd name="adj2" fmla="val -1331"/>
                <a:gd name="adj3" fmla="val 16667"/>
              </a:avLst>
            </a:prstGeom>
            <a:solidFill>
              <a:srgbClr val="92D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4756" y="5703"/>
              <a:ext cx="4452" cy="689"/>
            </a:xfrm>
            <a:prstGeom prst="rect">
              <a:avLst/>
            </a:prstGeom>
            <a:noFill/>
          </p:spPr>
          <p:txBody>
            <a:bodyPr wrap="square" lIns="68580" tIns="34290" rIns="68580" bIns="34290" anchor="ctr">
              <a:spAutoFit/>
            </a:bodyPr>
            <a:p>
              <a:pPr algn="ctr">
                <a:lnSpc>
                  <a:spcPct val="100000"/>
                </a:lnSpc>
                <a:defRPr/>
              </a:pPr>
              <a:r>
                <a:rPr lang="zh-CN" altLang="en-US" sz="2400" dirty="0" smtClean="0">
                  <a:solidFill>
                    <a:schemeClr val="tx1"/>
                  </a:solidFill>
                  <a:latin typeface="微软雅黑" panose="020B0503020204020204" pitchFamily="34" charset="-122"/>
                  <a:ea typeface="微软雅黑" panose="020B0503020204020204" pitchFamily="34" charset="-122"/>
                </a:rPr>
                <a:t>我们一起来认识</a:t>
              </a:r>
              <a:r>
                <a:rPr lang="en-US" altLang="zh-CN" sz="2400" dirty="0" smtClean="0">
                  <a:solidFill>
                    <a:schemeClr val="tx1"/>
                  </a:solidFill>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sym typeface="+mn-ea"/>
                </a:rPr>
                <a:t>°</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5842000" y="3238500"/>
            <a:ext cx="276225" cy="368300"/>
          </a:xfrm>
          <a:prstGeom prst="rect">
            <a:avLst/>
          </a:prstGeom>
          <a:noFill/>
        </p:spPr>
        <p:txBody>
          <a:bodyPr wrap="none" rtlCol="0" anchor="t">
            <a:spAutoFit/>
          </a:bodyPr>
          <a:p>
            <a:r>
              <a:rPr lang="zh-CN" altLang="en-US">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pic>
        <p:nvPicPr>
          <p:cNvPr id="40" name="图片 39" descr="05ce6d591a89eb84b4ca528afb3b6b050e5f9731120ed-373ZYF_fw658"/>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23734" t="5834" r="23021" b="3899"/>
          <a:stretch>
            <a:fillRect/>
          </a:stretch>
        </p:blipFill>
        <p:spPr>
          <a:xfrm>
            <a:off x="8437245" y="3451860"/>
            <a:ext cx="1818005" cy="3082925"/>
          </a:xfrm>
          <a:prstGeom prst="rect">
            <a:avLst/>
          </a:prstGeom>
        </p:spPr>
      </p:pic>
      <p:sp>
        <p:nvSpPr>
          <p:cNvPr id="10" name="文本框 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up)">
                                      <p:cBhvr>
                                        <p:cTn id="8" dur="500"/>
                                        <p:tgtEl>
                                          <p:spTgt spid="40"/>
                                        </p:tgtEl>
                                      </p:cBhvr>
                                    </p:animEffect>
                                  </p:childTnLst>
                                </p:cTn>
                              </p:par>
                              <p:par>
                                <p:cTn id="9" presetID="12" presetClass="entr" presetSubtype="4" fill="hold"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p:tgtEl>
                                          <p:spTgt spid="47"/>
                                        </p:tgtEl>
                                        <p:attrNameLst>
                                          <p:attrName>ppt_y</p:attrName>
                                        </p:attrNameLst>
                                      </p:cBhvr>
                                      <p:tavLst>
                                        <p:tav tm="0">
                                          <p:val>
                                            <p:strVal val="#ppt_y+#ppt_h*1.125000"/>
                                          </p:val>
                                        </p:tav>
                                        <p:tav tm="100000">
                                          <p:val>
                                            <p:strVal val="#ppt_y"/>
                                          </p:val>
                                        </p:tav>
                                      </p:tavLst>
                                    </p:anim>
                                    <p:animEffect transition="in" filter="wipe(up)">
                                      <p:cBhvr>
                                        <p:cTn id="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7" name="图片 6" descr="图片209"/>
          <p:cNvPicPr>
            <a:picLocks noChangeAspect="1"/>
          </p:cNvPicPr>
          <p:nvPr/>
        </p:nvPicPr>
        <p:blipFill>
          <a:blip r:embed="rId2"/>
          <a:stretch>
            <a:fillRect/>
          </a:stretch>
        </p:blipFill>
        <p:spPr>
          <a:xfrm>
            <a:off x="6097905" y="1969770"/>
            <a:ext cx="5620385" cy="3648075"/>
          </a:xfrm>
          <a:prstGeom prst="rect">
            <a:avLst/>
          </a:prstGeom>
        </p:spPr>
      </p:pic>
      <p:sp>
        <p:nvSpPr>
          <p:cNvPr id="32" name="TextBox 67"/>
          <p:cNvSpPr txBox="1">
            <a:spLocks noChangeArrowheads="1"/>
          </p:cNvSpPr>
          <p:nvPr/>
        </p:nvSpPr>
        <p:spPr bwMode="auto">
          <a:xfrm>
            <a:off x="5535668" y="3345131"/>
            <a:ext cx="7143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2400" dirty="0">
                <a:solidFill>
                  <a:srgbClr val="FF0000"/>
                </a:solidFill>
                <a:latin typeface="微软雅黑" panose="020B0503020204020204" pitchFamily="34" charset="-122"/>
                <a:ea typeface="微软雅黑" panose="020B0503020204020204" pitchFamily="34" charset="-122"/>
              </a:rPr>
              <a:t>1°</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8710" y="1836420"/>
            <a:ext cx="3684270" cy="3677920"/>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710" y="1836420"/>
            <a:ext cx="4230370" cy="3691255"/>
          </a:xfrm>
          <a:prstGeom prst="rect">
            <a:avLst/>
          </a:prstGeom>
        </p:spPr>
      </p:pic>
      <p:sp>
        <p:nvSpPr>
          <p:cNvPr id="4" name="文本框 3"/>
          <p:cNvSpPr txBox="1"/>
          <p:nvPr/>
        </p:nvSpPr>
        <p:spPr>
          <a:xfrm>
            <a:off x="6993255" y="2621915"/>
            <a:ext cx="4017010" cy="2120900"/>
          </a:xfrm>
          <a:prstGeom prst="rect">
            <a:avLst/>
          </a:prstGeom>
          <a:noFill/>
        </p:spPr>
        <p:txBody>
          <a:bodyPr wrap="none" rtlCol="0" anchor="t">
            <a:spAutoFit/>
          </a:bodyPr>
          <a:p>
            <a:pPr>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人们将圆</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平均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分成</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份，</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将其中</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份</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所对的角作为</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度量角的单位</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它的大小就是</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，记作</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4521835" y="626110"/>
            <a:ext cx="2743200" cy="1177290"/>
            <a:chOff x="7722" y="1474"/>
            <a:chExt cx="4320" cy="1854"/>
          </a:xfrm>
        </p:grpSpPr>
        <p:pic>
          <p:nvPicPr>
            <p:cNvPr id="8" name="图片 7" descr="230"/>
            <p:cNvPicPr>
              <a:picLocks noChangeAspect="1"/>
            </p:cNvPicPr>
            <p:nvPr/>
          </p:nvPicPr>
          <p:blipFill>
            <a:blip r:embed="rId5">
              <a:clrChange>
                <a:clrFrom>
                  <a:srgbClr val="FFFFFF">
                    <a:alpha val="100000"/>
                  </a:srgbClr>
                </a:clrFrom>
                <a:clrTo>
                  <a:srgbClr val="FFFFFF">
                    <a:alpha val="100000"/>
                    <a:alpha val="0"/>
                  </a:srgbClr>
                </a:clrTo>
              </a:clrChange>
            </a:blip>
            <a:srcRect t="28217" b="23440"/>
            <a:stretch>
              <a:fillRect/>
            </a:stretch>
          </p:blipFill>
          <p:spPr>
            <a:xfrm>
              <a:off x="7722" y="1474"/>
              <a:ext cx="4320" cy="1855"/>
            </a:xfrm>
            <a:prstGeom prst="rect">
              <a:avLst/>
            </a:prstGeom>
          </p:spPr>
        </p:pic>
        <p:sp>
          <p:nvSpPr>
            <p:cNvPr id="9" name="文本框 8"/>
            <p:cNvSpPr txBox="1"/>
            <p:nvPr/>
          </p:nvSpPr>
          <p:spPr>
            <a:xfrm>
              <a:off x="9060" y="2077"/>
              <a:ext cx="1725" cy="725"/>
            </a:xfrm>
            <a:prstGeom prst="rect">
              <a:avLst/>
            </a:prstGeom>
            <a:noFill/>
          </p:spPr>
          <p:txBody>
            <a:bodyPr wrap="none" rtlCol="0" anchor="t">
              <a:spAutoFit/>
            </a:bodyPr>
            <a:p>
              <a:pPr algn="ctr">
                <a:lnSpc>
                  <a:spcPct val="100000"/>
                </a:lnSpc>
                <a:defRPr/>
              </a:pPr>
              <a:r>
                <a:rPr lang="zh-CN" altLang="en-US" sz="2400" dirty="0" smtClean="0">
                  <a:latin typeface="微软雅黑" panose="020B0503020204020204" pitchFamily="34" charset="-122"/>
                  <a:ea typeface="微软雅黑" panose="020B0503020204020204" pitchFamily="34" charset="-122"/>
                  <a:sym typeface="+mn-ea"/>
                </a:rPr>
                <a:t>认识</a:t>
              </a:r>
              <a:r>
                <a:rPr lang="en-US" altLang="zh-CN" sz="2400" dirty="0" smtClean="0">
                  <a:latin typeface="微软雅黑" panose="020B0503020204020204" pitchFamily="34" charset="-122"/>
                  <a:ea typeface="微软雅黑" panose="020B0503020204020204" pitchFamily="34" charset="-122"/>
                  <a:sym typeface="+mn-ea"/>
                </a:rPr>
                <a:t>1</a:t>
              </a:r>
              <a:r>
                <a:rPr lang="zh-CN" altLang="en-US" sz="240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sym typeface="+mn-ea"/>
              </a:endParaRPr>
            </a:p>
          </p:txBody>
        </p:sp>
      </p:grpSp>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ppt_x</p:attrName>
                                        </p:attrNameLst>
                                      </p:cBhvr>
                                      <p:tavLst>
                                        <p:tav tm="0">
                                          <p:val>
                                            <p:strVal val="#ppt_x-.2"/>
                                          </p:val>
                                        </p:tav>
                                        <p:tav tm="100000">
                                          <p:val>
                                            <p:strVal val="#ppt_x"/>
                                          </p:val>
                                        </p:tav>
                                      </p:tavLst>
                                    </p:anim>
                                    <p:anim calcmode="lin" valueType="num">
                                      <p:cBhvr>
                                        <p:cTn id="2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4"/>
                                        </p:tgtEl>
                                      </p:cBhvr>
                                    </p:animEffect>
                                  </p:childTnLst>
                                </p:cTn>
                              </p:par>
                              <p:par>
                                <p:cTn id="26" presetID="29"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274" name="圆角矩形标注 11273"/>
          <p:cNvSpPr/>
          <p:nvPr/>
        </p:nvSpPr>
        <p:spPr>
          <a:xfrm>
            <a:off x="3256915" y="1657350"/>
            <a:ext cx="4747895" cy="1964055"/>
          </a:xfrm>
          <a:prstGeom prst="wedgeRoundRectCallout">
            <a:avLst>
              <a:gd name="adj1" fmla="val -61261"/>
              <a:gd name="adj2" fmla="val -14687"/>
              <a:gd name="adj3" fmla="val 16667"/>
            </a:avLst>
          </a:prstGeom>
          <a:gradFill rotWithShape="0">
            <a:gsLst>
              <a:gs pos="0">
                <a:srgbClr val="FFFFFF">
                  <a:alpha val="100000"/>
                </a:srgbClr>
              </a:gs>
              <a:gs pos="100000">
                <a:srgbClr val="A5E540">
                  <a:alpha val="100000"/>
                </a:srgbClr>
              </a:gs>
            </a:gsLst>
            <a:lin ang="5400000" scaled="1"/>
            <a:tileRect/>
          </a:gradFill>
          <a:ln w="12700" cap="flat" cmpd="sng">
            <a:solidFill>
              <a:srgbClr val="5A8800"/>
            </a:solidFill>
            <a:prstDash val="solid"/>
            <a:miter/>
            <a:headEnd type="none" w="med" len="med"/>
            <a:tailEnd type="none" w="med" len="med"/>
          </a:ln>
          <a:effectLst>
            <a:outerShdw dist="28398" dir="3806096" algn="ctr" rotWithShape="0">
              <a:srgbClr val="243F60">
                <a:alpha val="50000"/>
              </a:srgbClr>
            </a:outerShdw>
          </a:effectLst>
        </p:spPr>
        <p:txBody>
          <a:bodyPr vert="horz" wrap="square" anchor="t" anchorCtr="0"/>
          <a:p>
            <a:endParaRPr lang="en-US" altLang="zh-CN">
              <a:latin typeface="Arial" panose="020B0604020202020204" pitchFamily="34" charset="0"/>
            </a:endParaRPr>
          </a:p>
          <a:p>
            <a:endParaRPr lang="en-US" altLang="zh-CN">
              <a:latin typeface="Arial" panose="020B0604020202020204" pitchFamily="34" charset="0"/>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3686175" y="2152015"/>
            <a:ext cx="3888740" cy="1014095"/>
          </a:xfrm>
          <a:prstGeom prst="rect">
            <a:avLst/>
          </a:prstGeom>
          <a:noFill/>
        </p:spPr>
        <p:txBody>
          <a:bodyPr wrap="none" rtlCol="0" anchor="t">
            <a:spAutoFit/>
          </a:bodyPr>
          <a:p>
            <a:pPr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根据这一原理，人们制作了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度量角的工具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量角器</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0" name="图片 39" descr="05ce6d591a89eb84b4ca528afb3b6b050e5f9731120ed-373ZYF_fw658"/>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23734" t="5834" r="23021" b="3899"/>
          <a:stretch>
            <a:fillRect/>
          </a:stretch>
        </p:blipFill>
        <p:spPr>
          <a:xfrm flipH="1">
            <a:off x="857885" y="1117600"/>
            <a:ext cx="1818005" cy="3082925"/>
          </a:xfrm>
          <a:prstGeom prst="rect">
            <a:avLst/>
          </a:prstGeom>
        </p:spPr>
      </p:pic>
      <p:pic>
        <p:nvPicPr>
          <p:cNvPr id="5" name="图片 4" descr="9ea0efcf-1f52-4442-b5d4-b105c29dfa13"/>
          <p:cNvPicPr>
            <a:picLocks noChangeAspect="1"/>
          </p:cNvPicPr>
          <p:nvPr/>
        </p:nvPicPr>
        <p:blipFill>
          <a:blip r:embed="rId4"/>
          <a:stretch>
            <a:fillRect/>
          </a:stretch>
        </p:blipFill>
        <p:spPr>
          <a:xfrm>
            <a:off x="8263255" y="3947795"/>
            <a:ext cx="2513330" cy="2513330"/>
          </a:xfrm>
          <a:prstGeom prst="rect">
            <a:avLst/>
          </a:prstGeom>
        </p:spPr>
      </p:pic>
      <p:grpSp>
        <p:nvGrpSpPr>
          <p:cNvPr id="12" name="组合 11"/>
          <p:cNvGrpSpPr/>
          <p:nvPr/>
        </p:nvGrpSpPr>
        <p:grpSpPr>
          <a:xfrm>
            <a:off x="3992245" y="4772025"/>
            <a:ext cx="4011930" cy="863600"/>
            <a:chOff x="5191" y="5674"/>
            <a:chExt cx="6318" cy="1360"/>
          </a:xfrm>
        </p:grpSpPr>
        <p:grpSp>
          <p:nvGrpSpPr>
            <p:cNvPr id="11" name="组合 10"/>
            <p:cNvGrpSpPr/>
            <p:nvPr/>
          </p:nvGrpSpPr>
          <p:grpSpPr>
            <a:xfrm>
              <a:off x="5191" y="5674"/>
              <a:ext cx="6318" cy="1360"/>
              <a:chOff x="5191" y="5674"/>
              <a:chExt cx="6318" cy="1360"/>
            </a:xfrm>
          </p:grpSpPr>
          <p:sp>
            <p:nvSpPr>
              <p:cNvPr id="7" name="圆角矩形 6"/>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标注 8"/>
              <p:cNvSpPr/>
              <p:nvPr/>
            </p:nvSpPr>
            <p:spPr>
              <a:xfrm>
                <a:off x="5191" y="5674"/>
                <a:ext cx="6319" cy="1361"/>
              </a:xfrm>
              <a:prstGeom prst="wedgeRoundRectCallout">
                <a:avLst>
                  <a:gd name="adj1" fmla="val 60381"/>
                  <a:gd name="adj2" fmla="val -16201"/>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5567" y="5996"/>
              <a:ext cx="5568" cy="725"/>
            </a:xfrm>
            <a:prstGeom prst="rect">
              <a:avLst/>
            </a:prstGeom>
            <a:noFill/>
          </p:spPr>
          <p:txBody>
            <a:bodyPr wrap="none" rtlCol="0">
              <a:spAutoFit/>
            </a:bodyPr>
            <a:p>
              <a:pPr algn="l"/>
              <a:r>
                <a:rPr lang="zh-CN" altLang="en-US" sz="2400">
                  <a:sym typeface="+mn-ea"/>
                </a:rPr>
                <a:t>量角器是什么样子的呢？</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1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p:tgtEl>
                                          <p:spTgt spid="5"/>
                                        </p:tgtEl>
                                        <p:attrNameLst>
                                          <p:attrName>ppt_y</p:attrName>
                                        </p:attrNameLst>
                                      </p:cBhvr>
                                      <p:tavLst>
                                        <p:tav tm="0">
                                          <p:val>
                                            <p:strVal val="#ppt_y+#ppt_h*1.125000"/>
                                          </p:val>
                                        </p:tav>
                                        <p:tav tm="100000">
                                          <p:val>
                                            <p:strVal val="#ppt_y"/>
                                          </p:val>
                                        </p:tav>
                                      </p:tavLst>
                                    </p:anim>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0" name="组合 9"/>
          <p:cNvGrpSpPr/>
          <p:nvPr/>
        </p:nvGrpSpPr>
        <p:grpSpPr>
          <a:xfrm>
            <a:off x="4276090" y="587375"/>
            <a:ext cx="2743200" cy="1177925"/>
            <a:chOff x="7722" y="1474"/>
            <a:chExt cx="4320" cy="1855"/>
          </a:xfrm>
        </p:grpSpPr>
        <p:pic>
          <p:nvPicPr>
            <p:cNvPr id="8" name="图片 7" descr="230"/>
            <p:cNvPicPr>
              <a:picLocks noChangeAspect="1"/>
            </p:cNvPicPr>
            <p:nvPr/>
          </p:nvPicPr>
          <p:blipFill>
            <a:blip r:embed="rId2">
              <a:clrChange>
                <a:clrFrom>
                  <a:srgbClr val="FFFFFF">
                    <a:alpha val="100000"/>
                  </a:srgbClr>
                </a:clrFrom>
                <a:clrTo>
                  <a:srgbClr val="FFFFFF">
                    <a:alpha val="100000"/>
                    <a:alpha val="0"/>
                  </a:srgbClr>
                </a:clrTo>
              </a:clrChange>
            </a:blip>
            <a:srcRect t="28217" b="23440"/>
            <a:stretch>
              <a:fillRect/>
            </a:stretch>
          </p:blipFill>
          <p:spPr>
            <a:xfrm>
              <a:off x="7722" y="1474"/>
              <a:ext cx="4320" cy="1855"/>
            </a:xfrm>
            <a:prstGeom prst="rect">
              <a:avLst/>
            </a:prstGeom>
          </p:spPr>
        </p:pic>
        <p:sp>
          <p:nvSpPr>
            <p:cNvPr id="9" name="文本框 8"/>
            <p:cNvSpPr txBox="1"/>
            <p:nvPr/>
          </p:nvSpPr>
          <p:spPr>
            <a:xfrm>
              <a:off x="8539" y="2077"/>
              <a:ext cx="2688" cy="725"/>
            </a:xfrm>
            <a:prstGeom prst="rect">
              <a:avLst/>
            </a:prstGeom>
            <a:noFill/>
          </p:spPr>
          <p:txBody>
            <a:bodyPr wrap="none" rtlCol="0" anchor="t">
              <a:spAutoFit/>
            </a:bodyPr>
            <a:p>
              <a:pPr algn="ctr">
                <a:lnSpc>
                  <a:spcPct val="100000"/>
                </a:lnSpc>
                <a:defRPr/>
              </a:pPr>
              <a:r>
                <a:rPr lang="zh-CN" altLang="en-US" sz="2400" dirty="0" smtClean="0">
                  <a:latin typeface="微软雅黑" panose="020B0503020204020204" pitchFamily="34" charset="-122"/>
                  <a:ea typeface="微软雅黑" panose="020B0503020204020204" pitchFamily="34" charset="-122"/>
                  <a:sym typeface="+mn-ea"/>
                </a:rPr>
                <a:t>认识量角器</a:t>
              </a:r>
              <a:endParaRPr lang="zh-CN" altLang="en-US" sz="2400">
                <a:latin typeface="微软雅黑" panose="020B0503020204020204" pitchFamily="34" charset="-122"/>
                <a:ea typeface="微软雅黑" panose="020B0503020204020204" pitchFamily="34" charset="-122"/>
                <a:sym typeface="+mn-ea"/>
              </a:endParaRPr>
            </a:p>
          </p:txBody>
        </p:sp>
      </p:grpSp>
      <p:sp>
        <p:nvSpPr>
          <p:cNvPr id="4" name="Text Box 3"/>
          <p:cNvSpPr txBox="1">
            <a:spLocks noChangeArrowheads="1"/>
          </p:cNvSpPr>
          <p:nvPr/>
        </p:nvSpPr>
        <p:spPr bwMode="auto">
          <a:xfrm>
            <a:off x="3169285" y="1804035"/>
            <a:ext cx="55835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量角器是把半圆分成</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180</a:t>
            </a: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等份制成的。</a:t>
            </a:r>
            <a:endParaRPr lang="zh-CN" altLang="en-US" baseline="30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Picture 7"/>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39035" y="2418715"/>
            <a:ext cx="6602730" cy="343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82290" y="3067685"/>
            <a:ext cx="5313045" cy="2640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6">
                <a:tint val="45000"/>
                <a:satMod val="400000"/>
              </a:schemeClr>
            </a:duotone>
          </a:blip>
          <a:srcRect/>
          <a:stretch>
            <a:fillRect/>
          </a:stretch>
        </p:blipFill>
        <p:spPr bwMode="auto">
          <a:xfrm>
            <a:off x="3728720" y="3676015"/>
            <a:ext cx="4017645" cy="2036445"/>
          </a:xfrm>
          <a:prstGeom prst="rect">
            <a:avLst/>
          </a:prstGeom>
          <a:noFill/>
          <a:ln>
            <a:noFill/>
          </a:ln>
        </p:spPr>
      </p:pic>
      <p:sp>
        <p:nvSpPr>
          <p:cNvPr id="11" name="TextBox 6"/>
          <p:cNvSpPr txBox="1">
            <a:spLocks noChangeArrowheads="1"/>
          </p:cNvSpPr>
          <p:nvPr/>
        </p:nvSpPr>
        <p:spPr bwMode="auto">
          <a:xfrm>
            <a:off x="4802830" y="5019964"/>
            <a:ext cx="1863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中心</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12" name="直接箭头连接符 11"/>
          <p:cNvCxnSpPr/>
          <p:nvPr/>
        </p:nvCxnSpPr>
        <p:spPr>
          <a:xfrm flipV="1">
            <a:off x="5736922" y="5694416"/>
            <a:ext cx="3600000" cy="8589"/>
          </a:xfrm>
          <a:prstGeom prst="straightConnector1">
            <a:avLst/>
          </a:prstGeom>
          <a:ln w="50800">
            <a:solidFill>
              <a:srgbClr val="B082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2242271" y="5704662"/>
            <a:ext cx="3492000" cy="10355"/>
          </a:xfrm>
          <a:prstGeom prst="straightConnector1">
            <a:avLst/>
          </a:prstGeom>
          <a:ln w="50800">
            <a:solidFill>
              <a:srgbClr val="3366FF"/>
            </a:solidFill>
            <a:tailEnd type="arrow"/>
          </a:ln>
        </p:spPr>
        <p:style>
          <a:lnRef idx="1">
            <a:schemeClr val="accent1"/>
          </a:lnRef>
          <a:fillRef idx="0">
            <a:schemeClr val="accent1"/>
          </a:fillRef>
          <a:effectRef idx="0">
            <a:schemeClr val="accent1"/>
          </a:effectRef>
          <a:fontRef idx="minor">
            <a:schemeClr val="tx1"/>
          </a:fontRef>
        </p:style>
      </p:cxnSp>
      <p:sp>
        <p:nvSpPr>
          <p:cNvPr id="14" name="TextBox 21"/>
          <p:cNvSpPr txBox="1"/>
          <p:nvPr/>
        </p:nvSpPr>
        <p:spPr>
          <a:xfrm>
            <a:off x="3303880" y="5993717"/>
            <a:ext cx="5313678" cy="460375"/>
          </a:xfrm>
          <a:prstGeom prst="rect">
            <a:avLst/>
          </a:prstGeom>
          <a:noFill/>
        </p:spPr>
        <p:txBody>
          <a:bodyPr wrap="square">
            <a:spAutoFit/>
          </a:bodyPr>
          <a:lstStyle/>
          <a:p>
            <a:pPr algn="ctr" fontAlgn="auto">
              <a:spcBef>
                <a:spcPts val="0"/>
              </a:spcBef>
              <a:spcAft>
                <a:spcPts val="0"/>
              </a:spcAft>
              <a:defRPr/>
            </a:pPr>
            <a:r>
              <a:rPr lang="en-US" altLang="zh-CN" sz="2400" kern="2400" spc="4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kern="2400" spc="4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度刻度线</a:t>
            </a:r>
            <a:endParaRPr lang="zh-CN" altLang="en-US" sz="2400" kern="2400" spc="4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TextBox 9"/>
          <p:cNvSpPr txBox="1">
            <a:spLocks noChangeArrowheads="1"/>
          </p:cNvSpPr>
          <p:nvPr/>
        </p:nvSpPr>
        <p:spPr bwMode="auto">
          <a:xfrm>
            <a:off x="4794824" y="2995411"/>
            <a:ext cx="1863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外圈刻度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6" name="TextBox 10"/>
          <p:cNvSpPr txBox="1">
            <a:spLocks noChangeArrowheads="1"/>
          </p:cNvSpPr>
          <p:nvPr/>
        </p:nvSpPr>
        <p:spPr bwMode="auto">
          <a:xfrm>
            <a:off x="4808466" y="3681772"/>
            <a:ext cx="1863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内圈刻度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TextBox 12"/>
          <p:cNvSpPr txBox="1">
            <a:spLocks noChangeArrowheads="1"/>
          </p:cNvSpPr>
          <p:nvPr/>
        </p:nvSpPr>
        <p:spPr bwMode="auto">
          <a:xfrm>
            <a:off x="3069431" y="5556777"/>
            <a:ext cx="551815" cy="32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2400" dirty="0">
                <a:solidFill>
                  <a:srgbClr val="0000FE"/>
                </a:solidFill>
                <a:latin typeface="微软雅黑" panose="020B0503020204020204" pitchFamily="34" charset="-122"/>
                <a:ea typeface="微软雅黑" panose="020B0503020204020204" pitchFamily="34" charset="-122"/>
              </a:rPr>
              <a:t>0</a:t>
            </a:r>
            <a:endParaRPr lang="en-US" altLang="zh-CN" sz="2400" dirty="0">
              <a:solidFill>
                <a:srgbClr val="0000FE"/>
              </a:solidFill>
              <a:latin typeface="微软雅黑" panose="020B0503020204020204" pitchFamily="34" charset="-122"/>
              <a:ea typeface="微软雅黑" panose="020B0503020204020204" pitchFamily="34" charset="-122"/>
            </a:endParaRPr>
          </a:p>
        </p:txBody>
      </p:sp>
      <p:sp>
        <p:nvSpPr>
          <p:cNvPr id="18" name="椭圆 17"/>
          <p:cNvSpPr/>
          <p:nvPr/>
        </p:nvSpPr>
        <p:spPr>
          <a:xfrm>
            <a:off x="5661035" y="5629034"/>
            <a:ext cx="144000" cy="144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pitchFamily="34" charset="-122"/>
              <a:ea typeface="微软雅黑" panose="020B0503020204020204" pitchFamily="34" charset="-122"/>
            </a:endParaRPr>
          </a:p>
        </p:txBody>
      </p:sp>
      <p:cxnSp>
        <p:nvCxnSpPr>
          <p:cNvPr id="19" name="直接箭头连接符 18"/>
          <p:cNvCxnSpPr/>
          <p:nvPr/>
        </p:nvCxnSpPr>
        <p:spPr>
          <a:xfrm flipV="1">
            <a:off x="5734122" y="5635361"/>
            <a:ext cx="3456000" cy="59029"/>
          </a:xfrm>
          <a:prstGeom prst="straightConnector1">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5736910" y="5689944"/>
            <a:ext cx="3528000" cy="29882"/>
          </a:xfrm>
          <a:prstGeom prst="straightConnector1">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1" name="文本框 47"/>
          <p:cNvSpPr txBox="1"/>
          <p:nvPr/>
        </p:nvSpPr>
        <p:spPr>
          <a:xfrm>
            <a:off x="9366356" y="5423814"/>
            <a:ext cx="928694" cy="460375"/>
          </a:xfrm>
          <a:prstGeom prst="rect">
            <a:avLst/>
          </a:prstGeom>
          <a:noFill/>
        </p:spPr>
        <p:txBody>
          <a:bodyPr wrap="square" rtlCol="0">
            <a:spAutoFit/>
          </a:bodyPr>
          <a:lstStyle/>
          <a:p>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1"/>
          <p:cNvSpPr txBox="1">
            <a:spLocks noChangeArrowheads="1"/>
          </p:cNvSpPr>
          <p:nvPr/>
        </p:nvSpPr>
        <p:spPr bwMode="auto">
          <a:xfrm>
            <a:off x="7333280" y="5561493"/>
            <a:ext cx="551815" cy="32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2400" dirty="0">
                <a:solidFill>
                  <a:srgbClr val="7E1E00"/>
                </a:solidFill>
                <a:latin typeface="微软雅黑" panose="020B0503020204020204" pitchFamily="34" charset="-122"/>
                <a:ea typeface="微软雅黑" panose="020B0503020204020204" pitchFamily="34" charset="-122"/>
              </a:rPr>
              <a:t>0</a:t>
            </a:r>
            <a:endParaRPr lang="en-US" altLang="zh-CN" sz="2400" dirty="0">
              <a:solidFill>
                <a:srgbClr val="7E1E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par>
                          <p:cTn id="19" fill="hold">
                            <p:stCondLst>
                              <p:cond delay="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par>
                                <p:cTn id="28" presetID="2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1000"/>
                                        <p:tgtEl>
                                          <p:spTgt spid="13"/>
                                        </p:tgtEl>
                                      </p:cBhvr>
                                    </p:animEffect>
                                  </p:childTnLst>
                                </p:cTn>
                              </p:par>
                            </p:childTnLst>
                          </p:cTn>
                        </p:par>
                        <p:par>
                          <p:cTn id="31" fill="hold">
                            <p:stCondLst>
                              <p:cond delay="1000"/>
                            </p:stCondLst>
                            <p:childTnLst>
                              <p:par>
                                <p:cTn id="32" presetID="1" presetClass="exit" presetSubtype="0" fill="hold" nodeType="afterEffect">
                                  <p:stCondLst>
                                    <p:cond delay="250"/>
                                  </p:stCondLst>
                                  <p:childTnLst>
                                    <p:set>
                                      <p:cBhvr>
                                        <p:cTn id="33" dur="1" fill="hold">
                                          <p:stCondLst>
                                            <p:cond delay="0"/>
                                          </p:stCondLst>
                                        </p:cTn>
                                        <p:tgtEl>
                                          <p:spTgt spid="12"/>
                                        </p:tgtEl>
                                        <p:attrNameLst>
                                          <p:attrName>style.visibility</p:attrName>
                                        </p:attrNameLst>
                                      </p:cBhvr>
                                      <p:to>
                                        <p:strVal val="hidden"/>
                                      </p:to>
                                    </p:set>
                                  </p:childTnLst>
                                </p:cTn>
                              </p:par>
                              <p:par>
                                <p:cTn id="34" presetID="1" presetClass="exit" presetSubtype="0" fill="hold" nodeType="withEffect">
                                  <p:stCondLst>
                                    <p:cond delay="250"/>
                                  </p:stCondLst>
                                  <p:childTnLst>
                                    <p:set>
                                      <p:cBhvr>
                                        <p:cTn id="35" dur="1" fill="hold">
                                          <p:stCondLst>
                                            <p:cond delay="0"/>
                                          </p:stCondLst>
                                        </p:cTn>
                                        <p:tgtEl>
                                          <p:spTgt spid="13"/>
                                        </p:tgtEl>
                                        <p:attrNameLst>
                                          <p:attrName>style.visibility</p:attrName>
                                        </p:attrNameLst>
                                      </p:cBhvr>
                                      <p:to>
                                        <p:strVal val="hidden"/>
                                      </p:to>
                                    </p:set>
                                  </p:childTnLst>
                                </p:cTn>
                              </p:par>
                            </p:childTnLst>
                          </p:cTn>
                        </p:par>
                        <p:par>
                          <p:cTn id="36" fill="hold">
                            <p:stCondLst>
                              <p:cond delay="1250"/>
                            </p:stCondLst>
                            <p:childTnLst>
                              <p:par>
                                <p:cTn id="37" presetID="1" presetClass="entr" presetSubtype="0" fill="hold" nodeType="afterEffect">
                                  <p:stCondLst>
                                    <p:cond delay="25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nodeType="withEffect">
                                  <p:stCondLst>
                                    <p:cond delay="250"/>
                                  </p:stCondLst>
                                  <p:childTnLst>
                                    <p:set>
                                      <p:cBhvr>
                                        <p:cTn id="40" dur="1" fill="hold">
                                          <p:stCondLst>
                                            <p:cond delay="0"/>
                                          </p:stCondLst>
                                        </p:cTn>
                                        <p:tgtEl>
                                          <p:spTgt spid="12"/>
                                        </p:tgtEl>
                                        <p:attrNameLst>
                                          <p:attrName>style.visibility</p:attrName>
                                        </p:attrNameLst>
                                      </p:cBhvr>
                                      <p:to>
                                        <p:strVal val="visible"/>
                                      </p:to>
                                    </p:set>
                                  </p:childTnLst>
                                </p:cTn>
                              </p:par>
                            </p:childTnLst>
                          </p:cTn>
                        </p:par>
                        <p:par>
                          <p:cTn id="41" fill="hold">
                            <p:stCondLst>
                              <p:cond delay="1500"/>
                            </p:stCondLst>
                            <p:childTnLst>
                              <p:par>
                                <p:cTn id="42" presetID="1" presetClass="exit" presetSubtype="0" fill="hold" nodeType="afterEffect">
                                  <p:stCondLst>
                                    <p:cond delay="250"/>
                                  </p:stCondLst>
                                  <p:childTnLst>
                                    <p:set>
                                      <p:cBhvr>
                                        <p:cTn id="43" dur="1" fill="hold">
                                          <p:stCondLst>
                                            <p:cond delay="0"/>
                                          </p:stCondLst>
                                        </p:cTn>
                                        <p:tgtEl>
                                          <p:spTgt spid="12"/>
                                        </p:tgtEl>
                                        <p:attrNameLst>
                                          <p:attrName>style.visibility</p:attrName>
                                        </p:attrNameLst>
                                      </p:cBhvr>
                                      <p:to>
                                        <p:strVal val="hidden"/>
                                      </p:to>
                                    </p:set>
                                  </p:childTnLst>
                                </p:cTn>
                              </p:par>
                              <p:par>
                                <p:cTn id="44" presetID="1" presetClass="exit" presetSubtype="0" fill="hold" nodeType="withEffect">
                                  <p:stCondLst>
                                    <p:cond delay="250"/>
                                  </p:stCondLst>
                                  <p:childTnLst>
                                    <p:set>
                                      <p:cBhvr>
                                        <p:cTn id="45" dur="1" fill="hold">
                                          <p:stCondLst>
                                            <p:cond delay="0"/>
                                          </p:stCondLst>
                                        </p:cTn>
                                        <p:tgtEl>
                                          <p:spTgt spid="13"/>
                                        </p:tgtEl>
                                        <p:attrNameLst>
                                          <p:attrName>style.visibility</p:attrName>
                                        </p:attrNameLst>
                                      </p:cBhvr>
                                      <p:to>
                                        <p:strVal val="hidden"/>
                                      </p:to>
                                    </p:set>
                                  </p:childTnLst>
                                </p:cTn>
                              </p:par>
                            </p:childTnLst>
                          </p:cTn>
                        </p:par>
                        <p:par>
                          <p:cTn id="46" fill="hold">
                            <p:stCondLst>
                              <p:cond delay="1750"/>
                            </p:stCondLst>
                            <p:childTnLst>
                              <p:par>
                                <p:cTn id="47" presetID="1" presetClass="entr" presetSubtype="0" fill="hold" nodeType="afterEffect">
                                  <p:stCondLst>
                                    <p:cond delay="250"/>
                                  </p:stCondLst>
                                  <p:childTnLst>
                                    <p:set>
                                      <p:cBhvr>
                                        <p:cTn id="48" dur="1" fill="hold">
                                          <p:stCondLst>
                                            <p:cond delay="0"/>
                                          </p:stCondLst>
                                        </p:cTn>
                                        <p:tgtEl>
                                          <p:spTgt spid="12"/>
                                        </p:tgtEl>
                                        <p:attrNameLst>
                                          <p:attrName>style.visibility</p:attrName>
                                        </p:attrNameLst>
                                      </p:cBhvr>
                                      <p:to>
                                        <p:strVal val="visible"/>
                                      </p:to>
                                    </p:set>
                                  </p:childTnLst>
                                </p:cTn>
                              </p:par>
                              <p:par>
                                <p:cTn id="49" presetID="1" presetClass="entr" presetSubtype="0" fill="hold" nodeType="withEffect">
                                  <p:stCondLst>
                                    <p:cond delay="250"/>
                                  </p:stCondLst>
                                  <p:childTnLst>
                                    <p:set>
                                      <p:cBhvr>
                                        <p:cTn id="50" dur="1" fill="hold">
                                          <p:stCondLst>
                                            <p:cond delay="0"/>
                                          </p:stCondLst>
                                        </p:cTn>
                                        <p:tgtEl>
                                          <p:spTgt spid="13"/>
                                        </p:tgtEl>
                                        <p:attrNameLst>
                                          <p:attrName>style.visibility</p:attrName>
                                        </p:attrNameLst>
                                      </p:cBhvr>
                                      <p:to>
                                        <p:strVal val="visible"/>
                                      </p:to>
                                    </p:set>
                                  </p:childTnLst>
                                </p:cTn>
                              </p:par>
                              <p:par>
                                <p:cTn id="51" presetID="10" presetClass="entr" presetSubtype="0" fill="hold" grpId="0" nodeType="withEffect">
                                  <p:stCondLst>
                                    <p:cond delay="25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nodeType="clickEffect">
                                  <p:stCondLst>
                                    <p:cond delay="250"/>
                                  </p:stCondLst>
                                  <p:childTnLst>
                                    <p:set>
                                      <p:cBhvr>
                                        <p:cTn id="57" dur="1" fill="hold">
                                          <p:stCondLst>
                                            <p:cond delay="0"/>
                                          </p:stCondLst>
                                        </p:cTn>
                                        <p:tgtEl>
                                          <p:spTgt spid="12"/>
                                        </p:tgtEl>
                                        <p:attrNameLst>
                                          <p:attrName>style.visibility</p:attrName>
                                        </p:attrNameLst>
                                      </p:cBhvr>
                                      <p:to>
                                        <p:strVal val="hidden"/>
                                      </p:to>
                                    </p:set>
                                  </p:childTnLst>
                                </p:cTn>
                              </p:par>
                            </p:childTnLst>
                          </p:cTn>
                        </p:par>
                        <p:par>
                          <p:cTn id="58" fill="hold">
                            <p:stCondLst>
                              <p:cond delay="250"/>
                            </p:stCondLst>
                            <p:childTnLst>
                              <p:par>
                                <p:cTn id="59" presetID="1" presetClass="entr" presetSubtype="0" fill="hold" nodeType="afterEffect">
                                  <p:stCondLst>
                                    <p:cond delay="250"/>
                                  </p:stCondLst>
                                  <p:childTnLst>
                                    <p:set>
                                      <p:cBhvr>
                                        <p:cTn id="60" dur="1" fill="hold">
                                          <p:stCondLst>
                                            <p:cond delay="0"/>
                                          </p:stCondLst>
                                        </p:cTn>
                                        <p:tgtEl>
                                          <p:spTgt spid="12"/>
                                        </p:tgtEl>
                                        <p:attrNameLst>
                                          <p:attrName>style.visibility</p:attrName>
                                        </p:attrNameLst>
                                      </p:cBhvr>
                                      <p:to>
                                        <p:strVal val="visible"/>
                                      </p:to>
                                    </p:set>
                                  </p:childTnLst>
                                </p:cTn>
                              </p:par>
                            </p:childTnLst>
                          </p:cTn>
                        </p:par>
                        <p:par>
                          <p:cTn id="61" fill="hold">
                            <p:stCondLst>
                              <p:cond delay="500"/>
                            </p:stCondLst>
                            <p:childTnLst>
                              <p:par>
                                <p:cTn id="62" presetID="1" presetClass="exit" presetSubtype="0" fill="hold" nodeType="afterEffect">
                                  <p:stCondLst>
                                    <p:cond delay="250"/>
                                  </p:stCondLst>
                                  <p:childTnLst>
                                    <p:set>
                                      <p:cBhvr>
                                        <p:cTn id="63" dur="1" fill="hold">
                                          <p:stCondLst>
                                            <p:cond delay="0"/>
                                          </p:stCondLst>
                                        </p:cTn>
                                        <p:tgtEl>
                                          <p:spTgt spid="12"/>
                                        </p:tgtEl>
                                        <p:attrNameLst>
                                          <p:attrName>style.visibility</p:attrName>
                                        </p:attrNameLst>
                                      </p:cBhvr>
                                      <p:to>
                                        <p:strVal val="hidden"/>
                                      </p:to>
                                    </p:set>
                                  </p:childTnLst>
                                </p:cTn>
                              </p:par>
                            </p:childTnLst>
                          </p:cTn>
                        </p:par>
                        <p:par>
                          <p:cTn id="64" fill="hold">
                            <p:stCondLst>
                              <p:cond delay="750"/>
                            </p:stCondLst>
                            <p:childTnLst>
                              <p:par>
                                <p:cTn id="65" presetID="1" presetClass="entr" presetSubtype="0" fill="hold" nodeType="afterEffect">
                                  <p:stCondLst>
                                    <p:cond delay="250"/>
                                  </p:stCondLst>
                                  <p:childTnLst>
                                    <p:set>
                                      <p:cBhvr>
                                        <p:cTn id="66" dur="1" fill="hold">
                                          <p:stCondLst>
                                            <p:cond delay="0"/>
                                          </p:stCondLst>
                                        </p:cTn>
                                        <p:tgtEl>
                                          <p:spTgt spid="12"/>
                                        </p:tgtEl>
                                        <p:attrNameLst>
                                          <p:attrName>style.visibility</p:attrName>
                                        </p:attrNameLst>
                                      </p:cBhvr>
                                      <p:to>
                                        <p:strVal val="visible"/>
                                      </p:to>
                                    </p:set>
                                  </p:childTnLst>
                                </p:cTn>
                              </p:par>
                            </p:childTnLst>
                          </p:cTn>
                        </p:par>
                        <p:par>
                          <p:cTn id="67" fill="hold">
                            <p:stCondLst>
                              <p:cond delay="1000"/>
                            </p:stCondLst>
                            <p:childTnLst>
                              <p:par>
                                <p:cTn id="68" presetID="1" presetClass="exit" presetSubtype="0" fill="hold" nodeType="afterEffect">
                                  <p:stCondLst>
                                    <p:cond delay="250"/>
                                  </p:stCondLst>
                                  <p:childTnLst>
                                    <p:set>
                                      <p:cBhvr>
                                        <p:cTn id="69" dur="1" fill="hold">
                                          <p:stCondLst>
                                            <p:cond delay="0"/>
                                          </p:stCondLst>
                                        </p:cTn>
                                        <p:tgtEl>
                                          <p:spTgt spid="12"/>
                                        </p:tgtEl>
                                        <p:attrNameLst>
                                          <p:attrName>style.visibility</p:attrName>
                                        </p:attrNameLst>
                                      </p:cBhvr>
                                      <p:to>
                                        <p:strVal val="hidden"/>
                                      </p:to>
                                    </p:set>
                                  </p:childTnLst>
                                </p:cTn>
                              </p:par>
                            </p:childTnLst>
                          </p:cTn>
                        </p:par>
                        <p:par>
                          <p:cTn id="70" fill="hold">
                            <p:stCondLst>
                              <p:cond delay="1250"/>
                            </p:stCondLst>
                            <p:childTnLst>
                              <p:par>
                                <p:cTn id="71" presetID="1" presetClass="entr" presetSubtype="0" fill="hold" nodeType="afterEffect">
                                  <p:stCondLst>
                                    <p:cond delay="250"/>
                                  </p:stCondLst>
                                  <p:childTnLst>
                                    <p:set>
                                      <p:cBhvr>
                                        <p:cTn id="72" dur="1" fill="hold">
                                          <p:stCondLst>
                                            <p:cond delay="0"/>
                                          </p:stCondLst>
                                        </p:cTn>
                                        <p:tgtEl>
                                          <p:spTgt spid="12"/>
                                        </p:tgtEl>
                                        <p:attrNameLst>
                                          <p:attrName>style.visibility</p:attrName>
                                        </p:attrNameLst>
                                      </p:cBhvr>
                                      <p:to>
                                        <p:strVal val="visible"/>
                                      </p:to>
                                    </p:set>
                                  </p:childTnLst>
                                </p:cTn>
                              </p:par>
                            </p:childTnLst>
                          </p:cTn>
                        </p:par>
                        <p:par>
                          <p:cTn id="73" fill="hold">
                            <p:stCondLst>
                              <p:cond delay="1500"/>
                            </p:stCondLst>
                            <p:childTnLst>
                              <p:par>
                                <p:cTn id="74" presetID="10" presetClass="entr" presetSubtype="0" fill="hold" grpId="0" nodeType="afterEffect">
                                  <p:stCondLst>
                                    <p:cond delay="50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childTnLst>
                          </p:cTn>
                        </p:par>
                        <p:par>
                          <p:cTn id="77" fill="hold">
                            <p:stCondLst>
                              <p:cond delay="2500"/>
                            </p:stCondLst>
                            <p:childTnLst>
                              <p:par>
                                <p:cTn id="78" presetID="35" presetClass="emph" presetSubtype="0" repeatCount="3000" fill="hold" grpId="1" nodeType="afterEffect">
                                  <p:stCondLst>
                                    <p:cond delay="0"/>
                                  </p:stCondLst>
                                  <p:childTnLst>
                                    <p:anim calcmode="discrete" valueType="str">
                                      <p:cBhvr>
                                        <p:cTn id="79" dur="500" fill="hold"/>
                                        <p:tgtEl>
                                          <p:spTgt spid="22"/>
                                        </p:tgtEl>
                                        <p:attrNameLst>
                                          <p:attrName>style.visibility</p:attrName>
                                        </p:attrNameLst>
                                      </p:cBhvr>
                                      <p:tavLst>
                                        <p:tav tm="0">
                                          <p:val>
                                            <p:strVal val="hidden"/>
                                          </p:val>
                                        </p:tav>
                                        <p:tav tm="50000">
                                          <p:val>
                                            <p:strVal val="visible"/>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wipe(right)">
                                      <p:cBhvr>
                                        <p:cTn id="84" dur="2000"/>
                                        <p:tgtEl>
                                          <p:spTgt spid="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10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xit" presetSubtype="0" fill="hold" nodeType="clickEffect">
                                  <p:stCondLst>
                                    <p:cond delay="250"/>
                                  </p:stCondLst>
                                  <p:childTnLst>
                                    <p:set>
                                      <p:cBhvr>
                                        <p:cTn id="91" dur="1" fill="hold">
                                          <p:stCondLst>
                                            <p:cond delay="0"/>
                                          </p:stCondLst>
                                        </p:cTn>
                                        <p:tgtEl>
                                          <p:spTgt spid="13"/>
                                        </p:tgtEl>
                                        <p:attrNameLst>
                                          <p:attrName>style.visibility</p:attrName>
                                        </p:attrNameLst>
                                      </p:cBhvr>
                                      <p:to>
                                        <p:strVal val="hidden"/>
                                      </p:to>
                                    </p:set>
                                  </p:childTnLst>
                                </p:cTn>
                              </p:par>
                            </p:childTnLst>
                          </p:cTn>
                        </p:par>
                        <p:par>
                          <p:cTn id="92" fill="hold">
                            <p:stCondLst>
                              <p:cond delay="250"/>
                            </p:stCondLst>
                            <p:childTnLst>
                              <p:par>
                                <p:cTn id="93" presetID="1" presetClass="entr" presetSubtype="0" fill="hold" nodeType="afterEffect">
                                  <p:stCondLst>
                                    <p:cond delay="250"/>
                                  </p:stCondLst>
                                  <p:childTnLst>
                                    <p:set>
                                      <p:cBhvr>
                                        <p:cTn id="94" dur="1" fill="hold">
                                          <p:stCondLst>
                                            <p:cond delay="0"/>
                                          </p:stCondLst>
                                        </p:cTn>
                                        <p:tgtEl>
                                          <p:spTgt spid="13"/>
                                        </p:tgtEl>
                                        <p:attrNameLst>
                                          <p:attrName>style.visibility</p:attrName>
                                        </p:attrNameLst>
                                      </p:cBhvr>
                                      <p:to>
                                        <p:strVal val="visible"/>
                                      </p:to>
                                    </p:set>
                                  </p:childTnLst>
                                </p:cTn>
                              </p:par>
                            </p:childTnLst>
                          </p:cTn>
                        </p:par>
                        <p:par>
                          <p:cTn id="95" fill="hold">
                            <p:stCondLst>
                              <p:cond delay="500"/>
                            </p:stCondLst>
                            <p:childTnLst>
                              <p:par>
                                <p:cTn id="96" presetID="1" presetClass="exit" presetSubtype="0" fill="hold" nodeType="afterEffect">
                                  <p:stCondLst>
                                    <p:cond delay="250"/>
                                  </p:stCondLst>
                                  <p:childTnLst>
                                    <p:set>
                                      <p:cBhvr>
                                        <p:cTn id="97" dur="1" fill="hold">
                                          <p:stCondLst>
                                            <p:cond delay="0"/>
                                          </p:stCondLst>
                                        </p:cTn>
                                        <p:tgtEl>
                                          <p:spTgt spid="13"/>
                                        </p:tgtEl>
                                        <p:attrNameLst>
                                          <p:attrName>style.visibility</p:attrName>
                                        </p:attrNameLst>
                                      </p:cBhvr>
                                      <p:to>
                                        <p:strVal val="hidden"/>
                                      </p:to>
                                    </p:set>
                                  </p:childTnLst>
                                </p:cTn>
                              </p:par>
                            </p:childTnLst>
                          </p:cTn>
                        </p:par>
                        <p:par>
                          <p:cTn id="98" fill="hold">
                            <p:stCondLst>
                              <p:cond delay="750"/>
                            </p:stCondLst>
                            <p:childTnLst>
                              <p:par>
                                <p:cTn id="99" presetID="1" presetClass="entr" presetSubtype="0" fill="hold" nodeType="afterEffect">
                                  <p:stCondLst>
                                    <p:cond delay="250"/>
                                  </p:stCondLst>
                                  <p:childTnLst>
                                    <p:set>
                                      <p:cBhvr>
                                        <p:cTn id="100" dur="1" fill="hold">
                                          <p:stCondLst>
                                            <p:cond delay="0"/>
                                          </p:stCondLst>
                                        </p:cTn>
                                        <p:tgtEl>
                                          <p:spTgt spid="13"/>
                                        </p:tgtEl>
                                        <p:attrNameLst>
                                          <p:attrName>style.visibility</p:attrName>
                                        </p:attrNameLst>
                                      </p:cBhvr>
                                      <p:to>
                                        <p:strVal val="visible"/>
                                      </p:to>
                                    </p:set>
                                  </p:childTnLst>
                                </p:cTn>
                              </p:par>
                            </p:childTnLst>
                          </p:cTn>
                        </p:par>
                        <p:par>
                          <p:cTn id="101" fill="hold">
                            <p:stCondLst>
                              <p:cond delay="1000"/>
                            </p:stCondLst>
                            <p:childTnLst>
                              <p:par>
                                <p:cTn id="102" presetID="1" presetClass="exit" presetSubtype="0" fill="hold" nodeType="afterEffect">
                                  <p:stCondLst>
                                    <p:cond delay="250"/>
                                  </p:stCondLst>
                                  <p:childTnLst>
                                    <p:set>
                                      <p:cBhvr>
                                        <p:cTn id="103" dur="1" fill="hold">
                                          <p:stCondLst>
                                            <p:cond delay="0"/>
                                          </p:stCondLst>
                                        </p:cTn>
                                        <p:tgtEl>
                                          <p:spTgt spid="13"/>
                                        </p:tgtEl>
                                        <p:attrNameLst>
                                          <p:attrName>style.visibility</p:attrName>
                                        </p:attrNameLst>
                                      </p:cBhvr>
                                      <p:to>
                                        <p:strVal val="hidden"/>
                                      </p:to>
                                    </p:set>
                                  </p:childTnLst>
                                </p:cTn>
                              </p:par>
                            </p:childTnLst>
                          </p:cTn>
                        </p:par>
                        <p:par>
                          <p:cTn id="104" fill="hold">
                            <p:stCondLst>
                              <p:cond delay="1250"/>
                            </p:stCondLst>
                            <p:childTnLst>
                              <p:par>
                                <p:cTn id="105" presetID="1" presetClass="entr" presetSubtype="0" fill="hold" nodeType="afterEffect">
                                  <p:stCondLst>
                                    <p:cond delay="250"/>
                                  </p:stCondLst>
                                  <p:childTnLst>
                                    <p:set>
                                      <p:cBhvr>
                                        <p:cTn id="106" dur="1" fill="hold">
                                          <p:stCondLst>
                                            <p:cond delay="0"/>
                                          </p:stCondLst>
                                        </p:cTn>
                                        <p:tgtEl>
                                          <p:spTgt spid="13"/>
                                        </p:tgtEl>
                                        <p:attrNameLst>
                                          <p:attrName>style.visibility</p:attrName>
                                        </p:attrNameLst>
                                      </p:cBhvr>
                                      <p:to>
                                        <p:strVal val="visible"/>
                                      </p:to>
                                    </p:set>
                                  </p:childTnLst>
                                </p:cTn>
                              </p:par>
                            </p:childTnLst>
                          </p:cTn>
                        </p:par>
                        <p:par>
                          <p:cTn id="107" fill="hold">
                            <p:stCondLst>
                              <p:cond delay="1500"/>
                            </p:stCondLst>
                            <p:childTnLst>
                              <p:par>
                                <p:cTn id="108" presetID="10" presetClass="entr" presetSubtype="0" fill="hold" grpId="0" nodeType="afterEffect">
                                  <p:stCondLst>
                                    <p:cond delay="250"/>
                                  </p:stCondLst>
                                  <p:childTnLst>
                                    <p:set>
                                      <p:cBhvr>
                                        <p:cTn id="109" dur="1" fill="hold">
                                          <p:stCondLst>
                                            <p:cond delay="0"/>
                                          </p:stCondLst>
                                        </p:cTn>
                                        <p:tgtEl>
                                          <p:spTgt spid="17"/>
                                        </p:tgtEl>
                                        <p:attrNameLst>
                                          <p:attrName>style.visibility</p:attrName>
                                        </p:attrNameLst>
                                      </p:cBhvr>
                                      <p:to>
                                        <p:strVal val="visible"/>
                                      </p:to>
                                    </p:set>
                                    <p:animEffect transition="in" filter="fade">
                                      <p:cBhvr>
                                        <p:cTn id="110" dur="500"/>
                                        <p:tgtEl>
                                          <p:spTgt spid="17"/>
                                        </p:tgtEl>
                                      </p:cBhvr>
                                    </p:animEffect>
                                  </p:childTnLst>
                                </p:cTn>
                              </p:par>
                            </p:childTnLst>
                          </p:cTn>
                        </p:par>
                        <p:par>
                          <p:cTn id="111" fill="hold">
                            <p:stCondLst>
                              <p:cond delay="2250"/>
                            </p:stCondLst>
                            <p:childTnLst>
                              <p:par>
                                <p:cTn id="112" presetID="35" presetClass="emph" presetSubtype="0" repeatCount="3000" fill="hold" grpId="1" nodeType="afterEffect">
                                  <p:stCondLst>
                                    <p:cond delay="0"/>
                                  </p:stCondLst>
                                  <p:childTnLst>
                                    <p:anim calcmode="discrete" valueType="str">
                                      <p:cBhvr>
                                        <p:cTn id="113"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6"/>
                                        </p:tgtEl>
                                        <p:attrNameLst>
                                          <p:attrName>style.visibility</p:attrName>
                                        </p:attrNameLst>
                                      </p:cBhvr>
                                      <p:to>
                                        <p:strVal val="visible"/>
                                      </p:to>
                                    </p:set>
                                    <p:animEffect transition="in" filter="wipe(left)">
                                      <p:cBhvr>
                                        <p:cTn id="118" dur="2000"/>
                                        <p:tgtEl>
                                          <p:spTgt spid="6"/>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5"/>
                                        </p:tgtEl>
                                        <p:attrNameLst>
                                          <p:attrName>style.visibility</p:attrName>
                                        </p:attrNameLst>
                                      </p:cBhvr>
                                      <p:to>
                                        <p:strVal val="visible"/>
                                      </p:to>
                                    </p:set>
                                    <p:animEffect transition="in" filter="fade">
                                      <p:cBhvr>
                                        <p:cTn id="121" dur="1000"/>
                                        <p:tgtEl>
                                          <p:spTgt spid="15"/>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left)">
                                      <p:cBhvr>
                                        <p:cTn id="126" dur="500"/>
                                        <p:tgtEl>
                                          <p:spTgt spid="20"/>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9"/>
                                        </p:tgtEl>
                                        <p:attrNameLst>
                                          <p:attrName>style.visibility</p:attrName>
                                        </p:attrNameLst>
                                      </p:cBhvr>
                                      <p:to>
                                        <p:strVal val="visible"/>
                                      </p:to>
                                    </p:set>
                                    <p:animEffect transition="in" filter="wipe(left)">
                                      <p:cBhvr>
                                        <p:cTn id="130" dur="500"/>
                                        <p:tgtEl>
                                          <p:spTgt spid="19"/>
                                        </p:tgtEl>
                                      </p:cBhvr>
                                    </p:animEffect>
                                  </p:childTnLst>
                                </p:cTn>
                              </p:par>
                            </p:childTnLst>
                          </p:cTn>
                        </p:par>
                        <p:par>
                          <p:cTn id="131" fill="hold">
                            <p:stCondLst>
                              <p:cond delay="1000"/>
                            </p:stCondLst>
                            <p:childTnLst>
                              <p:par>
                                <p:cTn id="132" presetID="22" presetClass="entr" presetSubtype="8" fill="hold" grpId="0" nodeType="after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wipe(left)">
                                      <p:cBhvr>
                                        <p:cTn id="1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4" grpId="0"/>
      <p:bldP spid="15" grpId="0"/>
      <p:bldP spid="16" grpId="0"/>
      <p:bldP spid="17" grpId="0"/>
      <p:bldP spid="17" grpId="1"/>
      <p:bldP spid="18" grpId="0" bldLvl="0" animBg="1"/>
      <p:bldP spid="21" grpId="0"/>
      <p:bldP spid="22" grpId="0"/>
      <p:bldP spid="2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7" name="组合 16"/>
          <p:cNvGrpSpPr/>
          <p:nvPr/>
        </p:nvGrpSpPr>
        <p:grpSpPr>
          <a:xfrm>
            <a:off x="899795" y="4180205"/>
            <a:ext cx="9373870" cy="1028700"/>
            <a:chOff x="1417" y="6583"/>
            <a:chExt cx="14762" cy="1620"/>
          </a:xfrm>
        </p:grpSpPr>
        <p:grpSp>
          <p:nvGrpSpPr>
            <p:cNvPr id="13" name="组合 12"/>
            <p:cNvGrpSpPr/>
            <p:nvPr/>
          </p:nvGrpSpPr>
          <p:grpSpPr>
            <a:xfrm>
              <a:off x="1417" y="6583"/>
              <a:ext cx="14763" cy="1621"/>
              <a:chOff x="3559" y="2759"/>
              <a:chExt cx="14763" cy="1621"/>
            </a:xfrm>
          </p:grpSpPr>
          <p:sp>
            <p:nvSpPr>
              <p:cNvPr id="14" name="圆角矩形 13"/>
              <p:cNvSpPr/>
              <p:nvPr/>
            </p:nvSpPr>
            <p:spPr>
              <a:xfrm>
                <a:off x="4132" y="3360"/>
                <a:ext cx="14190" cy="1020"/>
              </a:xfrm>
              <a:prstGeom prst="roundRect">
                <a:avLst/>
              </a:prstGeom>
              <a:solidFill>
                <a:schemeClr val="accent5">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descr="c3eafe90-a924-4f62-8d17-c4437f65ed14"/>
              <p:cNvPicPr>
                <a:picLocks noChangeAspect="1"/>
              </p:cNvPicPr>
              <p:nvPr/>
            </p:nvPicPr>
            <p:blipFill>
              <a:blip r:embed="rId2"/>
              <a:srcRect r="57558" b="57019"/>
              <a:stretch>
                <a:fillRect/>
              </a:stretch>
            </p:blipFill>
            <p:spPr>
              <a:xfrm>
                <a:off x="3559" y="2759"/>
                <a:ext cx="1247" cy="1209"/>
              </a:xfrm>
              <a:prstGeom prst="rect">
                <a:avLst/>
              </a:prstGeom>
            </p:spPr>
          </p:pic>
        </p:grpSp>
        <p:sp>
          <p:nvSpPr>
            <p:cNvPr id="23" name="Text Box 7"/>
            <p:cNvSpPr txBox="1">
              <a:spLocks noChangeArrowheads="1"/>
            </p:cNvSpPr>
            <p:nvPr/>
          </p:nvSpPr>
          <p:spPr bwMode="auto">
            <a:xfrm>
              <a:off x="2385" y="7315"/>
              <a:ext cx="1379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把量角器的中心和角的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顶点</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重合，</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0°</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刻度线与角的一条边</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重合</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1450975" y="5219065"/>
            <a:ext cx="9042400" cy="924560"/>
            <a:chOff x="1365" y="7979"/>
            <a:chExt cx="14240" cy="1456"/>
          </a:xfrm>
        </p:grpSpPr>
        <p:grpSp>
          <p:nvGrpSpPr>
            <p:cNvPr id="18" name="组合 17"/>
            <p:cNvGrpSpPr/>
            <p:nvPr/>
          </p:nvGrpSpPr>
          <p:grpSpPr>
            <a:xfrm>
              <a:off x="1365" y="7979"/>
              <a:ext cx="13313" cy="1457"/>
              <a:chOff x="1351" y="4603"/>
              <a:chExt cx="13313" cy="1457"/>
            </a:xfrm>
          </p:grpSpPr>
          <p:sp>
            <p:nvSpPr>
              <p:cNvPr id="20" name="圆角矩形 19"/>
              <p:cNvSpPr/>
              <p:nvPr/>
            </p:nvSpPr>
            <p:spPr>
              <a:xfrm>
                <a:off x="2159" y="5040"/>
                <a:ext cx="12505" cy="1020"/>
              </a:xfrm>
              <a:prstGeom prst="roundRect">
                <a:avLst/>
              </a:prstGeom>
              <a:solidFill>
                <a:srgbClr val="FFC00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c3eafe90-a924-4f62-8d17-c4437f65ed14"/>
              <p:cNvPicPr>
                <a:picLocks noChangeAspect="1"/>
              </p:cNvPicPr>
              <p:nvPr/>
            </p:nvPicPr>
            <p:blipFill>
              <a:blip r:embed="rId2"/>
              <a:srcRect l="54588" b="52824"/>
              <a:stretch>
                <a:fillRect/>
              </a:stretch>
            </p:blipFill>
            <p:spPr>
              <a:xfrm>
                <a:off x="1351" y="4603"/>
                <a:ext cx="1334" cy="1327"/>
              </a:xfrm>
              <a:prstGeom prst="rect">
                <a:avLst/>
              </a:prstGeom>
            </p:spPr>
          </p:pic>
        </p:grpSp>
        <p:sp>
          <p:nvSpPr>
            <p:cNvPr id="24" name="Text Box 9"/>
            <p:cNvSpPr txBox="1">
              <a:spLocks noChangeArrowheads="1"/>
            </p:cNvSpPr>
            <p:nvPr/>
          </p:nvSpPr>
          <p:spPr bwMode="auto">
            <a:xfrm>
              <a:off x="2505" y="8549"/>
              <a:ext cx="1310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角的另一边所对的量角器上的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刻度</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，就是这个角的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度数</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5773420" y="3105785"/>
            <a:ext cx="2034540" cy="1082035"/>
            <a:chOff x="1855445" y="2185487"/>
            <a:chExt cx="1036467" cy="670550"/>
          </a:xfrm>
        </p:grpSpPr>
        <p:sp>
          <p:nvSpPr>
            <p:cNvPr id="5" name="Arc 15"/>
            <p:cNvSpPr>
              <a:spLocks noChangeArrowheads="1"/>
            </p:cNvSpPr>
            <p:nvPr/>
          </p:nvSpPr>
          <p:spPr bwMode="auto">
            <a:xfrm>
              <a:off x="2106909" y="2566236"/>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55445" y="2185487"/>
              <a:ext cx="1036467" cy="565091"/>
              <a:chOff x="2060619" y="3402549"/>
              <a:chExt cx="1291630" cy="661687"/>
            </a:xfrm>
          </p:grpSpPr>
          <p:cxnSp>
            <p:nvCxnSpPr>
              <p:cNvPr id="7" name="直接连接符 6"/>
              <p:cNvCxnSpPr/>
              <p:nvPr/>
            </p:nvCxnSpPr>
            <p:spPr>
              <a:xfrm>
                <a:off x="2060619" y="4056863"/>
                <a:ext cx="1291630" cy="73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069085" y="3402549"/>
                <a:ext cx="1045317" cy="65154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Rectangle 2"/>
            <p:cNvSpPr>
              <a:spLocks noChangeArrowheads="1"/>
            </p:cNvSpPr>
            <p:nvPr/>
          </p:nvSpPr>
          <p:spPr bwMode="auto">
            <a:xfrm>
              <a:off x="2288807" y="2424237"/>
              <a:ext cx="28178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276090" y="587375"/>
            <a:ext cx="2743200" cy="1177925"/>
            <a:chOff x="7722" y="1474"/>
            <a:chExt cx="4320" cy="1855"/>
          </a:xfrm>
        </p:grpSpPr>
        <p:pic>
          <p:nvPicPr>
            <p:cNvPr id="11" name="图片 10" descr="230"/>
            <p:cNvPicPr>
              <a:picLocks noChangeAspect="1"/>
            </p:cNvPicPr>
            <p:nvPr/>
          </p:nvPicPr>
          <p:blipFill>
            <a:blip r:embed="rId3">
              <a:clrChange>
                <a:clrFrom>
                  <a:srgbClr val="FFFFFF">
                    <a:alpha val="100000"/>
                  </a:srgbClr>
                </a:clrFrom>
                <a:clrTo>
                  <a:srgbClr val="FFFFFF">
                    <a:alpha val="100000"/>
                    <a:alpha val="0"/>
                  </a:srgbClr>
                </a:clrTo>
              </a:clrChange>
            </a:blip>
            <a:srcRect t="28217" b="23440"/>
            <a:stretch>
              <a:fillRect/>
            </a:stretch>
          </p:blipFill>
          <p:spPr>
            <a:xfrm>
              <a:off x="7722" y="1474"/>
              <a:ext cx="4320" cy="1855"/>
            </a:xfrm>
            <a:prstGeom prst="rect">
              <a:avLst/>
            </a:prstGeom>
          </p:spPr>
        </p:pic>
        <p:sp>
          <p:nvSpPr>
            <p:cNvPr id="12" name="文本框 11"/>
            <p:cNvSpPr txBox="1"/>
            <p:nvPr/>
          </p:nvSpPr>
          <p:spPr>
            <a:xfrm>
              <a:off x="8539" y="2077"/>
              <a:ext cx="2688" cy="725"/>
            </a:xfrm>
            <a:prstGeom prst="rect">
              <a:avLst/>
            </a:prstGeom>
            <a:noFill/>
          </p:spPr>
          <p:txBody>
            <a:bodyPr wrap="none" rtlCol="0" anchor="t">
              <a:spAutoFit/>
            </a:bodyPr>
            <a:p>
              <a:pPr algn="ctr">
                <a:lnSpc>
                  <a:spcPct val="100000"/>
                </a:lnSpc>
                <a:defRPr/>
              </a:pPr>
              <a:r>
                <a:rPr lang="zh-CN" altLang="en-US" sz="2400" dirty="0" smtClean="0">
                  <a:latin typeface="微软雅黑" panose="020B0503020204020204" pitchFamily="34" charset="-122"/>
                  <a:ea typeface="微软雅黑" panose="020B0503020204020204" pitchFamily="34" charset="-122"/>
                  <a:sym typeface="+mn-ea"/>
                </a:rPr>
                <a:t>量角的步骤</a:t>
              </a:r>
              <a:endParaRPr lang="zh-CN" altLang="en-US" sz="2400">
                <a:latin typeface="微软雅黑" panose="020B0503020204020204" pitchFamily="34" charset="-122"/>
                <a:ea typeface="微软雅黑" panose="020B0503020204020204" pitchFamily="34" charset="-122"/>
                <a:sym typeface="+mn-ea"/>
              </a:endParaRPr>
            </a:p>
          </p:txBody>
        </p:sp>
      </p:grpSp>
      <p:pic>
        <p:nvPicPr>
          <p:cNvPr id="15"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9340" y="1828800"/>
            <a:ext cx="4382770" cy="227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4"/>
          <p:cNvSpPr txBox="1"/>
          <p:nvPr/>
        </p:nvSpPr>
        <p:spPr>
          <a:xfrm>
            <a:off x="7808162" y="2645711"/>
            <a:ext cx="1085850" cy="460375"/>
          </a:xfrm>
          <a:prstGeom prst="rect">
            <a:avLst/>
          </a:prstGeom>
          <a:noFill/>
        </p:spPr>
        <p:txBody>
          <a:bodyPr>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ppt_y</p:attrName>
                                        </p:attrNameLst>
                                      </p:cBhvr>
                                      <p:tavLst>
                                        <p:tav tm="0">
                                          <p:val>
                                            <p:strVal val="#ppt_y+#ppt_h*1.125000"/>
                                          </p:val>
                                        </p:tav>
                                        <p:tav tm="100000">
                                          <p:val>
                                            <p:strVal val="#ppt_y"/>
                                          </p:val>
                                        </p:tav>
                                      </p:tavLst>
                                    </p:anim>
                                    <p:animEffect transition="in" filter="wipe(up)">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7248525" y="422275"/>
            <a:ext cx="3283585" cy="2378710"/>
            <a:chOff x="5599" y="1107"/>
            <a:chExt cx="5171" cy="3746"/>
          </a:xfrm>
        </p:grpSpPr>
        <p:pic>
          <p:nvPicPr>
            <p:cNvPr id="3" name="图片 2" descr="9bdc7e45-1ecd-4015-90b4-1816295d21ca"/>
            <p:cNvPicPr>
              <a:picLocks noChangeAspect="1"/>
            </p:cNvPicPr>
            <p:nvPr/>
          </p:nvPicPr>
          <p:blipFill>
            <a:blip r:embed="rId2"/>
            <a:stretch>
              <a:fillRect/>
            </a:stretch>
          </p:blipFill>
          <p:spPr>
            <a:xfrm rot="21000000">
              <a:off x="5599" y="1107"/>
              <a:ext cx="4884" cy="3746"/>
            </a:xfrm>
            <a:prstGeom prst="rect">
              <a:avLst/>
            </a:prstGeom>
          </p:spPr>
        </p:pic>
        <p:sp>
          <p:nvSpPr>
            <p:cNvPr id="8" name="TextBox 1"/>
            <p:cNvSpPr txBox="1"/>
            <p:nvPr/>
          </p:nvSpPr>
          <p:spPr>
            <a:xfrm>
              <a:off x="5862" y="1962"/>
              <a:ext cx="4908" cy="1597"/>
            </a:xfrm>
            <a:prstGeom prst="rect">
              <a:avLst/>
            </a:prstGeom>
            <a:noFill/>
          </p:spPr>
          <p:txBody>
            <a:bodyPr wrap="square" rtlCol="0">
              <a:spAutoFit/>
            </a:bodyPr>
            <a:p>
              <a:pPr>
                <a:lnSpc>
                  <a:spcPct val="100000"/>
                </a:lnSpc>
                <a:spcBef>
                  <a:spcPct val="50000"/>
                </a:spcBef>
              </a:pPr>
              <a:r>
                <a:rPr lang="zh-CN" altLang="en-US" sz="2400" dirty="0">
                  <a:latin typeface="微软雅黑" panose="020B0503020204020204" pitchFamily="34" charset="-122"/>
                  <a:ea typeface="微软雅黑" panose="020B0503020204020204" pitchFamily="34" charset="-122"/>
                </a:rPr>
                <a:t>看量角器上的刻度，</a:t>
              </a:r>
              <a:endParaRPr lang="zh-CN" altLang="en-US" sz="2400" dirty="0">
                <a:latin typeface="微软雅黑" panose="020B0503020204020204" pitchFamily="34" charset="-122"/>
                <a:ea typeface="微软雅黑" panose="020B0503020204020204" pitchFamily="34" charset="-122"/>
              </a:endParaRPr>
            </a:p>
            <a:p>
              <a:pPr>
                <a:lnSpc>
                  <a:spcPct val="100000"/>
                </a:lnSpc>
                <a:spcBef>
                  <a:spcPct val="50000"/>
                </a:spcBef>
              </a:pPr>
              <a:r>
                <a:rPr lang="zh-CN" altLang="en-US" sz="2400" dirty="0">
                  <a:latin typeface="微软雅黑" panose="020B0503020204020204" pitchFamily="34" charset="-122"/>
                  <a:ea typeface="微软雅黑" panose="020B0503020204020204" pitchFamily="34" charset="-122"/>
                </a:rPr>
                <a:t>填出每个角的度数。</a:t>
              </a:r>
              <a:endParaRPr lang="zh-CN" altLang="en-US" sz="2400" dirty="0">
                <a:latin typeface="微软雅黑" panose="020B0503020204020204" pitchFamily="34" charset="-122"/>
                <a:ea typeface="微软雅黑" panose="020B0503020204020204" pitchFamily="34" charset="-122"/>
              </a:endParaRPr>
            </a:p>
          </p:txBody>
        </p:sp>
      </p:grpSp>
      <p:pic>
        <p:nvPicPr>
          <p:cNvPr id="12" name="Picture 3"/>
          <p:cNvPicPr>
            <a:picLocks noChangeAspect="1" noChangeArrowheads="1"/>
          </p:cNvPicPr>
          <p:nvPr/>
        </p:nvPicPr>
        <p:blipFill>
          <a:blip r:embed="rId3" cstate="print">
            <a:clrChange>
              <a:clrFrom>
                <a:srgbClr val="FFF3C6"/>
              </a:clrFrom>
              <a:clrTo>
                <a:srgbClr val="FFF3C6">
                  <a:alpha val="0"/>
                </a:srgbClr>
              </a:clrTo>
            </a:clrChange>
            <a:extLst>
              <a:ext uri="{28A0092B-C50C-407E-A947-70E740481C1C}">
                <a14:useLocalDpi xmlns:a14="http://schemas.microsoft.com/office/drawing/2010/main" val="0"/>
              </a:ext>
            </a:extLst>
          </a:blip>
          <a:srcRect b="36073"/>
          <a:stretch>
            <a:fillRect/>
          </a:stretch>
        </p:blipFill>
        <p:spPr bwMode="auto">
          <a:xfrm>
            <a:off x="482600" y="2829560"/>
            <a:ext cx="4742180" cy="252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3"/>
          <p:cNvSpPr txBox="1"/>
          <p:nvPr/>
        </p:nvSpPr>
        <p:spPr>
          <a:xfrm>
            <a:off x="2168525" y="5587365"/>
            <a:ext cx="1523365" cy="460375"/>
          </a:xfrm>
          <a:prstGeom prst="rect">
            <a:avLst/>
          </a:prstGeom>
          <a:noFill/>
        </p:spPr>
        <p:txBody>
          <a:bodyPr wrap="square">
            <a:spAutoFit/>
          </a:bodyPr>
          <a:p>
            <a:pPr ea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Box 4"/>
          <p:cNvSpPr txBox="1"/>
          <p:nvPr/>
        </p:nvSpPr>
        <p:spPr>
          <a:xfrm>
            <a:off x="2489402" y="5587666"/>
            <a:ext cx="1085850" cy="460375"/>
          </a:xfrm>
          <a:prstGeom prst="rect">
            <a:avLst/>
          </a:prstGeom>
          <a:noFill/>
        </p:spPr>
        <p:txBody>
          <a:bodyPr>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0980" y="2829560"/>
            <a:ext cx="4516755" cy="2576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
          <p:cNvSpPr txBox="1"/>
          <p:nvPr/>
        </p:nvSpPr>
        <p:spPr>
          <a:xfrm>
            <a:off x="7135630" y="5587537"/>
            <a:ext cx="2066925" cy="460375"/>
          </a:xfrm>
          <a:prstGeom prst="rect">
            <a:avLst/>
          </a:prstGeom>
          <a:noFill/>
        </p:spPr>
        <p:txBody>
          <a:bodyPr>
            <a:spAutoFit/>
          </a:bodyPr>
          <a:p>
            <a:pPr ea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TextBox 3"/>
          <p:cNvSpPr txBox="1"/>
          <p:nvPr/>
        </p:nvSpPr>
        <p:spPr>
          <a:xfrm>
            <a:off x="7415665" y="5587537"/>
            <a:ext cx="1085850" cy="460375"/>
          </a:xfrm>
          <a:prstGeom prst="rect">
            <a:avLst/>
          </a:prstGeom>
          <a:noFill/>
        </p:spPr>
        <p:txBody>
          <a:bodyPr>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153"/>
          <p:cNvPicPr>
            <a:picLocks noChangeAspect="1"/>
          </p:cNvPicPr>
          <p:nvPr/>
        </p:nvPicPr>
        <p:blipFill>
          <a:blip r:embed="rId5"/>
          <a:stretch>
            <a:fillRect/>
          </a:stretch>
        </p:blipFill>
        <p:spPr>
          <a:xfrm>
            <a:off x="10133330" y="2740025"/>
            <a:ext cx="1676400" cy="1944370"/>
          </a:xfrm>
          <a:prstGeom prst="rect">
            <a:avLst/>
          </a:prstGeom>
        </p:spPr>
      </p:pic>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7" name="图片 6" descr="图片216"/>
          <p:cNvPicPr>
            <a:picLocks noChangeAspect="1"/>
          </p:cNvPicPr>
          <p:nvPr/>
        </p:nvPicPr>
        <p:blipFill>
          <a:blip r:embed="rId6"/>
          <a:stretch>
            <a:fillRect/>
          </a:stretch>
        </p:blipFill>
        <p:spPr>
          <a:xfrm>
            <a:off x="257810" y="811530"/>
            <a:ext cx="1497965" cy="1497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tags/tag1.xml><?xml version="1.0" encoding="utf-8"?>
<p:tagLst xmlns:p="http://schemas.openxmlformats.org/presentationml/2006/main">
  <p:tag name="KSO_WM_UNIT_PLACING_PICTURE_USER_VIEWPORT" val="{&quot;height&quot;:4855,&quot;width&quot;:2863}"/>
</p:tagLst>
</file>

<file path=ppt/tags/tag2.xml><?xml version="1.0" encoding="utf-8"?>
<p:tagLst xmlns:p="http://schemas.openxmlformats.org/presentationml/2006/main">
  <p:tag name="KSO_WM_UNIT_PLACING_PICTURE_USER_VIEWPORT" val="{&quot;height&quot;:2851,&quot;width&quot;:6202}"/>
</p:tagLst>
</file>

<file path=ppt/tags/tag3.xml><?xml version="1.0" encoding="utf-8"?>
<p:tagLst xmlns:p="http://schemas.openxmlformats.org/presentationml/2006/main">
  <p:tag name="KSO_WM_UNIT_PLACING_PICTURE_USER_VIEWPORT" val="{&quot;height&quot;:2851,&quot;width&quot;:6202}"/>
</p:tagLst>
</file>

<file path=ppt/tags/tag4.xml><?xml version="1.0" encoding="utf-8"?>
<p:tagLst xmlns:p="http://schemas.openxmlformats.org/presentationml/2006/main">
  <p:tag name="KSO_WM_UNIT_PLACING_PICTURE_USER_VIEWPORT" val="{&quot;height&quot;:4855,&quot;width&quot;:2863}"/>
</p:tagLst>
</file>

<file path=ppt/tags/tag5.xml><?xml version="1.0" encoding="utf-8"?>
<p:tagLst xmlns:p="http://schemas.openxmlformats.org/presentationml/2006/main">
  <p:tag name="KSO_WM_UNIT_PLACING_PICTURE_USER_VIEWPORT" val="{&quot;height&quot;:4855,&quot;width&quot;:2863}"/>
</p:tagLst>
</file>

<file path=ppt/tags/tag6.xml><?xml version="1.0" encoding="utf-8"?>
<p:tagLst xmlns:p="http://schemas.openxmlformats.org/presentationml/2006/main">
  <p:tag name="KSO_WM_UNIT_PLACING_PICTURE_USER_VIEWPORT" val="{&quot;height&quot;:4855,&quot;width&quot;:2863}"/>
</p:tagLst>
</file>

<file path=ppt/tags/tag7.xml><?xml version="1.0" encoding="utf-8"?>
<p:tagLst xmlns:p="http://schemas.openxmlformats.org/presentationml/2006/main">
  <p:tag name="COMMONDATA" val="eyJoZGlkIjoiODk2ZTI4OGQ0YWZkMmJiNWFiMGZmNTZkMGFhY2E4NGQ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820</Words>
  <Application>WPS 演示</Application>
  <PresentationFormat>宽屏</PresentationFormat>
  <Paragraphs>193</Paragraphs>
  <Slides>16</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16</vt:i4>
      </vt:variant>
    </vt:vector>
  </HeadingPairs>
  <TitlesOfParts>
    <vt:vector size="34" baseType="lpstr">
      <vt:lpstr>Arial</vt:lpstr>
      <vt:lpstr>宋体</vt:lpstr>
      <vt:lpstr>Wingdings</vt:lpstr>
      <vt:lpstr>微软雅黑</vt:lpstr>
      <vt:lpstr>Wingdings</vt:lpstr>
      <vt:lpstr>Times New Roman</vt:lpstr>
      <vt:lpstr>Calibri</vt:lpstr>
      <vt:lpstr>Lato Bold</vt:lpstr>
      <vt:lpstr>FontAwesome</vt:lpstr>
      <vt:lpstr>Segoe Print</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189</cp:revision>
  <dcterms:created xsi:type="dcterms:W3CDTF">2019-06-19T02:08:00Z</dcterms:created>
  <dcterms:modified xsi:type="dcterms:W3CDTF">2023-09-28T14:15:14Z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7950DC8441DD4A678797309F64C94505</vt:lpwstr>
  </property>
</Properties>
</file>