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21"/>
  </p:notesMasterIdLst>
  <p:handoutMasterIdLst>
    <p:handoutMasterId r:id="rId22"/>
  </p:handoutMasterIdLst>
  <p:sldIdLst>
    <p:sldId id="425" r:id="rId4"/>
    <p:sldId id="402" r:id="rId5"/>
    <p:sldId id="275" r:id="rId6"/>
    <p:sldId id="291" r:id="rId7"/>
    <p:sldId id="277" r:id="rId8"/>
    <p:sldId id="278" r:id="rId9"/>
    <p:sldId id="421" r:id="rId10"/>
    <p:sldId id="279" r:id="rId11"/>
    <p:sldId id="442" r:id="rId12"/>
    <p:sldId id="280" r:id="rId13"/>
    <p:sldId id="292" r:id="rId14"/>
    <p:sldId id="443" r:id="rId15"/>
    <p:sldId id="444" r:id="rId16"/>
    <p:sldId id="445" r:id="rId17"/>
    <p:sldId id="284" r:id="rId18"/>
    <p:sldId id="422" r:id="rId19"/>
    <p:sldId id="450" r:id="rId20"/>
  </p:sldIdLst>
  <p:sldSz cx="12192000" cy="6858000"/>
  <p:notesSz cx="7104380" cy="10234930"/>
  <p:custDataLst>
    <p:tags r:id="rId2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7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2020"/>
    <a:srgbClr val="323232"/>
    <a:srgbClr val="CC3300"/>
    <a:srgbClr val="CC0000"/>
    <a:srgbClr val="FF3300"/>
    <a:srgbClr val="990000"/>
    <a:srgbClr val="FF8D41"/>
    <a:srgbClr val="0092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6003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-456" y="-72"/>
      </p:cViewPr>
      <p:guideLst>
        <p:guide orient="horz" pos="2072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4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F9B84EA-7D68-4D60-9CB1-D50884785D1C}" type="datetimeFigureOut">
              <a:rPr kumimoji="0" lang="zh-CN" altLang="en-US" sz="1245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45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4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4313" y="9721850"/>
            <a:ext cx="3078163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2A48B96-639E-45A3-A0BA-2464DFDB1FAA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43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2037" cy="34544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49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711200" y="4926013"/>
            <a:ext cx="5683250" cy="4029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3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63DB197-84B0-484E-9C0F-88358ECCB797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anose="020B0603020102020204" pitchFamily="34" charset="0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anose="020B0603020102020204" pitchFamily="34" charset="0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anose="020B0603020102020204" pitchFamily="34" charset="0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anose="020B06030201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anose="020B06030201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anose="020B06030201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anose="020B06030201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anose="020B06030201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" name="组合 41"/>
          <p:cNvGrpSpPr/>
          <p:nvPr/>
        </p:nvGrpSpPr>
        <p:grpSpPr>
          <a:xfrm>
            <a:off x="4849813" y="404813"/>
            <a:ext cx="1382712" cy="1354137"/>
            <a:chOff x="4037973" y="927718"/>
            <a:chExt cx="896190" cy="1012024"/>
          </a:xfrm>
        </p:grpSpPr>
        <p:pic>
          <p:nvPicPr>
            <p:cNvPr id="2063" name="图片 4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64" name="文本框 43"/>
            <p:cNvSpPr txBox="1"/>
            <p:nvPr/>
          </p:nvSpPr>
          <p:spPr>
            <a:xfrm>
              <a:off x="4244498" y="1089111"/>
              <a:ext cx="483435" cy="7578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sz="6000" b="1" dirty="0">
                  <a:solidFill>
                    <a:schemeClr val="bg1"/>
                  </a:solidFill>
                  <a:latin typeface="Franklin Gothic Medium" panose="020B0603020102020204" pitchFamily="34" charset="0"/>
                </a:rPr>
                <a:t>2</a:t>
              </a:r>
              <a:endParaRPr lang="en-US" altLang="zh-CN" sz="6000" b="1" dirty="0">
                <a:solidFill>
                  <a:schemeClr val="bg1"/>
                </a:solidFill>
                <a:latin typeface="Franklin Gothic Medium" panose="020B0603020102020204" pitchFamily="34" charset="0"/>
              </a:endParaRPr>
            </a:p>
          </p:txBody>
        </p:sp>
      </p:grpSp>
      <p:grpSp>
        <p:nvGrpSpPr>
          <p:cNvPr id="3" name="组合 44"/>
          <p:cNvGrpSpPr/>
          <p:nvPr/>
        </p:nvGrpSpPr>
        <p:grpSpPr>
          <a:xfrm>
            <a:off x="5951538" y="298450"/>
            <a:ext cx="1497012" cy="1460500"/>
            <a:chOff x="5260478" y="983716"/>
            <a:chExt cx="969348" cy="1091279"/>
          </a:xfrm>
        </p:grpSpPr>
        <p:pic>
          <p:nvPicPr>
            <p:cNvPr id="2061" name="图片 4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62" name="文本框 46"/>
            <p:cNvSpPr txBox="1"/>
            <p:nvPr/>
          </p:nvSpPr>
          <p:spPr>
            <a:xfrm>
              <a:off x="5539938" y="1171112"/>
              <a:ext cx="483435" cy="75754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sz="6000" b="1" dirty="0">
                  <a:solidFill>
                    <a:schemeClr val="bg1"/>
                  </a:solidFill>
                  <a:latin typeface="Franklin Gothic Medium" panose="020B0603020102020204" pitchFamily="34" charset="0"/>
                </a:rPr>
                <a:t>0</a:t>
              </a:r>
              <a:endParaRPr lang="en-US" altLang="zh-CN" sz="6000" b="1" dirty="0">
                <a:solidFill>
                  <a:schemeClr val="bg1"/>
                </a:solidFill>
                <a:latin typeface="Franklin Gothic Medium" panose="020B0603020102020204" pitchFamily="34" charset="0"/>
              </a:endParaRPr>
            </a:p>
          </p:txBody>
        </p:sp>
      </p:grpSp>
      <p:grpSp>
        <p:nvGrpSpPr>
          <p:cNvPr id="4" name="组合 47"/>
          <p:cNvGrpSpPr/>
          <p:nvPr/>
        </p:nvGrpSpPr>
        <p:grpSpPr>
          <a:xfrm>
            <a:off x="7105650" y="342900"/>
            <a:ext cx="1185863" cy="1182688"/>
            <a:chOff x="6480295" y="1041329"/>
            <a:chExt cx="768163" cy="883997"/>
          </a:xfrm>
        </p:grpSpPr>
        <p:pic>
          <p:nvPicPr>
            <p:cNvPr id="2059" name="图片 4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60" name="文本框 49"/>
            <p:cNvSpPr txBox="1"/>
            <p:nvPr/>
          </p:nvSpPr>
          <p:spPr>
            <a:xfrm>
              <a:off x="6644149" y="1216209"/>
              <a:ext cx="483435" cy="6886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sz="5400" b="1" dirty="0">
                  <a:solidFill>
                    <a:schemeClr val="bg1"/>
                  </a:solidFill>
                  <a:latin typeface="Franklin Gothic Medium" panose="020B0603020102020204" pitchFamily="34" charset="0"/>
                </a:rPr>
                <a:t>2</a:t>
              </a:r>
              <a:endParaRPr lang="en-US" altLang="zh-CN" sz="5400" b="1" dirty="0">
                <a:solidFill>
                  <a:schemeClr val="bg1"/>
                </a:solidFill>
                <a:latin typeface="Franklin Gothic Medium" panose="020B0603020102020204" pitchFamily="34" charset="0"/>
              </a:endParaRPr>
            </a:p>
          </p:txBody>
        </p:sp>
      </p:grpSp>
      <p:grpSp>
        <p:nvGrpSpPr>
          <p:cNvPr id="5" name="组合 50"/>
          <p:cNvGrpSpPr/>
          <p:nvPr/>
        </p:nvGrpSpPr>
        <p:grpSpPr>
          <a:xfrm>
            <a:off x="8324850" y="139700"/>
            <a:ext cx="1184275" cy="1192213"/>
            <a:chOff x="7542534" y="1016554"/>
            <a:chExt cx="768163" cy="890093"/>
          </a:xfrm>
        </p:grpSpPr>
        <p:pic>
          <p:nvPicPr>
            <p:cNvPr id="2057" name="图片 5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8" name="文本框 52"/>
            <p:cNvSpPr txBox="1"/>
            <p:nvPr/>
          </p:nvSpPr>
          <p:spPr>
            <a:xfrm>
              <a:off x="7684946" y="1115190"/>
              <a:ext cx="483435" cy="7577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sz="6000" b="1" dirty="0">
                  <a:solidFill>
                    <a:schemeClr val="bg1"/>
                  </a:solidFill>
                  <a:latin typeface="Franklin Gothic Medium" panose="020B0603020102020204" pitchFamily="34" charset="0"/>
                </a:rPr>
                <a:t>2</a:t>
              </a:r>
              <a:endParaRPr lang="en-US" altLang="zh-CN" sz="6000" b="1" dirty="0">
                <a:solidFill>
                  <a:schemeClr val="bg1"/>
                </a:solidFill>
                <a:latin typeface="Franklin Gothic Medium" panose="020B0603020102020204" pitchFamily="34" charset="0"/>
              </a:endParaRPr>
            </a:p>
          </p:txBody>
        </p:sp>
      </p:grpSp>
      <p:pic>
        <p:nvPicPr>
          <p:cNvPr id="2054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22975" y="1700213"/>
            <a:ext cx="4165600" cy="4851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5" name="文本框 3"/>
          <p:cNvSpPr txBox="1"/>
          <p:nvPr/>
        </p:nvSpPr>
        <p:spPr>
          <a:xfrm>
            <a:off x="2078038" y="1597025"/>
            <a:ext cx="803592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/>
            <a:r>
              <a:rPr lang="en-US" altLang="zh-CN" sz="4400" dirty="0">
                <a:latin typeface="微软雅黑" panose="020B0503020204020204" pitchFamily="34" charset="-122"/>
              </a:rPr>
              <a:t>2022</a:t>
            </a:r>
            <a:r>
              <a:rPr lang="zh-CN" altLang="en-US" sz="4400" dirty="0">
                <a:latin typeface="微软雅黑" panose="020B0503020204020204" pitchFamily="34" charset="-122"/>
              </a:rPr>
              <a:t>秋人教版数学一年级上册</a:t>
            </a:r>
            <a:endParaRPr lang="zh-CN" altLang="en-US" sz="4400" dirty="0">
              <a:latin typeface="微软雅黑" panose="020B0503020204020204" pitchFamily="34" charset="-122"/>
            </a:endParaRPr>
          </a:p>
        </p:txBody>
      </p:sp>
      <p:pic>
        <p:nvPicPr>
          <p:cNvPr id="2056" name="图片 1" descr="I(BIM]8ERQGTX6D[A%FY%9D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22525" y="2511425"/>
            <a:ext cx="4029075" cy="39258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1266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5425" y="1239838"/>
            <a:ext cx="10136188" cy="54324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267" name="组合 1"/>
          <p:cNvGrpSpPr/>
          <p:nvPr/>
        </p:nvGrpSpPr>
        <p:grpSpPr>
          <a:xfrm>
            <a:off x="4938713" y="1412875"/>
            <a:ext cx="3403600" cy="1065213"/>
            <a:chOff x="1047795" y="711389"/>
            <a:chExt cx="2232025" cy="634866"/>
          </a:xfrm>
        </p:grpSpPr>
        <p:sp>
          <p:nvSpPr>
            <p:cNvPr id="3" name="AutoShape 6"/>
            <p:cNvSpPr>
              <a:spLocks noChangeArrowheads="1"/>
            </p:cNvSpPr>
            <p:nvPr/>
          </p:nvSpPr>
          <p:spPr bwMode="auto">
            <a:xfrm>
              <a:off x="1047795" y="711389"/>
              <a:ext cx="2232025" cy="634866"/>
            </a:xfrm>
            <a:prstGeom prst="cloudCallout">
              <a:avLst>
                <a:gd name="adj1" fmla="val -27682"/>
                <a:gd name="adj2" fmla="val 64163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2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270" name="Text Box 7"/>
            <p:cNvSpPr txBox="1"/>
            <p:nvPr/>
          </p:nvSpPr>
          <p:spPr>
            <a:xfrm>
              <a:off x="1369881" y="848050"/>
              <a:ext cx="1761051" cy="3110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还可以比什么？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0" y="153988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Text Box 20"/>
          <p:cNvSpPr txBox="1"/>
          <p:nvPr/>
        </p:nvSpPr>
        <p:spPr>
          <a:xfrm>
            <a:off x="823913" y="1447800"/>
            <a:ext cx="8675687" cy="6080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比如说：小兔子和小熊哪个多呢？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97013" y="2587625"/>
            <a:ext cx="2686050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小兔一共有四只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97013" y="3656013"/>
            <a:ext cx="2686050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小熊一共有三只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57850" y="3244850"/>
            <a:ext cx="2671763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</a:rPr>
              <a:t>所以说，小兔多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5127" name="图片 8" descr="玉米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29613" y="4178300"/>
            <a:ext cx="1169987" cy="1498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0" y="153988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865188" y="1323975"/>
            <a:ext cx="5016500" cy="747713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265" b="1" kern="1200" cap="none" spc="0" normalizeH="0" baseline="0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kumimoji="0" lang="zh-CN" altLang="en-US" sz="4265" b="1" kern="1200" cap="none" spc="0" normalizeH="0" baseline="0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摆一摆，比一比。</a:t>
            </a:r>
            <a:endParaRPr kumimoji="0" lang="zh-CN" altLang="en-US" sz="4265" b="1" kern="1200" cap="none" spc="0" normalizeH="0" baseline="0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331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7638" y="2801938"/>
            <a:ext cx="9358312" cy="36957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316" name="组合 9"/>
          <p:cNvGrpSpPr/>
          <p:nvPr/>
        </p:nvGrpSpPr>
        <p:grpSpPr>
          <a:xfrm>
            <a:off x="3484563" y="2224088"/>
            <a:ext cx="3441700" cy="776287"/>
            <a:chOff x="8853" y="-214"/>
            <a:chExt cx="4065" cy="917"/>
          </a:xfrm>
        </p:grpSpPr>
        <p:grpSp>
          <p:nvGrpSpPr>
            <p:cNvPr id="13317" name="组合 13"/>
            <p:cNvGrpSpPr/>
            <p:nvPr/>
          </p:nvGrpSpPr>
          <p:grpSpPr>
            <a:xfrm>
              <a:off x="8853" y="-214"/>
              <a:ext cx="4065" cy="917"/>
              <a:chOff x="9549" y="2491"/>
              <a:chExt cx="4065" cy="917"/>
            </a:xfrm>
          </p:grpSpPr>
          <p:sp>
            <p:nvSpPr>
              <p:cNvPr id="8" name="圆角矩形标注 7"/>
              <p:cNvSpPr/>
              <p:nvPr/>
            </p:nvSpPr>
            <p:spPr>
              <a:xfrm>
                <a:off x="9549" y="2491"/>
                <a:ext cx="3990" cy="917"/>
              </a:xfrm>
              <a:prstGeom prst="wedgeRoundRectCallout">
                <a:avLst>
                  <a:gd name="adj1" fmla="val -27368"/>
                  <a:gd name="adj2" fmla="val 83260"/>
                  <a:gd name="adj3" fmla="val 16667"/>
                </a:avLst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0" b="0" i="0" u="none" strike="noStrike" kern="1200" cap="none" spc="0" normalizeH="0" baseline="0" noProof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9639" y="2540"/>
                <a:ext cx="3975" cy="78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R="0" defTabSz="914400">
                  <a:buClrTx/>
                  <a:buSzTx/>
                  <a:buFontTx/>
                  <a:buNone/>
                  <a:defRPr/>
                </a:pPr>
                <a:r>
                  <a:rPr kumimoji="0" lang="en-US" altLang="zh-CN" sz="3735" b="1" kern="1200" cap="none" spc="0" normalizeH="0" baseline="0" noProof="1"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 </a:t>
                </a:r>
                <a:r>
                  <a:rPr kumimoji="0" lang="zh-CN" altLang="en-US" sz="3735" b="1" kern="1200" cap="none" spc="0" normalizeH="0" baseline="0" noProof="1"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和</a:t>
                </a:r>
                <a:r>
                  <a:rPr kumimoji="0" lang="en-US" altLang="zh-CN" sz="3735" b="1" kern="1200" cap="none" spc="0" normalizeH="0" baseline="0" noProof="1"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   </a:t>
                </a:r>
                <a:r>
                  <a:rPr kumimoji="0" lang="zh-CN" altLang="en-US" sz="3735" b="1" kern="1200" cap="none" spc="0" normalizeH="0" baseline="0" noProof="1"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同样多。</a:t>
                </a:r>
                <a:endParaRPr kumimoji="0" lang="zh-CN" altLang="en-US" sz="3735" b="1" kern="1200" cap="none" spc="0" normalizeH="0" baseline="0" noProof="1"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</p:grpSp>
        <p:pic>
          <p:nvPicPr>
            <p:cNvPr id="13318" name="图片 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959" y="51"/>
              <a:ext cx="684" cy="3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19" name="图片 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DCD7D4"/>
                </a:clrFrom>
                <a:clrTo>
                  <a:srgbClr val="DCD7D4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-4260000">
              <a:off x="8873" y="158"/>
              <a:ext cx="630" cy="12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4338" name="组合 13"/>
          <p:cNvGrpSpPr/>
          <p:nvPr/>
        </p:nvGrpSpPr>
        <p:grpSpPr>
          <a:xfrm>
            <a:off x="7813675" y="2008188"/>
            <a:ext cx="2552700" cy="665162"/>
            <a:chOff x="9549" y="2691"/>
            <a:chExt cx="3015" cy="787"/>
          </a:xfrm>
        </p:grpSpPr>
        <p:sp>
          <p:nvSpPr>
            <p:cNvPr id="7" name="圆角矩形标注 6"/>
            <p:cNvSpPr/>
            <p:nvPr/>
          </p:nvSpPr>
          <p:spPr>
            <a:xfrm>
              <a:off x="9549" y="2772"/>
              <a:ext cx="2490" cy="637"/>
            </a:xfrm>
            <a:prstGeom prst="wedgeRoundRectCallout">
              <a:avLst>
                <a:gd name="adj1" fmla="val -28915"/>
                <a:gd name="adj2" fmla="val 127551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9656" y="2691"/>
              <a:ext cx="2908" cy="7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zh-CN" altLang="en-US" sz="3735" b="1" kern="1200" cap="none" spc="0" normalizeH="0" baseline="0" noProof="1"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我的多。</a:t>
              </a:r>
              <a:endParaRPr kumimoji="0" lang="zh-CN" altLang="en-US" sz="3735" b="1" kern="1200" cap="none" spc="0" normalizeH="0" baseline="0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14339" name="组合 14"/>
          <p:cNvGrpSpPr/>
          <p:nvPr/>
        </p:nvGrpSpPr>
        <p:grpSpPr>
          <a:xfrm>
            <a:off x="1433513" y="2143125"/>
            <a:ext cx="2540000" cy="768350"/>
            <a:chOff x="9549" y="2585"/>
            <a:chExt cx="2999" cy="907"/>
          </a:xfrm>
        </p:grpSpPr>
        <p:sp>
          <p:nvSpPr>
            <p:cNvPr id="16" name="圆角矩形标注 15"/>
            <p:cNvSpPr/>
            <p:nvPr/>
          </p:nvSpPr>
          <p:spPr>
            <a:xfrm>
              <a:off x="9549" y="2585"/>
              <a:ext cx="1854" cy="823"/>
            </a:xfrm>
            <a:prstGeom prst="wedgeRoundRectCallout">
              <a:avLst>
                <a:gd name="adj1" fmla="val 61812"/>
                <a:gd name="adj2" fmla="val 94106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639" y="2705"/>
              <a:ext cx="2909" cy="7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endParaRPr kumimoji="0" lang="zh-CN" altLang="en-US" sz="3735" b="1" kern="1200" cap="none" spc="0" normalizeH="0" baseline="0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14340" name="组合 11"/>
          <p:cNvGrpSpPr/>
          <p:nvPr/>
        </p:nvGrpSpPr>
        <p:grpSpPr>
          <a:xfrm>
            <a:off x="1525588" y="2143125"/>
            <a:ext cx="1477962" cy="666750"/>
            <a:chOff x="5985" y="1931"/>
            <a:chExt cx="1746" cy="787"/>
          </a:xfrm>
        </p:grpSpPr>
        <p:sp>
          <p:nvSpPr>
            <p:cNvPr id="9" name="等腰三角形 8"/>
            <p:cNvSpPr/>
            <p:nvPr/>
          </p:nvSpPr>
          <p:spPr>
            <a:xfrm>
              <a:off x="5985" y="2079"/>
              <a:ext cx="529" cy="527"/>
            </a:xfrm>
            <a:prstGeom prst="triangle">
              <a:avLst/>
            </a:prstGeom>
            <a:solidFill>
              <a:srgbClr val="00A197"/>
            </a:solidFill>
            <a:ln>
              <a:solidFill>
                <a:srgbClr val="00A19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514" y="1931"/>
              <a:ext cx="1217" cy="7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zh-CN" altLang="en-US" sz="3735" b="1" kern="1200" cap="none" spc="0" normalizeH="0" baseline="0" noProof="1"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多。</a:t>
              </a:r>
              <a:endParaRPr kumimoji="0" lang="zh-CN" altLang="en-US" sz="3735" b="1" kern="1200" cap="none" spc="0" normalizeH="0" baseline="0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14341" name="组合 18"/>
          <p:cNvGrpSpPr/>
          <p:nvPr/>
        </p:nvGrpSpPr>
        <p:grpSpPr>
          <a:xfrm>
            <a:off x="4995863" y="2019300"/>
            <a:ext cx="2552700" cy="666750"/>
            <a:chOff x="9549" y="2691"/>
            <a:chExt cx="3015" cy="787"/>
          </a:xfrm>
        </p:grpSpPr>
        <p:sp>
          <p:nvSpPr>
            <p:cNvPr id="20" name="圆角矩形标注 19"/>
            <p:cNvSpPr/>
            <p:nvPr/>
          </p:nvSpPr>
          <p:spPr>
            <a:xfrm>
              <a:off x="9549" y="2772"/>
              <a:ext cx="2490" cy="637"/>
            </a:xfrm>
            <a:prstGeom prst="wedgeRoundRectCallout">
              <a:avLst>
                <a:gd name="adj1" fmla="val 7710"/>
                <a:gd name="adj2" fmla="val 107456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656" y="2691"/>
              <a:ext cx="2908" cy="7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zh-CN" altLang="en-US" sz="3735" b="1" kern="1200" cap="none" spc="0" normalizeH="0" baseline="0" noProof="1"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我的少。</a:t>
              </a:r>
              <a:endParaRPr kumimoji="0" lang="zh-CN" altLang="en-US" sz="3735" b="1" kern="1200" cap="none" spc="0" normalizeH="0" baseline="0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14342" name="组合 22"/>
          <p:cNvGrpSpPr/>
          <p:nvPr/>
        </p:nvGrpSpPr>
        <p:grpSpPr>
          <a:xfrm>
            <a:off x="1292225" y="2986088"/>
            <a:ext cx="8901113" cy="3192462"/>
            <a:chOff x="1527" y="3527"/>
            <a:chExt cx="10512" cy="3771"/>
          </a:xfrm>
        </p:grpSpPr>
        <p:pic>
          <p:nvPicPr>
            <p:cNvPr id="14344" name="图片 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EFFFF"/>
                </a:clrFrom>
                <a:clrTo>
                  <a:srgbClr val="FE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" y="3527"/>
              <a:ext cx="10512" cy="377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" name="任意多边形 21"/>
            <p:cNvSpPr/>
            <p:nvPr/>
          </p:nvSpPr>
          <p:spPr>
            <a:xfrm>
              <a:off x="3216" y="6518"/>
              <a:ext cx="7872" cy="720"/>
            </a:xfrm>
            <a:custGeom>
              <a:avLst/>
              <a:gdLst>
                <a:gd name="connsiteX0" fmla="*/ 0 w 7872"/>
                <a:gd name="connsiteY0" fmla="*/ 112 h 720"/>
                <a:gd name="connsiteX1" fmla="*/ 3200 w 7872"/>
                <a:gd name="connsiteY1" fmla="*/ 0 h 720"/>
                <a:gd name="connsiteX2" fmla="*/ 7872 w 7872"/>
                <a:gd name="connsiteY2" fmla="*/ 112 h 720"/>
                <a:gd name="connsiteX3" fmla="*/ 7872 w 7872"/>
                <a:gd name="connsiteY3" fmla="*/ 720 h 720"/>
                <a:gd name="connsiteX4" fmla="*/ 0 w 7872"/>
                <a:gd name="connsiteY4" fmla="*/ 720 h 720"/>
                <a:gd name="connsiteX5" fmla="*/ 0 w 7872"/>
                <a:gd name="connsiteY5" fmla="*/ 112 h 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72" h="720">
                  <a:moveTo>
                    <a:pt x="0" y="112"/>
                  </a:moveTo>
                  <a:lnTo>
                    <a:pt x="3200" y="0"/>
                  </a:lnTo>
                  <a:lnTo>
                    <a:pt x="7872" y="112"/>
                  </a:lnTo>
                  <a:lnTo>
                    <a:pt x="7872" y="720"/>
                  </a:lnTo>
                  <a:lnTo>
                    <a:pt x="0" y="720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rgbClr val="ECB6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65188" y="1323975"/>
            <a:ext cx="5016500" cy="7477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265" b="1" kern="1200" cap="none" spc="0" normalizeH="0" baseline="0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kumimoji="0" lang="zh-CN" altLang="en-US" sz="4265" b="1" kern="1200" cap="none" spc="0" normalizeH="0" baseline="0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摆一摆，比一比。</a:t>
            </a:r>
            <a:endParaRPr kumimoji="0" lang="zh-CN" altLang="en-US" sz="4265" b="1" kern="1200" cap="none" spc="0" normalizeH="0" baseline="0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5362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8788" y="2824163"/>
            <a:ext cx="3282950" cy="2189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850" y="2854325"/>
            <a:ext cx="3636963" cy="2260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4" name="Picture 1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3712" t="21426"/>
          <a:stretch>
            <a:fillRect/>
          </a:stretch>
        </p:blipFill>
        <p:spPr>
          <a:xfrm>
            <a:off x="10979150" y="2695575"/>
            <a:ext cx="735013" cy="2962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4" name="Text Box 6"/>
          <p:cNvSpPr txBox="1"/>
          <p:nvPr/>
        </p:nvSpPr>
        <p:spPr>
          <a:xfrm>
            <a:off x="14288" y="1525588"/>
            <a:ext cx="12625388" cy="879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96875" marR="0" indent="-396875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4265" b="1" kern="1200" cap="none" spc="0" normalizeH="0" baseline="0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kumimoji="0" lang="zh-CN" altLang="en-US" sz="4265" b="1" kern="1200" cap="none" spc="0" normalizeH="0" baseline="0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在多的后面画“√”。  </a:t>
            </a:r>
            <a:r>
              <a:rPr kumimoji="0" lang="zh-CN" altLang="en-US" sz="4265" b="1" kern="1200" cap="none" spc="0" normalizeH="0" baseline="-25000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kumimoji="0" lang="zh-CN" altLang="en-US" sz="4265" b="1" kern="1200" cap="none" spc="0" normalizeH="0" baseline="0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在少的后面画“√”。</a:t>
            </a:r>
            <a:endParaRPr kumimoji="0" lang="zh-CN" altLang="en-US" sz="4265" b="1" kern="1200" cap="none" spc="0" normalizeH="0" baseline="0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5366" name="Picture 1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7251" t="21426" r="50063"/>
          <a:stretch>
            <a:fillRect/>
          </a:stretch>
        </p:blipFill>
        <p:spPr>
          <a:xfrm>
            <a:off x="4926013" y="2695575"/>
            <a:ext cx="1481137" cy="2962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Rectangle 14"/>
          <p:cNvSpPr/>
          <p:nvPr/>
        </p:nvSpPr>
        <p:spPr>
          <a:xfrm>
            <a:off x="4997450" y="2824163"/>
            <a:ext cx="944563" cy="828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17"/>
          <p:cNvSpPr/>
          <p:nvPr/>
        </p:nvSpPr>
        <p:spPr>
          <a:xfrm>
            <a:off x="10871200" y="2824163"/>
            <a:ext cx="1008063" cy="828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6326188" y="1739900"/>
            <a:ext cx="0" cy="4078288"/>
          </a:xfrm>
          <a:prstGeom prst="line">
            <a:avLst/>
          </a:prstGeom>
          <a:ln w="12700" cmpd="sng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808038" y="2398713"/>
            <a:ext cx="254476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880225" y="2398713"/>
            <a:ext cx="254476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Rectangle 3"/>
          <p:cNvSpPr>
            <a:spLocks noGrp="1"/>
          </p:cNvSpPr>
          <p:nvPr/>
        </p:nvSpPr>
        <p:spPr>
          <a:xfrm>
            <a:off x="481013" y="522288"/>
            <a:ext cx="10747375" cy="58134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lnSpc>
                <a:spcPct val="150000"/>
              </a:lnSpc>
            </a:pPr>
            <a:endParaRPr lang="zh-CN" altLang="en-US" sz="2800" b="1" dirty="0">
              <a:solidFill>
                <a:srgbClr val="00B0F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87" name="文本框 4"/>
          <p:cNvSpPr txBox="1"/>
          <p:nvPr/>
        </p:nvSpPr>
        <p:spPr>
          <a:xfrm>
            <a:off x="955675" y="1639888"/>
            <a:ext cx="5053013" cy="520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比多少的方法：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85900" y="2943225"/>
            <a:ext cx="9342438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）当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两种事物一一对应后，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都没有剩余,就说这两种事物的数量同样多。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142875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课堂小结</a:t>
            </a: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62088" y="4270375"/>
            <a:ext cx="9342437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当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两种事物一一对应后，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如果其中的一种事物有剩余，那么有剩余的那种事物多,没有剩余的那种事物少。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57350" y="2206625"/>
            <a:ext cx="8108950" cy="736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比较两种事物的数量，可以采用一一对应的方法。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1588"/>
            <a:ext cx="12188825" cy="6854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696414" y="981712"/>
            <a:ext cx="10627767" cy="3531585"/>
          </a:xfrm>
          <a:prstGeom prst="rect">
            <a:avLst/>
          </a:prstGeom>
          <a:noFill/>
        </p:spPr>
        <p:txBody>
          <a:bodyPr wrap="none" lIns="90146" tIns="46977" rIns="90146" bIns="46977"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0">
                <a:ln w="44450" cmpd="sng"/>
                <a:solidFill>
                  <a:schemeClr val="tx1"/>
                </a:solidFill>
                <a:effectLst>
                  <a:reflection blurRad="6350" stA="50000" endA="300" endPos="50000" dist="12700" dir="5400000" sy="-100000" algn="bl" rotWithShape="0"/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Thank you for listening</a:t>
            </a:r>
            <a:endParaRPr kumimoji="0" lang="en-US" altLang="zh-CN" sz="8000" b="1" i="0" u="none" strike="noStrike" kern="1200" cap="none" spc="0" normalizeH="0" baseline="0" noProof="0">
              <a:ln w="44450" cmpd="sng"/>
              <a:solidFill>
                <a:schemeClr val="tx1"/>
              </a:solidFill>
              <a:effectLst>
                <a:reflection blurRad="6350" stA="50000" endA="300" endPos="50000" dist="12700" dir="5400000" sy="-100000" algn="bl" rotWithShape="0"/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8000" b="1" i="0" u="none" strike="noStrike" kern="1200" cap="none" spc="0" normalizeH="0" baseline="0" noProof="0">
              <a:ln w="44450" cmpd="sng"/>
              <a:solidFill>
                <a:schemeClr val="tx1"/>
              </a:solidFill>
              <a:effectLst>
                <a:reflection blurRad="6350" stA="50000" endA="300" endPos="50000" dist="12700" dir="5400000" sy="-100000" algn="bl" rotWithShape="0"/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1200" cap="none" spc="0" normalizeH="0" baseline="0" noProof="0">
                <a:ln w="44450" cmpd="sng"/>
                <a:solidFill>
                  <a:schemeClr val="tx1"/>
                </a:solidFill>
                <a:effectLst>
                  <a:reflection blurRad="6350" stA="50000" endA="300" endPos="50000" dist="12700" dir="5400000" sy="-100000" algn="bl" rotWithShape="0"/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感谢聆听</a:t>
            </a:r>
            <a:endParaRPr kumimoji="0" lang="zh-CN" altLang="en-US" sz="8000" b="1" i="0" u="none" strike="noStrike" kern="1200" cap="none" spc="0" normalizeH="0" baseline="0" noProof="0">
              <a:ln w="44450" cmpd="sng"/>
              <a:solidFill>
                <a:schemeClr val="tx1"/>
              </a:solidFill>
              <a:effectLst>
                <a:reflection blurRad="6350" stA="50000" endA="300" endPos="50000" dist="12700" dir="5400000" sy="-100000" algn="bl" rotWithShape="0"/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6"/>
          <p:cNvSpPr/>
          <p:nvPr/>
        </p:nvSpPr>
        <p:spPr>
          <a:xfrm>
            <a:off x="2266950" y="2843213"/>
            <a:ext cx="7621588" cy="1171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>
              <a:lnSpc>
                <a:spcPct val="130000"/>
              </a:lnSpc>
            </a:pPr>
            <a:r>
              <a:rPr lang="en-US" altLang="zh-CN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  比多少</a:t>
            </a:r>
            <a:endParaRPr lang="zh-CN" altLang="en-US" sz="5400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" name="TextBox 1"/>
          <p:cNvSpPr txBox="1"/>
          <p:nvPr/>
        </p:nvSpPr>
        <p:spPr>
          <a:xfrm>
            <a:off x="6880225" y="1263650"/>
            <a:ext cx="4864100" cy="5262563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三只热心的小熊在帮他们的邻居小兔盖最坚固的新房子呢！他们你搬木头我搬砖，干得可欢呢！瞧，连河里的小鱼也被这热闹的场面给吸引住了。房前的石桌上还准备了一些好吃的，肯定是热情好客的小兔用来招待小熊的。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142875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100" y="1263650"/>
            <a:ext cx="4603750" cy="4351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 Box 20"/>
          <p:cNvSpPr txBox="1"/>
          <p:nvPr/>
        </p:nvSpPr>
        <p:spPr>
          <a:xfrm>
            <a:off x="6835775" y="1127125"/>
            <a:ext cx="4902200" cy="3840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</a:rPr>
              <a:t>问题：</a:t>
            </a:r>
            <a:endParaRPr lang="en-US" altLang="zh-CN" sz="2800" dirty="0">
              <a:latin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</a:rPr>
              <a:t>1. </a:t>
            </a:r>
            <a:r>
              <a:rPr lang="zh-CN" altLang="en-US" sz="2800" dirty="0">
                <a:latin typeface="微软雅黑" panose="020B0503020204020204" pitchFamily="34" charset="-122"/>
              </a:rPr>
              <a:t>比一比，小兔和砖的数量谁多谁少？说一说你的理由。</a:t>
            </a:r>
            <a:endParaRPr lang="en-US" altLang="zh-CN" sz="2800" dirty="0">
              <a:latin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</a:rPr>
              <a:t>2. </a:t>
            </a:r>
            <a:r>
              <a:rPr lang="zh-CN" altLang="en-US" sz="2800" dirty="0">
                <a:latin typeface="微软雅黑" panose="020B0503020204020204" pitchFamily="34" charset="-122"/>
              </a:rPr>
              <a:t>比一比，小熊和木头的数量谁多谁少？说一说你的理由。</a:t>
            </a:r>
            <a:endParaRPr lang="zh-CN" altLang="en-US" sz="2800" dirty="0">
              <a:latin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123" name="图片 8" descr="玉米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74188" y="4729163"/>
            <a:ext cx="1058862" cy="1357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0" y="153988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5125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1127125"/>
            <a:ext cx="4602163" cy="4351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TextBox 1"/>
          <p:cNvSpPr txBox="1"/>
          <p:nvPr/>
        </p:nvSpPr>
        <p:spPr>
          <a:xfrm>
            <a:off x="696913" y="1712913"/>
            <a:ext cx="4814888" cy="203041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数一数图上有几只小兔？</a:t>
            </a:r>
            <a:endParaRPr kumimoji="0" lang="en-US" altLang="zh-CN" sz="2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它们在干什么？</a:t>
            </a:r>
            <a:endParaRPr kumimoji="0" lang="en-US" altLang="zh-CN" sz="2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每只小兔搬几块砖？</a:t>
            </a:r>
            <a:endParaRPr kumimoji="0" lang="zh-CN" altLang="en-US" sz="2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2" name="Picture 12" descr="砖头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0288" y="3573463"/>
            <a:ext cx="685800" cy="487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13" descr="砖头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05688" y="3573463"/>
            <a:ext cx="685800" cy="487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Picture 14" descr="砖头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85238" y="3573463"/>
            <a:ext cx="685800" cy="487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Picture 15" descr="砖头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7800" y="3573463"/>
            <a:ext cx="685800" cy="4873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Line 16"/>
          <p:cNvSpPr/>
          <p:nvPr/>
        </p:nvSpPr>
        <p:spPr>
          <a:xfrm>
            <a:off x="6470650" y="2924175"/>
            <a:ext cx="0" cy="598488"/>
          </a:xfrm>
          <a:prstGeom prst="line">
            <a:avLst/>
          </a:prstGeom>
          <a:ln w="38100" cap="flat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7" name="Line 17"/>
          <p:cNvSpPr/>
          <p:nvPr/>
        </p:nvSpPr>
        <p:spPr>
          <a:xfrm>
            <a:off x="7766050" y="2924175"/>
            <a:ext cx="0" cy="598488"/>
          </a:xfrm>
          <a:prstGeom prst="line">
            <a:avLst/>
          </a:prstGeom>
          <a:ln w="38100" cap="flat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8" name="Line 18"/>
          <p:cNvSpPr/>
          <p:nvPr/>
        </p:nvSpPr>
        <p:spPr>
          <a:xfrm>
            <a:off x="9218613" y="2924175"/>
            <a:ext cx="0" cy="598488"/>
          </a:xfrm>
          <a:prstGeom prst="line">
            <a:avLst/>
          </a:prstGeom>
          <a:ln w="38100" cap="flat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9" name="Line 19"/>
          <p:cNvSpPr/>
          <p:nvPr/>
        </p:nvSpPr>
        <p:spPr>
          <a:xfrm>
            <a:off x="10698163" y="2924175"/>
            <a:ext cx="0" cy="598488"/>
          </a:xfrm>
          <a:prstGeom prst="line">
            <a:avLst/>
          </a:prstGeom>
          <a:ln w="38100" cap="flat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20" name="Rectangle 20"/>
          <p:cNvSpPr/>
          <p:nvPr/>
        </p:nvSpPr>
        <p:spPr>
          <a:xfrm>
            <a:off x="8702675" y="4562475"/>
            <a:ext cx="201612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</a:rPr>
              <a:t>同样多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22" name="Picture 12" descr="砖头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21613" y="4600575"/>
            <a:ext cx="685800" cy="487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Text Box 20"/>
          <p:cNvSpPr txBox="1"/>
          <p:nvPr/>
        </p:nvSpPr>
        <p:spPr>
          <a:xfrm>
            <a:off x="446088" y="4371975"/>
            <a:ext cx="4144962" cy="1123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</a:rPr>
              <a:t>有四只兔，四块砖，每只小兔搬一块砖 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Rectangle 20"/>
          <p:cNvSpPr/>
          <p:nvPr/>
        </p:nvSpPr>
        <p:spPr>
          <a:xfrm>
            <a:off x="7089775" y="4600575"/>
            <a:ext cx="8128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</a:rPr>
              <a:t>和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0" y="153988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6160" name="Picture 7" descr="C:\Users\Administrator\Desktop\图片1.png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0288" y="1955800"/>
            <a:ext cx="806450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61" name="Picture 7" descr="C:\Users\Administrator\Desktop\图片1.png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5688" y="1955800"/>
            <a:ext cx="806450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62" name="Picture 7" descr="C:\Users\Administrator\Desktop\图片1.png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5238" y="1955800"/>
            <a:ext cx="806450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63" name="Picture 7" descr="C:\Users\Administrator\Desktop\图片1.png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64788" y="1990725"/>
            <a:ext cx="806450" cy="915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64" name="Picture 7" descr="C:\Users\Administrator\Desktop\图片1.png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3788" y="4365625"/>
            <a:ext cx="806450" cy="917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文本框 1"/>
          <p:cNvSpPr txBox="1"/>
          <p:nvPr/>
        </p:nvSpPr>
        <p:spPr>
          <a:xfrm>
            <a:off x="334963" y="2189163"/>
            <a:ext cx="2008187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想一想，还有同样多的事物吗？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171" name="图片 17" descr="玉米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3538" y="3914775"/>
            <a:ext cx="1285875" cy="1738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0" y="153988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4625" y="793750"/>
            <a:ext cx="4603750" cy="4351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" name="Line 16"/>
          <p:cNvSpPr/>
          <p:nvPr/>
        </p:nvSpPr>
        <p:spPr>
          <a:xfrm>
            <a:off x="3008313" y="2203450"/>
            <a:ext cx="360362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2825" y="1771650"/>
            <a:ext cx="692150" cy="731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" name="Line 16"/>
          <p:cNvSpPr/>
          <p:nvPr/>
        </p:nvSpPr>
        <p:spPr>
          <a:xfrm>
            <a:off x="3008313" y="3140075"/>
            <a:ext cx="360362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2825" y="2708275"/>
            <a:ext cx="692150" cy="731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" name="Line 16"/>
          <p:cNvSpPr/>
          <p:nvPr/>
        </p:nvSpPr>
        <p:spPr>
          <a:xfrm>
            <a:off x="3008313" y="4076700"/>
            <a:ext cx="360362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2825" y="3644900"/>
            <a:ext cx="692150" cy="730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圆角矩形 8"/>
          <p:cNvSpPr/>
          <p:nvPr/>
        </p:nvSpPr>
        <p:spPr>
          <a:xfrm>
            <a:off x="1689100" y="1628775"/>
            <a:ext cx="1190625" cy="2735263"/>
          </a:xfrm>
          <a:prstGeom prst="roundRect">
            <a:avLst/>
          </a:prstGeom>
          <a:noFill/>
          <a:ln w="22225">
            <a:solidFill>
              <a:srgbClr val="00206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487738" y="1628775"/>
            <a:ext cx="804863" cy="2794000"/>
          </a:xfrm>
          <a:prstGeom prst="roundRect">
            <a:avLst/>
          </a:prstGeom>
          <a:noFill/>
          <a:ln w="2222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66825" y="4899025"/>
            <a:ext cx="34671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小熊和苹果同样多。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Line 16"/>
          <p:cNvSpPr/>
          <p:nvPr/>
        </p:nvSpPr>
        <p:spPr>
          <a:xfrm>
            <a:off x="7899400" y="1909763"/>
            <a:ext cx="360363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36" name="Line 16"/>
          <p:cNvSpPr/>
          <p:nvPr/>
        </p:nvSpPr>
        <p:spPr>
          <a:xfrm>
            <a:off x="7899400" y="2628900"/>
            <a:ext cx="360363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5" name="Line 16"/>
          <p:cNvSpPr/>
          <p:nvPr/>
        </p:nvSpPr>
        <p:spPr>
          <a:xfrm>
            <a:off x="7899400" y="3349625"/>
            <a:ext cx="360363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7" name="Line 16"/>
          <p:cNvSpPr/>
          <p:nvPr/>
        </p:nvSpPr>
        <p:spPr>
          <a:xfrm>
            <a:off x="7899400" y="4068763"/>
            <a:ext cx="360363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1" name="圆角矩形 10"/>
          <p:cNvSpPr/>
          <p:nvPr/>
        </p:nvSpPr>
        <p:spPr>
          <a:xfrm>
            <a:off x="6729413" y="1477963"/>
            <a:ext cx="954088" cy="2940050"/>
          </a:xfrm>
          <a:prstGeom prst="roundRect">
            <a:avLst/>
          </a:prstGeom>
          <a:noFill/>
          <a:ln w="22225">
            <a:solidFill>
              <a:srgbClr val="00206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8439150" y="1452563"/>
            <a:ext cx="914400" cy="3048000"/>
          </a:xfrm>
          <a:prstGeom prst="roundRect">
            <a:avLst/>
          </a:prstGeom>
          <a:noFill/>
          <a:ln w="2222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46825" y="4949825"/>
            <a:ext cx="3862388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小兔和胡萝卜同样多。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40738" y="1477963"/>
            <a:ext cx="912812" cy="628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2800" y="2197100"/>
            <a:ext cx="904875" cy="620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59788" y="2924175"/>
            <a:ext cx="892175" cy="612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5663" y="3619500"/>
            <a:ext cx="892175" cy="612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0" y="153988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8215" name="Picture 9" descr="C:\Users\Administrator\Desktop\2.png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76438" y="1909763"/>
            <a:ext cx="615950" cy="547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16" name="Picture 9" descr="C:\Users\Administrator\Desktop\2.png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87550" y="2892425"/>
            <a:ext cx="615950" cy="547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17" name="Picture 9" descr="C:\Users\Administrator\Desktop\2.png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19313" y="3795713"/>
            <a:ext cx="615950" cy="546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18" name="Picture 7" descr="C:\Users\Administrator\Desktop\图片1.png图片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1975" y="1285875"/>
            <a:ext cx="806450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19" name="Picture 7" descr="C:\Users\Administrator\Desktop\图片1.png图片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9913" y="2049463"/>
            <a:ext cx="806450" cy="915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20" name="Picture 7" descr="C:\Users\Administrator\Desktop\图片1.png图片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3563" y="2924175"/>
            <a:ext cx="806450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21" name="Picture 7" descr="C:\Users\Administrator\Desktop\图片1.png图片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7050" y="3705225"/>
            <a:ext cx="806450" cy="917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500"/>
                            </p:stCondLst>
                            <p:childTnLst>
                              <p:par>
                                <p:cTn id="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500"/>
                            </p:stCondLst>
                            <p:childTnLst>
                              <p:par>
                                <p:cTn id="9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000"/>
                            </p:stCondLst>
                            <p:childTnLst>
                              <p:par>
                                <p:cTn id="9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2" grpId="0"/>
      <p:bldP spid="11" grpId="0" bldLvl="0" animBg="1"/>
      <p:bldP spid="12" grpId="0" bldLvl="0" animBg="1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" name="Line 15"/>
          <p:cNvSpPr>
            <a:spLocks noChangeShapeType="1"/>
          </p:cNvSpPr>
          <p:nvPr/>
        </p:nvSpPr>
        <p:spPr bwMode="auto">
          <a:xfrm>
            <a:off x="7032625" y="3862388"/>
            <a:ext cx="0" cy="525463"/>
          </a:xfrm>
          <a:prstGeom prst="line">
            <a:avLst/>
          </a:prstGeom>
          <a:noFill/>
          <a:ln w="38100">
            <a:solidFill>
              <a:srgbClr val="000000"/>
            </a:solidFill>
            <a:prstDash val="sysDot"/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Line 17"/>
          <p:cNvSpPr>
            <a:spLocks noChangeShapeType="1"/>
          </p:cNvSpPr>
          <p:nvPr/>
        </p:nvSpPr>
        <p:spPr bwMode="auto">
          <a:xfrm>
            <a:off x="9772650" y="3790950"/>
            <a:ext cx="0" cy="596900"/>
          </a:xfrm>
          <a:prstGeom prst="line">
            <a:avLst/>
          </a:prstGeom>
          <a:noFill/>
          <a:ln w="38100">
            <a:solidFill>
              <a:srgbClr val="000000"/>
            </a:solidFill>
            <a:prstDash val="sysDot"/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Text Box 18"/>
          <p:cNvSpPr txBox="1"/>
          <p:nvPr/>
        </p:nvSpPr>
        <p:spPr>
          <a:xfrm>
            <a:off x="11401425" y="3100388"/>
            <a:ext cx="538163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dirty="0">
                <a:solidFill>
                  <a:srgbClr val="FF3399"/>
                </a:solidFill>
                <a:latin typeface="微软雅黑" panose="020B0503020204020204" pitchFamily="34" charset="-122"/>
              </a:rPr>
              <a:t>少</a:t>
            </a:r>
            <a:endParaRPr lang="zh-CN" altLang="en-US" sz="2800" dirty="0">
              <a:solidFill>
                <a:srgbClr val="FF3399"/>
              </a:solidFill>
              <a:latin typeface="微软雅黑" panose="020B0503020204020204" pitchFamily="34" charset="-122"/>
            </a:endParaRPr>
          </a:p>
        </p:txBody>
      </p:sp>
      <p:sp>
        <p:nvSpPr>
          <p:cNvPr id="14" name="Text Box 19"/>
          <p:cNvSpPr txBox="1"/>
          <p:nvPr/>
        </p:nvSpPr>
        <p:spPr>
          <a:xfrm>
            <a:off x="11401425" y="4757738"/>
            <a:ext cx="538163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dirty="0">
                <a:solidFill>
                  <a:srgbClr val="FF3399"/>
                </a:solidFill>
                <a:latin typeface="微软雅黑" panose="020B0503020204020204" pitchFamily="34" charset="-122"/>
              </a:rPr>
              <a:t>多</a:t>
            </a:r>
            <a:endParaRPr lang="zh-CN" altLang="en-US" sz="2800" dirty="0">
              <a:solidFill>
                <a:srgbClr val="FF3399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" name="TextBox 1"/>
          <p:cNvSpPr txBox="1"/>
          <p:nvPr/>
        </p:nvSpPr>
        <p:spPr>
          <a:xfrm>
            <a:off x="468313" y="1400175"/>
            <a:ext cx="5159375" cy="9525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数一数图上小熊和木头的数量，再比一比。</a:t>
            </a:r>
            <a:endParaRPr kumimoji="0" lang="zh-CN" altLang="en-US" sz="2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716713" y="4559300"/>
            <a:ext cx="576263" cy="720725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020050" y="4559300"/>
            <a:ext cx="576263" cy="720725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332913" y="4559300"/>
            <a:ext cx="576263" cy="720725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429875" y="4559300"/>
            <a:ext cx="576263" cy="720725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18" name="Line 17"/>
          <p:cNvSpPr>
            <a:spLocks noChangeShapeType="1"/>
          </p:cNvSpPr>
          <p:nvPr/>
        </p:nvSpPr>
        <p:spPr bwMode="auto">
          <a:xfrm>
            <a:off x="8402638" y="3790950"/>
            <a:ext cx="0" cy="596900"/>
          </a:xfrm>
          <a:prstGeom prst="line">
            <a:avLst/>
          </a:prstGeom>
          <a:noFill/>
          <a:ln w="38100">
            <a:solidFill>
              <a:srgbClr val="000000"/>
            </a:solidFill>
            <a:prstDash val="sysDot"/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228" name="Picture 9" descr="C:\Users\Administrator\Desktop\2.png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4650" y="2944813"/>
            <a:ext cx="615950" cy="547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9" name="Picture 9" descr="C:\Users\Administrator\Desktop\2.png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0050" y="2944813"/>
            <a:ext cx="615950" cy="547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30" name="Picture 9" descr="C:\Users\Administrator\Desktop\2.png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56750" y="2944813"/>
            <a:ext cx="617538" cy="547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42" name="文本框 1"/>
          <p:cNvSpPr txBox="1"/>
          <p:nvPr/>
        </p:nvSpPr>
        <p:spPr>
          <a:xfrm>
            <a:off x="334963" y="2189163"/>
            <a:ext cx="2008187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想一想，还有同样多的事物吗？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43" name="图片 17" descr="玉米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3538" y="3914775"/>
            <a:ext cx="1285875" cy="1738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0" y="153988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2225" y="1570038"/>
            <a:ext cx="4602163" cy="43513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596</Words>
  <Application>WPS 演示</Application>
  <PresentationFormat>自定义</PresentationFormat>
  <Paragraphs>89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4" baseType="lpstr">
      <vt:lpstr>Arial</vt:lpstr>
      <vt:lpstr>宋体</vt:lpstr>
      <vt:lpstr>Wingdings</vt:lpstr>
      <vt:lpstr>Franklin Gothic Medium</vt:lpstr>
      <vt:lpstr>微软雅黑</vt:lpstr>
      <vt:lpstr>黑体</vt:lpstr>
      <vt:lpstr>楷体_GB2312</vt:lpstr>
      <vt:lpstr>楷体</vt:lpstr>
      <vt:lpstr>Times New Roman</vt:lpstr>
      <vt:lpstr>Arial Unicode MS</vt:lpstr>
      <vt:lpstr>Calibri</vt:lpstr>
      <vt:lpstr>新宋体</vt:lpstr>
      <vt:lpstr>Cambria</vt:lpstr>
      <vt:lpstr>Arial</vt:lpstr>
      <vt:lpstr>等线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219</cp:revision>
  <dcterms:created xsi:type="dcterms:W3CDTF">2017-08-03T09:01:00Z</dcterms:created>
  <dcterms:modified xsi:type="dcterms:W3CDTF">2023-09-28T13:11:42Z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B5BFC5F032094DF3A668EBF7FCDE9DFB_13</vt:lpwstr>
  </property>
</Properties>
</file>