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7"/>
  </p:notesMasterIdLst>
  <p:sldIdLst>
    <p:sldId id="256" r:id="rId4"/>
    <p:sldId id="273" r:id="rId5"/>
    <p:sldId id="266" r:id="rId6"/>
    <p:sldId id="274" r:id="rId7"/>
    <p:sldId id="295" r:id="rId8"/>
    <p:sldId id="276" r:id="rId9"/>
    <p:sldId id="279" r:id="rId10"/>
    <p:sldId id="280" r:id="rId11"/>
    <p:sldId id="314" r:id="rId12"/>
    <p:sldId id="282" r:id="rId13"/>
    <p:sldId id="267" r:id="rId14"/>
    <p:sldId id="263" r:id="rId15"/>
    <p:sldId id="320" r:id="rId16"/>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EE6A"/>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897427" y="2169041"/>
            <a:ext cx="4297680" cy="922020"/>
          </a:xfrm>
          <a:prstGeom prst="rect">
            <a:avLst/>
          </a:prstGeom>
          <a:noFill/>
        </p:spPr>
        <p:txBody>
          <a:bodyPr wrap="none" rtlCol="0">
            <a:spAutoFit/>
          </a:bodyPr>
          <a:lstStyle/>
          <a:p>
            <a:r>
              <a:rPr kumimoji="1" lang="zh-CN" altLang="en-US" sz="5400" b="1" dirty="0">
                <a:solidFill>
                  <a:srgbClr val="00B4FF"/>
                </a:solidFill>
              </a:rPr>
              <a:t>分数混合运算</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1" name="组合 50"/>
          <p:cNvGrpSpPr/>
          <p:nvPr/>
        </p:nvGrpSpPr>
        <p:grpSpPr>
          <a:xfrm>
            <a:off x="1356995" y="730250"/>
            <a:ext cx="9478010" cy="1676400"/>
            <a:chOff x="2137" y="1890"/>
            <a:chExt cx="14926" cy="2640"/>
          </a:xfrm>
        </p:grpSpPr>
        <p:sp>
          <p:nvSpPr>
            <p:cNvPr id="3" name="文本框 2"/>
            <p:cNvSpPr txBox="1"/>
            <p:nvPr/>
          </p:nvSpPr>
          <p:spPr>
            <a:xfrm>
              <a:off x="2137" y="1890"/>
              <a:ext cx="14926" cy="2470"/>
            </a:xfrm>
            <a:prstGeom prst="rect">
              <a:avLst/>
            </a:prstGeom>
            <a:noFill/>
          </p:spPr>
          <p:txBody>
            <a:bodyPr wrap="none" rtlCol="0">
              <a:spAutoFit/>
            </a:bodyPr>
            <a:p>
              <a:pPr>
                <a:lnSpc>
                  <a:spcPct val="200000"/>
                </a:lnSpc>
              </a:pPr>
              <a:r>
                <a:rPr lang="zh-CN" altLang="en-US" sz="2400"/>
                <a:t>打一份稿件，甲每小时可以打这份稿件的</a:t>
              </a:r>
              <a:r>
                <a:rPr lang="en-US" altLang="zh-CN" sz="2400"/>
                <a:t>        </a:t>
              </a:r>
              <a:r>
                <a:rPr lang="zh-CN" altLang="en-US" sz="2400"/>
                <a:t>，乙</a:t>
              </a:r>
              <a:r>
                <a:rPr lang="en-US" altLang="zh-CN" sz="2400"/>
                <a:t>2</a:t>
              </a:r>
              <a:r>
                <a:rPr lang="zh-CN" altLang="en-US" sz="2400"/>
                <a:t>小时可以打这份</a:t>
              </a:r>
              <a:endParaRPr lang="zh-CN" altLang="en-US" sz="2400"/>
            </a:p>
            <a:p>
              <a:pPr>
                <a:lnSpc>
                  <a:spcPct val="200000"/>
                </a:lnSpc>
              </a:pPr>
              <a:r>
                <a:rPr lang="zh-CN" altLang="en-US" sz="2400"/>
                <a:t>稿件的</a:t>
              </a:r>
              <a:r>
                <a:rPr lang="en-US" altLang="zh-CN" sz="2400"/>
                <a:t>       </a:t>
              </a:r>
              <a:r>
                <a:rPr lang="zh-CN" altLang="en-US" sz="2400"/>
                <a:t>。现在甲、乙合打了</a:t>
              </a:r>
              <a:r>
                <a:rPr lang="en-US" altLang="zh-CN" sz="2400"/>
                <a:t>3</a:t>
              </a:r>
              <a:r>
                <a:rPr lang="zh-CN" altLang="en-US" sz="2400"/>
                <a:t>小时，共打了这份稿件的几分之几？</a:t>
              </a:r>
              <a:endParaRPr lang="zh-CN" altLang="en-US" sz="2400"/>
            </a:p>
          </p:txBody>
        </p:sp>
        <p:grpSp>
          <p:nvGrpSpPr>
            <p:cNvPr id="4" name="Group 6"/>
            <p:cNvGrpSpPr/>
            <p:nvPr/>
          </p:nvGrpSpPr>
          <p:grpSpPr>
            <a:xfrm>
              <a:off x="11098" y="2270"/>
              <a:ext cx="908" cy="1130"/>
              <a:chOff x="4876" y="2840"/>
              <a:chExt cx="363" cy="452"/>
            </a:xfrm>
          </p:grpSpPr>
          <p:sp>
            <p:nvSpPr>
              <p:cNvPr id="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7" name="Group 6"/>
            <p:cNvGrpSpPr/>
            <p:nvPr/>
          </p:nvGrpSpPr>
          <p:grpSpPr>
            <a:xfrm>
              <a:off x="3934" y="3400"/>
              <a:ext cx="908" cy="1130"/>
              <a:chOff x="4876" y="2840"/>
              <a:chExt cx="363" cy="452"/>
            </a:xfrm>
          </p:grpSpPr>
          <p:sp>
            <p:nvSpPr>
              <p:cNvPr id="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3890645" y="2548890"/>
            <a:ext cx="3362960" cy="718185"/>
            <a:chOff x="8663" y="6300"/>
            <a:chExt cx="5296" cy="1131"/>
          </a:xfrm>
        </p:grpSpPr>
        <p:sp>
          <p:nvSpPr>
            <p:cNvPr id="11" name="文本框 10"/>
            <p:cNvSpPr txBox="1"/>
            <p:nvPr/>
          </p:nvSpPr>
          <p:spPr>
            <a:xfrm>
              <a:off x="8663" y="6405"/>
              <a:ext cx="5297" cy="725"/>
            </a:xfrm>
            <a:prstGeom prst="rect">
              <a:avLst/>
            </a:prstGeom>
            <a:noFill/>
          </p:spPr>
          <p:txBody>
            <a:bodyPr wrap="square" rtlCol="0">
              <a:spAutoFit/>
            </a:bodyPr>
            <a:p>
              <a:pPr algn="l"/>
              <a:r>
                <a:rPr lang="zh-CN" altLang="en-US" sz="2400"/>
                <a:t>（</a:t>
              </a:r>
              <a:r>
                <a:rPr lang="en-US" altLang="zh-CN" sz="2400"/>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2</a:t>
              </a:r>
              <a:r>
                <a:rPr lang="en-US" altLang="zh-CN" sz="2400" dirty="0">
                  <a:latin typeface="+mj-ea"/>
                  <a:ea typeface="+mj-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3</a:t>
              </a:r>
              <a:endParaRPr lang="zh-CN" altLang="en-US" sz="2400"/>
            </a:p>
          </p:txBody>
        </p:sp>
        <p:grpSp>
          <p:nvGrpSpPr>
            <p:cNvPr id="19" name="组合 18"/>
            <p:cNvGrpSpPr/>
            <p:nvPr/>
          </p:nvGrpSpPr>
          <p:grpSpPr>
            <a:xfrm rot="0">
              <a:off x="9028" y="6300"/>
              <a:ext cx="1143" cy="1131"/>
              <a:chOff x="13392" y="7613"/>
              <a:chExt cx="1143" cy="1131"/>
            </a:xfrm>
          </p:grpSpPr>
          <p:sp>
            <p:nvSpPr>
              <p:cNvPr id="18" name="Text Box 7"/>
              <p:cNvSpPr txBox="1"/>
              <p:nvPr/>
            </p:nvSpPr>
            <p:spPr>
              <a:xfrm>
                <a:off x="13392" y="761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21" name="Line 8"/>
              <p:cNvSpPr/>
              <p:nvPr/>
            </p:nvSpPr>
            <p:spPr>
              <a:xfrm>
                <a:off x="13547" y="8088"/>
                <a:ext cx="568" cy="0"/>
              </a:xfrm>
              <a:prstGeom prst="line">
                <a:avLst/>
              </a:prstGeom>
              <a:ln w="22225" cap="flat" cmpd="sng">
                <a:solidFill>
                  <a:schemeClr val="tx1"/>
                </a:solidFill>
                <a:prstDash val="solid"/>
                <a:headEnd type="none" w="med" len="med"/>
                <a:tailEnd type="none" w="med" len="med"/>
              </a:ln>
            </p:spPr>
          </p:sp>
        </p:grpSp>
        <p:grpSp>
          <p:nvGrpSpPr>
            <p:cNvPr id="23" name="Group 6"/>
            <p:cNvGrpSpPr/>
            <p:nvPr/>
          </p:nvGrpSpPr>
          <p:grpSpPr>
            <a:xfrm>
              <a:off x="10313" y="6301"/>
              <a:ext cx="908" cy="1130"/>
              <a:chOff x="4876" y="2840"/>
              <a:chExt cx="363" cy="452"/>
            </a:xfrm>
          </p:grpSpPr>
          <p:sp>
            <p:nvSpPr>
              <p:cNvPr id="2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7" name="组合 26"/>
          <p:cNvGrpSpPr/>
          <p:nvPr/>
        </p:nvGrpSpPr>
        <p:grpSpPr>
          <a:xfrm>
            <a:off x="3691255" y="3328035"/>
            <a:ext cx="3363595" cy="718185"/>
            <a:chOff x="8403" y="6300"/>
            <a:chExt cx="5297" cy="1131"/>
          </a:xfrm>
        </p:grpSpPr>
        <p:sp>
          <p:nvSpPr>
            <p:cNvPr id="28" name="文本框 27"/>
            <p:cNvSpPr txBox="1"/>
            <p:nvPr/>
          </p:nvSpPr>
          <p:spPr>
            <a:xfrm>
              <a:off x="8403" y="6405"/>
              <a:ext cx="5297" cy="725"/>
            </a:xfrm>
            <a:prstGeom prst="rect">
              <a:avLst/>
            </a:prstGeom>
            <a:noFill/>
          </p:spPr>
          <p:txBody>
            <a:bodyPr wrap="square" rtlCol="0">
              <a:spAutoFit/>
            </a:bodyPr>
            <a:p>
              <a:pPr algn="l"/>
              <a:r>
                <a:rPr lang="en-US" altLang="zh-CN" sz="2400"/>
                <a:t>=</a:t>
              </a:r>
              <a:r>
                <a:rPr lang="zh-CN" altLang="en-US" sz="2400"/>
                <a:t>（</a:t>
              </a:r>
              <a:r>
                <a:rPr lang="en-US" altLang="zh-CN" sz="2400"/>
                <a:t>     +     </a:t>
              </a:r>
              <a:r>
                <a:rPr lang="en-US" altLang="zh-CN" sz="2400" dirty="0">
                  <a:latin typeface="+mj-ea"/>
                  <a:ea typeface="+mj-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3</a:t>
              </a:r>
              <a:endParaRPr lang="zh-CN" altLang="en-US" sz="2400"/>
            </a:p>
          </p:txBody>
        </p:sp>
        <p:grpSp>
          <p:nvGrpSpPr>
            <p:cNvPr id="29" name="组合 28"/>
            <p:cNvGrpSpPr/>
            <p:nvPr/>
          </p:nvGrpSpPr>
          <p:grpSpPr>
            <a:xfrm rot="0">
              <a:off x="9028" y="6300"/>
              <a:ext cx="1143" cy="1131"/>
              <a:chOff x="13392" y="7613"/>
              <a:chExt cx="1143" cy="1131"/>
            </a:xfrm>
          </p:grpSpPr>
          <p:sp>
            <p:nvSpPr>
              <p:cNvPr id="30" name="Text Box 7"/>
              <p:cNvSpPr txBox="1"/>
              <p:nvPr/>
            </p:nvSpPr>
            <p:spPr>
              <a:xfrm>
                <a:off x="13392" y="761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31" name="Line 8"/>
              <p:cNvSpPr/>
              <p:nvPr/>
            </p:nvSpPr>
            <p:spPr>
              <a:xfrm>
                <a:off x="13547" y="8088"/>
                <a:ext cx="568" cy="0"/>
              </a:xfrm>
              <a:prstGeom prst="line">
                <a:avLst/>
              </a:prstGeom>
              <a:ln w="22225" cap="flat" cmpd="sng">
                <a:solidFill>
                  <a:schemeClr val="tx1"/>
                </a:solidFill>
                <a:prstDash val="solid"/>
                <a:headEnd type="none" w="med" len="med"/>
                <a:tailEnd type="none" w="med" len="med"/>
              </a:ln>
            </p:spPr>
          </p:sp>
        </p:grpSp>
        <p:grpSp>
          <p:nvGrpSpPr>
            <p:cNvPr id="32" name="Group 6"/>
            <p:cNvGrpSpPr/>
            <p:nvPr/>
          </p:nvGrpSpPr>
          <p:grpSpPr>
            <a:xfrm>
              <a:off x="10170" y="6301"/>
              <a:ext cx="1051" cy="1130"/>
              <a:chOff x="4819" y="2840"/>
              <a:chExt cx="420" cy="452"/>
            </a:xfrm>
          </p:grpSpPr>
          <p:sp>
            <p:nvSpPr>
              <p:cNvPr id="33" name="Text Box 7"/>
              <p:cNvSpPr txBox="1"/>
              <p:nvPr/>
            </p:nvSpPr>
            <p:spPr>
              <a:xfrm>
                <a:off x="4819" y="2840"/>
                <a:ext cx="420"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3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8" name="组合 37"/>
          <p:cNvGrpSpPr/>
          <p:nvPr/>
        </p:nvGrpSpPr>
        <p:grpSpPr>
          <a:xfrm>
            <a:off x="3662680" y="4157980"/>
            <a:ext cx="1677035" cy="718185"/>
            <a:chOff x="8403" y="6300"/>
            <a:chExt cx="2641" cy="1131"/>
          </a:xfrm>
        </p:grpSpPr>
        <p:sp>
          <p:nvSpPr>
            <p:cNvPr id="39" name="文本框 38"/>
            <p:cNvSpPr txBox="1"/>
            <p:nvPr/>
          </p:nvSpPr>
          <p:spPr>
            <a:xfrm>
              <a:off x="8403" y="6405"/>
              <a:ext cx="2641" cy="725"/>
            </a:xfrm>
            <a:prstGeom prst="rect">
              <a:avLst/>
            </a:prstGeom>
            <a:noFill/>
          </p:spPr>
          <p:txBody>
            <a:bodyPr wrap="square" rtlCol="0">
              <a:spAutoFit/>
            </a:bodyPr>
            <a:p>
              <a:pPr algn="l"/>
              <a:r>
                <a:rPr lang="en-US" altLang="zh-CN" sz="2400"/>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3</a:t>
              </a:r>
              <a:endParaRPr lang="zh-CN" altLang="en-US" sz="2400"/>
            </a:p>
          </p:txBody>
        </p:sp>
        <p:grpSp>
          <p:nvGrpSpPr>
            <p:cNvPr id="40" name="组合 39"/>
            <p:cNvGrpSpPr/>
            <p:nvPr/>
          </p:nvGrpSpPr>
          <p:grpSpPr>
            <a:xfrm rot="0">
              <a:off x="9028" y="6300"/>
              <a:ext cx="1143" cy="1131"/>
              <a:chOff x="13392" y="7613"/>
              <a:chExt cx="1143" cy="1131"/>
            </a:xfrm>
          </p:grpSpPr>
          <p:sp>
            <p:nvSpPr>
              <p:cNvPr id="41" name="Text Box 7"/>
              <p:cNvSpPr txBox="1"/>
              <p:nvPr/>
            </p:nvSpPr>
            <p:spPr>
              <a:xfrm>
                <a:off x="13392" y="761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24</a:t>
                </a:r>
                <a:endParaRPr lang="en-US" altLang="zh-CN" sz="2400" dirty="0">
                  <a:solidFill>
                    <a:schemeClr val="tx1"/>
                  </a:solidFill>
                  <a:latin typeface="+mj-ea"/>
                  <a:ea typeface="+mj-ea"/>
                </a:endParaRPr>
              </a:p>
            </p:txBody>
          </p:sp>
          <p:sp>
            <p:nvSpPr>
              <p:cNvPr id="42" name="Line 8"/>
              <p:cNvSpPr/>
              <p:nvPr/>
            </p:nvSpPr>
            <p:spPr>
              <a:xfrm>
                <a:off x="13547" y="8088"/>
                <a:ext cx="568" cy="0"/>
              </a:xfrm>
              <a:prstGeom prst="line">
                <a:avLst/>
              </a:prstGeom>
              <a:ln w="22225" cap="flat" cmpd="sng">
                <a:solidFill>
                  <a:schemeClr val="tx1"/>
                </a:solidFill>
                <a:prstDash val="solid"/>
                <a:headEnd type="none" w="med" len="med"/>
                <a:tailEnd type="none" w="med" len="med"/>
              </a:ln>
            </p:spPr>
          </p:sp>
        </p:grpSp>
      </p:grpSp>
      <p:grpSp>
        <p:nvGrpSpPr>
          <p:cNvPr id="50" name="组合 49"/>
          <p:cNvGrpSpPr/>
          <p:nvPr/>
        </p:nvGrpSpPr>
        <p:grpSpPr>
          <a:xfrm>
            <a:off x="3606800" y="4987925"/>
            <a:ext cx="974725" cy="717550"/>
            <a:chOff x="6785" y="9857"/>
            <a:chExt cx="1535" cy="1130"/>
          </a:xfrm>
        </p:grpSpPr>
        <p:grpSp>
          <p:nvGrpSpPr>
            <p:cNvPr id="46" name="Group 6"/>
            <p:cNvGrpSpPr/>
            <p:nvPr/>
          </p:nvGrpSpPr>
          <p:grpSpPr>
            <a:xfrm rot="0">
              <a:off x="7412" y="9857"/>
              <a:ext cx="908" cy="1130"/>
              <a:chOff x="4828" y="2840"/>
              <a:chExt cx="363" cy="452"/>
            </a:xfrm>
          </p:grpSpPr>
          <p:sp>
            <p:nvSpPr>
              <p:cNvPr id="47"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4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3" name="组合 52"/>
          <p:cNvGrpSpPr/>
          <p:nvPr/>
        </p:nvGrpSpPr>
        <p:grpSpPr>
          <a:xfrm>
            <a:off x="2858770" y="5702935"/>
            <a:ext cx="4126230" cy="717550"/>
            <a:chOff x="6127" y="9025"/>
            <a:chExt cx="6498" cy="1130"/>
          </a:xfrm>
        </p:grpSpPr>
        <p:grpSp>
          <p:nvGrpSpPr>
            <p:cNvPr id="34" name="Group 6"/>
            <p:cNvGrpSpPr/>
            <p:nvPr/>
          </p:nvGrpSpPr>
          <p:grpSpPr>
            <a:xfrm>
              <a:off x="11200" y="9025"/>
              <a:ext cx="908" cy="113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2" name="文本框 51"/>
            <p:cNvSpPr txBox="1"/>
            <p:nvPr/>
          </p:nvSpPr>
          <p:spPr>
            <a:xfrm>
              <a:off x="6127" y="9161"/>
              <a:ext cx="6499" cy="725"/>
            </a:xfrm>
            <a:prstGeom prst="rect">
              <a:avLst/>
            </a:prstGeom>
            <a:noFill/>
          </p:spPr>
          <p:txBody>
            <a:bodyPr wrap="none" rtlCol="0" anchor="t">
              <a:spAutoFit/>
            </a:bodyPr>
            <a:p>
              <a:r>
                <a:rPr lang="zh-CN" altLang="en-US" sz="2400">
                  <a:sym typeface="+mn-ea"/>
                </a:rPr>
                <a:t>答：共打了这份稿件的</a:t>
              </a:r>
              <a:r>
                <a:rPr lang="en-US" altLang="zh-CN" sz="2400">
                  <a:sym typeface="+mn-ea"/>
                </a:rPr>
                <a:t>       </a:t>
              </a:r>
              <a:r>
                <a:rPr lang="zh-CN" altLang="en-US" sz="2400">
                  <a:sym typeface="+mn-ea"/>
                </a:rPr>
                <a:t>。</a:t>
              </a:r>
              <a:endParaRPr lang="zh-CN" altLang="en-US" sz="2400">
                <a:sym typeface="+mn-ea"/>
              </a:endParaRPr>
            </a:p>
          </p:txBody>
        </p:sp>
      </p:grpSp>
      <p:sp>
        <p:nvSpPr>
          <p:cNvPr id="132" name="文本框 1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p:tgtEl>
                                          <p:spTgt spid="27"/>
                                        </p:tgtEl>
                                        <p:attrNameLst>
                                          <p:attrName>ppt_y</p:attrName>
                                        </p:attrNameLst>
                                      </p:cBhvr>
                                      <p:tavLst>
                                        <p:tav tm="0">
                                          <p:val>
                                            <p:strVal val="#ppt_y+#ppt_h*1.125000"/>
                                          </p:val>
                                        </p:tav>
                                        <p:tav tm="100000">
                                          <p:val>
                                            <p:strVal val="#ppt_y"/>
                                          </p:val>
                                        </p:tav>
                                      </p:tavLst>
                                    </p:anim>
                                    <p:animEffect transition="in" filter="wipe(up)">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up)">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p:tgtEl>
                                          <p:spTgt spid="50"/>
                                        </p:tgtEl>
                                        <p:attrNameLst>
                                          <p:attrName>ppt_y</p:attrName>
                                        </p:attrNameLst>
                                      </p:cBhvr>
                                      <p:tavLst>
                                        <p:tav tm="0">
                                          <p:val>
                                            <p:strVal val="#ppt_y+#ppt_h*1.125000"/>
                                          </p:val>
                                        </p:tav>
                                        <p:tav tm="100000">
                                          <p:val>
                                            <p:strVal val="#ppt_y"/>
                                          </p:val>
                                        </p:tav>
                                      </p:tavLst>
                                    </p:anim>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ppt_y</p:attrName>
                                        </p:attrNameLst>
                                      </p:cBhvr>
                                      <p:tavLst>
                                        <p:tav tm="0">
                                          <p:val>
                                            <p:strVal val="#ppt_y+#ppt_h*1.125000"/>
                                          </p:val>
                                        </p:tav>
                                        <p:tav tm="100000">
                                          <p:val>
                                            <p:strVal val="#ppt_y"/>
                                          </p:val>
                                        </p:tav>
                                      </p:tavLst>
                                    </p:anim>
                                    <p:animEffect transition="in" filter="wipe(up)">
                                      <p:cBhvr>
                                        <p:cTn id="3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5" name="矩形 14"/>
          <p:cNvSpPr>
            <a:spLocks noChangeArrowheads="1"/>
          </p:cNvSpPr>
          <p:nvPr/>
        </p:nvSpPr>
        <p:spPr bwMode="auto">
          <a:xfrm>
            <a:off x="4272915" y="1263650"/>
            <a:ext cx="31375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latinLnBrk="1" hangingPunct="1"/>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分数混合运算的顺序</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8" name="组合 27"/>
          <p:cNvGrpSpPr/>
          <p:nvPr/>
        </p:nvGrpSpPr>
        <p:grpSpPr>
          <a:xfrm>
            <a:off x="3139440" y="1699260"/>
            <a:ext cx="5407025" cy="1277620"/>
            <a:chOff x="4944" y="2676"/>
            <a:chExt cx="8515" cy="2012"/>
          </a:xfrm>
        </p:grpSpPr>
        <p:grpSp>
          <p:nvGrpSpPr>
            <p:cNvPr id="21" name="组合 20"/>
            <p:cNvGrpSpPr/>
            <p:nvPr/>
          </p:nvGrpSpPr>
          <p:grpSpPr>
            <a:xfrm>
              <a:off x="5253" y="3446"/>
              <a:ext cx="8206" cy="1242"/>
              <a:chOff x="3120" y="3343"/>
              <a:chExt cx="8206" cy="1242"/>
            </a:xfrm>
          </p:grpSpPr>
          <p:sp>
            <p:nvSpPr>
              <p:cNvPr id="7" name="圆角矩形 6"/>
              <p:cNvSpPr/>
              <p:nvPr/>
            </p:nvSpPr>
            <p:spPr>
              <a:xfrm>
                <a:off x="3120" y="3343"/>
                <a:ext cx="7817"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a:spLocks noChangeArrowheads="1"/>
              </p:cNvSpPr>
              <p:nvPr/>
            </p:nvSpPr>
            <p:spPr bwMode="auto">
              <a:xfrm>
                <a:off x="3266" y="3602"/>
                <a:ext cx="8061" cy="725"/>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latinLnBrk="1" hangingPunct="1"/>
                <a:r>
                  <a:rPr lang="zh-CN" altLang="zh-CN" sz="2400" dirty="0">
                    <a:solidFill>
                      <a:schemeClr val="tx1"/>
                    </a:solidFill>
                    <a:latin typeface="微软雅黑" panose="020B0503020204020204" pitchFamily="34" charset="-122"/>
                    <a:ea typeface="微软雅黑" panose="020B0503020204020204" pitchFamily="34" charset="-122"/>
                  </a:rPr>
                  <a:t>只含乘除时，按从左到右顺序计算</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pic>
          <p:nvPicPr>
            <p:cNvPr id="23" name="图片 22" descr="图片231"/>
            <p:cNvPicPr>
              <a:picLocks noChangeAspect="1"/>
            </p:cNvPicPr>
            <p:nvPr/>
          </p:nvPicPr>
          <p:blipFill>
            <a:blip r:embed="rId2"/>
            <a:stretch>
              <a:fillRect/>
            </a:stretch>
          </p:blipFill>
          <p:spPr>
            <a:xfrm>
              <a:off x="4944" y="2676"/>
              <a:ext cx="1397" cy="1397"/>
            </a:xfrm>
            <a:prstGeom prst="rect">
              <a:avLst/>
            </a:prstGeom>
          </p:spPr>
        </p:pic>
      </p:grpSp>
      <p:grpSp>
        <p:nvGrpSpPr>
          <p:cNvPr id="29" name="组合 28"/>
          <p:cNvGrpSpPr/>
          <p:nvPr/>
        </p:nvGrpSpPr>
        <p:grpSpPr>
          <a:xfrm>
            <a:off x="4262120" y="3002915"/>
            <a:ext cx="3051810" cy="1227455"/>
            <a:chOff x="6692" y="4729"/>
            <a:chExt cx="4806" cy="1933"/>
          </a:xfrm>
        </p:grpSpPr>
        <p:grpSp>
          <p:nvGrpSpPr>
            <p:cNvPr id="20" name="组合 19"/>
            <p:cNvGrpSpPr/>
            <p:nvPr/>
          </p:nvGrpSpPr>
          <p:grpSpPr>
            <a:xfrm>
              <a:off x="7105" y="5420"/>
              <a:ext cx="4393" cy="1242"/>
              <a:chOff x="4735" y="4957"/>
              <a:chExt cx="4393" cy="1242"/>
            </a:xfrm>
          </p:grpSpPr>
          <p:sp>
            <p:nvSpPr>
              <p:cNvPr id="11" name="圆角矩形 10"/>
              <p:cNvSpPr/>
              <p:nvPr/>
            </p:nvSpPr>
            <p:spPr>
              <a:xfrm>
                <a:off x="4735" y="4957"/>
                <a:ext cx="4113"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a:spLocks noChangeArrowheads="1"/>
              </p:cNvSpPr>
              <p:nvPr/>
            </p:nvSpPr>
            <p:spPr bwMode="auto">
              <a:xfrm>
                <a:off x="4928" y="5208"/>
                <a:ext cx="4200" cy="72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latinLnBrk="1" hangingPunct="1"/>
                <a:r>
                  <a:rPr lang="zh-CN" altLang="zh-CN" sz="2400" dirty="0">
                    <a:solidFill>
                      <a:schemeClr val="tx1"/>
                    </a:solidFill>
                    <a:latin typeface="微软雅黑" panose="020B0503020204020204" pitchFamily="34" charset="-122"/>
                    <a:ea typeface="微软雅黑" panose="020B0503020204020204" pitchFamily="34" charset="-122"/>
                  </a:rPr>
                  <a:t>先乘除、后加减</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pic>
          <p:nvPicPr>
            <p:cNvPr id="24" name="图片 23" descr="图片231"/>
            <p:cNvPicPr>
              <a:picLocks noChangeAspect="1"/>
            </p:cNvPicPr>
            <p:nvPr/>
          </p:nvPicPr>
          <p:blipFill>
            <a:blip r:embed="rId2"/>
            <a:stretch>
              <a:fillRect/>
            </a:stretch>
          </p:blipFill>
          <p:spPr>
            <a:xfrm>
              <a:off x="6692" y="4729"/>
              <a:ext cx="1397" cy="1397"/>
            </a:xfrm>
            <a:prstGeom prst="rect">
              <a:avLst/>
            </a:prstGeom>
          </p:spPr>
        </p:pic>
      </p:grpSp>
      <p:grpSp>
        <p:nvGrpSpPr>
          <p:cNvPr id="30" name="组合 29"/>
          <p:cNvGrpSpPr/>
          <p:nvPr/>
        </p:nvGrpSpPr>
        <p:grpSpPr>
          <a:xfrm>
            <a:off x="3969385" y="4203065"/>
            <a:ext cx="3750310" cy="1270635"/>
            <a:chOff x="6251" y="6619"/>
            <a:chExt cx="5906" cy="2001"/>
          </a:xfrm>
        </p:grpSpPr>
        <p:grpSp>
          <p:nvGrpSpPr>
            <p:cNvPr id="22" name="组合 21"/>
            <p:cNvGrpSpPr/>
            <p:nvPr/>
          </p:nvGrpSpPr>
          <p:grpSpPr>
            <a:xfrm>
              <a:off x="6652" y="7378"/>
              <a:ext cx="5505" cy="1242"/>
              <a:chOff x="6309" y="8241"/>
              <a:chExt cx="5505" cy="1242"/>
            </a:xfrm>
          </p:grpSpPr>
          <p:sp>
            <p:nvSpPr>
              <p:cNvPr id="14" name="圆角矩形 13"/>
              <p:cNvSpPr/>
              <p:nvPr/>
            </p:nvSpPr>
            <p:spPr>
              <a:xfrm>
                <a:off x="6309" y="8241"/>
                <a:ext cx="5018"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a:spLocks noChangeArrowheads="1"/>
              </p:cNvSpPr>
              <p:nvPr/>
            </p:nvSpPr>
            <p:spPr bwMode="auto">
              <a:xfrm>
                <a:off x="6508" y="8506"/>
                <a:ext cx="5307"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latinLnBrk="1" hangingPunct="1"/>
                <a:r>
                  <a:rPr lang="zh-CN" altLang="zh-CN" sz="2400" dirty="0">
                    <a:solidFill>
                      <a:schemeClr val="tx1"/>
                    </a:solidFill>
                    <a:latin typeface="微软雅黑" panose="020B0503020204020204" pitchFamily="34" charset="-122"/>
                    <a:ea typeface="微软雅黑" panose="020B0503020204020204" pitchFamily="34" charset="-122"/>
                  </a:rPr>
                  <a:t>有括号先算括号里的</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pic>
          <p:nvPicPr>
            <p:cNvPr id="27" name="图片 26" descr="图片231"/>
            <p:cNvPicPr>
              <a:picLocks noChangeAspect="1"/>
            </p:cNvPicPr>
            <p:nvPr/>
          </p:nvPicPr>
          <p:blipFill>
            <a:blip r:embed="rId2"/>
            <a:stretch>
              <a:fillRect/>
            </a:stretch>
          </p:blipFill>
          <p:spPr>
            <a:xfrm>
              <a:off x="6251" y="6619"/>
              <a:ext cx="1397" cy="1397"/>
            </a:xfrm>
            <a:prstGeom prst="rect">
              <a:avLst/>
            </a:prstGeom>
          </p:spPr>
        </p:pic>
      </p:grpSp>
      <p:pic>
        <p:nvPicPr>
          <p:cNvPr id="31" name="图片 30" descr="图片116"/>
          <p:cNvPicPr>
            <a:picLocks noChangeAspect="1"/>
          </p:cNvPicPr>
          <p:nvPr/>
        </p:nvPicPr>
        <p:blipFill>
          <a:blip r:embed="rId3"/>
          <a:stretch>
            <a:fillRect/>
          </a:stretch>
        </p:blipFill>
        <p:spPr>
          <a:xfrm>
            <a:off x="241300" y="4853305"/>
            <a:ext cx="3060700" cy="16840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par>
                                <p:cTn id="9" presetID="12" presetClass="entr" presetSubtype="4"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ppt_y</p:attrName>
                                        </p:attrNameLst>
                                      </p:cBhvr>
                                      <p:tavLst>
                                        <p:tav tm="0">
                                          <p:val>
                                            <p:strVal val="#ppt_y+#ppt_h*1.125000"/>
                                          </p:val>
                                        </p:tav>
                                        <p:tav tm="100000">
                                          <p:val>
                                            <p:strVal val="#ppt_y"/>
                                          </p:val>
                                        </p:tav>
                                      </p:tavLst>
                                    </p:anim>
                                    <p:animEffect transition="in" filter="wipe(up)">
                                      <p:cBhvr>
                                        <p:cTn id="12" dur="500"/>
                                        <p:tgtEl>
                                          <p:spTgt spid="29"/>
                                        </p:tgtEl>
                                      </p:cBhvr>
                                    </p:animEffect>
                                  </p:childTnLst>
                                </p:cTn>
                              </p:par>
                              <p:par>
                                <p:cTn id="13" presetID="1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ppt_y</p:attrName>
                                        </p:attrNameLst>
                                      </p:cBhvr>
                                      <p:tavLst>
                                        <p:tav tm="0">
                                          <p:val>
                                            <p:strVal val="#ppt_y+#ppt_h*1.125000"/>
                                          </p:val>
                                        </p:tav>
                                        <p:tav tm="100000">
                                          <p:val>
                                            <p:strVal val="#ppt_y"/>
                                          </p:val>
                                        </p:tav>
                                      </p:tavLst>
                                    </p:anim>
                                    <p:animEffect transition="in" filter="wipe(up)">
                                      <p:cBhvr>
                                        <p:cTn id="1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5" name="组合 14"/>
          <p:cNvGrpSpPr/>
          <p:nvPr/>
        </p:nvGrpSpPr>
        <p:grpSpPr>
          <a:xfrm>
            <a:off x="2054225" y="2010410"/>
            <a:ext cx="2978150" cy="674370"/>
            <a:chOff x="3235" y="3166"/>
            <a:chExt cx="4690" cy="1062"/>
          </a:xfrm>
        </p:grpSpPr>
        <p:grpSp>
          <p:nvGrpSpPr>
            <p:cNvPr id="9221" name="Group 21"/>
            <p:cNvGrpSpPr/>
            <p:nvPr/>
          </p:nvGrpSpPr>
          <p:grpSpPr bwMode="auto">
            <a:xfrm>
              <a:off x="3235" y="3166"/>
              <a:ext cx="4691" cy="1062"/>
              <a:chOff x="816" y="2304"/>
              <a:chExt cx="1440" cy="448"/>
            </a:xfrm>
          </p:grpSpPr>
          <p:sp>
            <p:nvSpPr>
              <p:cNvPr id="9297" name="Freeform 22"/>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gradFill rotWithShape="1">
                <a:gsLst>
                  <a:gs pos="0">
                    <a:srgbClr val="000000"/>
                  </a:gs>
                  <a:gs pos="100000">
                    <a:srgbClr val="000000"/>
                  </a:gs>
                </a:gsLst>
                <a:lin ang="2700000" scaled="1"/>
              </a:gra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9298" name="Rectangle 23"/>
              <p:cNvSpPr>
                <a:spLocks noChangeArrowheads="1"/>
              </p:cNvSpPr>
              <p:nvPr/>
            </p:nvSpPr>
            <p:spPr bwMode="gray">
              <a:xfrm>
                <a:off x="816" y="2304"/>
                <a:ext cx="1440" cy="393"/>
              </a:xfrm>
              <a:prstGeom prst="rect">
                <a:avLst/>
              </a:prstGeom>
              <a:solidFill>
                <a:srgbClr val="5AAB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pPr algn="ctr"/>
                <a:endParaRPr lang="en-US" altLang="zh-CN" sz="1800">
                  <a:solidFill>
                    <a:schemeClr val="bg1"/>
                  </a:solidFill>
                  <a:latin typeface="Arial" panose="020B0604020202020204" pitchFamily="34" charset="0"/>
                </a:endParaRPr>
              </a:p>
            </p:txBody>
          </p:sp>
        </p:grpSp>
        <p:sp>
          <p:nvSpPr>
            <p:cNvPr id="9" name="文本框 8"/>
            <p:cNvSpPr txBox="1"/>
            <p:nvPr/>
          </p:nvSpPr>
          <p:spPr>
            <a:xfrm>
              <a:off x="4035" y="3259"/>
              <a:ext cx="3091"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203</a:t>
              </a:r>
              <a:r>
                <a:rPr lang="en-US" altLang="zh-CN" sz="2400">
                  <a:latin typeface="宋体" panose="02010600030101010101" pitchFamily="2" charset="-122"/>
                  <a:ea typeface="宋体" panose="02010600030101010101" pitchFamily="2"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135÷9</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6705600" y="2010410"/>
            <a:ext cx="2978150" cy="674370"/>
            <a:chOff x="10560" y="3166"/>
            <a:chExt cx="4690" cy="1062"/>
          </a:xfrm>
        </p:grpSpPr>
        <p:grpSp>
          <p:nvGrpSpPr>
            <p:cNvPr id="9222" name="Group 24"/>
            <p:cNvGrpSpPr/>
            <p:nvPr/>
          </p:nvGrpSpPr>
          <p:grpSpPr bwMode="auto">
            <a:xfrm>
              <a:off x="10560" y="3166"/>
              <a:ext cx="4691" cy="1062"/>
              <a:chOff x="816" y="2304"/>
              <a:chExt cx="1440" cy="448"/>
            </a:xfrm>
          </p:grpSpPr>
          <p:sp>
            <p:nvSpPr>
              <p:cNvPr id="9295" name="Freeform 25"/>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gradFill rotWithShape="1">
                <a:gsLst>
                  <a:gs pos="0">
                    <a:srgbClr val="000000"/>
                  </a:gs>
                  <a:gs pos="100000">
                    <a:srgbClr val="000000"/>
                  </a:gs>
                </a:gsLst>
                <a:lin ang="2700000" scaled="1"/>
              </a:gra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9296" name="Rectangle 26"/>
              <p:cNvSpPr>
                <a:spLocks noChangeArrowheads="1"/>
              </p:cNvSpPr>
              <p:nvPr/>
            </p:nvSpPr>
            <p:spPr bwMode="gray">
              <a:xfrm>
                <a:off x="816" y="2304"/>
                <a:ext cx="1440" cy="393"/>
              </a:xfrm>
              <a:prstGeom prst="rect">
                <a:avLst/>
              </a:prstGeom>
              <a:solidFill>
                <a:srgbClr val="C9C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pPr algn="ctr"/>
                <a:endParaRPr lang="en-US" altLang="zh-CN" sz="1800">
                  <a:solidFill>
                    <a:schemeClr val="bg1"/>
                  </a:solidFill>
                  <a:latin typeface="Arial" panose="020B0604020202020204" pitchFamily="34" charset="0"/>
                </a:endParaRPr>
              </a:p>
            </p:txBody>
          </p:sp>
        </p:grpSp>
        <p:sp>
          <p:nvSpPr>
            <p:cNvPr id="10" name="文本框 9"/>
            <p:cNvSpPr txBox="1"/>
            <p:nvPr/>
          </p:nvSpPr>
          <p:spPr>
            <a:xfrm>
              <a:off x="11991" y="3278"/>
              <a:ext cx="182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Arial" panose="020B0604020202020204" pitchFamily="34" charset="0"/>
                  <a:ea typeface="微软雅黑" panose="020B0503020204020204" pitchFamily="34" charset="-122"/>
                  <a:cs typeface="微软雅黑" panose="020B0503020204020204" pitchFamily="34" charset="-122"/>
                </a:rPr>
                <a:t>×9</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2054225" y="3566795"/>
            <a:ext cx="2978150" cy="674370"/>
            <a:chOff x="3235" y="5617"/>
            <a:chExt cx="4690" cy="1062"/>
          </a:xfrm>
        </p:grpSpPr>
        <p:grpSp>
          <p:nvGrpSpPr>
            <p:cNvPr id="9224" name="Group 30"/>
            <p:cNvGrpSpPr/>
            <p:nvPr/>
          </p:nvGrpSpPr>
          <p:grpSpPr bwMode="auto">
            <a:xfrm>
              <a:off x="3235" y="5617"/>
              <a:ext cx="4691" cy="1062"/>
              <a:chOff x="816" y="2304"/>
              <a:chExt cx="1440" cy="448"/>
            </a:xfrm>
          </p:grpSpPr>
          <p:sp>
            <p:nvSpPr>
              <p:cNvPr id="9291" name="Freeform 31"/>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gradFill rotWithShape="1">
                <a:gsLst>
                  <a:gs pos="0">
                    <a:srgbClr val="000000"/>
                  </a:gs>
                  <a:gs pos="100000">
                    <a:srgbClr val="000000"/>
                  </a:gs>
                </a:gsLst>
                <a:lin ang="2700000" scaled="1"/>
              </a:gra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9292" name="Rectangle 32"/>
              <p:cNvSpPr>
                <a:spLocks noChangeArrowheads="1"/>
              </p:cNvSpPr>
              <p:nvPr/>
            </p:nvSpPr>
            <p:spPr bwMode="gray">
              <a:xfrm>
                <a:off x="816" y="2304"/>
                <a:ext cx="1440" cy="393"/>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pPr algn="ctr"/>
                <a:endParaRPr lang="en-US" altLang="zh-CN" sz="1800">
                  <a:solidFill>
                    <a:schemeClr val="bg1"/>
                  </a:solidFill>
                  <a:latin typeface="Arial" panose="020B0604020202020204" pitchFamily="34" charset="0"/>
                </a:endParaRPr>
              </a:p>
            </p:txBody>
          </p:sp>
        </p:grpSp>
        <p:sp>
          <p:nvSpPr>
            <p:cNvPr id="11" name="文本框 10"/>
            <p:cNvSpPr txBox="1"/>
            <p:nvPr/>
          </p:nvSpPr>
          <p:spPr>
            <a:xfrm>
              <a:off x="3779" y="5693"/>
              <a:ext cx="360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75+360÷20+5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6503670" y="3566795"/>
            <a:ext cx="3586480" cy="674370"/>
            <a:chOff x="10242" y="5617"/>
            <a:chExt cx="5648" cy="1062"/>
          </a:xfrm>
        </p:grpSpPr>
        <p:grpSp>
          <p:nvGrpSpPr>
            <p:cNvPr id="9223" name="Group 27"/>
            <p:cNvGrpSpPr/>
            <p:nvPr/>
          </p:nvGrpSpPr>
          <p:grpSpPr bwMode="auto">
            <a:xfrm>
              <a:off x="10560" y="5617"/>
              <a:ext cx="5173" cy="1062"/>
              <a:chOff x="816" y="2304"/>
              <a:chExt cx="1440" cy="448"/>
            </a:xfrm>
          </p:grpSpPr>
          <p:sp>
            <p:nvSpPr>
              <p:cNvPr id="9293" name="Freeform 28"/>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gradFill rotWithShape="1">
                <a:gsLst>
                  <a:gs pos="0">
                    <a:srgbClr val="000000"/>
                  </a:gs>
                  <a:gs pos="100000">
                    <a:srgbClr val="000000"/>
                  </a:gs>
                </a:gsLst>
                <a:lin ang="2700000" scaled="1"/>
              </a:gra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189" name="Rectangle 29"/>
              <p:cNvSpPr>
                <a:spLocks noChangeArrowheads="1"/>
              </p:cNvSpPr>
              <p:nvPr/>
            </p:nvSpPr>
            <p:spPr bwMode="gray">
              <a:xfrm>
                <a:off x="816" y="2304"/>
                <a:ext cx="1440" cy="393"/>
              </a:xfrm>
              <a:prstGeom prst="rect">
                <a:avLst/>
              </a:prstGeom>
              <a:solidFill>
                <a:srgbClr val="00B0F0"/>
              </a:solidFill>
              <a:ln w="9525" algn="ctr">
                <a:noFill/>
                <a:miter lim="800000"/>
              </a:ln>
              <a:effectLst/>
            </p:spPr>
            <p:txBody>
              <a:bodyPr wrap="none" anchor="ctr"/>
              <a:p>
                <a:pPr algn="ctr">
                  <a:defRPr/>
                </a:pPr>
                <a:endParaRPr lang="en-US" altLang="zh-CN" sz="1800" dirty="0">
                  <a:solidFill>
                    <a:schemeClr val="bg1"/>
                  </a:solidFill>
                  <a:latin typeface="Arial" panose="020B0604020202020204" pitchFamily="34" charset="0"/>
                  <a:ea typeface="宋体" panose="02010600030101010101" pitchFamily="2" charset="-122"/>
                </a:endParaRPr>
              </a:p>
            </p:txBody>
          </p:sp>
        </p:grpSp>
        <p:sp>
          <p:nvSpPr>
            <p:cNvPr id="12" name="文本框 11"/>
            <p:cNvSpPr txBox="1"/>
            <p:nvPr/>
          </p:nvSpPr>
          <p:spPr>
            <a:xfrm>
              <a:off x="10242" y="5715"/>
              <a:ext cx="564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75+360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a:t>
              </a:r>
              <a:r>
                <a:rPr lang="en-US" altLang="zh-CN" sz="2400">
                  <a:latin typeface="宋体" panose="02010600030101010101" pitchFamily="2" charset="-122"/>
                  <a:ea typeface="宋体" panose="02010600030101010101" pitchFamily="2"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2054225" y="5227320"/>
            <a:ext cx="2978150" cy="674370"/>
            <a:chOff x="3235" y="8232"/>
            <a:chExt cx="4690" cy="1062"/>
          </a:xfrm>
        </p:grpSpPr>
        <p:grpSp>
          <p:nvGrpSpPr>
            <p:cNvPr id="6" name="Group 30"/>
            <p:cNvGrpSpPr/>
            <p:nvPr/>
          </p:nvGrpSpPr>
          <p:grpSpPr bwMode="auto">
            <a:xfrm>
              <a:off x="3235" y="8232"/>
              <a:ext cx="4691" cy="1062"/>
              <a:chOff x="816" y="2304"/>
              <a:chExt cx="1440" cy="448"/>
            </a:xfrm>
          </p:grpSpPr>
          <p:sp>
            <p:nvSpPr>
              <p:cNvPr id="7" name="Freeform 31"/>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gradFill rotWithShape="1">
                <a:gsLst>
                  <a:gs pos="0">
                    <a:srgbClr val="000000"/>
                  </a:gs>
                  <a:gs pos="100000">
                    <a:srgbClr val="000000"/>
                  </a:gs>
                </a:gsLst>
                <a:lin ang="2700000" scaled="1"/>
              </a:gra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8" name="Rectangle 32"/>
              <p:cNvSpPr>
                <a:spLocks noChangeArrowheads="1"/>
              </p:cNvSpPr>
              <p:nvPr/>
            </p:nvSpPr>
            <p:spPr bwMode="gray">
              <a:xfrm>
                <a:off x="816" y="2304"/>
                <a:ext cx="1440" cy="39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pPr algn="ctr"/>
                <a:endParaRPr lang="en-US" altLang="zh-CN" sz="1800">
                  <a:solidFill>
                    <a:schemeClr val="bg1"/>
                  </a:solidFill>
                  <a:latin typeface="Arial" panose="020B0604020202020204" pitchFamily="34" charset="0"/>
                </a:endParaRPr>
              </a:p>
            </p:txBody>
          </p:sp>
        </p:grpSp>
        <p:sp>
          <p:nvSpPr>
            <p:cNvPr id="13" name="文本框 12"/>
            <p:cNvSpPr txBox="1"/>
            <p:nvPr/>
          </p:nvSpPr>
          <p:spPr>
            <a:xfrm>
              <a:off x="3298" y="8288"/>
              <a:ext cx="456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75+360÷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6705600" y="5227320"/>
            <a:ext cx="2978150" cy="674370"/>
            <a:chOff x="10560" y="8232"/>
            <a:chExt cx="4690" cy="1062"/>
          </a:xfrm>
        </p:grpSpPr>
        <p:grpSp>
          <p:nvGrpSpPr>
            <p:cNvPr id="3" name="Group 27"/>
            <p:cNvGrpSpPr/>
            <p:nvPr/>
          </p:nvGrpSpPr>
          <p:grpSpPr bwMode="auto">
            <a:xfrm>
              <a:off x="10560" y="8232"/>
              <a:ext cx="4691" cy="1062"/>
              <a:chOff x="816" y="2304"/>
              <a:chExt cx="1440" cy="448"/>
            </a:xfrm>
          </p:grpSpPr>
          <p:sp>
            <p:nvSpPr>
              <p:cNvPr id="4" name="Freeform 28"/>
              <p:cNvSpPr/>
              <p:nvPr/>
            </p:nvSpPr>
            <p:spPr bwMode="gray">
              <a:xfrm>
                <a:off x="901" y="2562"/>
                <a:ext cx="1270" cy="190"/>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gradFill rotWithShape="1">
                <a:gsLst>
                  <a:gs pos="0">
                    <a:srgbClr val="000000"/>
                  </a:gs>
                  <a:gs pos="100000">
                    <a:srgbClr val="000000"/>
                  </a:gs>
                </a:gsLst>
                <a:lin ang="2700000" scaled="1"/>
              </a:gradFill>
              <a:ln>
                <a:noFill/>
              </a:ln>
              <a:extLst>
                <a:ext uri="{91240B29-F687-4F45-9708-019B960494DF}">
                  <a14:hiddenLine xmlns:a14="http://schemas.microsoft.com/office/drawing/2010/main" w="0">
                    <a:solidFill>
                      <a:srgbClr val="000000"/>
                    </a:solidFill>
                    <a:round/>
                  </a14:hiddenLine>
                </a:ext>
              </a:extLst>
            </p:spPr>
            <p:txBody>
              <a:bodyPr/>
              <a:p>
                <a:endParaRPr lang="zh-CN" altLang="en-US" sz="1800"/>
              </a:p>
            </p:txBody>
          </p:sp>
          <p:sp>
            <p:nvSpPr>
              <p:cNvPr id="5" name="Rectangle 29"/>
              <p:cNvSpPr>
                <a:spLocks noChangeArrowheads="1"/>
              </p:cNvSpPr>
              <p:nvPr/>
            </p:nvSpPr>
            <p:spPr bwMode="gray">
              <a:xfrm>
                <a:off x="816" y="2304"/>
                <a:ext cx="1440" cy="393"/>
              </a:xfrm>
              <a:prstGeom prst="rect">
                <a:avLst/>
              </a:prstGeom>
              <a:solidFill>
                <a:schemeClr val="accent3">
                  <a:lumMod val="60000"/>
                  <a:lumOff val="40000"/>
                </a:schemeClr>
              </a:solidFill>
              <a:ln w="9525" algn="ctr">
                <a:noFill/>
                <a:miter lim="800000"/>
              </a:ln>
              <a:effectLst/>
            </p:spPr>
            <p:txBody>
              <a:bodyPr wrap="none" anchor="ctr"/>
              <a:p>
                <a:pPr algn="ctr">
                  <a:defRPr/>
                </a:pPr>
                <a:endParaRPr lang="en-US" altLang="zh-CN" sz="1800" dirty="0">
                  <a:solidFill>
                    <a:schemeClr val="bg1"/>
                  </a:solidFill>
                  <a:latin typeface="Arial" panose="020B0604020202020204" pitchFamily="34" charset="0"/>
                  <a:ea typeface="宋体" panose="02010600030101010101" pitchFamily="2" charset="-122"/>
                </a:endParaRPr>
              </a:p>
            </p:txBody>
          </p:sp>
        </p:grpSp>
        <p:sp>
          <p:nvSpPr>
            <p:cNvPr id="14" name="文本框 13"/>
            <p:cNvSpPr txBox="1"/>
            <p:nvPr/>
          </p:nvSpPr>
          <p:spPr>
            <a:xfrm>
              <a:off x="10808" y="8335"/>
              <a:ext cx="416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720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÷30+420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文本框 20"/>
          <p:cNvSpPr txBox="1"/>
          <p:nvPr/>
        </p:nvSpPr>
        <p:spPr>
          <a:xfrm>
            <a:off x="2746375" y="871855"/>
            <a:ext cx="5059680" cy="645160"/>
          </a:xfrm>
          <a:prstGeom prst="rect">
            <a:avLst/>
          </a:prstGeom>
          <a:noFill/>
        </p:spPr>
        <p:txBody>
          <a:bodyPr wrap="none" rtlCol="0" anchor="t">
            <a:spAutoFit/>
          </a:bodyPr>
          <a:p>
            <a:pPr algn="l" eaLnBrk="1" latinLnBrk="1" hangingPunct="1">
              <a:lnSpc>
                <a:spcPct val="150000"/>
              </a:lnSpc>
            </a:pPr>
            <a:r>
              <a:rPr lang="zh-CN" altLang="zh-CN" sz="2400" dirty="0">
                <a:latin typeface="微软雅黑" panose="020B0503020204020204" pitchFamily="34" charset="-122"/>
                <a:ea typeface="微软雅黑" panose="020B0503020204020204" pitchFamily="34" charset="-122"/>
                <a:cs typeface="宋体" panose="02010600030101010101" pitchFamily="2" charset="-122"/>
                <a:sym typeface="+mn-ea"/>
              </a:rPr>
              <a:t>不计算，</a:t>
            </a:r>
            <a:r>
              <a:rPr lang="zh-CN" altLang="zh-CN" sz="2400" dirty="0">
                <a:latin typeface="微软雅黑" panose="020B0503020204020204" pitchFamily="34" charset="-122"/>
                <a:ea typeface="微软雅黑" panose="020B0503020204020204" pitchFamily="34" charset="-122"/>
                <a:cs typeface="宋体" panose="02010600030101010101" pitchFamily="2" charset="-122"/>
                <a:sym typeface="+mn-ea"/>
              </a:rPr>
              <a:t>说出下面各题的运算顺序。</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ppt_x</p:attrName>
                                        </p:attrNameLst>
                                      </p:cBhvr>
                                      <p:tavLst>
                                        <p:tav tm="0">
                                          <p:val>
                                            <p:fltVal val="0.5"/>
                                          </p:val>
                                        </p:tav>
                                        <p:tav tm="100000">
                                          <p:val>
                                            <p:strVal val="#ppt_x"/>
                                          </p:val>
                                        </p:tav>
                                      </p:tavLst>
                                    </p:anim>
                                    <p:anim calcmode="lin" valueType="num">
                                      <p:cBhvr>
                                        <p:cTn id="16" dur="5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 calcmode="lin" valueType="num">
                                      <p:cBhvr>
                                        <p:cTn id="21" dur="500" fill="hold"/>
                                        <p:tgtEl>
                                          <p:spTgt spid="18"/>
                                        </p:tgtEl>
                                        <p:attrNameLst>
                                          <p:attrName>ppt_x</p:attrName>
                                        </p:attrNameLst>
                                      </p:cBhvr>
                                      <p:tavLst>
                                        <p:tav tm="0">
                                          <p:val>
                                            <p:fltVal val="0.5"/>
                                          </p:val>
                                        </p:tav>
                                        <p:tav tm="100000">
                                          <p:val>
                                            <p:strVal val="#ppt_x"/>
                                          </p:val>
                                        </p:tav>
                                      </p:tavLst>
                                    </p:anim>
                                    <p:anim calcmode="lin" valueType="num">
                                      <p:cBhvr>
                                        <p:cTn id="22" dur="500" fill="hold"/>
                                        <p:tgtEl>
                                          <p:spTgt spid="18"/>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500"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 calcmode="lin" valueType="num">
                                      <p:cBhvr>
                                        <p:cTn id="33" dur="500" fill="hold"/>
                                        <p:tgtEl>
                                          <p:spTgt spid="20"/>
                                        </p:tgtEl>
                                        <p:attrNameLst>
                                          <p:attrName>ppt_x</p:attrName>
                                        </p:attrNameLst>
                                      </p:cBhvr>
                                      <p:tavLst>
                                        <p:tav tm="0">
                                          <p:val>
                                            <p:fltVal val="0.5"/>
                                          </p:val>
                                        </p:tav>
                                        <p:tav tm="100000">
                                          <p:val>
                                            <p:strVal val="#ppt_x"/>
                                          </p:val>
                                        </p:tav>
                                      </p:tavLst>
                                    </p:anim>
                                    <p:anim calcmode="lin" valueType="num">
                                      <p:cBhvr>
                                        <p:cTn id="34" dur="50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500"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 calcmode="lin" valueType="num">
                                      <p:cBhvr>
                                        <p:cTn id="39" dur="500" fill="hold"/>
                                        <p:tgtEl>
                                          <p:spTgt spid="17"/>
                                        </p:tgtEl>
                                        <p:attrNameLst>
                                          <p:attrName>ppt_x</p:attrName>
                                        </p:attrNameLst>
                                      </p:cBhvr>
                                      <p:tavLst>
                                        <p:tav tm="0">
                                          <p:val>
                                            <p:fltVal val="0.5"/>
                                          </p:val>
                                        </p:tav>
                                        <p:tav tm="100000">
                                          <p:val>
                                            <p:strVal val="#ppt_x"/>
                                          </p:val>
                                        </p:tav>
                                      </p:tavLst>
                                    </p:anim>
                                    <p:anim calcmode="lin" valueType="num">
                                      <p:cBhvr>
                                        <p:cTn id="40"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0242" name="Picture 17" descr="C:\Users\Administrator\Desktop\360截图20220628214945893.jpg360截图20220628214945893"/>
          <p:cNvPicPr>
            <a:picLocks noChangeAspect="1"/>
          </p:cNvPicPr>
          <p:nvPr/>
        </p:nvPicPr>
        <p:blipFill>
          <a:blip r:embed="rId2"/>
          <a:srcRect/>
          <a:stretch>
            <a:fillRect/>
          </a:stretch>
        </p:blipFill>
        <p:spPr>
          <a:xfrm>
            <a:off x="3864610" y="1272540"/>
            <a:ext cx="3857625" cy="2924175"/>
          </a:xfrm>
          <a:prstGeom prst="rect">
            <a:avLst/>
          </a:prstGeom>
          <a:noFill/>
          <a:ln w="9525">
            <a:noFill/>
          </a:ln>
        </p:spPr>
      </p:pic>
      <p:grpSp>
        <p:nvGrpSpPr>
          <p:cNvPr id="7" name="组合 6"/>
          <p:cNvGrpSpPr/>
          <p:nvPr/>
        </p:nvGrpSpPr>
        <p:grpSpPr>
          <a:xfrm>
            <a:off x="7891145" y="1498600"/>
            <a:ext cx="2279015" cy="1047750"/>
            <a:chOff x="3883" y="7203"/>
            <a:chExt cx="3589" cy="1650"/>
          </a:xfrm>
        </p:grpSpPr>
        <p:sp>
          <p:nvSpPr>
            <p:cNvPr id="6" name="圆角矩形标注 5"/>
            <p:cNvSpPr/>
            <p:nvPr/>
          </p:nvSpPr>
          <p:spPr>
            <a:xfrm>
              <a:off x="3883" y="7203"/>
              <a:ext cx="3300" cy="1651"/>
            </a:xfrm>
            <a:prstGeom prst="wedgeRoundRectCallout">
              <a:avLst>
                <a:gd name="adj1" fmla="val -64727"/>
                <a:gd name="adj2" fmla="val -19836"/>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096" y="7375"/>
              <a:ext cx="3376" cy="1307"/>
            </a:xfrm>
            <a:prstGeom prst="rect">
              <a:avLst/>
            </a:prstGeom>
            <a:noFill/>
          </p:spPr>
          <p:txBody>
            <a:bodyPr wrap="squar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每次吃</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半片</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每天吃</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1267460" y="2210435"/>
            <a:ext cx="2143760" cy="1048385"/>
            <a:chOff x="3876" y="7203"/>
            <a:chExt cx="3376" cy="1651"/>
          </a:xfrm>
        </p:grpSpPr>
        <p:sp>
          <p:nvSpPr>
            <p:cNvPr id="10" name="圆角矩形标注 9"/>
            <p:cNvSpPr/>
            <p:nvPr/>
          </p:nvSpPr>
          <p:spPr>
            <a:xfrm>
              <a:off x="3883" y="7203"/>
              <a:ext cx="3300" cy="1651"/>
            </a:xfrm>
            <a:prstGeom prst="wedgeRoundRectCallout">
              <a:avLst>
                <a:gd name="adj1" fmla="val 62727"/>
                <a:gd name="adj2" fmla="val -2150"/>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876" y="7375"/>
              <a:ext cx="3376" cy="1307"/>
            </a:xfrm>
            <a:prstGeom prst="rect">
              <a:avLst/>
            </a:prstGeom>
            <a:noFill/>
          </p:spPr>
          <p:txBody>
            <a:bodyPr wrap="square" rtlCol="0" anchor="t">
              <a:spAutoFit/>
            </a:bodyPr>
            <a:p>
              <a:pPr algn="ct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这盒药共</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片</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可以吃</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几天</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4437380" y="4875530"/>
            <a:ext cx="3589020" cy="786130"/>
            <a:chOff x="6732" y="8173"/>
            <a:chExt cx="5652" cy="1238"/>
          </a:xfrm>
        </p:grpSpPr>
        <p:sp>
          <p:nvSpPr>
            <p:cNvPr id="48" name="圆角矩形标注 47"/>
            <p:cNvSpPr/>
            <p:nvPr/>
          </p:nvSpPr>
          <p:spPr>
            <a:xfrm>
              <a:off x="6732" y="8173"/>
              <a:ext cx="5653" cy="1239"/>
            </a:xfrm>
            <a:prstGeom prst="wedgeRoundRectCallout">
              <a:avLst>
                <a:gd name="adj1" fmla="val -61270"/>
                <a:gd name="adj2" fmla="val -6174"/>
                <a:gd name="adj3" fmla="val 16667"/>
              </a:avLst>
            </a:prstGeom>
            <a:solidFill>
              <a:srgbClr val="92D050"/>
            </a:solidFill>
            <a:ln w="22225">
              <a:solidFill>
                <a:srgbClr val="FF0000"/>
              </a:solid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6816" y="8430"/>
              <a:ext cx="556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你知道了哪些数学信息？</a:t>
              </a:r>
              <a:endParaRPr lang="zh-CN" altLang="en-US" sz="2400">
                <a:latin typeface="微软雅黑" panose="020B0503020204020204" pitchFamily="34" charset="-122"/>
                <a:ea typeface="微软雅黑" panose="020B0503020204020204" pitchFamily="34" charset="-122"/>
              </a:endParaRPr>
            </a:p>
          </p:txBody>
        </p:sp>
      </p:grpSp>
      <p:pic>
        <p:nvPicPr>
          <p:cNvPr id="14" name="图片 13" descr="20e53c5f-9bb8-437d-9846-55c97ed618e6"/>
          <p:cNvPicPr>
            <a:picLocks noChangeAspect="1"/>
          </p:cNvPicPr>
          <p:nvPr/>
        </p:nvPicPr>
        <p:blipFill>
          <a:blip r:embed="rId3"/>
          <a:stretch>
            <a:fillRect/>
          </a:stretch>
        </p:blipFill>
        <p:spPr>
          <a:xfrm flipH="1">
            <a:off x="1930400" y="4344670"/>
            <a:ext cx="1694815" cy="16948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2345690" y="1222375"/>
            <a:ext cx="3366135" cy="691515"/>
            <a:chOff x="3883" y="7203"/>
            <a:chExt cx="5301" cy="1089"/>
          </a:xfrm>
        </p:grpSpPr>
        <p:sp>
          <p:nvSpPr>
            <p:cNvPr id="6" name="圆角矩形标注 5"/>
            <p:cNvSpPr/>
            <p:nvPr/>
          </p:nvSpPr>
          <p:spPr>
            <a:xfrm>
              <a:off x="3883" y="7203"/>
              <a:ext cx="5301" cy="1089"/>
            </a:xfrm>
            <a:prstGeom prst="wedgeRoundRectCallout">
              <a:avLst>
                <a:gd name="adj1" fmla="val 49452"/>
                <a:gd name="adj2" fmla="val 22727"/>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096" y="7375"/>
              <a:ext cx="5018" cy="725"/>
            </a:xfrm>
            <a:prstGeom prst="rect">
              <a:avLst/>
            </a:prstGeom>
            <a:noFill/>
          </p:spPr>
          <p:txBody>
            <a:bodyPr wrap="squar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每次吃</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半片</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每天吃</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5803900" y="1216660"/>
            <a:ext cx="4132580" cy="690245"/>
            <a:chOff x="3876" y="7203"/>
            <a:chExt cx="6508" cy="1087"/>
          </a:xfrm>
        </p:grpSpPr>
        <p:sp>
          <p:nvSpPr>
            <p:cNvPr id="10" name="圆角矩形标注 9"/>
            <p:cNvSpPr/>
            <p:nvPr/>
          </p:nvSpPr>
          <p:spPr>
            <a:xfrm>
              <a:off x="3883" y="7203"/>
              <a:ext cx="6500" cy="1087"/>
            </a:xfrm>
            <a:prstGeom prst="wedgeRoundRectCallout">
              <a:avLst>
                <a:gd name="adj1" fmla="val 49723"/>
                <a:gd name="adj2" fmla="val 20009"/>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876" y="7375"/>
              <a:ext cx="6508" cy="725"/>
            </a:xfrm>
            <a:prstGeom prst="rect">
              <a:avLst/>
            </a:prstGeom>
            <a:noFill/>
          </p:spPr>
          <p:txBody>
            <a:bodyPr wrap="squar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这盒药共</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片</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可以吃</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几天</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638175" y="3133090"/>
            <a:ext cx="3170555" cy="699770"/>
            <a:chOff x="1005" y="4934"/>
            <a:chExt cx="4993" cy="1102"/>
          </a:xfrm>
        </p:grpSpPr>
        <p:grpSp>
          <p:nvGrpSpPr>
            <p:cNvPr id="25" name="组合 24"/>
            <p:cNvGrpSpPr/>
            <p:nvPr/>
          </p:nvGrpSpPr>
          <p:grpSpPr>
            <a:xfrm>
              <a:off x="1005" y="4934"/>
              <a:ext cx="4993" cy="1102"/>
              <a:chOff x="1005" y="4934"/>
              <a:chExt cx="4993" cy="1102"/>
            </a:xfrm>
          </p:grpSpPr>
          <p:sp>
            <p:nvSpPr>
              <p:cNvPr id="18" name="圆角矩形 17"/>
              <p:cNvSpPr/>
              <p:nvPr/>
            </p:nvSpPr>
            <p:spPr>
              <a:xfrm>
                <a:off x="1870" y="4934"/>
                <a:ext cx="4128" cy="1102"/>
              </a:xfrm>
              <a:prstGeom prst="roundRect">
                <a:avLst/>
              </a:prstGeom>
              <a:solidFill>
                <a:schemeClr val="accent4">
                  <a:lumMod val="75000"/>
                </a:schemeClr>
              </a:solidFill>
              <a:ln>
                <a:noFill/>
              </a:ln>
              <a:effectLst>
                <a:outerShdw blurRad="127000" dist="127000" dir="18900000" algn="b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1005" y="5061"/>
                <a:ext cx="794" cy="794"/>
                <a:chOff x="1635" y="3842"/>
                <a:chExt cx="794" cy="794"/>
              </a:xfrm>
              <a:effectLst>
                <a:outerShdw blurRad="127000" dist="127000" dir="18900000" algn="bl" rotWithShape="0">
                  <a:prstClr val="black">
                    <a:alpha val="40000"/>
                  </a:prstClr>
                </a:outerShdw>
              </a:effectLst>
            </p:grpSpPr>
            <p:sp>
              <p:nvSpPr>
                <p:cNvPr id="15" name="椭圆 14"/>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sp>
          <p:nvSpPr>
            <p:cNvPr id="3" name="文本框 2"/>
            <p:cNvSpPr txBox="1"/>
            <p:nvPr/>
          </p:nvSpPr>
          <p:spPr>
            <a:xfrm>
              <a:off x="1870" y="5110"/>
              <a:ext cx="41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先算每天吃多少片</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28" name="组合 27"/>
          <p:cNvGrpSpPr/>
          <p:nvPr/>
        </p:nvGrpSpPr>
        <p:grpSpPr>
          <a:xfrm>
            <a:off x="636270" y="4420870"/>
            <a:ext cx="3158490" cy="699770"/>
            <a:chOff x="762" y="6962"/>
            <a:chExt cx="4974" cy="1102"/>
          </a:xfrm>
        </p:grpSpPr>
        <p:grpSp>
          <p:nvGrpSpPr>
            <p:cNvPr id="27" name="组合 26"/>
            <p:cNvGrpSpPr/>
            <p:nvPr/>
          </p:nvGrpSpPr>
          <p:grpSpPr>
            <a:xfrm>
              <a:off x="762" y="6962"/>
              <a:ext cx="4972" cy="1102"/>
              <a:chOff x="762" y="6962"/>
              <a:chExt cx="4972" cy="1102"/>
            </a:xfrm>
          </p:grpSpPr>
          <p:sp>
            <p:nvSpPr>
              <p:cNvPr id="21" name="圆角矩形 20"/>
              <p:cNvSpPr/>
              <p:nvPr/>
            </p:nvSpPr>
            <p:spPr>
              <a:xfrm>
                <a:off x="1628" y="6962"/>
                <a:ext cx="4107" cy="1102"/>
              </a:xfrm>
              <a:prstGeom prst="roundRect">
                <a:avLst/>
              </a:prstGeom>
              <a:solidFill>
                <a:srgbClr val="00B050"/>
              </a:solidFill>
              <a:ln>
                <a:noFill/>
              </a:ln>
              <a:effectLst>
                <a:outerShdw blurRad="127000" dist="127000" dir="18900000" algn="b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rot="0">
                <a:off x="762" y="7056"/>
                <a:ext cx="794" cy="794"/>
                <a:chOff x="1559" y="1842"/>
                <a:chExt cx="794" cy="794"/>
              </a:xfrm>
              <a:effectLst>
                <a:outerShdw blurRad="127000" dist="127000" dir="18900000" algn="bl" rotWithShape="0">
                  <a:prstClr val="black">
                    <a:alpha val="40000"/>
                  </a:prstClr>
                </a:outerShdw>
              </a:effectLst>
            </p:grpSpPr>
            <p:sp>
              <p:nvSpPr>
                <p:cNvPr id="12" name="椭圆 11"/>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18173" r="60131" b="50336"/>
                <a:stretch>
                  <a:fillRect/>
                </a:stretch>
              </p:blipFill>
              <p:spPr>
                <a:xfrm>
                  <a:off x="1635" y="1869"/>
                  <a:ext cx="665" cy="740"/>
                </a:xfrm>
                <a:prstGeom prst="rect">
                  <a:avLst/>
                </a:prstGeom>
              </p:spPr>
            </p:pic>
          </p:grpSp>
        </p:grpSp>
        <p:sp>
          <p:nvSpPr>
            <p:cNvPr id="5" name="文本框 4"/>
            <p:cNvSpPr txBox="1"/>
            <p:nvPr/>
          </p:nvSpPr>
          <p:spPr>
            <a:xfrm>
              <a:off x="1608" y="7123"/>
              <a:ext cx="41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再算可以吃多少天</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33" name="组合 32"/>
          <p:cNvGrpSpPr/>
          <p:nvPr/>
        </p:nvGrpSpPr>
        <p:grpSpPr>
          <a:xfrm>
            <a:off x="4403090" y="3248025"/>
            <a:ext cx="1200150" cy="717550"/>
            <a:chOff x="11965" y="5310"/>
            <a:chExt cx="1890" cy="1130"/>
          </a:xfrm>
        </p:grpSpPr>
        <p:grpSp>
          <p:nvGrpSpPr>
            <p:cNvPr id="29" name="Group 6"/>
            <p:cNvGrpSpPr/>
            <p:nvPr/>
          </p:nvGrpSpPr>
          <p:grpSpPr>
            <a:xfrm>
              <a:off x="11965" y="5310"/>
              <a:ext cx="908" cy="1130"/>
              <a:chOff x="4876" y="2840"/>
              <a:chExt cx="363" cy="452"/>
            </a:xfrm>
          </p:grpSpPr>
          <p:sp>
            <p:nvSpPr>
              <p:cNvPr id="3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3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12433" y="5413"/>
              <a:ext cx="1423"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5574030" y="3244850"/>
            <a:ext cx="1292860" cy="717550"/>
            <a:chOff x="8778" y="5110"/>
            <a:chExt cx="2036" cy="1130"/>
          </a:xfrm>
        </p:grpSpPr>
        <p:grpSp>
          <p:nvGrpSpPr>
            <p:cNvPr id="37" name="Group 6"/>
            <p:cNvGrpSpPr/>
            <p:nvPr/>
          </p:nvGrpSpPr>
          <p:grpSpPr>
            <a:xfrm>
              <a:off x="8778" y="5110"/>
              <a:ext cx="908" cy="1130"/>
              <a:chOff x="4876" y="2840"/>
              <a:chExt cx="363" cy="452"/>
            </a:xfrm>
          </p:grpSpPr>
          <p:sp>
            <p:nvSpPr>
              <p:cNvPr id="3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0" name="文本框 39"/>
            <p:cNvSpPr txBox="1"/>
            <p:nvPr/>
          </p:nvSpPr>
          <p:spPr>
            <a:xfrm>
              <a:off x="9086" y="5218"/>
              <a:ext cx="172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6" name="组合 45"/>
          <p:cNvGrpSpPr/>
          <p:nvPr/>
        </p:nvGrpSpPr>
        <p:grpSpPr>
          <a:xfrm>
            <a:off x="4263390" y="4393883"/>
            <a:ext cx="1442720" cy="717550"/>
            <a:chOff x="11008" y="8253"/>
            <a:chExt cx="2272" cy="1130"/>
          </a:xfrm>
        </p:grpSpPr>
        <p:sp>
          <p:nvSpPr>
            <p:cNvPr id="42" name="文本框 41"/>
            <p:cNvSpPr txBox="1"/>
            <p:nvPr/>
          </p:nvSpPr>
          <p:spPr>
            <a:xfrm>
              <a:off x="11008" y="8335"/>
              <a:ext cx="227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Group 6"/>
            <p:cNvGrpSpPr/>
            <p:nvPr/>
          </p:nvGrpSpPr>
          <p:grpSpPr>
            <a:xfrm>
              <a:off x="12206" y="8253"/>
              <a:ext cx="908" cy="1130"/>
              <a:chOff x="4876" y="2840"/>
              <a:chExt cx="363" cy="452"/>
            </a:xfrm>
          </p:grpSpPr>
          <p:sp>
            <p:nvSpPr>
              <p:cNvPr id="4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文本框 46"/>
          <p:cNvSpPr txBox="1"/>
          <p:nvPr/>
        </p:nvSpPr>
        <p:spPr>
          <a:xfrm>
            <a:off x="5667375" y="4471670"/>
            <a:ext cx="1275715"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组合 72"/>
          <p:cNvGrpSpPr/>
          <p:nvPr/>
        </p:nvGrpSpPr>
        <p:grpSpPr>
          <a:xfrm>
            <a:off x="3387725" y="2148205"/>
            <a:ext cx="2186305" cy="619125"/>
            <a:chOff x="5335" y="3383"/>
            <a:chExt cx="3443" cy="975"/>
          </a:xfrm>
        </p:grpSpPr>
        <p:pic>
          <p:nvPicPr>
            <p:cNvPr id="72" name="图片 71" descr="ea2b6ef3-3ed7-4fee-9424-b6ad66825633"/>
            <p:cNvPicPr>
              <a:picLocks noChangeAspect="1"/>
            </p:cNvPicPr>
            <p:nvPr/>
          </p:nvPicPr>
          <p:blipFill>
            <a:blip r:embed="rId3"/>
            <a:stretch>
              <a:fillRect/>
            </a:stretch>
          </p:blipFill>
          <p:spPr>
            <a:xfrm>
              <a:off x="5335" y="3383"/>
              <a:ext cx="3443" cy="975"/>
            </a:xfrm>
            <a:prstGeom prst="rect">
              <a:avLst/>
            </a:prstGeom>
          </p:spPr>
        </p:pic>
        <p:sp>
          <p:nvSpPr>
            <p:cNvPr id="48" name="文本框 47"/>
            <p:cNvSpPr txBox="1"/>
            <p:nvPr/>
          </p:nvSpPr>
          <p:spPr>
            <a:xfrm>
              <a:off x="5899" y="3506"/>
              <a:ext cx="2208" cy="725"/>
            </a:xfrm>
            <a:prstGeom prst="rect">
              <a:avLst/>
            </a:prstGeom>
            <a:noFill/>
          </p:spPr>
          <p:txBody>
            <a:bodyPr wrap="none" rtlCol="0">
              <a:spAutoFit/>
            </a:bodyPr>
            <a:p>
              <a:r>
                <a:rPr lang="zh-CN" altLang="en-US" sz="2400"/>
                <a:t>分步计算</a:t>
              </a:r>
              <a:endParaRPr lang="zh-CN" altLang="en-US" sz="2400"/>
            </a:p>
          </p:txBody>
        </p:sp>
      </p:grpSp>
      <p:grpSp>
        <p:nvGrpSpPr>
          <p:cNvPr id="75" name="组合 74"/>
          <p:cNvGrpSpPr/>
          <p:nvPr/>
        </p:nvGrpSpPr>
        <p:grpSpPr>
          <a:xfrm>
            <a:off x="7910830" y="2176145"/>
            <a:ext cx="2185670" cy="618490"/>
            <a:chOff x="12438" y="3427"/>
            <a:chExt cx="3442" cy="974"/>
          </a:xfrm>
        </p:grpSpPr>
        <p:pic>
          <p:nvPicPr>
            <p:cNvPr id="74" name="图片 73" descr="ea2b6ef3-3ed7-4fee-9424-b6ad66825633"/>
            <p:cNvPicPr>
              <a:picLocks noChangeAspect="1"/>
            </p:cNvPicPr>
            <p:nvPr/>
          </p:nvPicPr>
          <p:blipFill>
            <a:blip r:embed="rId3"/>
            <a:stretch>
              <a:fillRect/>
            </a:stretch>
          </p:blipFill>
          <p:spPr>
            <a:xfrm>
              <a:off x="12438" y="3427"/>
              <a:ext cx="3443" cy="975"/>
            </a:xfrm>
            <a:prstGeom prst="rect">
              <a:avLst/>
            </a:prstGeom>
          </p:spPr>
        </p:pic>
        <p:sp>
          <p:nvSpPr>
            <p:cNvPr id="49" name="文本框 48"/>
            <p:cNvSpPr txBox="1"/>
            <p:nvPr/>
          </p:nvSpPr>
          <p:spPr>
            <a:xfrm>
              <a:off x="13103" y="3546"/>
              <a:ext cx="2208" cy="725"/>
            </a:xfrm>
            <a:prstGeom prst="rect">
              <a:avLst/>
            </a:prstGeom>
            <a:noFill/>
          </p:spPr>
          <p:txBody>
            <a:bodyPr wrap="none" rtlCol="0">
              <a:spAutoFit/>
            </a:bodyPr>
            <a:p>
              <a:r>
                <a:rPr lang="zh-CN" altLang="en-US" sz="2400"/>
                <a:t>综合算式</a:t>
              </a:r>
              <a:endParaRPr lang="zh-CN" altLang="en-US" sz="2400"/>
            </a:p>
          </p:txBody>
        </p:sp>
      </p:grpSp>
      <p:sp>
        <p:nvSpPr>
          <p:cNvPr id="55" name="文本框 54"/>
          <p:cNvSpPr txBox="1"/>
          <p:nvPr/>
        </p:nvSpPr>
        <p:spPr>
          <a:xfrm>
            <a:off x="7596505" y="4822825"/>
            <a:ext cx="159194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1" name="组合 60"/>
          <p:cNvGrpSpPr/>
          <p:nvPr/>
        </p:nvGrpSpPr>
        <p:grpSpPr>
          <a:xfrm>
            <a:off x="7941310" y="3191510"/>
            <a:ext cx="2178050" cy="717550"/>
            <a:chOff x="12770" y="5772"/>
            <a:chExt cx="3430" cy="1130"/>
          </a:xfrm>
        </p:grpSpPr>
        <p:sp>
          <p:nvSpPr>
            <p:cNvPr id="51" name="文本框 50"/>
            <p:cNvSpPr txBox="1"/>
            <p:nvPr/>
          </p:nvSpPr>
          <p:spPr>
            <a:xfrm>
              <a:off x="12770" y="5872"/>
              <a:ext cx="191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6" name="组合 55"/>
            <p:cNvGrpSpPr/>
            <p:nvPr/>
          </p:nvGrpSpPr>
          <p:grpSpPr>
            <a:xfrm>
              <a:off x="13606" y="5772"/>
              <a:ext cx="2595" cy="1130"/>
              <a:chOff x="11413" y="5310"/>
              <a:chExt cx="2595" cy="1130"/>
            </a:xfrm>
          </p:grpSpPr>
          <p:grpSp>
            <p:nvGrpSpPr>
              <p:cNvPr id="57" name="Group 6"/>
              <p:cNvGrpSpPr/>
              <p:nvPr/>
            </p:nvGrpSpPr>
            <p:grpSpPr>
              <a:xfrm>
                <a:off x="11965" y="5310"/>
                <a:ext cx="908" cy="1130"/>
                <a:chOff x="4876" y="2840"/>
                <a:chExt cx="363" cy="452"/>
              </a:xfrm>
            </p:grpSpPr>
            <p:sp>
              <p:nvSpPr>
                <p:cNvPr id="5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60" name="文本框 59"/>
              <p:cNvSpPr txBox="1"/>
              <p:nvPr/>
            </p:nvSpPr>
            <p:spPr>
              <a:xfrm>
                <a:off x="11413" y="5413"/>
                <a:ext cx="2595"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66" name="组合 65"/>
          <p:cNvGrpSpPr/>
          <p:nvPr/>
        </p:nvGrpSpPr>
        <p:grpSpPr>
          <a:xfrm>
            <a:off x="7580630" y="3977958"/>
            <a:ext cx="1577023" cy="717550"/>
            <a:chOff x="14980" y="6920"/>
            <a:chExt cx="2484" cy="1130"/>
          </a:xfrm>
        </p:grpSpPr>
        <p:sp>
          <p:nvSpPr>
            <p:cNvPr id="62" name="文本框 61"/>
            <p:cNvSpPr txBox="1"/>
            <p:nvPr/>
          </p:nvSpPr>
          <p:spPr>
            <a:xfrm>
              <a:off x="14980" y="7017"/>
              <a:ext cx="175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3" name="Group 6"/>
            <p:cNvGrpSpPr/>
            <p:nvPr/>
          </p:nvGrpSpPr>
          <p:grpSpPr>
            <a:xfrm>
              <a:off x="16556" y="6920"/>
              <a:ext cx="908" cy="1130"/>
              <a:chOff x="4876" y="2840"/>
              <a:chExt cx="363" cy="452"/>
            </a:xfrm>
          </p:grpSpPr>
          <p:sp>
            <p:nvSpPr>
              <p:cNvPr id="6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9" name="组合 68"/>
          <p:cNvGrpSpPr/>
          <p:nvPr/>
        </p:nvGrpSpPr>
        <p:grpSpPr>
          <a:xfrm>
            <a:off x="9722485" y="3256915"/>
            <a:ext cx="2014220" cy="2014220"/>
            <a:chOff x="11769" y="7546"/>
            <a:chExt cx="3172" cy="3172"/>
          </a:xfrm>
        </p:grpSpPr>
        <p:pic>
          <p:nvPicPr>
            <p:cNvPr id="68" name="图片 67" descr="e97be28d-4d97-43bc-97c4-ae88f0601436"/>
            <p:cNvPicPr>
              <a:picLocks noChangeAspect="1"/>
            </p:cNvPicPr>
            <p:nvPr/>
          </p:nvPicPr>
          <p:blipFill>
            <a:blip r:embed="rId4"/>
            <a:stretch>
              <a:fillRect/>
            </a:stretch>
          </p:blipFill>
          <p:spPr>
            <a:xfrm>
              <a:off x="11769" y="7546"/>
              <a:ext cx="3173" cy="3173"/>
            </a:xfrm>
            <a:prstGeom prst="rect">
              <a:avLst/>
            </a:prstGeom>
          </p:spPr>
        </p:pic>
        <p:sp>
          <p:nvSpPr>
            <p:cNvPr id="67" name="文本框 66"/>
            <p:cNvSpPr txBox="1"/>
            <p:nvPr/>
          </p:nvSpPr>
          <p:spPr>
            <a:xfrm>
              <a:off x="12339" y="8649"/>
              <a:ext cx="1888" cy="1113"/>
            </a:xfrm>
            <a:prstGeom prst="rect">
              <a:avLst/>
            </a:prstGeom>
            <a:noFill/>
          </p:spPr>
          <p:txBody>
            <a:bodyPr wrap="none" rtlCol="0" anchor="t">
              <a:spAutoFit/>
            </a:bodyPr>
            <a:p>
              <a:r>
                <a:rPr lang="zh-CN" altLang="en-US" sz="2000" dirty="0">
                  <a:ln w="0"/>
                  <a:solidFill>
                    <a:schemeClr val="tx1"/>
                  </a:solidFill>
                  <a:latin typeface="微软雅黑" panose="020B0503020204020204" pitchFamily="34" charset="-122"/>
                  <a:ea typeface="微软雅黑" panose="020B0503020204020204" pitchFamily="34" charset="-122"/>
                  <a:sym typeface="+mn-ea"/>
                </a:rPr>
                <a:t>先算小括</a:t>
              </a:r>
              <a:endParaRPr lang="zh-CN" altLang="en-US" sz="2000" dirty="0">
                <a:ln w="0"/>
                <a:solidFill>
                  <a:schemeClr val="tx1"/>
                </a:solidFill>
                <a:latin typeface="微软雅黑" panose="020B0503020204020204" pitchFamily="34" charset="-122"/>
                <a:ea typeface="微软雅黑" panose="020B0503020204020204" pitchFamily="34" charset="-122"/>
                <a:sym typeface="+mn-ea"/>
              </a:endParaRPr>
            </a:p>
            <a:p>
              <a:r>
                <a:rPr lang="zh-CN" altLang="en-US" sz="2000" dirty="0">
                  <a:ln w="0"/>
                  <a:solidFill>
                    <a:schemeClr val="tx1"/>
                  </a:solidFill>
                  <a:latin typeface="微软雅黑" panose="020B0503020204020204" pitchFamily="34" charset="-122"/>
                  <a:ea typeface="微软雅黑" panose="020B0503020204020204" pitchFamily="34" charset="-122"/>
                  <a:sym typeface="+mn-ea"/>
                </a:rPr>
                <a:t>号里面的</a:t>
              </a:r>
              <a:endParaRPr lang="zh-CN" altLang="en-US" sz="2000" dirty="0">
                <a:ln w="0"/>
                <a:solidFill>
                  <a:schemeClr val="tx1"/>
                </a:solidFill>
                <a:latin typeface="微软雅黑" panose="020B0503020204020204" pitchFamily="34" charset="-122"/>
                <a:ea typeface="微软雅黑" panose="020B0503020204020204" pitchFamily="34" charset="-122"/>
                <a:sym typeface="+mn-ea"/>
              </a:endParaRPr>
            </a:p>
          </p:txBody>
        </p:sp>
      </p:grpSp>
      <p:sp>
        <p:nvSpPr>
          <p:cNvPr id="70" name="文本框 69"/>
          <p:cNvSpPr txBox="1"/>
          <p:nvPr/>
        </p:nvSpPr>
        <p:spPr>
          <a:xfrm>
            <a:off x="5384800" y="5732145"/>
            <a:ext cx="3409315" cy="460375"/>
          </a:xfrm>
          <a:prstGeom prst="rect">
            <a:avLst/>
          </a:prstGeom>
          <a:noFill/>
        </p:spPr>
        <p:txBody>
          <a:bodyPr wrap="none" rtlCol="0" anchor="t">
            <a:spAutoFit/>
          </a:bodyPr>
          <a:p>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答：这盒药可以吃</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0" name="组合 79"/>
          <p:cNvGrpSpPr/>
          <p:nvPr/>
        </p:nvGrpSpPr>
        <p:grpSpPr>
          <a:xfrm>
            <a:off x="316865" y="1458595"/>
            <a:ext cx="2330450" cy="1502410"/>
            <a:chOff x="499" y="2097"/>
            <a:chExt cx="3670" cy="2366"/>
          </a:xfrm>
        </p:grpSpPr>
        <p:pic>
          <p:nvPicPr>
            <p:cNvPr id="78" name="图片 77" descr="图片272"/>
            <p:cNvPicPr>
              <a:picLocks noChangeAspect="1"/>
            </p:cNvPicPr>
            <p:nvPr/>
          </p:nvPicPr>
          <p:blipFill>
            <a:blip r:embed="rId5"/>
            <a:stretch>
              <a:fillRect/>
            </a:stretch>
          </p:blipFill>
          <p:spPr>
            <a:xfrm>
              <a:off x="499" y="2097"/>
              <a:ext cx="3671" cy="2366"/>
            </a:xfrm>
            <a:prstGeom prst="rect">
              <a:avLst/>
            </a:prstGeom>
          </p:spPr>
        </p:pic>
        <p:sp>
          <p:nvSpPr>
            <p:cNvPr id="79" name="文本框 78"/>
            <p:cNvSpPr txBox="1"/>
            <p:nvPr/>
          </p:nvSpPr>
          <p:spPr>
            <a:xfrm>
              <a:off x="1337" y="2917"/>
              <a:ext cx="1994" cy="725"/>
            </a:xfrm>
            <a:prstGeom prst="rect">
              <a:avLst/>
            </a:prstGeom>
            <a:noFill/>
          </p:spPr>
          <p:txBody>
            <a:bodyPr wrap="none" rtlCol="0">
              <a:spAutoFit/>
            </a:bodyPr>
            <a:p>
              <a:r>
                <a:rPr lang="zh-CN" altLang="en-US" sz="2400"/>
                <a:t>方</a:t>
              </a:r>
              <a:r>
                <a:rPr lang="en-US" altLang="zh-CN" sz="2400"/>
                <a:t> </a:t>
              </a:r>
              <a:r>
                <a:rPr lang="zh-CN" altLang="en-US" sz="2400"/>
                <a:t>法</a:t>
              </a:r>
              <a:r>
                <a:rPr lang="en-US" altLang="zh-CN" sz="2400"/>
                <a:t> </a:t>
              </a:r>
              <a:r>
                <a:rPr lang="zh-CN" altLang="en-US" sz="2400"/>
                <a:t>一</a:t>
              </a:r>
              <a:endParaRPr lang="zh-CN" altLang="en-US" sz="24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1000"/>
                                        <p:tgtEl>
                                          <p:spTgt spid="73"/>
                                        </p:tgtEl>
                                      </p:cBhvr>
                                    </p:animEffect>
                                    <p:anim calcmode="lin" valueType="num">
                                      <p:cBhvr>
                                        <p:cTn id="15" dur="1000" fill="hold"/>
                                        <p:tgtEl>
                                          <p:spTgt spid="73"/>
                                        </p:tgtEl>
                                        <p:attrNameLst>
                                          <p:attrName>ppt_x</p:attrName>
                                        </p:attrNameLst>
                                      </p:cBhvr>
                                      <p:tavLst>
                                        <p:tav tm="0">
                                          <p:val>
                                            <p:strVal val="#ppt_x"/>
                                          </p:val>
                                        </p:tav>
                                        <p:tav tm="100000">
                                          <p:val>
                                            <p:strVal val="#ppt_x"/>
                                          </p:val>
                                        </p:tav>
                                      </p:tavLst>
                                    </p:anim>
                                    <p:anim calcmode="lin" valueType="num">
                                      <p:cBhvr>
                                        <p:cTn id="1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1000"/>
                                        <p:tgtEl>
                                          <p:spTgt spid="75"/>
                                        </p:tgtEl>
                                      </p:cBhvr>
                                    </p:animEffect>
                                    <p:anim calcmode="lin" valueType="num">
                                      <p:cBhvr>
                                        <p:cTn id="56" dur="1000" fill="hold"/>
                                        <p:tgtEl>
                                          <p:spTgt spid="75"/>
                                        </p:tgtEl>
                                        <p:attrNameLst>
                                          <p:attrName>ppt_x</p:attrName>
                                        </p:attrNameLst>
                                      </p:cBhvr>
                                      <p:tavLst>
                                        <p:tav tm="0">
                                          <p:val>
                                            <p:strVal val="#ppt_x"/>
                                          </p:val>
                                        </p:tav>
                                        <p:tav tm="100000">
                                          <p:val>
                                            <p:strVal val="#ppt_x"/>
                                          </p:val>
                                        </p:tav>
                                      </p:tavLst>
                                    </p:anim>
                                    <p:anim calcmode="lin" valueType="num">
                                      <p:cBhvr>
                                        <p:cTn id="57"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p:tgtEl>
                                          <p:spTgt spid="61"/>
                                        </p:tgtEl>
                                        <p:attrNameLst>
                                          <p:attrName>ppt_y</p:attrName>
                                        </p:attrNameLst>
                                      </p:cBhvr>
                                      <p:tavLst>
                                        <p:tav tm="0">
                                          <p:val>
                                            <p:strVal val="#ppt_y+#ppt_h*1.125000"/>
                                          </p:val>
                                        </p:tav>
                                        <p:tav tm="100000">
                                          <p:val>
                                            <p:strVal val="#ppt_y"/>
                                          </p:val>
                                        </p:tav>
                                      </p:tavLst>
                                    </p:anim>
                                    <p:animEffect transition="in" filter="wipe(up)">
                                      <p:cBhvr>
                                        <p:cTn id="63" dur="500"/>
                                        <p:tgtEl>
                                          <p:spTgt spid="61"/>
                                        </p:tgtEl>
                                      </p:cBhvr>
                                    </p:animEffect>
                                  </p:childTnLst>
                                </p:cTn>
                              </p:par>
                            </p:childTnLst>
                          </p:cTn>
                        </p:par>
                      </p:childTnLst>
                    </p:cTn>
                  </p:par>
                  <p:par>
                    <p:cTn id="64" fill="hold">
                      <p:stCondLst>
                        <p:cond delay="indefinite"/>
                      </p:stCondLst>
                      <p:childTnLst>
                        <p:par>
                          <p:cTn id="65" fill="hold">
                            <p:stCondLst>
                              <p:cond delay="0"/>
                            </p:stCondLst>
                            <p:childTnLst>
                              <p:par>
                                <p:cTn id="66" presetID="23" presetClass="entr" presetSubtype="16" fill="hold" nodeType="clickEffect">
                                  <p:stCondLst>
                                    <p:cond delay="0"/>
                                  </p:stCondLst>
                                  <p:childTnLst>
                                    <p:set>
                                      <p:cBhvr>
                                        <p:cTn id="67" dur="1" fill="hold">
                                          <p:stCondLst>
                                            <p:cond delay="0"/>
                                          </p:stCondLst>
                                        </p:cTn>
                                        <p:tgtEl>
                                          <p:spTgt spid="69"/>
                                        </p:tgtEl>
                                        <p:attrNameLst>
                                          <p:attrName>style.visibility</p:attrName>
                                        </p:attrNameLst>
                                      </p:cBhvr>
                                      <p:to>
                                        <p:strVal val="visible"/>
                                      </p:to>
                                    </p:set>
                                    <p:anim calcmode="lin" valueType="num">
                                      <p:cBhvr>
                                        <p:cTn id="68" dur="500" fill="hold"/>
                                        <p:tgtEl>
                                          <p:spTgt spid="69"/>
                                        </p:tgtEl>
                                        <p:attrNameLst>
                                          <p:attrName>ppt_w</p:attrName>
                                        </p:attrNameLst>
                                      </p:cBhvr>
                                      <p:tavLst>
                                        <p:tav tm="0">
                                          <p:val>
                                            <p:fltVal val="0"/>
                                          </p:val>
                                        </p:tav>
                                        <p:tav tm="100000">
                                          <p:val>
                                            <p:strVal val="#ppt_w"/>
                                          </p:val>
                                        </p:tav>
                                      </p:tavLst>
                                    </p:anim>
                                    <p:anim calcmode="lin" valueType="num">
                                      <p:cBhvr>
                                        <p:cTn id="69" dur="500" fill="hold"/>
                                        <p:tgtEl>
                                          <p:spTgt spid="69"/>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nodeType="click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additive="base">
                                        <p:cTn id="74" dur="500"/>
                                        <p:tgtEl>
                                          <p:spTgt spid="66"/>
                                        </p:tgtEl>
                                        <p:attrNameLst>
                                          <p:attrName>ppt_y</p:attrName>
                                        </p:attrNameLst>
                                      </p:cBhvr>
                                      <p:tavLst>
                                        <p:tav tm="0">
                                          <p:val>
                                            <p:strVal val="#ppt_y+#ppt_h*1.125000"/>
                                          </p:val>
                                        </p:tav>
                                        <p:tav tm="100000">
                                          <p:val>
                                            <p:strVal val="#ppt_y"/>
                                          </p:val>
                                        </p:tav>
                                      </p:tavLst>
                                    </p:anim>
                                    <p:animEffect transition="in" filter="wipe(up)">
                                      <p:cBhvr>
                                        <p:cTn id="75" dur="500"/>
                                        <p:tgtEl>
                                          <p:spTgt spid="66"/>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p:tgtEl>
                                          <p:spTgt spid="55"/>
                                        </p:tgtEl>
                                        <p:attrNameLst>
                                          <p:attrName>ppt_y</p:attrName>
                                        </p:attrNameLst>
                                      </p:cBhvr>
                                      <p:tavLst>
                                        <p:tav tm="0">
                                          <p:val>
                                            <p:strVal val="#ppt_y+#ppt_h*1.125000"/>
                                          </p:val>
                                        </p:tav>
                                        <p:tav tm="100000">
                                          <p:val>
                                            <p:strVal val="#ppt_y"/>
                                          </p:val>
                                        </p:tav>
                                      </p:tavLst>
                                    </p:anim>
                                    <p:animEffect transition="in" filter="wipe(up)">
                                      <p:cBhvr>
                                        <p:cTn id="81" dur="500"/>
                                        <p:tgtEl>
                                          <p:spTgt spid="55"/>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70"/>
                                        </p:tgtEl>
                                        <p:attrNameLst>
                                          <p:attrName>style.visibility</p:attrName>
                                        </p:attrNameLst>
                                      </p:cBhvr>
                                      <p:to>
                                        <p:strVal val="visible"/>
                                      </p:to>
                                    </p:set>
                                    <p:anim calcmode="lin" valueType="num">
                                      <p:cBhvr additive="base">
                                        <p:cTn id="86" dur="500"/>
                                        <p:tgtEl>
                                          <p:spTgt spid="70"/>
                                        </p:tgtEl>
                                        <p:attrNameLst>
                                          <p:attrName>ppt_y</p:attrName>
                                        </p:attrNameLst>
                                      </p:cBhvr>
                                      <p:tavLst>
                                        <p:tav tm="0">
                                          <p:val>
                                            <p:strVal val="#ppt_y+#ppt_h*1.125000"/>
                                          </p:val>
                                        </p:tav>
                                        <p:tav tm="100000">
                                          <p:val>
                                            <p:strVal val="#ppt_y"/>
                                          </p:val>
                                        </p:tav>
                                      </p:tavLst>
                                    </p:anim>
                                    <p:animEffect transition="in" filter="wipe(up)">
                                      <p:cBhvr>
                                        <p:cTn id="8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5"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2345690" y="1222375"/>
            <a:ext cx="3366135" cy="691515"/>
            <a:chOff x="3883" y="7203"/>
            <a:chExt cx="5301" cy="1089"/>
          </a:xfrm>
        </p:grpSpPr>
        <p:sp>
          <p:nvSpPr>
            <p:cNvPr id="6" name="圆角矩形标注 5"/>
            <p:cNvSpPr/>
            <p:nvPr/>
          </p:nvSpPr>
          <p:spPr>
            <a:xfrm>
              <a:off x="3883" y="7203"/>
              <a:ext cx="5301" cy="1089"/>
            </a:xfrm>
            <a:prstGeom prst="wedgeRoundRectCallout">
              <a:avLst>
                <a:gd name="adj1" fmla="val 49452"/>
                <a:gd name="adj2" fmla="val 22727"/>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096" y="7375"/>
              <a:ext cx="5018" cy="725"/>
            </a:xfrm>
            <a:prstGeom prst="rect">
              <a:avLst/>
            </a:prstGeom>
            <a:noFill/>
          </p:spPr>
          <p:txBody>
            <a:bodyPr wrap="squar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每次吃</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半片</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每天吃</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5803900" y="1216660"/>
            <a:ext cx="4132580" cy="690245"/>
            <a:chOff x="3876" y="7203"/>
            <a:chExt cx="6508" cy="1087"/>
          </a:xfrm>
        </p:grpSpPr>
        <p:sp>
          <p:nvSpPr>
            <p:cNvPr id="10" name="圆角矩形标注 9"/>
            <p:cNvSpPr/>
            <p:nvPr/>
          </p:nvSpPr>
          <p:spPr>
            <a:xfrm>
              <a:off x="3883" y="7203"/>
              <a:ext cx="6500" cy="1087"/>
            </a:xfrm>
            <a:prstGeom prst="wedgeRoundRectCallout">
              <a:avLst>
                <a:gd name="adj1" fmla="val 49723"/>
                <a:gd name="adj2" fmla="val 20009"/>
                <a:gd name="adj3" fmla="val 16667"/>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876" y="7375"/>
              <a:ext cx="6508" cy="725"/>
            </a:xfrm>
            <a:prstGeom prst="rect">
              <a:avLst/>
            </a:prstGeom>
            <a:noFill/>
          </p:spPr>
          <p:txBody>
            <a:bodyPr wrap="squar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这盒药共</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片</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可以吃</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几天</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638175" y="3133090"/>
            <a:ext cx="3170555" cy="699770"/>
            <a:chOff x="1005" y="4934"/>
            <a:chExt cx="4993" cy="1102"/>
          </a:xfrm>
        </p:grpSpPr>
        <p:grpSp>
          <p:nvGrpSpPr>
            <p:cNvPr id="25" name="组合 24"/>
            <p:cNvGrpSpPr/>
            <p:nvPr/>
          </p:nvGrpSpPr>
          <p:grpSpPr>
            <a:xfrm>
              <a:off x="1005" y="4934"/>
              <a:ext cx="4993" cy="1102"/>
              <a:chOff x="1005" y="4934"/>
              <a:chExt cx="4993" cy="1102"/>
            </a:xfrm>
          </p:grpSpPr>
          <p:sp>
            <p:nvSpPr>
              <p:cNvPr id="18" name="圆角矩形 17"/>
              <p:cNvSpPr/>
              <p:nvPr/>
            </p:nvSpPr>
            <p:spPr>
              <a:xfrm>
                <a:off x="1870" y="4934"/>
                <a:ext cx="4128" cy="1102"/>
              </a:xfrm>
              <a:prstGeom prst="roundRect">
                <a:avLst/>
              </a:prstGeom>
              <a:solidFill>
                <a:schemeClr val="accent4">
                  <a:lumMod val="75000"/>
                </a:schemeClr>
              </a:solidFill>
              <a:ln>
                <a:noFill/>
              </a:ln>
              <a:effectLst>
                <a:outerShdw blurRad="127000" dist="127000" dir="18900000" algn="b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1005" y="5061"/>
                <a:ext cx="794" cy="794"/>
                <a:chOff x="1635" y="3842"/>
                <a:chExt cx="794" cy="794"/>
              </a:xfrm>
              <a:effectLst>
                <a:outerShdw blurRad="127000" dist="127000" dir="18900000" algn="bl" rotWithShape="0">
                  <a:prstClr val="black">
                    <a:alpha val="40000"/>
                  </a:prstClr>
                </a:outerShdw>
              </a:effectLst>
            </p:grpSpPr>
            <p:sp>
              <p:nvSpPr>
                <p:cNvPr id="15" name="椭圆 14"/>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sp>
          <p:nvSpPr>
            <p:cNvPr id="3" name="文本框 2"/>
            <p:cNvSpPr txBox="1"/>
            <p:nvPr/>
          </p:nvSpPr>
          <p:spPr>
            <a:xfrm>
              <a:off x="1870" y="5110"/>
              <a:ext cx="41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先算可以吃多少次</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28" name="组合 27"/>
          <p:cNvGrpSpPr/>
          <p:nvPr/>
        </p:nvGrpSpPr>
        <p:grpSpPr>
          <a:xfrm>
            <a:off x="636270" y="4420870"/>
            <a:ext cx="3158490" cy="699770"/>
            <a:chOff x="762" y="6962"/>
            <a:chExt cx="4974" cy="1102"/>
          </a:xfrm>
        </p:grpSpPr>
        <p:grpSp>
          <p:nvGrpSpPr>
            <p:cNvPr id="27" name="组合 26"/>
            <p:cNvGrpSpPr/>
            <p:nvPr/>
          </p:nvGrpSpPr>
          <p:grpSpPr>
            <a:xfrm>
              <a:off x="762" y="6962"/>
              <a:ext cx="4972" cy="1102"/>
              <a:chOff x="762" y="6962"/>
              <a:chExt cx="4972" cy="1102"/>
            </a:xfrm>
          </p:grpSpPr>
          <p:sp>
            <p:nvSpPr>
              <p:cNvPr id="21" name="圆角矩形 20"/>
              <p:cNvSpPr/>
              <p:nvPr/>
            </p:nvSpPr>
            <p:spPr>
              <a:xfrm>
                <a:off x="1628" y="6962"/>
                <a:ext cx="4107" cy="1102"/>
              </a:xfrm>
              <a:prstGeom prst="roundRect">
                <a:avLst/>
              </a:prstGeom>
              <a:solidFill>
                <a:srgbClr val="00B050"/>
              </a:solidFill>
              <a:ln>
                <a:noFill/>
              </a:ln>
              <a:effectLst>
                <a:outerShdw blurRad="127000" dist="127000" dir="18900000" algn="b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rot="0">
                <a:off x="762" y="7056"/>
                <a:ext cx="794" cy="794"/>
                <a:chOff x="1559" y="1842"/>
                <a:chExt cx="794" cy="794"/>
              </a:xfrm>
              <a:effectLst>
                <a:outerShdw blurRad="127000" dist="127000" dir="18900000" algn="bl" rotWithShape="0">
                  <a:prstClr val="black">
                    <a:alpha val="40000"/>
                  </a:prstClr>
                </a:outerShdw>
              </a:effectLst>
            </p:grpSpPr>
            <p:sp>
              <p:nvSpPr>
                <p:cNvPr id="12" name="椭圆 11"/>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18173" r="60131" b="50336"/>
                <a:stretch>
                  <a:fillRect/>
                </a:stretch>
              </p:blipFill>
              <p:spPr>
                <a:xfrm>
                  <a:off x="1635" y="1869"/>
                  <a:ext cx="665" cy="740"/>
                </a:xfrm>
                <a:prstGeom prst="rect">
                  <a:avLst/>
                </a:prstGeom>
              </p:spPr>
            </p:pic>
          </p:grpSp>
        </p:grpSp>
        <p:sp>
          <p:nvSpPr>
            <p:cNvPr id="5" name="文本框 4"/>
            <p:cNvSpPr txBox="1"/>
            <p:nvPr/>
          </p:nvSpPr>
          <p:spPr>
            <a:xfrm>
              <a:off x="1608" y="7123"/>
              <a:ext cx="41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再算可以吃多少天</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46" name="组合 45"/>
          <p:cNvGrpSpPr/>
          <p:nvPr/>
        </p:nvGrpSpPr>
        <p:grpSpPr>
          <a:xfrm>
            <a:off x="4261485" y="3218498"/>
            <a:ext cx="1442720" cy="717550"/>
            <a:chOff x="11008" y="8253"/>
            <a:chExt cx="2272" cy="1130"/>
          </a:xfrm>
        </p:grpSpPr>
        <p:sp>
          <p:nvSpPr>
            <p:cNvPr id="42" name="文本框 41"/>
            <p:cNvSpPr txBox="1"/>
            <p:nvPr/>
          </p:nvSpPr>
          <p:spPr>
            <a:xfrm>
              <a:off x="11008" y="8335"/>
              <a:ext cx="227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Group 6"/>
            <p:cNvGrpSpPr/>
            <p:nvPr/>
          </p:nvGrpSpPr>
          <p:grpSpPr>
            <a:xfrm>
              <a:off x="12206" y="8253"/>
              <a:ext cx="908" cy="1130"/>
              <a:chOff x="4876" y="2840"/>
              <a:chExt cx="363" cy="452"/>
            </a:xfrm>
          </p:grpSpPr>
          <p:sp>
            <p:nvSpPr>
              <p:cNvPr id="4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文本框 46"/>
          <p:cNvSpPr txBox="1"/>
          <p:nvPr/>
        </p:nvSpPr>
        <p:spPr>
          <a:xfrm>
            <a:off x="5686425" y="3282950"/>
            <a:ext cx="1454150"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组合 72"/>
          <p:cNvGrpSpPr/>
          <p:nvPr/>
        </p:nvGrpSpPr>
        <p:grpSpPr>
          <a:xfrm>
            <a:off x="3387725" y="2148205"/>
            <a:ext cx="2186305" cy="619125"/>
            <a:chOff x="5335" y="3383"/>
            <a:chExt cx="3443" cy="975"/>
          </a:xfrm>
        </p:grpSpPr>
        <p:pic>
          <p:nvPicPr>
            <p:cNvPr id="72" name="图片 71" descr="ea2b6ef3-3ed7-4fee-9424-b6ad66825633"/>
            <p:cNvPicPr>
              <a:picLocks noChangeAspect="1"/>
            </p:cNvPicPr>
            <p:nvPr/>
          </p:nvPicPr>
          <p:blipFill>
            <a:blip r:embed="rId3"/>
            <a:stretch>
              <a:fillRect/>
            </a:stretch>
          </p:blipFill>
          <p:spPr>
            <a:xfrm>
              <a:off x="5335" y="3383"/>
              <a:ext cx="3443" cy="975"/>
            </a:xfrm>
            <a:prstGeom prst="rect">
              <a:avLst/>
            </a:prstGeom>
          </p:spPr>
        </p:pic>
        <p:sp>
          <p:nvSpPr>
            <p:cNvPr id="48" name="文本框 47"/>
            <p:cNvSpPr txBox="1"/>
            <p:nvPr/>
          </p:nvSpPr>
          <p:spPr>
            <a:xfrm>
              <a:off x="5899" y="3506"/>
              <a:ext cx="2208" cy="725"/>
            </a:xfrm>
            <a:prstGeom prst="rect">
              <a:avLst/>
            </a:prstGeom>
            <a:noFill/>
          </p:spPr>
          <p:txBody>
            <a:bodyPr wrap="none" rtlCol="0">
              <a:spAutoFit/>
            </a:bodyPr>
            <a:p>
              <a:r>
                <a:rPr lang="zh-CN" altLang="en-US" sz="2400"/>
                <a:t>分步计算</a:t>
              </a:r>
              <a:endParaRPr lang="zh-CN" altLang="en-US" sz="2400"/>
            </a:p>
          </p:txBody>
        </p:sp>
      </p:grpSp>
      <p:grpSp>
        <p:nvGrpSpPr>
          <p:cNvPr id="75" name="组合 74"/>
          <p:cNvGrpSpPr/>
          <p:nvPr/>
        </p:nvGrpSpPr>
        <p:grpSpPr>
          <a:xfrm>
            <a:off x="7910830" y="2176145"/>
            <a:ext cx="2185670" cy="618490"/>
            <a:chOff x="12438" y="3427"/>
            <a:chExt cx="3442" cy="974"/>
          </a:xfrm>
        </p:grpSpPr>
        <p:pic>
          <p:nvPicPr>
            <p:cNvPr id="74" name="图片 73" descr="ea2b6ef3-3ed7-4fee-9424-b6ad66825633"/>
            <p:cNvPicPr>
              <a:picLocks noChangeAspect="1"/>
            </p:cNvPicPr>
            <p:nvPr/>
          </p:nvPicPr>
          <p:blipFill>
            <a:blip r:embed="rId3"/>
            <a:stretch>
              <a:fillRect/>
            </a:stretch>
          </p:blipFill>
          <p:spPr>
            <a:xfrm>
              <a:off x="12438" y="3427"/>
              <a:ext cx="3443" cy="975"/>
            </a:xfrm>
            <a:prstGeom prst="rect">
              <a:avLst/>
            </a:prstGeom>
          </p:spPr>
        </p:pic>
        <p:sp>
          <p:nvSpPr>
            <p:cNvPr id="49" name="文本框 48"/>
            <p:cNvSpPr txBox="1"/>
            <p:nvPr/>
          </p:nvSpPr>
          <p:spPr>
            <a:xfrm>
              <a:off x="13103" y="3546"/>
              <a:ext cx="2208" cy="725"/>
            </a:xfrm>
            <a:prstGeom prst="rect">
              <a:avLst/>
            </a:prstGeom>
            <a:noFill/>
          </p:spPr>
          <p:txBody>
            <a:bodyPr wrap="none" rtlCol="0">
              <a:spAutoFit/>
            </a:bodyPr>
            <a:p>
              <a:r>
                <a:rPr lang="zh-CN" altLang="en-US" sz="2400"/>
                <a:t>综合算式</a:t>
              </a:r>
              <a:endParaRPr lang="zh-CN" altLang="en-US" sz="2400"/>
            </a:p>
          </p:txBody>
        </p:sp>
      </p:grpSp>
      <p:sp>
        <p:nvSpPr>
          <p:cNvPr id="55" name="文本框 54"/>
          <p:cNvSpPr txBox="1"/>
          <p:nvPr/>
        </p:nvSpPr>
        <p:spPr>
          <a:xfrm>
            <a:off x="7698105" y="4632325"/>
            <a:ext cx="159194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1" name="组合 60"/>
          <p:cNvGrpSpPr/>
          <p:nvPr/>
        </p:nvGrpSpPr>
        <p:grpSpPr>
          <a:xfrm>
            <a:off x="8030210" y="3191510"/>
            <a:ext cx="1801495" cy="717550"/>
            <a:chOff x="12990" y="5772"/>
            <a:chExt cx="2837" cy="1130"/>
          </a:xfrm>
        </p:grpSpPr>
        <p:sp>
          <p:nvSpPr>
            <p:cNvPr id="51" name="文本框 50"/>
            <p:cNvSpPr txBox="1"/>
            <p:nvPr/>
          </p:nvSpPr>
          <p:spPr>
            <a:xfrm>
              <a:off x="12990" y="5872"/>
              <a:ext cx="283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7" name="Group 6"/>
            <p:cNvGrpSpPr/>
            <p:nvPr/>
          </p:nvGrpSpPr>
          <p:grpSpPr>
            <a:xfrm rot="0">
              <a:off x="14158" y="5772"/>
              <a:ext cx="908" cy="1130"/>
              <a:chOff x="4876" y="2840"/>
              <a:chExt cx="363" cy="452"/>
            </a:xfrm>
          </p:grpSpPr>
          <p:sp>
            <p:nvSpPr>
              <p:cNvPr id="5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62" name="文本框 61"/>
          <p:cNvSpPr txBox="1"/>
          <p:nvPr/>
        </p:nvSpPr>
        <p:spPr>
          <a:xfrm>
            <a:off x="7669530" y="3938270"/>
            <a:ext cx="1551305"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24</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文本框 69"/>
          <p:cNvSpPr txBox="1"/>
          <p:nvPr/>
        </p:nvSpPr>
        <p:spPr>
          <a:xfrm>
            <a:off x="5362575" y="5605780"/>
            <a:ext cx="3409315" cy="460375"/>
          </a:xfrm>
          <a:prstGeom prst="rect">
            <a:avLst/>
          </a:prstGeom>
          <a:noFill/>
        </p:spPr>
        <p:txBody>
          <a:bodyPr wrap="none" rtlCol="0" anchor="t">
            <a:spAutoFit/>
          </a:bodyPr>
          <a:p>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答：这盒药可以吃</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261485" y="4540568"/>
            <a:ext cx="117030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24÷3=</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文本框 18"/>
          <p:cNvSpPr txBox="1"/>
          <p:nvPr/>
        </p:nvSpPr>
        <p:spPr>
          <a:xfrm>
            <a:off x="5382895" y="4573905"/>
            <a:ext cx="12757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0" name="组合 79"/>
          <p:cNvGrpSpPr/>
          <p:nvPr/>
        </p:nvGrpSpPr>
        <p:grpSpPr>
          <a:xfrm>
            <a:off x="316865" y="1458595"/>
            <a:ext cx="2331085" cy="1502410"/>
            <a:chOff x="499" y="2097"/>
            <a:chExt cx="3671" cy="2366"/>
          </a:xfrm>
        </p:grpSpPr>
        <p:pic>
          <p:nvPicPr>
            <p:cNvPr id="78" name="图片 77" descr="图片272"/>
            <p:cNvPicPr>
              <a:picLocks noChangeAspect="1"/>
            </p:cNvPicPr>
            <p:nvPr/>
          </p:nvPicPr>
          <p:blipFill>
            <a:blip r:embed="rId4"/>
            <a:stretch>
              <a:fillRect/>
            </a:stretch>
          </p:blipFill>
          <p:spPr>
            <a:xfrm>
              <a:off x="499" y="2097"/>
              <a:ext cx="3671" cy="2366"/>
            </a:xfrm>
            <a:prstGeom prst="rect">
              <a:avLst/>
            </a:prstGeom>
          </p:spPr>
        </p:pic>
        <p:sp>
          <p:nvSpPr>
            <p:cNvPr id="79" name="文本框 78"/>
            <p:cNvSpPr txBox="1"/>
            <p:nvPr/>
          </p:nvSpPr>
          <p:spPr>
            <a:xfrm>
              <a:off x="1337" y="2917"/>
              <a:ext cx="1994" cy="725"/>
            </a:xfrm>
            <a:prstGeom prst="rect">
              <a:avLst/>
            </a:prstGeom>
            <a:noFill/>
          </p:spPr>
          <p:txBody>
            <a:bodyPr wrap="none" rtlCol="0">
              <a:spAutoFit/>
            </a:bodyPr>
            <a:p>
              <a:r>
                <a:rPr lang="zh-CN" altLang="en-US" sz="2400"/>
                <a:t>方</a:t>
              </a:r>
              <a:r>
                <a:rPr lang="en-US" altLang="zh-CN" sz="2400"/>
                <a:t> </a:t>
              </a:r>
              <a:r>
                <a:rPr lang="zh-CN" altLang="en-US" sz="2400"/>
                <a:t>法</a:t>
              </a:r>
              <a:r>
                <a:rPr lang="en-US" altLang="zh-CN" sz="2400"/>
                <a:t> </a:t>
              </a:r>
              <a:r>
                <a:rPr lang="zh-CN" altLang="en-US" sz="2400"/>
                <a:t>二</a:t>
              </a:r>
              <a:endParaRPr lang="zh-CN" altLang="en-US" sz="24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1000"/>
                                        <p:tgtEl>
                                          <p:spTgt spid="75"/>
                                        </p:tgtEl>
                                      </p:cBhvr>
                                    </p:animEffect>
                                    <p:anim calcmode="lin" valueType="num">
                                      <p:cBhvr>
                                        <p:cTn id="47" dur="1000" fill="hold"/>
                                        <p:tgtEl>
                                          <p:spTgt spid="75"/>
                                        </p:tgtEl>
                                        <p:attrNameLst>
                                          <p:attrName>ppt_x</p:attrName>
                                        </p:attrNameLst>
                                      </p:cBhvr>
                                      <p:tavLst>
                                        <p:tav tm="0">
                                          <p:val>
                                            <p:strVal val="#ppt_x"/>
                                          </p:val>
                                        </p:tav>
                                        <p:tav tm="100000">
                                          <p:val>
                                            <p:strVal val="#ppt_x"/>
                                          </p:val>
                                        </p:tav>
                                      </p:tavLst>
                                    </p:anim>
                                    <p:anim calcmode="lin" valueType="num">
                                      <p:cBhvr>
                                        <p:cTn id="48"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p:tgtEl>
                                          <p:spTgt spid="61"/>
                                        </p:tgtEl>
                                        <p:attrNameLst>
                                          <p:attrName>ppt_y</p:attrName>
                                        </p:attrNameLst>
                                      </p:cBhvr>
                                      <p:tavLst>
                                        <p:tav tm="0">
                                          <p:val>
                                            <p:strVal val="#ppt_y+#ppt_h*1.125000"/>
                                          </p:val>
                                        </p:tav>
                                        <p:tav tm="100000">
                                          <p:val>
                                            <p:strVal val="#ppt_y"/>
                                          </p:val>
                                        </p:tav>
                                      </p:tavLst>
                                    </p:anim>
                                    <p:animEffect transition="in" filter="wipe(up)">
                                      <p:cBhvr>
                                        <p:cTn id="54" dur="500"/>
                                        <p:tgtEl>
                                          <p:spTgt spid="61"/>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p:tgtEl>
                                          <p:spTgt spid="62"/>
                                        </p:tgtEl>
                                        <p:attrNameLst>
                                          <p:attrName>ppt_y</p:attrName>
                                        </p:attrNameLst>
                                      </p:cBhvr>
                                      <p:tavLst>
                                        <p:tav tm="0">
                                          <p:val>
                                            <p:strVal val="#ppt_y+#ppt_h*1.125000"/>
                                          </p:val>
                                        </p:tav>
                                        <p:tav tm="100000">
                                          <p:val>
                                            <p:strVal val="#ppt_y"/>
                                          </p:val>
                                        </p:tav>
                                      </p:tavLst>
                                    </p:anim>
                                    <p:animEffect transition="in" filter="wipe(up)">
                                      <p:cBhvr>
                                        <p:cTn id="60" dur="500"/>
                                        <p:tgtEl>
                                          <p:spTgt spid="62"/>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p:tgtEl>
                                          <p:spTgt spid="55"/>
                                        </p:tgtEl>
                                        <p:attrNameLst>
                                          <p:attrName>ppt_y</p:attrName>
                                        </p:attrNameLst>
                                      </p:cBhvr>
                                      <p:tavLst>
                                        <p:tav tm="0">
                                          <p:val>
                                            <p:strVal val="#ppt_y+#ppt_h*1.125000"/>
                                          </p:val>
                                        </p:tav>
                                        <p:tav tm="100000">
                                          <p:val>
                                            <p:strVal val="#ppt_y"/>
                                          </p:val>
                                        </p:tav>
                                      </p:tavLst>
                                    </p:anim>
                                    <p:animEffect transition="in" filter="wipe(up)">
                                      <p:cBhvr>
                                        <p:cTn id="66" dur="500"/>
                                        <p:tgtEl>
                                          <p:spTgt spid="55"/>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additive="base">
                                        <p:cTn id="71" dur="500"/>
                                        <p:tgtEl>
                                          <p:spTgt spid="70"/>
                                        </p:tgtEl>
                                        <p:attrNameLst>
                                          <p:attrName>ppt_y</p:attrName>
                                        </p:attrNameLst>
                                      </p:cBhvr>
                                      <p:tavLst>
                                        <p:tav tm="0">
                                          <p:val>
                                            <p:strVal val="#ppt_y+#ppt_h*1.125000"/>
                                          </p:val>
                                        </p:tav>
                                        <p:tav tm="100000">
                                          <p:val>
                                            <p:strVal val="#ppt_y"/>
                                          </p:val>
                                        </p:tav>
                                      </p:tavLst>
                                    </p:anim>
                                    <p:animEffect transition="in" filter="wipe(up)">
                                      <p:cBhvr>
                                        <p:cTn id="7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5" grpId="0"/>
      <p:bldP spid="70" grpId="0"/>
      <p:bldP spid="17" grpId="0"/>
      <p:bldP spid="19" grpId="0"/>
      <p:bldP spid="6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860800" y="1346200"/>
            <a:ext cx="4470400" cy="4472940"/>
            <a:chOff x="6080" y="2633"/>
            <a:chExt cx="7040" cy="7044"/>
          </a:xfrm>
        </p:grpSpPr>
        <p:sp>
          <p:nvSpPr>
            <p:cNvPr id="7" name="Freeform 5"/>
            <p:cNvSpPr/>
            <p:nvPr/>
          </p:nvSpPr>
          <p:spPr bwMode="auto">
            <a:xfrm>
              <a:off x="6080" y="2633"/>
              <a:ext cx="7040" cy="7045"/>
            </a:xfrm>
            <a:custGeom>
              <a:avLst/>
              <a:gdLst>
                <a:gd name="T0" fmla="*/ 4438298 w 2605"/>
                <a:gd name="T1" fmla="*/ 2181991 h 2606"/>
                <a:gd name="T2" fmla="*/ 3775814 w 2605"/>
                <a:gd name="T3" fmla="*/ 1570827 h 2606"/>
                <a:gd name="T4" fmla="*/ 3715744 w 2605"/>
                <a:gd name="T5" fmla="*/ 1598296 h 2606"/>
                <a:gd name="T6" fmla="*/ 3715744 w 2605"/>
                <a:gd name="T7" fmla="*/ 1757953 h 2606"/>
                <a:gd name="T8" fmla="*/ 3633363 w 2605"/>
                <a:gd name="T9" fmla="*/ 1840357 h 2606"/>
                <a:gd name="T10" fmla="*/ 3518372 w 2605"/>
                <a:gd name="T11" fmla="*/ 1840357 h 2606"/>
                <a:gd name="T12" fmla="*/ 3518372 w 2605"/>
                <a:gd name="T13" fmla="*/ 1088420 h 2606"/>
                <a:gd name="T14" fmla="*/ 3394800 w 2605"/>
                <a:gd name="T15" fmla="*/ 964814 h 2606"/>
                <a:gd name="T16" fmla="*/ 2641354 w 2605"/>
                <a:gd name="T17" fmla="*/ 964814 h 2606"/>
                <a:gd name="T18" fmla="*/ 2643070 w 2605"/>
                <a:gd name="T19" fmla="*/ 957947 h 2606"/>
                <a:gd name="T20" fmla="*/ 2643070 w 2605"/>
                <a:gd name="T21" fmla="*/ 839491 h 2606"/>
                <a:gd name="T22" fmla="*/ 2725451 w 2605"/>
                <a:gd name="T23" fmla="*/ 757087 h 2606"/>
                <a:gd name="T24" fmla="*/ 2885065 w 2605"/>
                <a:gd name="T25" fmla="*/ 757087 h 2606"/>
                <a:gd name="T26" fmla="*/ 2912526 w 2605"/>
                <a:gd name="T27" fmla="*/ 697001 h 2606"/>
                <a:gd name="T28" fmla="*/ 2301530 w 2605"/>
                <a:gd name="T29" fmla="*/ 34335 h 2606"/>
                <a:gd name="T30" fmla="*/ 2189972 w 2605"/>
                <a:gd name="T31" fmla="*/ 34335 h 2606"/>
                <a:gd name="T32" fmla="*/ 1578977 w 2605"/>
                <a:gd name="T33" fmla="*/ 697001 h 2606"/>
                <a:gd name="T34" fmla="*/ 1606437 w 2605"/>
                <a:gd name="T35" fmla="*/ 757087 h 2606"/>
                <a:gd name="T36" fmla="*/ 1767767 w 2605"/>
                <a:gd name="T37" fmla="*/ 757087 h 2606"/>
                <a:gd name="T38" fmla="*/ 1850149 w 2605"/>
                <a:gd name="T39" fmla="*/ 839491 h 2606"/>
                <a:gd name="T40" fmla="*/ 1850149 w 2605"/>
                <a:gd name="T41" fmla="*/ 957947 h 2606"/>
                <a:gd name="T42" fmla="*/ 1850149 w 2605"/>
                <a:gd name="T43" fmla="*/ 964814 h 2606"/>
                <a:gd name="T44" fmla="*/ 1098419 w 2605"/>
                <a:gd name="T45" fmla="*/ 964814 h 2606"/>
                <a:gd name="T46" fmla="*/ 974847 w 2605"/>
                <a:gd name="T47" fmla="*/ 1088420 h 2606"/>
                <a:gd name="T48" fmla="*/ 974847 w 2605"/>
                <a:gd name="T49" fmla="*/ 1843791 h 2606"/>
                <a:gd name="T50" fmla="*/ 955967 w 2605"/>
                <a:gd name="T51" fmla="*/ 1840357 h 2606"/>
                <a:gd name="T52" fmla="*/ 837544 w 2605"/>
                <a:gd name="T53" fmla="*/ 1840357 h 2606"/>
                <a:gd name="T54" fmla="*/ 755163 w 2605"/>
                <a:gd name="T55" fmla="*/ 1757953 h 2606"/>
                <a:gd name="T56" fmla="*/ 755163 w 2605"/>
                <a:gd name="T57" fmla="*/ 1598296 h 2606"/>
                <a:gd name="T58" fmla="*/ 695093 w 2605"/>
                <a:gd name="T59" fmla="*/ 1570827 h 2606"/>
                <a:gd name="T60" fmla="*/ 32609 w 2605"/>
                <a:gd name="T61" fmla="*/ 2181991 h 2606"/>
                <a:gd name="T62" fmla="*/ 32609 w 2605"/>
                <a:gd name="T63" fmla="*/ 2293580 h 2606"/>
                <a:gd name="T64" fmla="*/ 695093 w 2605"/>
                <a:gd name="T65" fmla="*/ 2904743 h 2606"/>
                <a:gd name="T66" fmla="*/ 755163 w 2605"/>
                <a:gd name="T67" fmla="*/ 2877275 h 2606"/>
                <a:gd name="T68" fmla="*/ 755163 w 2605"/>
                <a:gd name="T69" fmla="*/ 2715901 h 2606"/>
                <a:gd name="T70" fmla="*/ 837544 w 2605"/>
                <a:gd name="T71" fmla="*/ 2633497 h 2606"/>
                <a:gd name="T72" fmla="*/ 955967 w 2605"/>
                <a:gd name="T73" fmla="*/ 2633497 h 2606"/>
                <a:gd name="T74" fmla="*/ 974847 w 2605"/>
                <a:gd name="T75" fmla="*/ 2631780 h 2606"/>
                <a:gd name="T76" fmla="*/ 974847 w 2605"/>
                <a:gd name="T77" fmla="*/ 3385434 h 2606"/>
                <a:gd name="T78" fmla="*/ 1098419 w 2605"/>
                <a:gd name="T79" fmla="*/ 3509040 h 2606"/>
                <a:gd name="T80" fmla="*/ 1850149 w 2605"/>
                <a:gd name="T81" fmla="*/ 3509040 h 2606"/>
                <a:gd name="T82" fmla="*/ 1850149 w 2605"/>
                <a:gd name="T83" fmla="*/ 3515907 h 2606"/>
                <a:gd name="T84" fmla="*/ 1850149 w 2605"/>
                <a:gd name="T85" fmla="*/ 3634363 h 2606"/>
                <a:gd name="T86" fmla="*/ 1767767 w 2605"/>
                <a:gd name="T87" fmla="*/ 3716767 h 2606"/>
                <a:gd name="T88" fmla="*/ 1606437 w 2605"/>
                <a:gd name="T89" fmla="*/ 3716767 h 2606"/>
                <a:gd name="T90" fmla="*/ 1578977 w 2605"/>
                <a:gd name="T91" fmla="*/ 3778570 h 2606"/>
                <a:gd name="T92" fmla="*/ 2189972 w 2605"/>
                <a:gd name="T93" fmla="*/ 4441236 h 2606"/>
                <a:gd name="T94" fmla="*/ 2301530 w 2605"/>
                <a:gd name="T95" fmla="*/ 4441236 h 2606"/>
                <a:gd name="T96" fmla="*/ 2912526 w 2605"/>
                <a:gd name="T97" fmla="*/ 3778570 h 2606"/>
                <a:gd name="T98" fmla="*/ 2885065 w 2605"/>
                <a:gd name="T99" fmla="*/ 3716767 h 2606"/>
                <a:gd name="T100" fmla="*/ 2725451 w 2605"/>
                <a:gd name="T101" fmla="*/ 3716767 h 2606"/>
                <a:gd name="T102" fmla="*/ 2643070 w 2605"/>
                <a:gd name="T103" fmla="*/ 3634363 h 2606"/>
                <a:gd name="T104" fmla="*/ 2643070 w 2605"/>
                <a:gd name="T105" fmla="*/ 3515907 h 2606"/>
                <a:gd name="T106" fmla="*/ 2641354 w 2605"/>
                <a:gd name="T107" fmla="*/ 3509040 h 2606"/>
                <a:gd name="T108" fmla="*/ 3394800 w 2605"/>
                <a:gd name="T109" fmla="*/ 3509040 h 2606"/>
                <a:gd name="T110" fmla="*/ 3518372 w 2605"/>
                <a:gd name="T111" fmla="*/ 3385434 h 2606"/>
                <a:gd name="T112" fmla="*/ 3518372 w 2605"/>
                <a:gd name="T113" fmla="*/ 2633497 h 2606"/>
                <a:gd name="T114" fmla="*/ 3633363 w 2605"/>
                <a:gd name="T115" fmla="*/ 2633497 h 2606"/>
                <a:gd name="T116" fmla="*/ 3715744 w 2605"/>
                <a:gd name="T117" fmla="*/ 2715901 h 2606"/>
                <a:gd name="T118" fmla="*/ 3715744 w 2605"/>
                <a:gd name="T119" fmla="*/ 2877275 h 2606"/>
                <a:gd name="T120" fmla="*/ 3775814 w 2605"/>
                <a:gd name="T121" fmla="*/ 2904743 h 2606"/>
                <a:gd name="T122" fmla="*/ 4438298 w 2605"/>
                <a:gd name="T123" fmla="*/ 2293580 h 2606"/>
                <a:gd name="T124" fmla="*/ 4438298 w 2605"/>
                <a:gd name="T125" fmla="*/ 2181991 h 26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05" h="2606">
                  <a:moveTo>
                    <a:pt x="2586" y="1271"/>
                  </a:moveTo>
                  <a:cubicBezTo>
                    <a:pt x="2200" y="915"/>
                    <a:pt x="2200" y="915"/>
                    <a:pt x="2200" y="915"/>
                  </a:cubicBezTo>
                  <a:cubicBezTo>
                    <a:pt x="2181" y="897"/>
                    <a:pt x="2165" y="904"/>
                    <a:pt x="2165" y="931"/>
                  </a:cubicBezTo>
                  <a:cubicBezTo>
                    <a:pt x="2165" y="1024"/>
                    <a:pt x="2165" y="1024"/>
                    <a:pt x="2165" y="1024"/>
                  </a:cubicBezTo>
                  <a:cubicBezTo>
                    <a:pt x="2165" y="1051"/>
                    <a:pt x="2143" y="1072"/>
                    <a:pt x="2117" y="1072"/>
                  </a:cubicBezTo>
                  <a:cubicBezTo>
                    <a:pt x="2050" y="1072"/>
                    <a:pt x="2050" y="1072"/>
                    <a:pt x="2050" y="1072"/>
                  </a:cubicBezTo>
                  <a:cubicBezTo>
                    <a:pt x="2050" y="634"/>
                    <a:pt x="2050" y="634"/>
                    <a:pt x="2050" y="634"/>
                  </a:cubicBezTo>
                  <a:cubicBezTo>
                    <a:pt x="2050" y="595"/>
                    <a:pt x="2017" y="562"/>
                    <a:pt x="1978" y="562"/>
                  </a:cubicBezTo>
                  <a:cubicBezTo>
                    <a:pt x="1539" y="562"/>
                    <a:pt x="1539" y="562"/>
                    <a:pt x="1539" y="562"/>
                  </a:cubicBezTo>
                  <a:cubicBezTo>
                    <a:pt x="1539" y="561"/>
                    <a:pt x="1540" y="559"/>
                    <a:pt x="1540" y="558"/>
                  </a:cubicBezTo>
                  <a:cubicBezTo>
                    <a:pt x="1540" y="489"/>
                    <a:pt x="1540" y="489"/>
                    <a:pt x="1540" y="489"/>
                  </a:cubicBezTo>
                  <a:cubicBezTo>
                    <a:pt x="1540" y="462"/>
                    <a:pt x="1561" y="441"/>
                    <a:pt x="1588" y="441"/>
                  </a:cubicBezTo>
                  <a:cubicBezTo>
                    <a:pt x="1681" y="441"/>
                    <a:pt x="1681" y="441"/>
                    <a:pt x="1681" y="441"/>
                  </a:cubicBezTo>
                  <a:cubicBezTo>
                    <a:pt x="1708" y="441"/>
                    <a:pt x="1715" y="425"/>
                    <a:pt x="1697" y="406"/>
                  </a:cubicBezTo>
                  <a:cubicBezTo>
                    <a:pt x="1341" y="20"/>
                    <a:pt x="1341" y="20"/>
                    <a:pt x="1341" y="20"/>
                  </a:cubicBezTo>
                  <a:cubicBezTo>
                    <a:pt x="1323" y="0"/>
                    <a:pt x="1294" y="0"/>
                    <a:pt x="1276" y="20"/>
                  </a:cubicBezTo>
                  <a:cubicBezTo>
                    <a:pt x="920" y="406"/>
                    <a:pt x="920" y="406"/>
                    <a:pt x="920" y="406"/>
                  </a:cubicBezTo>
                  <a:cubicBezTo>
                    <a:pt x="903" y="425"/>
                    <a:pt x="910" y="441"/>
                    <a:pt x="936" y="441"/>
                  </a:cubicBezTo>
                  <a:cubicBezTo>
                    <a:pt x="1030" y="441"/>
                    <a:pt x="1030" y="441"/>
                    <a:pt x="1030" y="441"/>
                  </a:cubicBezTo>
                  <a:cubicBezTo>
                    <a:pt x="1056" y="441"/>
                    <a:pt x="1078" y="462"/>
                    <a:pt x="1078" y="489"/>
                  </a:cubicBezTo>
                  <a:cubicBezTo>
                    <a:pt x="1078" y="558"/>
                    <a:pt x="1078" y="558"/>
                    <a:pt x="1078" y="558"/>
                  </a:cubicBezTo>
                  <a:cubicBezTo>
                    <a:pt x="1078" y="559"/>
                    <a:pt x="1078" y="561"/>
                    <a:pt x="1078" y="562"/>
                  </a:cubicBezTo>
                  <a:cubicBezTo>
                    <a:pt x="640" y="562"/>
                    <a:pt x="640" y="562"/>
                    <a:pt x="640" y="562"/>
                  </a:cubicBezTo>
                  <a:cubicBezTo>
                    <a:pt x="600" y="562"/>
                    <a:pt x="568" y="595"/>
                    <a:pt x="568" y="634"/>
                  </a:cubicBezTo>
                  <a:cubicBezTo>
                    <a:pt x="568" y="1074"/>
                    <a:pt x="568" y="1074"/>
                    <a:pt x="568" y="1074"/>
                  </a:cubicBezTo>
                  <a:cubicBezTo>
                    <a:pt x="564" y="1073"/>
                    <a:pt x="561" y="1072"/>
                    <a:pt x="557" y="1072"/>
                  </a:cubicBezTo>
                  <a:cubicBezTo>
                    <a:pt x="488" y="1072"/>
                    <a:pt x="488" y="1072"/>
                    <a:pt x="488" y="1072"/>
                  </a:cubicBezTo>
                  <a:cubicBezTo>
                    <a:pt x="462" y="1072"/>
                    <a:pt x="440" y="1051"/>
                    <a:pt x="440" y="1024"/>
                  </a:cubicBezTo>
                  <a:cubicBezTo>
                    <a:pt x="440" y="931"/>
                    <a:pt x="440" y="931"/>
                    <a:pt x="440" y="931"/>
                  </a:cubicBezTo>
                  <a:cubicBezTo>
                    <a:pt x="440" y="904"/>
                    <a:pt x="424" y="897"/>
                    <a:pt x="405" y="915"/>
                  </a:cubicBezTo>
                  <a:cubicBezTo>
                    <a:pt x="19" y="1271"/>
                    <a:pt x="19" y="1271"/>
                    <a:pt x="19" y="1271"/>
                  </a:cubicBezTo>
                  <a:cubicBezTo>
                    <a:pt x="0" y="1289"/>
                    <a:pt x="0" y="1318"/>
                    <a:pt x="19" y="1336"/>
                  </a:cubicBezTo>
                  <a:cubicBezTo>
                    <a:pt x="405" y="1692"/>
                    <a:pt x="405" y="1692"/>
                    <a:pt x="405" y="1692"/>
                  </a:cubicBezTo>
                  <a:cubicBezTo>
                    <a:pt x="424" y="1709"/>
                    <a:pt x="440" y="1702"/>
                    <a:pt x="440" y="1676"/>
                  </a:cubicBezTo>
                  <a:cubicBezTo>
                    <a:pt x="440" y="1582"/>
                    <a:pt x="440" y="1582"/>
                    <a:pt x="440" y="1582"/>
                  </a:cubicBezTo>
                  <a:cubicBezTo>
                    <a:pt x="440" y="1556"/>
                    <a:pt x="462" y="1534"/>
                    <a:pt x="488" y="1534"/>
                  </a:cubicBezTo>
                  <a:cubicBezTo>
                    <a:pt x="557" y="1534"/>
                    <a:pt x="557" y="1534"/>
                    <a:pt x="557" y="1534"/>
                  </a:cubicBezTo>
                  <a:cubicBezTo>
                    <a:pt x="561" y="1534"/>
                    <a:pt x="564" y="1534"/>
                    <a:pt x="568" y="1533"/>
                  </a:cubicBezTo>
                  <a:cubicBezTo>
                    <a:pt x="568" y="1972"/>
                    <a:pt x="568" y="1972"/>
                    <a:pt x="568" y="1972"/>
                  </a:cubicBezTo>
                  <a:cubicBezTo>
                    <a:pt x="568" y="2012"/>
                    <a:pt x="600" y="2044"/>
                    <a:pt x="640" y="2044"/>
                  </a:cubicBezTo>
                  <a:cubicBezTo>
                    <a:pt x="1078" y="2044"/>
                    <a:pt x="1078" y="2044"/>
                    <a:pt x="1078" y="2044"/>
                  </a:cubicBezTo>
                  <a:cubicBezTo>
                    <a:pt x="1078" y="2046"/>
                    <a:pt x="1078" y="2047"/>
                    <a:pt x="1078" y="2048"/>
                  </a:cubicBezTo>
                  <a:cubicBezTo>
                    <a:pt x="1078" y="2117"/>
                    <a:pt x="1078" y="2117"/>
                    <a:pt x="1078" y="2117"/>
                  </a:cubicBezTo>
                  <a:cubicBezTo>
                    <a:pt x="1078" y="2144"/>
                    <a:pt x="1056" y="2165"/>
                    <a:pt x="1030" y="2165"/>
                  </a:cubicBezTo>
                  <a:cubicBezTo>
                    <a:pt x="936" y="2165"/>
                    <a:pt x="936" y="2165"/>
                    <a:pt x="936" y="2165"/>
                  </a:cubicBezTo>
                  <a:cubicBezTo>
                    <a:pt x="910" y="2165"/>
                    <a:pt x="903" y="2181"/>
                    <a:pt x="920" y="2201"/>
                  </a:cubicBezTo>
                  <a:cubicBezTo>
                    <a:pt x="1276" y="2587"/>
                    <a:pt x="1276" y="2587"/>
                    <a:pt x="1276" y="2587"/>
                  </a:cubicBezTo>
                  <a:cubicBezTo>
                    <a:pt x="1294" y="2606"/>
                    <a:pt x="1323" y="2606"/>
                    <a:pt x="1341" y="2587"/>
                  </a:cubicBezTo>
                  <a:cubicBezTo>
                    <a:pt x="1697" y="2201"/>
                    <a:pt x="1697" y="2201"/>
                    <a:pt x="1697" y="2201"/>
                  </a:cubicBezTo>
                  <a:cubicBezTo>
                    <a:pt x="1715" y="2181"/>
                    <a:pt x="1708" y="2165"/>
                    <a:pt x="1681" y="2165"/>
                  </a:cubicBezTo>
                  <a:cubicBezTo>
                    <a:pt x="1588" y="2165"/>
                    <a:pt x="1588" y="2165"/>
                    <a:pt x="1588" y="2165"/>
                  </a:cubicBezTo>
                  <a:cubicBezTo>
                    <a:pt x="1561" y="2165"/>
                    <a:pt x="1540" y="2144"/>
                    <a:pt x="1540" y="2117"/>
                  </a:cubicBezTo>
                  <a:cubicBezTo>
                    <a:pt x="1540" y="2048"/>
                    <a:pt x="1540" y="2048"/>
                    <a:pt x="1540" y="2048"/>
                  </a:cubicBezTo>
                  <a:cubicBezTo>
                    <a:pt x="1540" y="2047"/>
                    <a:pt x="1539" y="2046"/>
                    <a:pt x="1539" y="2044"/>
                  </a:cubicBezTo>
                  <a:cubicBezTo>
                    <a:pt x="1978" y="2044"/>
                    <a:pt x="1978" y="2044"/>
                    <a:pt x="1978" y="2044"/>
                  </a:cubicBezTo>
                  <a:cubicBezTo>
                    <a:pt x="2017" y="2044"/>
                    <a:pt x="2050" y="2012"/>
                    <a:pt x="2050" y="1972"/>
                  </a:cubicBezTo>
                  <a:cubicBezTo>
                    <a:pt x="2050" y="1534"/>
                    <a:pt x="2050" y="1534"/>
                    <a:pt x="2050" y="1534"/>
                  </a:cubicBezTo>
                  <a:cubicBezTo>
                    <a:pt x="2117" y="1534"/>
                    <a:pt x="2117" y="1534"/>
                    <a:pt x="2117" y="1534"/>
                  </a:cubicBezTo>
                  <a:cubicBezTo>
                    <a:pt x="2143" y="1534"/>
                    <a:pt x="2165" y="1556"/>
                    <a:pt x="2165" y="1582"/>
                  </a:cubicBezTo>
                  <a:cubicBezTo>
                    <a:pt x="2165" y="1676"/>
                    <a:pt x="2165" y="1676"/>
                    <a:pt x="2165" y="1676"/>
                  </a:cubicBezTo>
                  <a:cubicBezTo>
                    <a:pt x="2165" y="1702"/>
                    <a:pt x="2181" y="1709"/>
                    <a:pt x="2200" y="1692"/>
                  </a:cubicBezTo>
                  <a:cubicBezTo>
                    <a:pt x="2586" y="1336"/>
                    <a:pt x="2586" y="1336"/>
                    <a:pt x="2586" y="1336"/>
                  </a:cubicBezTo>
                  <a:cubicBezTo>
                    <a:pt x="2605" y="1318"/>
                    <a:pt x="2605" y="1289"/>
                    <a:pt x="2586" y="127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ID"/>
            </a:p>
          </p:txBody>
        </p:sp>
        <p:sp>
          <p:nvSpPr>
            <p:cNvPr id="3" name="文本框 2"/>
            <p:cNvSpPr txBox="1"/>
            <p:nvPr/>
          </p:nvSpPr>
          <p:spPr>
            <a:xfrm>
              <a:off x="7165" y="5793"/>
              <a:ext cx="46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分数混合运算的顺序</a:t>
              </a:r>
              <a:endParaRPr lang="zh-CN" altLang="en-US" sz="240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196975" y="1136650"/>
            <a:ext cx="4875530" cy="2421890"/>
            <a:chOff x="1885" y="2303"/>
            <a:chExt cx="7678" cy="3814"/>
          </a:xfrm>
        </p:grpSpPr>
        <p:sp>
          <p:nvSpPr>
            <p:cNvPr id="8" name="Freeform 6"/>
            <p:cNvSpPr/>
            <p:nvPr/>
          </p:nvSpPr>
          <p:spPr bwMode="auto">
            <a:xfrm>
              <a:off x="1885" y="2303"/>
              <a:ext cx="7678" cy="3815"/>
            </a:xfrm>
            <a:custGeom>
              <a:avLst/>
              <a:gdLst>
                <a:gd name="T0" fmla="*/ 2626806 w 2842"/>
                <a:gd name="T1" fmla="*/ 2422601 h 1411"/>
                <a:gd name="T2" fmla="*/ 2664552 w 2842"/>
                <a:gd name="T3" fmla="*/ 2355640 h 1411"/>
                <a:gd name="T4" fmla="*/ 3326830 w 2842"/>
                <a:gd name="T5" fmla="*/ 1746127 h 1411"/>
                <a:gd name="T6" fmla="*/ 3393744 w 2842"/>
                <a:gd name="T7" fmla="*/ 1715222 h 1411"/>
                <a:gd name="T8" fmla="*/ 3467521 w 2842"/>
                <a:gd name="T9" fmla="*/ 1807937 h 1411"/>
                <a:gd name="T10" fmla="*/ 3467521 w 2842"/>
                <a:gd name="T11" fmla="*/ 1967612 h 1411"/>
                <a:gd name="T12" fmla="*/ 3501836 w 2842"/>
                <a:gd name="T13" fmla="*/ 2001951 h 1411"/>
                <a:gd name="T14" fmla="*/ 3591055 w 2842"/>
                <a:gd name="T15" fmla="*/ 2001951 h 1411"/>
                <a:gd name="T16" fmla="*/ 3591055 w 2842"/>
                <a:gd name="T17" fmla="*/ 1298006 h 1411"/>
                <a:gd name="T18" fmla="*/ 3762629 w 2842"/>
                <a:gd name="T19" fmla="*/ 1126312 h 1411"/>
                <a:gd name="T20" fmla="*/ 4466085 w 2842"/>
                <a:gd name="T21" fmla="*/ 1126312 h 1411"/>
                <a:gd name="T22" fmla="*/ 4466085 w 2842"/>
                <a:gd name="T23" fmla="*/ 1049050 h 1411"/>
                <a:gd name="T24" fmla="*/ 4431770 w 2842"/>
                <a:gd name="T25" fmla="*/ 1014711 h 1411"/>
                <a:gd name="T26" fmla="*/ 4270490 w 2842"/>
                <a:gd name="T27" fmla="*/ 1014711 h 1411"/>
                <a:gd name="T28" fmla="*/ 4184703 w 2842"/>
                <a:gd name="T29" fmla="*/ 968354 h 1411"/>
                <a:gd name="T30" fmla="*/ 4208723 w 2842"/>
                <a:gd name="T31" fmla="*/ 873922 h 1411"/>
                <a:gd name="T32" fmla="*/ 4817813 w 2842"/>
                <a:gd name="T33" fmla="*/ 211184 h 1411"/>
                <a:gd name="T34" fmla="*/ 4876148 w 2842"/>
                <a:gd name="T35" fmla="*/ 175128 h 1411"/>
                <a:gd name="T36" fmla="*/ 4876148 w 2842"/>
                <a:gd name="T37" fmla="*/ 0 h 1411"/>
                <a:gd name="T38" fmla="*/ 123534 w 2842"/>
                <a:gd name="T39" fmla="*/ 0 h 1411"/>
                <a:gd name="T40" fmla="*/ 0 w 2842"/>
                <a:gd name="T41" fmla="*/ 123620 h 1411"/>
                <a:gd name="T42" fmla="*/ 0 w 2842"/>
                <a:gd name="T43" fmla="*/ 2422601 h 1411"/>
                <a:gd name="T44" fmla="*/ 2626806 w 2842"/>
                <a:gd name="T45" fmla="*/ 2422601 h 14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42" h="1411">
                  <a:moveTo>
                    <a:pt x="1531" y="1411"/>
                  </a:moveTo>
                  <a:cubicBezTo>
                    <a:pt x="1534" y="1396"/>
                    <a:pt x="1542" y="1383"/>
                    <a:pt x="1553" y="1372"/>
                  </a:cubicBezTo>
                  <a:cubicBezTo>
                    <a:pt x="1939" y="1017"/>
                    <a:pt x="1939" y="1017"/>
                    <a:pt x="1939" y="1017"/>
                  </a:cubicBezTo>
                  <a:cubicBezTo>
                    <a:pt x="1952" y="1005"/>
                    <a:pt x="1965" y="999"/>
                    <a:pt x="1978" y="999"/>
                  </a:cubicBezTo>
                  <a:cubicBezTo>
                    <a:pt x="1999" y="999"/>
                    <a:pt x="2021" y="1016"/>
                    <a:pt x="2021" y="1053"/>
                  </a:cubicBezTo>
                  <a:cubicBezTo>
                    <a:pt x="2021" y="1146"/>
                    <a:pt x="2021" y="1146"/>
                    <a:pt x="2021" y="1146"/>
                  </a:cubicBezTo>
                  <a:cubicBezTo>
                    <a:pt x="2021" y="1157"/>
                    <a:pt x="2030" y="1166"/>
                    <a:pt x="2041" y="1166"/>
                  </a:cubicBezTo>
                  <a:cubicBezTo>
                    <a:pt x="2093" y="1166"/>
                    <a:pt x="2093" y="1166"/>
                    <a:pt x="2093" y="1166"/>
                  </a:cubicBezTo>
                  <a:cubicBezTo>
                    <a:pt x="2093" y="756"/>
                    <a:pt x="2093" y="756"/>
                    <a:pt x="2093" y="756"/>
                  </a:cubicBezTo>
                  <a:cubicBezTo>
                    <a:pt x="2093" y="701"/>
                    <a:pt x="2137" y="656"/>
                    <a:pt x="2193" y="656"/>
                  </a:cubicBezTo>
                  <a:cubicBezTo>
                    <a:pt x="2603" y="656"/>
                    <a:pt x="2603" y="656"/>
                    <a:pt x="2603" y="656"/>
                  </a:cubicBezTo>
                  <a:cubicBezTo>
                    <a:pt x="2603" y="611"/>
                    <a:pt x="2603" y="611"/>
                    <a:pt x="2603" y="611"/>
                  </a:cubicBezTo>
                  <a:cubicBezTo>
                    <a:pt x="2603" y="600"/>
                    <a:pt x="2594" y="591"/>
                    <a:pt x="2583" y="591"/>
                  </a:cubicBezTo>
                  <a:cubicBezTo>
                    <a:pt x="2489" y="591"/>
                    <a:pt x="2489" y="591"/>
                    <a:pt x="2489" y="591"/>
                  </a:cubicBezTo>
                  <a:cubicBezTo>
                    <a:pt x="2455" y="591"/>
                    <a:pt x="2443" y="572"/>
                    <a:pt x="2439" y="564"/>
                  </a:cubicBezTo>
                  <a:cubicBezTo>
                    <a:pt x="2435" y="556"/>
                    <a:pt x="2430" y="534"/>
                    <a:pt x="2453" y="509"/>
                  </a:cubicBezTo>
                  <a:cubicBezTo>
                    <a:pt x="2808" y="123"/>
                    <a:pt x="2808" y="123"/>
                    <a:pt x="2808" y="123"/>
                  </a:cubicBezTo>
                  <a:cubicBezTo>
                    <a:pt x="2818" y="113"/>
                    <a:pt x="2829" y="106"/>
                    <a:pt x="2842" y="102"/>
                  </a:cubicBezTo>
                  <a:cubicBezTo>
                    <a:pt x="2842" y="0"/>
                    <a:pt x="2842" y="0"/>
                    <a:pt x="2842" y="0"/>
                  </a:cubicBezTo>
                  <a:cubicBezTo>
                    <a:pt x="72" y="0"/>
                    <a:pt x="72" y="0"/>
                    <a:pt x="72" y="0"/>
                  </a:cubicBezTo>
                  <a:cubicBezTo>
                    <a:pt x="32" y="0"/>
                    <a:pt x="0" y="33"/>
                    <a:pt x="0" y="72"/>
                  </a:cubicBezTo>
                  <a:cubicBezTo>
                    <a:pt x="0" y="1411"/>
                    <a:pt x="0" y="1411"/>
                    <a:pt x="0" y="1411"/>
                  </a:cubicBezTo>
                  <a:lnTo>
                    <a:pt x="1531" y="141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ID"/>
            </a:p>
          </p:txBody>
        </p:sp>
        <p:sp>
          <p:nvSpPr>
            <p:cNvPr id="4" name="文本框 3"/>
            <p:cNvSpPr txBox="1"/>
            <p:nvPr/>
          </p:nvSpPr>
          <p:spPr>
            <a:xfrm>
              <a:off x="2657" y="2843"/>
              <a:ext cx="4841" cy="2761"/>
            </a:xfrm>
            <a:prstGeom prst="rect">
              <a:avLst/>
            </a:prstGeom>
            <a:noFill/>
          </p:spPr>
          <p:txBody>
            <a:bodyPr wrap="square" rtlCol="0">
              <a:spAutoFit/>
            </a:bodyPr>
            <a:p>
              <a:pPr>
                <a:lnSpc>
                  <a:spcPct val="150000"/>
                </a:lnSpc>
              </a:pPr>
              <a:r>
                <a:rPr lang="zh-CN" altLang="en-US" sz="2400"/>
                <a:t>分数混合运算的顺序</a:t>
              </a:r>
              <a:endParaRPr lang="zh-CN" altLang="en-US" sz="2400"/>
            </a:p>
            <a:p>
              <a:pPr>
                <a:lnSpc>
                  <a:spcPct val="150000"/>
                </a:lnSpc>
              </a:pPr>
              <a:r>
                <a:rPr lang="zh-CN" altLang="en-US" sz="2400"/>
                <a:t>与整数混合运算</a:t>
              </a:r>
              <a:endParaRPr lang="zh-CN" altLang="en-US" sz="2400"/>
            </a:p>
            <a:p>
              <a:pPr>
                <a:lnSpc>
                  <a:spcPct val="150000"/>
                </a:lnSpc>
              </a:pPr>
              <a:r>
                <a:rPr lang="zh-CN" altLang="en-US" sz="2400"/>
                <a:t>的顺序相同</a:t>
              </a:r>
              <a:endParaRPr lang="zh-CN" altLang="en-US" sz="2400"/>
            </a:p>
          </p:txBody>
        </p:sp>
      </p:grpSp>
      <p:grpSp>
        <p:nvGrpSpPr>
          <p:cNvPr id="25" name="组合 24"/>
          <p:cNvGrpSpPr/>
          <p:nvPr/>
        </p:nvGrpSpPr>
        <p:grpSpPr>
          <a:xfrm>
            <a:off x="6121400" y="1136650"/>
            <a:ext cx="4872990" cy="2421890"/>
            <a:chOff x="9640" y="2303"/>
            <a:chExt cx="7674" cy="3814"/>
          </a:xfrm>
        </p:grpSpPr>
        <p:sp>
          <p:nvSpPr>
            <p:cNvPr id="9" name="Freeform 7"/>
            <p:cNvSpPr/>
            <p:nvPr/>
          </p:nvSpPr>
          <p:spPr bwMode="auto">
            <a:xfrm>
              <a:off x="9640" y="2303"/>
              <a:ext cx="7675" cy="3815"/>
            </a:xfrm>
            <a:custGeom>
              <a:avLst/>
              <a:gdLst>
                <a:gd name="T0" fmla="*/ 0 w 2841"/>
                <a:gd name="T1" fmla="*/ 100 h 1411"/>
                <a:gd name="T2" fmla="*/ 45 w 2841"/>
                <a:gd name="T3" fmla="*/ 123 h 1411"/>
                <a:gd name="T4" fmla="*/ 400 w 2841"/>
                <a:gd name="T5" fmla="*/ 509 h 1411"/>
                <a:gd name="T6" fmla="*/ 414 w 2841"/>
                <a:gd name="T7" fmla="*/ 564 h 1411"/>
                <a:gd name="T8" fmla="*/ 364 w 2841"/>
                <a:gd name="T9" fmla="*/ 591 h 1411"/>
                <a:gd name="T10" fmla="*/ 271 w 2841"/>
                <a:gd name="T11" fmla="*/ 591 h 1411"/>
                <a:gd name="T12" fmla="*/ 251 w 2841"/>
                <a:gd name="T13" fmla="*/ 611 h 1411"/>
                <a:gd name="T14" fmla="*/ 251 w 2841"/>
                <a:gd name="T15" fmla="*/ 656 h 1411"/>
                <a:gd name="T16" fmla="*/ 661 w 2841"/>
                <a:gd name="T17" fmla="*/ 656 h 1411"/>
                <a:gd name="T18" fmla="*/ 761 w 2841"/>
                <a:gd name="T19" fmla="*/ 756 h 1411"/>
                <a:gd name="T20" fmla="*/ 761 w 2841"/>
                <a:gd name="T21" fmla="*/ 1166 h 1411"/>
                <a:gd name="T22" fmla="*/ 800 w 2841"/>
                <a:gd name="T23" fmla="*/ 1166 h 1411"/>
                <a:gd name="T24" fmla="*/ 820 w 2841"/>
                <a:gd name="T25" fmla="*/ 1146 h 1411"/>
                <a:gd name="T26" fmla="*/ 820 w 2841"/>
                <a:gd name="T27" fmla="*/ 1053 h 1411"/>
                <a:gd name="T28" fmla="*/ 863 w 2841"/>
                <a:gd name="T29" fmla="*/ 999 h 1411"/>
                <a:gd name="T30" fmla="*/ 902 w 2841"/>
                <a:gd name="T31" fmla="*/ 1017 h 1411"/>
                <a:gd name="T32" fmla="*/ 1288 w 2841"/>
                <a:gd name="T33" fmla="*/ 1372 h 1411"/>
                <a:gd name="T34" fmla="*/ 1310 w 2841"/>
                <a:gd name="T35" fmla="*/ 1411 h 1411"/>
                <a:gd name="T36" fmla="*/ 2841 w 2841"/>
                <a:gd name="T37" fmla="*/ 1411 h 1411"/>
                <a:gd name="T38" fmla="*/ 2841 w 2841"/>
                <a:gd name="T39" fmla="*/ 72 h 1411"/>
                <a:gd name="T40" fmla="*/ 2769 w 2841"/>
                <a:gd name="T41" fmla="*/ 0 h 1411"/>
                <a:gd name="T42" fmla="*/ 0 w 2841"/>
                <a:gd name="T43" fmla="*/ 0 h 1411"/>
                <a:gd name="T44" fmla="*/ 0 w 2841"/>
                <a:gd name="T45" fmla="*/ 100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41" h="1411">
                  <a:moveTo>
                    <a:pt x="0" y="100"/>
                  </a:moveTo>
                  <a:cubicBezTo>
                    <a:pt x="17" y="102"/>
                    <a:pt x="33" y="110"/>
                    <a:pt x="45" y="123"/>
                  </a:cubicBezTo>
                  <a:cubicBezTo>
                    <a:pt x="400" y="509"/>
                    <a:pt x="400" y="509"/>
                    <a:pt x="400" y="509"/>
                  </a:cubicBezTo>
                  <a:cubicBezTo>
                    <a:pt x="424" y="534"/>
                    <a:pt x="418" y="556"/>
                    <a:pt x="414" y="564"/>
                  </a:cubicBezTo>
                  <a:cubicBezTo>
                    <a:pt x="411" y="572"/>
                    <a:pt x="399" y="591"/>
                    <a:pt x="364" y="591"/>
                  </a:cubicBezTo>
                  <a:cubicBezTo>
                    <a:pt x="271" y="591"/>
                    <a:pt x="271" y="591"/>
                    <a:pt x="271" y="591"/>
                  </a:cubicBezTo>
                  <a:cubicBezTo>
                    <a:pt x="260" y="591"/>
                    <a:pt x="251" y="600"/>
                    <a:pt x="251" y="611"/>
                  </a:cubicBezTo>
                  <a:cubicBezTo>
                    <a:pt x="251" y="656"/>
                    <a:pt x="251" y="656"/>
                    <a:pt x="251" y="656"/>
                  </a:cubicBezTo>
                  <a:cubicBezTo>
                    <a:pt x="661" y="656"/>
                    <a:pt x="661" y="656"/>
                    <a:pt x="661" y="656"/>
                  </a:cubicBezTo>
                  <a:cubicBezTo>
                    <a:pt x="716" y="656"/>
                    <a:pt x="761" y="701"/>
                    <a:pt x="761" y="756"/>
                  </a:cubicBezTo>
                  <a:cubicBezTo>
                    <a:pt x="761" y="1166"/>
                    <a:pt x="761" y="1166"/>
                    <a:pt x="761" y="1166"/>
                  </a:cubicBezTo>
                  <a:cubicBezTo>
                    <a:pt x="800" y="1166"/>
                    <a:pt x="800" y="1166"/>
                    <a:pt x="800" y="1166"/>
                  </a:cubicBezTo>
                  <a:cubicBezTo>
                    <a:pt x="811" y="1166"/>
                    <a:pt x="820" y="1157"/>
                    <a:pt x="820" y="1146"/>
                  </a:cubicBezTo>
                  <a:cubicBezTo>
                    <a:pt x="820" y="1053"/>
                    <a:pt x="820" y="1053"/>
                    <a:pt x="820" y="1053"/>
                  </a:cubicBezTo>
                  <a:cubicBezTo>
                    <a:pt x="820" y="1016"/>
                    <a:pt x="842" y="999"/>
                    <a:pt x="863" y="999"/>
                  </a:cubicBezTo>
                  <a:cubicBezTo>
                    <a:pt x="877" y="999"/>
                    <a:pt x="890" y="1005"/>
                    <a:pt x="902" y="1017"/>
                  </a:cubicBezTo>
                  <a:cubicBezTo>
                    <a:pt x="1288" y="1372"/>
                    <a:pt x="1288" y="1372"/>
                    <a:pt x="1288" y="1372"/>
                  </a:cubicBezTo>
                  <a:cubicBezTo>
                    <a:pt x="1300" y="1383"/>
                    <a:pt x="1307" y="1396"/>
                    <a:pt x="1310" y="1411"/>
                  </a:cubicBezTo>
                  <a:cubicBezTo>
                    <a:pt x="2841" y="1411"/>
                    <a:pt x="2841" y="1411"/>
                    <a:pt x="2841" y="1411"/>
                  </a:cubicBezTo>
                  <a:cubicBezTo>
                    <a:pt x="2841" y="72"/>
                    <a:pt x="2841" y="72"/>
                    <a:pt x="2841" y="72"/>
                  </a:cubicBezTo>
                  <a:cubicBezTo>
                    <a:pt x="2841" y="33"/>
                    <a:pt x="2809" y="0"/>
                    <a:pt x="2769" y="0"/>
                  </a:cubicBezTo>
                  <a:cubicBezTo>
                    <a:pt x="0" y="0"/>
                    <a:pt x="0" y="0"/>
                    <a:pt x="0" y="0"/>
                  </a:cubicBezTo>
                  <a:lnTo>
                    <a:pt x="0" y="100"/>
                  </a:lnTo>
                  <a:close/>
                </a:path>
              </a:pathLst>
            </a:custGeom>
            <a:solidFill>
              <a:schemeClr val="accent3"/>
            </a:solidFill>
            <a:ln>
              <a:noFill/>
            </a:ln>
          </p:spPr>
          <p:txBody>
            <a:bodyPr/>
            <a:lstStyle/>
            <a:p>
              <a:pPr eaLnBrk="1" fontAlgn="auto" hangingPunct="1">
                <a:spcBef>
                  <a:spcPts val="0"/>
                </a:spcBef>
                <a:spcAft>
                  <a:spcPts val="0"/>
                </a:spcAft>
                <a:defRPr/>
              </a:pPr>
              <a:endParaRPr lang="id-ID">
                <a:latin typeface="+mn-lt"/>
              </a:endParaRPr>
            </a:p>
          </p:txBody>
        </p:sp>
        <p:sp>
          <p:nvSpPr>
            <p:cNvPr id="6" name="文本框 5"/>
            <p:cNvSpPr txBox="1"/>
            <p:nvPr/>
          </p:nvSpPr>
          <p:spPr>
            <a:xfrm>
              <a:off x="11488" y="2824"/>
              <a:ext cx="5568" cy="2761"/>
            </a:xfrm>
            <a:prstGeom prst="rect">
              <a:avLst/>
            </a:prstGeom>
            <a:noFill/>
          </p:spPr>
          <p:txBody>
            <a:bodyPr wrap="none" rtlCol="0">
              <a:spAutoFit/>
            </a:bodyPr>
            <a:p>
              <a:pPr>
                <a:lnSpc>
                  <a:spcPct val="150000"/>
                </a:lnSpc>
              </a:pPr>
              <a:r>
                <a:rPr lang="zh-CN" altLang="en-US" sz="2400"/>
                <a:t>只有乘除法的分数运算，</a:t>
              </a:r>
              <a:endParaRPr lang="zh-CN" altLang="en-US" sz="2400"/>
            </a:p>
            <a:p>
              <a:pPr>
                <a:lnSpc>
                  <a:spcPct val="150000"/>
                </a:lnSpc>
              </a:pPr>
              <a:r>
                <a:rPr lang="en-US" altLang="zh-CN" sz="2400"/>
                <a:t>        </a:t>
              </a:r>
              <a:r>
                <a:rPr lang="zh-CN" altLang="en-US" sz="2400"/>
                <a:t>要按从左到右的顺</a:t>
              </a:r>
              <a:endParaRPr lang="zh-CN" altLang="en-US" sz="2400"/>
            </a:p>
            <a:p>
              <a:pPr>
                <a:lnSpc>
                  <a:spcPct val="150000"/>
                </a:lnSpc>
              </a:pPr>
              <a:r>
                <a:rPr lang="zh-CN" altLang="en-US" sz="2400"/>
                <a:t> </a:t>
              </a:r>
              <a:r>
                <a:rPr lang="en-US" altLang="zh-CN" sz="2400"/>
                <a:t>                 </a:t>
              </a:r>
              <a:r>
                <a:rPr lang="zh-CN" altLang="en-US" sz="2400"/>
                <a:t>序进行计算。</a:t>
              </a:r>
              <a:endParaRPr lang="zh-CN" altLang="en-US" sz="2400"/>
            </a:p>
          </p:txBody>
        </p:sp>
      </p:grpSp>
      <p:grpSp>
        <p:nvGrpSpPr>
          <p:cNvPr id="26" name="组合 25"/>
          <p:cNvGrpSpPr/>
          <p:nvPr/>
        </p:nvGrpSpPr>
        <p:grpSpPr>
          <a:xfrm>
            <a:off x="1196975" y="3606800"/>
            <a:ext cx="4875530" cy="2421890"/>
            <a:chOff x="1885" y="6193"/>
            <a:chExt cx="7678" cy="3814"/>
          </a:xfrm>
        </p:grpSpPr>
        <p:sp>
          <p:nvSpPr>
            <p:cNvPr id="11" name="Freeform 9"/>
            <p:cNvSpPr/>
            <p:nvPr/>
          </p:nvSpPr>
          <p:spPr bwMode="auto">
            <a:xfrm>
              <a:off x="1885" y="6193"/>
              <a:ext cx="7678" cy="3815"/>
            </a:xfrm>
            <a:custGeom>
              <a:avLst/>
              <a:gdLst>
                <a:gd name="T0" fmla="*/ 2842 w 2842"/>
                <a:gd name="T1" fmla="*/ 1309 h 1411"/>
                <a:gd name="T2" fmla="*/ 2808 w 2842"/>
                <a:gd name="T3" fmla="*/ 1288 h 1411"/>
                <a:gd name="T4" fmla="*/ 2453 w 2842"/>
                <a:gd name="T5" fmla="*/ 903 h 1411"/>
                <a:gd name="T6" fmla="*/ 2439 w 2842"/>
                <a:gd name="T7" fmla="*/ 847 h 1411"/>
                <a:gd name="T8" fmla="*/ 2489 w 2842"/>
                <a:gd name="T9" fmla="*/ 820 h 1411"/>
                <a:gd name="T10" fmla="*/ 2583 w 2842"/>
                <a:gd name="T11" fmla="*/ 820 h 1411"/>
                <a:gd name="T12" fmla="*/ 2603 w 2842"/>
                <a:gd name="T13" fmla="*/ 800 h 1411"/>
                <a:gd name="T14" fmla="*/ 2603 w 2842"/>
                <a:gd name="T15" fmla="*/ 755 h 1411"/>
                <a:gd name="T16" fmla="*/ 2193 w 2842"/>
                <a:gd name="T17" fmla="*/ 755 h 1411"/>
                <a:gd name="T18" fmla="*/ 2093 w 2842"/>
                <a:gd name="T19" fmla="*/ 655 h 1411"/>
                <a:gd name="T20" fmla="*/ 2093 w 2842"/>
                <a:gd name="T21" fmla="*/ 245 h 1411"/>
                <a:gd name="T22" fmla="*/ 2041 w 2842"/>
                <a:gd name="T23" fmla="*/ 245 h 1411"/>
                <a:gd name="T24" fmla="*/ 2021 w 2842"/>
                <a:gd name="T25" fmla="*/ 265 h 1411"/>
                <a:gd name="T26" fmla="*/ 2021 w 2842"/>
                <a:gd name="T27" fmla="*/ 359 h 1411"/>
                <a:gd name="T28" fmla="*/ 1978 w 2842"/>
                <a:gd name="T29" fmla="*/ 412 h 1411"/>
                <a:gd name="T30" fmla="*/ 1939 w 2842"/>
                <a:gd name="T31" fmla="*/ 395 h 1411"/>
                <a:gd name="T32" fmla="*/ 1553 w 2842"/>
                <a:gd name="T33" fmla="*/ 39 h 1411"/>
                <a:gd name="T34" fmla="*/ 1531 w 2842"/>
                <a:gd name="T35" fmla="*/ 0 h 1411"/>
                <a:gd name="T36" fmla="*/ 0 w 2842"/>
                <a:gd name="T37" fmla="*/ 0 h 1411"/>
                <a:gd name="T38" fmla="*/ 0 w 2842"/>
                <a:gd name="T39" fmla="*/ 1339 h 1411"/>
                <a:gd name="T40" fmla="*/ 72 w 2842"/>
                <a:gd name="T41" fmla="*/ 1411 h 1411"/>
                <a:gd name="T42" fmla="*/ 2842 w 2842"/>
                <a:gd name="T43" fmla="*/ 1411 h 1411"/>
                <a:gd name="T44" fmla="*/ 2842 w 2842"/>
                <a:gd name="T45" fmla="*/ 1309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42" h="1411">
                  <a:moveTo>
                    <a:pt x="2842" y="1309"/>
                  </a:moveTo>
                  <a:cubicBezTo>
                    <a:pt x="2829" y="1306"/>
                    <a:pt x="2818" y="1299"/>
                    <a:pt x="2808" y="1288"/>
                  </a:cubicBezTo>
                  <a:cubicBezTo>
                    <a:pt x="2453" y="903"/>
                    <a:pt x="2453" y="903"/>
                    <a:pt x="2453" y="903"/>
                  </a:cubicBezTo>
                  <a:cubicBezTo>
                    <a:pt x="2430" y="877"/>
                    <a:pt x="2435" y="856"/>
                    <a:pt x="2439" y="847"/>
                  </a:cubicBezTo>
                  <a:cubicBezTo>
                    <a:pt x="2443" y="839"/>
                    <a:pt x="2455" y="820"/>
                    <a:pt x="2489" y="820"/>
                  </a:cubicBezTo>
                  <a:cubicBezTo>
                    <a:pt x="2583" y="820"/>
                    <a:pt x="2583" y="820"/>
                    <a:pt x="2583" y="820"/>
                  </a:cubicBezTo>
                  <a:cubicBezTo>
                    <a:pt x="2594" y="820"/>
                    <a:pt x="2603" y="811"/>
                    <a:pt x="2603" y="800"/>
                  </a:cubicBezTo>
                  <a:cubicBezTo>
                    <a:pt x="2603" y="755"/>
                    <a:pt x="2603" y="755"/>
                    <a:pt x="2603" y="755"/>
                  </a:cubicBezTo>
                  <a:cubicBezTo>
                    <a:pt x="2193" y="755"/>
                    <a:pt x="2193" y="755"/>
                    <a:pt x="2193" y="755"/>
                  </a:cubicBezTo>
                  <a:cubicBezTo>
                    <a:pt x="2137" y="755"/>
                    <a:pt x="2093" y="710"/>
                    <a:pt x="2093" y="655"/>
                  </a:cubicBezTo>
                  <a:cubicBezTo>
                    <a:pt x="2093" y="245"/>
                    <a:pt x="2093" y="245"/>
                    <a:pt x="2093" y="245"/>
                  </a:cubicBezTo>
                  <a:cubicBezTo>
                    <a:pt x="2041" y="245"/>
                    <a:pt x="2041" y="245"/>
                    <a:pt x="2041" y="245"/>
                  </a:cubicBezTo>
                  <a:cubicBezTo>
                    <a:pt x="2030" y="245"/>
                    <a:pt x="2021" y="254"/>
                    <a:pt x="2021" y="265"/>
                  </a:cubicBezTo>
                  <a:cubicBezTo>
                    <a:pt x="2021" y="359"/>
                    <a:pt x="2021" y="359"/>
                    <a:pt x="2021" y="359"/>
                  </a:cubicBezTo>
                  <a:cubicBezTo>
                    <a:pt x="2021" y="396"/>
                    <a:pt x="1999" y="412"/>
                    <a:pt x="1978" y="412"/>
                  </a:cubicBezTo>
                  <a:cubicBezTo>
                    <a:pt x="1965" y="412"/>
                    <a:pt x="1952" y="407"/>
                    <a:pt x="1939" y="395"/>
                  </a:cubicBezTo>
                  <a:cubicBezTo>
                    <a:pt x="1553" y="39"/>
                    <a:pt x="1553" y="39"/>
                    <a:pt x="1553" y="39"/>
                  </a:cubicBezTo>
                  <a:cubicBezTo>
                    <a:pt x="1542" y="29"/>
                    <a:pt x="1534" y="15"/>
                    <a:pt x="1531" y="0"/>
                  </a:cubicBezTo>
                  <a:cubicBezTo>
                    <a:pt x="0" y="0"/>
                    <a:pt x="0" y="0"/>
                    <a:pt x="0" y="0"/>
                  </a:cubicBezTo>
                  <a:cubicBezTo>
                    <a:pt x="0" y="1339"/>
                    <a:pt x="0" y="1339"/>
                    <a:pt x="0" y="1339"/>
                  </a:cubicBezTo>
                  <a:cubicBezTo>
                    <a:pt x="0" y="1378"/>
                    <a:pt x="32" y="1411"/>
                    <a:pt x="72" y="1411"/>
                  </a:cubicBezTo>
                  <a:cubicBezTo>
                    <a:pt x="2842" y="1411"/>
                    <a:pt x="2842" y="1411"/>
                    <a:pt x="2842" y="1411"/>
                  </a:cubicBezTo>
                  <a:lnTo>
                    <a:pt x="2842" y="1309"/>
                  </a:lnTo>
                  <a:close/>
                </a:path>
              </a:pathLst>
            </a:custGeom>
            <a:solidFill>
              <a:schemeClr val="accent5"/>
            </a:solidFill>
            <a:ln>
              <a:noFill/>
            </a:ln>
          </p:spPr>
          <p:txBody>
            <a:bodyPr/>
            <a:lstStyle/>
            <a:p>
              <a:pPr eaLnBrk="1" fontAlgn="auto" hangingPunct="1">
                <a:spcBef>
                  <a:spcPts val="0"/>
                </a:spcBef>
                <a:spcAft>
                  <a:spcPts val="0"/>
                </a:spcAft>
                <a:defRPr/>
              </a:pPr>
              <a:endParaRPr lang="id-ID">
                <a:latin typeface="+mn-lt"/>
              </a:endParaRPr>
            </a:p>
          </p:txBody>
        </p:sp>
        <p:sp>
          <p:nvSpPr>
            <p:cNvPr id="23" name="文本框 22"/>
            <p:cNvSpPr txBox="1"/>
            <p:nvPr/>
          </p:nvSpPr>
          <p:spPr>
            <a:xfrm>
              <a:off x="2372" y="6745"/>
              <a:ext cx="6048" cy="2761"/>
            </a:xfrm>
            <a:prstGeom prst="rect">
              <a:avLst/>
            </a:prstGeom>
            <a:noFill/>
          </p:spPr>
          <p:txBody>
            <a:bodyPr wrap="none" rtlCol="0">
              <a:spAutoFit/>
            </a:bodyPr>
            <a:p>
              <a:pPr>
                <a:lnSpc>
                  <a:spcPct val="150000"/>
                </a:lnSpc>
              </a:pPr>
              <a:r>
                <a:rPr lang="zh-CN" altLang="en-US" sz="2400"/>
                <a:t>既有加减法又有乘</a:t>
              </a:r>
              <a:endParaRPr lang="zh-CN" altLang="en-US" sz="2400"/>
            </a:p>
            <a:p>
              <a:pPr>
                <a:lnSpc>
                  <a:spcPct val="150000"/>
                </a:lnSpc>
              </a:pPr>
              <a:r>
                <a:rPr lang="zh-CN" altLang="en-US" sz="2400"/>
                <a:t>除法的分数运算，应</a:t>
              </a:r>
              <a:endParaRPr lang="zh-CN" altLang="en-US" sz="2400"/>
            </a:p>
            <a:p>
              <a:pPr>
                <a:lnSpc>
                  <a:spcPct val="150000"/>
                </a:lnSpc>
              </a:pPr>
              <a:r>
                <a:rPr lang="zh-CN" altLang="en-US" sz="2400"/>
                <a:t>先算乘除法，再算加减法。</a:t>
              </a:r>
              <a:endParaRPr lang="zh-CN" altLang="en-US" sz="2400"/>
            </a:p>
          </p:txBody>
        </p:sp>
      </p:grpSp>
      <p:grpSp>
        <p:nvGrpSpPr>
          <p:cNvPr id="27" name="组合 26"/>
          <p:cNvGrpSpPr/>
          <p:nvPr/>
        </p:nvGrpSpPr>
        <p:grpSpPr>
          <a:xfrm>
            <a:off x="6121400" y="3606800"/>
            <a:ext cx="4890135" cy="2421890"/>
            <a:chOff x="9640" y="6193"/>
            <a:chExt cx="7701" cy="3814"/>
          </a:xfrm>
        </p:grpSpPr>
        <p:sp>
          <p:nvSpPr>
            <p:cNvPr id="10" name="Freeform 8"/>
            <p:cNvSpPr/>
            <p:nvPr/>
          </p:nvSpPr>
          <p:spPr bwMode="auto">
            <a:xfrm>
              <a:off x="9640" y="6193"/>
              <a:ext cx="7675" cy="3815"/>
            </a:xfrm>
            <a:custGeom>
              <a:avLst/>
              <a:gdLst>
                <a:gd name="T0" fmla="*/ 1310 w 2841"/>
                <a:gd name="T1" fmla="*/ 0 h 1411"/>
                <a:gd name="T2" fmla="*/ 1288 w 2841"/>
                <a:gd name="T3" fmla="*/ 39 h 1411"/>
                <a:gd name="T4" fmla="*/ 902 w 2841"/>
                <a:gd name="T5" fmla="*/ 395 h 1411"/>
                <a:gd name="T6" fmla="*/ 863 w 2841"/>
                <a:gd name="T7" fmla="*/ 412 h 1411"/>
                <a:gd name="T8" fmla="*/ 863 w 2841"/>
                <a:gd name="T9" fmla="*/ 412 h 1411"/>
                <a:gd name="T10" fmla="*/ 820 w 2841"/>
                <a:gd name="T11" fmla="*/ 359 h 1411"/>
                <a:gd name="T12" fmla="*/ 820 w 2841"/>
                <a:gd name="T13" fmla="*/ 265 h 1411"/>
                <a:gd name="T14" fmla="*/ 800 w 2841"/>
                <a:gd name="T15" fmla="*/ 245 h 1411"/>
                <a:gd name="T16" fmla="*/ 761 w 2841"/>
                <a:gd name="T17" fmla="*/ 245 h 1411"/>
                <a:gd name="T18" fmla="*/ 761 w 2841"/>
                <a:gd name="T19" fmla="*/ 655 h 1411"/>
                <a:gd name="T20" fmla="*/ 661 w 2841"/>
                <a:gd name="T21" fmla="*/ 755 h 1411"/>
                <a:gd name="T22" fmla="*/ 251 w 2841"/>
                <a:gd name="T23" fmla="*/ 755 h 1411"/>
                <a:gd name="T24" fmla="*/ 251 w 2841"/>
                <a:gd name="T25" fmla="*/ 800 h 1411"/>
                <a:gd name="T26" fmla="*/ 271 w 2841"/>
                <a:gd name="T27" fmla="*/ 820 h 1411"/>
                <a:gd name="T28" fmla="*/ 364 w 2841"/>
                <a:gd name="T29" fmla="*/ 820 h 1411"/>
                <a:gd name="T30" fmla="*/ 414 w 2841"/>
                <a:gd name="T31" fmla="*/ 847 h 1411"/>
                <a:gd name="T32" fmla="*/ 400 w 2841"/>
                <a:gd name="T33" fmla="*/ 903 h 1411"/>
                <a:gd name="T34" fmla="*/ 45 w 2841"/>
                <a:gd name="T35" fmla="*/ 1288 h 1411"/>
                <a:gd name="T36" fmla="*/ 0 w 2841"/>
                <a:gd name="T37" fmla="*/ 1312 h 1411"/>
                <a:gd name="T38" fmla="*/ 0 w 2841"/>
                <a:gd name="T39" fmla="*/ 1411 h 1411"/>
                <a:gd name="T40" fmla="*/ 2769 w 2841"/>
                <a:gd name="T41" fmla="*/ 1411 h 1411"/>
                <a:gd name="T42" fmla="*/ 2841 w 2841"/>
                <a:gd name="T43" fmla="*/ 1339 h 1411"/>
                <a:gd name="T44" fmla="*/ 2841 w 2841"/>
                <a:gd name="T45" fmla="*/ 0 h 1411"/>
                <a:gd name="T46" fmla="*/ 1310 w 2841"/>
                <a:gd name="T47" fmla="*/ 0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41" h="1411">
                  <a:moveTo>
                    <a:pt x="1310" y="0"/>
                  </a:moveTo>
                  <a:cubicBezTo>
                    <a:pt x="1307" y="15"/>
                    <a:pt x="1300" y="29"/>
                    <a:pt x="1288" y="39"/>
                  </a:cubicBezTo>
                  <a:cubicBezTo>
                    <a:pt x="902" y="395"/>
                    <a:pt x="902" y="395"/>
                    <a:pt x="902" y="395"/>
                  </a:cubicBezTo>
                  <a:cubicBezTo>
                    <a:pt x="890" y="407"/>
                    <a:pt x="877" y="412"/>
                    <a:pt x="863" y="412"/>
                  </a:cubicBezTo>
                  <a:cubicBezTo>
                    <a:pt x="863" y="412"/>
                    <a:pt x="863" y="412"/>
                    <a:pt x="863" y="412"/>
                  </a:cubicBezTo>
                  <a:cubicBezTo>
                    <a:pt x="842" y="412"/>
                    <a:pt x="820" y="396"/>
                    <a:pt x="820" y="359"/>
                  </a:cubicBezTo>
                  <a:cubicBezTo>
                    <a:pt x="820" y="265"/>
                    <a:pt x="820" y="265"/>
                    <a:pt x="820" y="265"/>
                  </a:cubicBezTo>
                  <a:cubicBezTo>
                    <a:pt x="820" y="254"/>
                    <a:pt x="811" y="245"/>
                    <a:pt x="800" y="245"/>
                  </a:cubicBezTo>
                  <a:cubicBezTo>
                    <a:pt x="761" y="245"/>
                    <a:pt x="761" y="245"/>
                    <a:pt x="761" y="245"/>
                  </a:cubicBezTo>
                  <a:cubicBezTo>
                    <a:pt x="761" y="655"/>
                    <a:pt x="761" y="655"/>
                    <a:pt x="761" y="655"/>
                  </a:cubicBezTo>
                  <a:cubicBezTo>
                    <a:pt x="761" y="710"/>
                    <a:pt x="716" y="755"/>
                    <a:pt x="661" y="755"/>
                  </a:cubicBezTo>
                  <a:cubicBezTo>
                    <a:pt x="251" y="755"/>
                    <a:pt x="251" y="755"/>
                    <a:pt x="251" y="755"/>
                  </a:cubicBezTo>
                  <a:cubicBezTo>
                    <a:pt x="251" y="800"/>
                    <a:pt x="251" y="800"/>
                    <a:pt x="251" y="800"/>
                  </a:cubicBezTo>
                  <a:cubicBezTo>
                    <a:pt x="251" y="811"/>
                    <a:pt x="260" y="820"/>
                    <a:pt x="271" y="820"/>
                  </a:cubicBezTo>
                  <a:cubicBezTo>
                    <a:pt x="364" y="820"/>
                    <a:pt x="364" y="820"/>
                    <a:pt x="364" y="820"/>
                  </a:cubicBezTo>
                  <a:cubicBezTo>
                    <a:pt x="399" y="820"/>
                    <a:pt x="411" y="839"/>
                    <a:pt x="414" y="847"/>
                  </a:cubicBezTo>
                  <a:cubicBezTo>
                    <a:pt x="418" y="856"/>
                    <a:pt x="424" y="877"/>
                    <a:pt x="400" y="903"/>
                  </a:cubicBezTo>
                  <a:cubicBezTo>
                    <a:pt x="45" y="1288"/>
                    <a:pt x="45" y="1288"/>
                    <a:pt x="45" y="1288"/>
                  </a:cubicBezTo>
                  <a:cubicBezTo>
                    <a:pt x="33" y="1302"/>
                    <a:pt x="17" y="1310"/>
                    <a:pt x="0" y="1312"/>
                  </a:cubicBezTo>
                  <a:cubicBezTo>
                    <a:pt x="0" y="1411"/>
                    <a:pt x="0" y="1411"/>
                    <a:pt x="0" y="1411"/>
                  </a:cubicBezTo>
                  <a:cubicBezTo>
                    <a:pt x="2769" y="1411"/>
                    <a:pt x="2769" y="1411"/>
                    <a:pt x="2769" y="1411"/>
                  </a:cubicBezTo>
                  <a:cubicBezTo>
                    <a:pt x="2809" y="1411"/>
                    <a:pt x="2841" y="1378"/>
                    <a:pt x="2841" y="1339"/>
                  </a:cubicBezTo>
                  <a:cubicBezTo>
                    <a:pt x="2841" y="0"/>
                    <a:pt x="2841" y="0"/>
                    <a:pt x="2841" y="0"/>
                  </a:cubicBezTo>
                  <a:lnTo>
                    <a:pt x="1310" y="0"/>
                  </a:lnTo>
                  <a:close/>
                </a:path>
              </a:pathLst>
            </a:custGeom>
            <a:solidFill>
              <a:schemeClr val="accent4"/>
            </a:solidFill>
            <a:ln>
              <a:noFill/>
            </a:ln>
          </p:spPr>
          <p:txBody>
            <a:bodyPr/>
            <a:lstStyle/>
            <a:p>
              <a:pPr eaLnBrk="1" fontAlgn="auto" hangingPunct="1">
                <a:spcBef>
                  <a:spcPts val="0"/>
                </a:spcBef>
                <a:spcAft>
                  <a:spcPts val="0"/>
                </a:spcAft>
                <a:defRPr/>
              </a:pPr>
              <a:endParaRPr lang="id-ID">
                <a:latin typeface="+mn-lt"/>
              </a:endParaRPr>
            </a:p>
          </p:txBody>
        </p:sp>
        <p:sp>
          <p:nvSpPr>
            <p:cNvPr id="24" name="文本框 23"/>
            <p:cNvSpPr txBox="1"/>
            <p:nvPr/>
          </p:nvSpPr>
          <p:spPr>
            <a:xfrm>
              <a:off x="11293" y="7170"/>
              <a:ext cx="6048" cy="1888"/>
            </a:xfrm>
            <a:prstGeom prst="rect">
              <a:avLst/>
            </a:prstGeom>
            <a:noFill/>
          </p:spPr>
          <p:txBody>
            <a:bodyPr wrap="none" rtlCol="0">
              <a:spAutoFit/>
            </a:bodyPr>
            <a:p>
              <a:pPr>
                <a:lnSpc>
                  <a:spcPct val="150000"/>
                </a:lnSpc>
              </a:pPr>
              <a:r>
                <a:rPr lang="en-US" altLang="zh-CN" sz="2400"/>
                <a:t>        </a:t>
              </a:r>
              <a:r>
                <a:rPr lang="zh-CN" altLang="en-US" sz="2400"/>
                <a:t>有括号的要先算括号</a:t>
              </a:r>
              <a:endParaRPr lang="zh-CN" altLang="en-US" sz="2400"/>
            </a:p>
            <a:p>
              <a:pPr>
                <a:lnSpc>
                  <a:spcPct val="150000"/>
                </a:lnSpc>
              </a:pPr>
              <a:r>
                <a:rPr lang="zh-CN" altLang="en-US" sz="2400"/>
                <a:t>里面的，再算括号外面的。</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500"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ppt_x</p:attrName>
                                        </p:attrNameLst>
                                      </p:cBhvr>
                                      <p:tavLst>
                                        <p:tav tm="0">
                                          <p:val>
                                            <p:fltVal val="0.5"/>
                                          </p:val>
                                        </p:tav>
                                        <p:tav tm="100000">
                                          <p:val>
                                            <p:strVal val="#ppt_x"/>
                                          </p:val>
                                        </p:tav>
                                      </p:tavLst>
                                    </p:anim>
                                    <p:anim calcmode="lin" valueType="num">
                                      <p:cBhvr>
                                        <p:cTn id="16"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528" fill="hold" nodeType="clickEffect">
                                  <p:stCondLst>
                                    <p:cond delay="0"/>
                                  </p:stCondLst>
                                  <p:childTnLst>
                                    <p:set>
                                      <p:cBhvr>
                                        <p:cTn id="20" dur="500"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 calcmode="lin" valueType="num">
                                      <p:cBhvr>
                                        <p:cTn id="23" dur="500" fill="hold"/>
                                        <p:tgtEl>
                                          <p:spTgt spid="25"/>
                                        </p:tgtEl>
                                        <p:attrNameLst>
                                          <p:attrName>ppt_x</p:attrName>
                                        </p:attrNameLst>
                                      </p:cBhvr>
                                      <p:tavLst>
                                        <p:tav tm="0">
                                          <p:val>
                                            <p:fltVal val="0.5"/>
                                          </p:val>
                                        </p:tav>
                                        <p:tav tm="100000">
                                          <p:val>
                                            <p:strVal val="#ppt_x"/>
                                          </p:val>
                                        </p:tav>
                                      </p:tavLst>
                                    </p:anim>
                                    <p:anim calcmode="lin" valueType="num">
                                      <p:cBhvr>
                                        <p:cTn id="24" dur="500" fill="hold"/>
                                        <p:tgtEl>
                                          <p:spTgt spid="25"/>
                                        </p:tgtEl>
                                        <p:attrNameLst>
                                          <p:attrName>ppt_y</p:attrName>
                                        </p:attrNameLst>
                                      </p:cBhvr>
                                      <p:tavLst>
                                        <p:tav tm="0">
                                          <p:val>
                                            <p:fltVal val="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528" fill="hold" nodeType="clickEffect">
                                  <p:stCondLst>
                                    <p:cond delay="0"/>
                                  </p:stCondLst>
                                  <p:childTnLst>
                                    <p:set>
                                      <p:cBhvr>
                                        <p:cTn id="28" dur="500"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528" fill="hold" nodeType="clickEffect">
                                  <p:stCondLst>
                                    <p:cond delay="0"/>
                                  </p:stCondLst>
                                  <p:childTnLst>
                                    <p:set>
                                      <p:cBhvr>
                                        <p:cTn id="36" dur="500"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 calcmode="lin" valueType="num">
                                      <p:cBhvr>
                                        <p:cTn id="39" dur="500" fill="hold"/>
                                        <p:tgtEl>
                                          <p:spTgt spid="27"/>
                                        </p:tgtEl>
                                        <p:attrNameLst>
                                          <p:attrName>ppt_x</p:attrName>
                                        </p:attrNameLst>
                                      </p:cBhvr>
                                      <p:tavLst>
                                        <p:tav tm="0">
                                          <p:val>
                                            <p:fltVal val="0.5"/>
                                          </p:val>
                                        </p:tav>
                                        <p:tav tm="100000">
                                          <p:val>
                                            <p:strVal val="#ppt_x"/>
                                          </p:val>
                                        </p:tav>
                                      </p:tavLst>
                                    </p:anim>
                                    <p:anim calcmode="lin" valueType="num">
                                      <p:cBhvr>
                                        <p:cTn id="40"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2675255" y="2180590"/>
            <a:ext cx="2304415" cy="723900"/>
            <a:chOff x="5146" y="8072"/>
            <a:chExt cx="3629" cy="1140"/>
          </a:xfrm>
        </p:grpSpPr>
        <p:grpSp>
          <p:nvGrpSpPr>
            <p:cNvPr id="57" name="Group 6"/>
            <p:cNvGrpSpPr/>
            <p:nvPr/>
          </p:nvGrpSpPr>
          <p:grpSpPr>
            <a:xfrm rot="0">
              <a:off x="5146" y="8072"/>
              <a:ext cx="908" cy="1130"/>
              <a:chOff x="4876" y="2840"/>
              <a:chExt cx="363" cy="452"/>
            </a:xfrm>
          </p:grpSpPr>
          <p:sp>
            <p:nvSpPr>
              <p:cNvPr id="5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34" name="Group 6"/>
            <p:cNvGrpSpPr/>
            <p:nvPr/>
          </p:nvGrpSpPr>
          <p:grpSpPr>
            <a:xfrm>
              <a:off x="6550" y="8082"/>
              <a:ext cx="908" cy="113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5679" y="8184"/>
              <a:ext cx="309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 name="Group 6"/>
            <p:cNvGrpSpPr/>
            <p:nvPr/>
          </p:nvGrpSpPr>
          <p:grpSpPr>
            <a:xfrm rot="0">
              <a:off x="7589" y="8082"/>
              <a:ext cx="908" cy="113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0" name="组合 9"/>
          <p:cNvGrpSpPr/>
          <p:nvPr/>
        </p:nvGrpSpPr>
        <p:grpSpPr>
          <a:xfrm>
            <a:off x="6928485" y="2134870"/>
            <a:ext cx="2465070" cy="717550"/>
            <a:chOff x="7966" y="5451"/>
            <a:chExt cx="3882" cy="1130"/>
          </a:xfrm>
        </p:grpSpPr>
        <p:grpSp>
          <p:nvGrpSpPr>
            <p:cNvPr id="3" name="Group 6"/>
            <p:cNvGrpSpPr/>
            <p:nvPr/>
          </p:nvGrpSpPr>
          <p:grpSpPr>
            <a:xfrm rot="0">
              <a:off x="8516" y="5451"/>
              <a:ext cx="908" cy="1130"/>
              <a:chOff x="4876" y="2840"/>
              <a:chExt cx="363" cy="452"/>
            </a:xfrm>
          </p:grpSpPr>
          <p:sp>
            <p:nvSpPr>
              <p:cNvPr id="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2" name="Group 6"/>
            <p:cNvGrpSpPr/>
            <p:nvPr/>
          </p:nvGrpSpPr>
          <p:grpSpPr>
            <a:xfrm rot="0">
              <a:off x="9576" y="5451"/>
              <a:ext cx="908" cy="1130"/>
              <a:chOff x="4876" y="2840"/>
              <a:chExt cx="363"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5" name="Group 6"/>
            <p:cNvGrpSpPr/>
            <p:nvPr/>
          </p:nvGrpSpPr>
          <p:grpSpPr>
            <a:xfrm rot="0">
              <a:off x="10940" y="5451"/>
              <a:ext cx="908" cy="1130"/>
              <a:chOff x="4876" y="2840"/>
              <a:chExt cx="363" cy="452"/>
            </a:xfrm>
          </p:grpSpPr>
          <p:sp>
            <p:nvSpPr>
              <p:cNvPr id="1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7966" y="5533"/>
              <a:ext cx="3096"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9" name="组合 18"/>
          <p:cNvGrpSpPr/>
          <p:nvPr/>
        </p:nvGrpSpPr>
        <p:grpSpPr>
          <a:xfrm>
            <a:off x="2293620" y="3157220"/>
            <a:ext cx="1753193" cy="723900"/>
            <a:chOff x="4577" y="8072"/>
            <a:chExt cx="2761" cy="1140"/>
          </a:xfrm>
        </p:grpSpPr>
        <p:grpSp>
          <p:nvGrpSpPr>
            <p:cNvPr id="20" name="Group 6"/>
            <p:cNvGrpSpPr/>
            <p:nvPr/>
          </p:nvGrpSpPr>
          <p:grpSpPr>
            <a:xfrm rot="0">
              <a:off x="5146" y="8072"/>
              <a:ext cx="908" cy="1130"/>
              <a:chOff x="4876" y="2840"/>
              <a:chExt cx="363" cy="452"/>
            </a:xfrm>
          </p:grpSpPr>
          <p:sp>
            <p:nvSpPr>
              <p:cNvPr id="2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3" name="Group 6"/>
            <p:cNvGrpSpPr/>
            <p:nvPr/>
          </p:nvGrpSpPr>
          <p:grpSpPr>
            <a:xfrm>
              <a:off x="6430" y="8082"/>
              <a:ext cx="908" cy="1130"/>
              <a:chOff x="4828" y="2840"/>
              <a:chExt cx="363" cy="452"/>
            </a:xfrm>
          </p:grpSpPr>
          <p:sp>
            <p:nvSpPr>
              <p:cNvPr id="24"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20</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4577" y="8184"/>
              <a:ext cx="185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0" name="组合 29"/>
          <p:cNvGrpSpPr/>
          <p:nvPr/>
        </p:nvGrpSpPr>
        <p:grpSpPr>
          <a:xfrm>
            <a:off x="2234565" y="4133850"/>
            <a:ext cx="1753193" cy="723900"/>
            <a:chOff x="4577" y="8072"/>
            <a:chExt cx="2761" cy="1140"/>
          </a:xfrm>
        </p:grpSpPr>
        <p:grpSp>
          <p:nvGrpSpPr>
            <p:cNvPr id="31" name="Group 6"/>
            <p:cNvGrpSpPr/>
            <p:nvPr/>
          </p:nvGrpSpPr>
          <p:grpSpPr>
            <a:xfrm rot="0">
              <a:off x="5146" y="8072"/>
              <a:ext cx="908" cy="1130"/>
              <a:chOff x="4876" y="2840"/>
              <a:chExt cx="363" cy="452"/>
            </a:xfrm>
          </p:grpSpPr>
          <p:sp>
            <p:nvSpPr>
              <p:cNvPr id="3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37" name="Group 6"/>
            <p:cNvGrpSpPr/>
            <p:nvPr/>
          </p:nvGrpSpPr>
          <p:grpSpPr>
            <a:xfrm>
              <a:off x="6430" y="8082"/>
              <a:ext cx="908" cy="1130"/>
              <a:chOff x="4828" y="2840"/>
              <a:chExt cx="363" cy="452"/>
            </a:xfrm>
          </p:grpSpPr>
          <p:sp>
            <p:nvSpPr>
              <p:cNvPr id="38"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23</a:t>
                </a:r>
                <a:endParaRPr lang="en-US" altLang="zh-CN" sz="2400" dirty="0">
                  <a:solidFill>
                    <a:schemeClr val="tx1"/>
                  </a:solidFill>
                  <a:latin typeface="+mj-ea"/>
                  <a:ea typeface="+mj-ea"/>
                </a:endParaRPr>
              </a:p>
            </p:txBody>
          </p:sp>
          <p:sp>
            <p:nvSpPr>
              <p:cNvPr id="3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0" name="文本框 39"/>
            <p:cNvSpPr txBox="1"/>
            <p:nvPr/>
          </p:nvSpPr>
          <p:spPr>
            <a:xfrm>
              <a:off x="4577" y="8184"/>
              <a:ext cx="185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Arial" panose="020B0604020202020204" pitchFamily="34" charset="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0" name="组合 49"/>
          <p:cNvGrpSpPr/>
          <p:nvPr/>
        </p:nvGrpSpPr>
        <p:grpSpPr>
          <a:xfrm>
            <a:off x="2211705" y="5106035"/>
            <a:ext cx="974725" cy="717550"/>
            <a:chOff x="6785" y="9857"/>
            <a:chExt cx="1535" cy="1130"/>
          </a:xfrm>
        </p:grpSpPr>
        <p:grpSp>
          <p:nvGrpSpPr>
            <p:cNvPr id="46" name="Group 6"/>
            <p:cNvGrpSpPr/>
            <p:nvPr/>
          </p:nvGrpSpPr>
          <p:grpSpPr>
            <a:xfrm rot="0">
              <a:off x="7412" y="9857"/>
              <a:ext cx="908" cy="1130"/>
              <a:chOff x="4828" y="2840"/>
              <a:chExt cx="363" cy="452"/>
            </a:xfrm>
          </p:grpSpPr>
          <p:sp>
            <p:nvSpPr>
              <p:cNvPr id="47"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23</a:t>
                </a:r>
                <a:endParaRPr lang="en-US" altLang="zh-CN" sz="2400" dirty="0">
                  <a:solidFill>
                    <a:schemeClr val="tx1"/>
                  </a:solidFill>
                  <a:latin typeface="+mj-ea"/>
                  <a:ea typeface="+mj-ea"/>
                </a:endParaRPr>
              </a:p>
            </p:txBody>
          </p:sp>
          <p:sp>
            <p:nvSpPr>
              <p:cNvPr id="4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1" name="组合 50"/>
          <p:cNvGrpSpPr/>
          <p:nvPr/>
        </p:nvGrpSpPr>
        <p:grpSpPr>
          <a:xfrm>
            <a:off x="6657340" y="3157220"/>
            <a:ext cx="1817013" cy="717550"/>
            <a:chOff x="7966" y="5451"/>
            <a:chExt cx="2861" cy="1130"/>
          </a:xfrm>
        </p:grpSpPr>
        <p:sp>
          <p:nvSpPr>
            <p:cNvPr id="64" name="文本框 63"/>
            <p:cNvSpPr txBox="1"/>
            <p:nvPr/>
          </p:nvSpPr>
          <p:spPr>
            <a:xfrm>
              <a:off x="7966" y="5533"/>
              <a:ext cx="199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5" name="Group 6"/>
            <p:cNvGrpSpPr/>
            <p:nvPr/>
          </p:nvGrpSpPr>
          <p:grpSpPr>
            <a:xfrm rot="0">
              <a:off x="8681" y="5451"/>
              <a:ext cx="953" cy="1130"/>
              <a:chOff x="4518" y="2840"/>
              <a:chExt cx="381" cy="452"/>
            </a:xfrm>
          </p:grpSpPr>
          <p:sp>
            <p:nvSpPr>
              <p:cNvPr id="56" name="Text Box 7"/>
              <p:cNvSpPr txBox="1"/>
              <p:nvPr/>
            </p:nvSpPr>
            <p:spPr>
              <a:xfrm>
                <a:off x="453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0" name="Line 8"/>
              <p:cNvSpPr/>
              <p:nvPr/>
            </p:nvSpPr>
            <p:spPr>
              <a:xfrm>
                <a:off x="4518" y="3030"/>
                <a:ext cx="227" cy="0"/>
              </a:xfrm>
              <a:prstGeom prst="line">
                <a:avLst/>
              </a:prstGeom>
              <a:ln w="22225" cap="flat" cmpd="sng">
                <a:solidFill>
                  <a:schemeClr val="tx1"/>
                </a:solidFill>
                <a:prstDash val="solid"/>
                <a:headEnd type="none" w="med" len="med"/>
                <a:tailEnd type="none" w="med" len="med"/>
              </a:ln>
            </p:spPr>
          </p:sp>
        </p:grpSp>
        <p:grpSp>
          <p:nvGrpSpPr>
            <p:cNvPr id="61" name="Group 6"/>
            <p:cNvGrpSpPr/>
            <p:nvPr/>
          </p:nvGrpSpPr>
          <p:grpSpPr>
            <a:xfrm rot="0">
              <a:off x="9919" y="5451"/>
              <a:ext cx="908" cy="1130"/>
              <a:chOff x="4468" y="2840"/>
              <a:chExt cx="363" cy="452"/>
            </a:xfrm>
          </p:grpSpPr>
          <p:sp>
            <p:nvSpPr>
              <p:cNvPr id="62" name="Text Box 7"/>
              <p:cNvSpPr txBox="1"/>
              <p:nvPr/>
            </p:nvSpPr>
            <p:spPr>
              <a:xfrm>
                <a:off x="446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63" name="Line 8"/>
              <p:cNvSpPr/>
              <p:nvPr/>
            </p:nvSpPr>
            <p:spPr>
              <a:xfrm>
                <a:off x="4468" y="3030"/>
                <a:ext cx="227" cy="0"/>
              </a:xfrm>
              <a:prstGeom prst="line">
                <a:avLst/>
              </a:prstGeom>
              <a:ln w="22225" cap="flat" cmpd="sng">
                <a:solidFill>
                  <a:schemeClr val="tx1"/>
                </a:solidFill>
                <a:prstDash val="solid"/>
                <a:headEnd type="none" w="med" len="med"/>
                <a:tailEnd type="none" w="med" len="med"/>
              </a:ln>
            </p:spPr>
          </p:sp>
        </p:grpSp>
      </p:grpSp>
      <p:grpSp>
        <p:nvGrpSpPr>
          <p:cNvPr id="65" name="组合 64"/>
          <p:cNvGrpSpPr/>
          <p:nvPr/>
        </p:nvGrpSpPr>
        <p:grpSpPr>
          <a:xfrm>
            <a:off x="6657340" y="4122420"/>
            <a:ext cx="1817013" cy="717550"/>
            <a:chOff x="7966" y="5451"/>
            <a:chExt cx="2861" cy="1130"/>
          </a:xfrm>
        </p:grpSpPr>
        <p:sp>
          <p:nvSpPr>
            <p:cNvPr id="66" name="文本框 65"/>
            <p:cNvSpPr txBox="1"/>
            <p:nvPr/>
          </p:nvSpPr>
          <p:spPr>
            <a:xfrm>
              <a:off x="7966" y="5533"/>
              <a:ext cx="199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Arial" panose="020B0604020202020204" pitchFamily="34" charset="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7" name="Group 6"/>
            <p:cNvGrpSpPr/>
            <p:nvPr/>
          </p:nvGrpSpPr>
          <p:grpSpPr>
            <a:xfrm rot="0">
              <a:off x="8681" y="5451"/>
              <a:ext cx="953" cy="1130"/>
              <a:chOff x="4518" y="2840"/>
              <a:chExt cx="381" cy="452"/>
            </a:xfrm>
          </p:grpSpPr>
          <p:sp>
            <p:nvSpPr>
              <p:cNvPr id="68" name="Text Box 7"/>
              <p:cNvSpPr txBox="1"/>
              <p:nvPr/>
            </p:nvSpPr>
            <p:spPr>
              <a:xfrm>
                <a:off x="453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9" name="Line 8"/>
              <p:cNvSpPr/>
              <p:nvPr/>
            </p:nvSpPr>
            <p:spPr>
              <a:xfrm>
                <a:off x="4518" y="3030"/>
                <a:ext cx="227" cy="0"/>
              </a:xfrm>
              <a:prstGeom prst="line">
                <a:avLst/>
              </a:prstGeom>
              <a:ln w="22225" cap="flat" cmpd="sng">
                <a:solidFill>
                  <a:schemeClr val="tx1"/>
                </a:solidFill>
                <a:prstDash val="solid"/>
                <a:headEnd type="none" w="med" len="med"/>
                <a:tailEnd type="none" w="med" len="med"/>
              </a:ln>
            </p:spPr>
          </p:sp>
        </p:grpSp>
        <p:grpSp>
          <p:nvGrpSpPr>
            <p:cNvPr id="70" name="Group 6"/>
            <p:cNvGrpSpPr/>
            <p:nvPr/>
          </p:nvGrpSpPr>
          <p:grpSpPr>
            <a:xfrm rot="0">
              <a:off x="9919" y="5451"/>
              <a:ext cx="908" cy="1130"/>
              <a:chOff x="4468" y="2840"/>
              <a:chExt cx="363" cy="452"/>
            </a:xfrm>
          </p:grpSpPr>
          <p:sp>
            <p:nvSpPr>
              <p:cNvPr id="71" name="Text Box 7"/>
              <p:cNvSpPr txBox="1"/>
              <p:nvPr/>
            </p:nvSpPr>
            <p:spPr>
              <a:xfrm>
                <a:off x="446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2" name="Line 8"/>
              <p:cNvSpPr/>
              <p:nvPr/>
            </p:nvSpPr>
            <p:spPr>
              <a:xfrm>
                <a:off x="4468" y="3030"/>
                <a:ext cx="227" cy="0"/>
              </a:xfrm>
              <a:prstGeom prst="line">
                <a:avLst/>
              </a:prstGeom>
              <a:ln w="22225" cap="flat" cmpd="sng">
                <a:solidFill>
                  <a:schemeClr val="tx1"/>
                </a:solidFill>
                <a:prstDash val="solid"/>
                <a:headEnd type="none" w="med" len="med"/>
                <a:tailEnd type="none" w="med" len="med"/>
              </a:ln>
            </p:spPr>
          </p:sp>
        </p:grpSp>
      </p:grpSp>
      <p:grpSp>
        <p:nvGrpSpPr>
          <p:cNvPr id="81" name="组合 80"/>
          <p:cNvGrpSpPr/>
          <p:nvPr/>
        </p:nvGrpSpPr>
        <p:grpSpPr>
          <a:xfrm>
            <a:off x="6621780" y="5139690"/>
            <a:ext cx="974725" cy="717550"/>
            <a:chOff x="6785" y="9857"/>
            <a:chExt cx="1535" cy="1130"/>
          </a:xfrm>
        </p:grpSpPr>
        <p:grpSp>
          <p:nvGrpSpPr>
            <p:cNvPr id="82" name="Group 6"/>
            <p:cNvGrpSpPr/>
            <p:nvPr/>
          </p:nvGrpSpPr>
          <p:grpSpPr>
            <a:xfrm rot="0">
              <a:off x="7269" y="9857"/>
              <a:ext cx="1051" cy="1130"/>
              <a:chOff x="4771" y="2840"/>
              <a:chExt cx="420" cy="452"/>
            </a:xfrm>
          </p:grpSpPr>
          <p:sp>
            <p:nvSpPr>
              <p:cNvPr id="83" name="Text Box 7"/>
              <p:cNvSpPr txBox="1"/>
              <p:nvPr/>
            </p:nvSpPr>
            <p:spPr>
              <a:xfrm>
                <a:off x="4771" y="2840"/>
                <a:ext cx="420"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16</a:t>
                </a:r>
                <a:endParaRPr lang="en-US" altLang="zh-CN" sz="2400" dirty="0">
                  <a:solidFill>
                    <a:schemeClr val="tx1"/>
                  </a:solidFill>
                  <a:latin typeface="+mj-ea"/>
                  <a:ea typeface="+mj-ea"/>
                </a:endParaRPr>
              </a:p>
            </p:txBody>
          </p:sp>
          <p:sp>
            <p:nvSpPr>
              <p:cNvPr id="8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85" name="文本框 84"/>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28" name="文本框 127"/>
          <p:cNvSpPr txBox="1"/>
          <p:nvPr/>
        </p:nvSpPr>
        <p:spPr>
          <a:xfrm>
            <a:off x="2575560" y="1188085"/>
            <a:ext cx="2011680" cy="460375"/>
          </a:xfrm>
          <a:prstGeom prst="rect">
            <a:avLst/>
          </a:prstGeom>
          <a:noFill/>
        </p:spPr>
        <p:txBody>
          <a:bodyPr wrap="none" rtlCol="0">
            <a:spAutoFit/>
          </a:bodyPr>
          <a:p>
            <a:r>
              <a:rPr lang="zh-CN" altLang="en-US" sz="2400"/>
              <a:t>计算下面各题</a:t>
            </a:r>
            <a:endParaRPr lang="zh-CN" altLang="en-US" sz="2400"/>
          </a:p>
        </p:txBody>
      </p:sp>
      <p:grpSp>
        <p:nvGrpSpPr>
          <p:cNvPr id="129" name="组合 128"/>
          <p:cNvGrpSpPr/>
          <p:nvPr/>
        </p:nvGrpSpPr>
        <p:grpSpPr>
          <a:xfrm rot="0">
            <a:off x="1711960" y="1804035"/>
            <a:ext cx="8075930" cy="4439920"/>
            <a:chOff x="1895" y="4083"/>
            <a:chExt cx="7143" cy="2324"/>
          </a:xfrm>
        </p:grpSpPr>
        <p:sp>
          <p:nvSpPr>
            <p:cNvPr id="130" name="圆角矩形 129"/>
            <p:cNvSpPr/>
            <p:nvPr/>
          </p:nvSpPr>
          <p:spPr>
            <a:xfrm>
              <a:off x="1967" y="4129"/>
              <a:ext cx="6994" cy="222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圆角矩形 130"/>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2" name="文本框 1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p:tgtEl>
                                          <p:spTgt spid="50"/>
                                        </p:tgtEl>
                                        <p:attrNameLst>
                                          <p:attrName>ppt_y</p:attrName>
                                        </p:attrNameLst>
                                      </p:cBhvr>
                                      <p:tavLst>
                                        <p:tav tm="0">
                                          <p:val>
                                            <p:strVal val="#ppt_y+#ppt_h*1.125000"/>
                                          </p:val>
                                        </p:tav>
                                        <p:tav tm="100000">
                                          <p:val>
                                            <p:strVal val="#ppt_y"/>
                                          </p:val>
                                        </p:tav>
                                      </p:tavLst>
                                    </p:anim>
                                    <p:animEffect transition="in" filter="wipe(up)">
                                      <p:cBhvr>
                                        <p:cTn id="20" dur="500"/>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p:tgtEl>
                                          <p:spTgt spid="51"/>
                                        </p:tgtEl>
                                        <p:attrNameLst>
                                          <p:attrName>ppt_y</p:attrName>
                                        </p:attrNameLst>
                                      </p:cBhvr>
                                      <p:tavLst>
                                        <p:tav tm="0">
                                          <p:val>
                                            <p:strVal val="#ppt_y+#ppt_h*1.125000"/>
                                          </p:val>
                                        </p:tav>
                                        <p:tav tm="100000">
                                          <p:val>
                                            <p:strVal val="#ppt_y"/>
                                          </p:val>
                                        </p:tav>
                                      </p:tavLst>
                                    </p:anim>
                                    <p:animEffect transition="in" filter="wipe(up)">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p:tgtEl>
                                          <p:spTgt spid="65"/>
                                        </p:tgtEl>
                                        <p:attrNameLst>
                                          <p:attrName>ppt_y</p:attrName>
                                        </p:attrNameLst>
                                      </p:cBhvr>
                                      <p:tavLst>
                                        <p:tav tm="0">
                                          <p:val>
                                            <p:strVal val="#ppt_y+#ppt_h*1.125000"/>
                                          </p:val>
                                        </p:tav>
                                        <p:tav tm="100000">
                                          <p:val>
                                            <p:strVal val="#ppt_y"/>
                                          </p:val>
                                        </p:tav>
                                      </p:tavLst>
                                    </p:anim>
                                    <p:animEffect transition="in" filter="wipe(up)">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p:tgtEl>
                                          <p:spTgt spid="81"/>
                                        </p:tgtEl>
                                        <p:attrNameLst>
                                          <p:attrName>ppt_y</p:attrName>
                                        </p:attrNameLst>
                                      </p:cBhvr>
                                      <p:tavLst>
                                        <p:tav tm="0">
                                          <p:val>
                                            <p:strVal val="#ppt_y+#ppt_h*1.125000"/>
                                          </p:val>
                                        </p:tav>
                                        <p:tav tm="100000">
                                          <p:val>
                                            <p:strVal val="#ppt_y"/>
                                          </p:val>
                                        </p:tav>
                                      </p:tavLst>
                                    </p:anim>
                                    <p:animEffect transition="in" filter="wipe(up)">
                                      <p:cBhvr>
                                        <p:cTn id="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259965" y="2199640"/>
            <a:ext cx="2592070" cy="717550"/>
            <a:chOff x="5684" y="3097"/>
            <a:chExt cx="4082" cy="1130"/>
          </a:xfrm>
        </p:grpSpPr>
        <p:sp>
          <p:nvSpPr>
            <p:cNvPr id="3" name="文本框 2"/>
            <p:cNvSpPr txBox="1"/>
            <p:nvPr/>
          </p:nvSpPr>
          <p:spPr>
            <a:xfrm>
              <a:off x="5684" y="3185"/>
              <a:ext cx="3152" cy="725"/>
            </a:xfrm>
            <a:prstGeom prst="rect">
              <a:avLst/>
            </a:prstGeom>
            <a:noFill/>
          </p:spPr>
          <p:txBody>
            <a:bodyPr wrap="none" rtlCol="0">
              <a:spAutoFit/>
            </a:bodyPr>
            <a:p>
              <a:pPr algn="l"/>
              <a:r>
                <a:rPr lang="zh-CN" altLang="en-US" sz="2400"/>
                <a:t>（</a:t>
              </a:r>
              <a:r>
                <a:rPr lang="en-US" altLang="zh-CN" sz="2400"/>
                <a:t>28</a:t>
              </a:r>
              <a:r>
                <a:rPr lang="en-US" altLang="zh-CN" sz="2400">
                  <a:latin typeface="宋体" panose="02010600030101010101" pitchFamily="2" charset="-122"/>
                  <a:ea typeface="宋体" panose="02010600030101010101" pitchFamily="2" charset="-122"/>
                </a:rPr>
                <a:t>－</a:t>
              </a:r>
              <a:r>
                <a:rPr lang="en-US" altLang="zh-CN" sz="2400"/>
                <a:t>18）</a:t>
              </a:r>
              <a:r>
                <a:rPr lang="en-US" altLang="zh-CN" sz="2400">
                  <a:sym typeface="+mn-ea"/>
                </a:rPr>
                <a:t>×</a:t>
              </a:r>
              <a:endParaRPr lang="zh-CN" altLang="en-US" sz="2400"/>
            </a:p>
          </p:txBody>
        </p:sp>
        <p:grpSp>
          <p:nvGrpSpPr>
            <p:cNvPr id="5" name="Group 6"/>
            <p:cNvGrpSpPr/>
            <p:nvPr/>
          </p:nvGrpSpPr>
          <p:grpSpPr>
            <a:xfrm rot="0">
              <a:off x="8624" y="3097"/>
              <a:ext cx="1143" cy="1130"/>
              <a:chOff x="4814" y="2840"/>
              <a:chExt cx="457" cy="452"/>
            </a:xfrm>
          </p:grpSpPr>
          <p:sp>
            <p:nvSpPr>
              <p:cNvPr id="6" name="Text Box 7"/>
              <p:cNvSpPr txBox="1"/>
              <p:nvPr/>
            </p:nvSpPr>
            <p:spPr>
              <a:xfrm>
                <a:off x="4814" y="2840"/>
                <a:ext cx="45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0" name="组合 19"/>
          <p:cNvGrpSpPr/>
          <p:nvPr/>
        </p:nvGrpSpPr>
        <p:grpSpPr>
          <a:xfrm>
            <a:off x="6118860" y="2185670"/>
            <a:ext cx="3817620" cy="731520"/>
            <a:chOff x="9479" y="7391"/>
            <a:chExt cx="6012" cy="1152"/>
          </a:xfrm>
        </p:grpSpPr>
        <p:grpSp>
          <p:nvGrpSpPr>
            <p:cNvPr id="8" name="组合 7"/>
            <p:cNvGrpSpPr/>
            <p:nvPr/>
          </p:nvGrpSpPr>
          <p:grpSpPr>
            <a:xfrm>
              <a:off x="9479" y="7413"/>
              <a:ext cx="6012" cy="1130"/>
              <a:chOff x="5266" y="3102"/>
              <a:chExt cx="6012" cy="1130"/>
            </a:xfrm>
          </p:grpSpPr>
          <p:sp>
            <p:nvSpPr>
              <p:cNvPr id="9" name="文本框 8"/>
              <p:cNvSpPr txBox="1"/>
              <p:nvPr/>
            </p:nvSpPr>
            <p:spPr>
              <a:xfrm>
                <a:off x="5266" y="3185"/>
                <a:ext cx="6012" cy="725"/>
              </a:xfrm>
              <a:prstGeom prst="rect">
                <a:avLst/>
              </a:prstGeom>
              <a:noFill/>
            </p:spPr>
            <p:txBody>
              <a:bodyPr wrap="none" rtlCol="0">
                <a:spAutoFit/>
              </a:bodyPr>
              <a:p>
                <a:pPr algn="l"/>
                <a:r>
                  <a:rPr lang="zh-CN" altLang="en-US" sz="2400"/>
                  <a:t>（</a:t>
                </a:r>
                <a:r>
                  <a:rPr lang="en-US" altLang="zh-CN" sz="2400"/>
                  <a:t>    </a:t>
                </a:r>
                <a:r>
                  <a:rPr lang="en-US" altLang="zh-CN" sz="2400">
                    <a:latin typeface="宋体" panose="02010600030101010101" pitchFamily="2" charset="-122"/>
                    <a:ea typeface="宋体" panose="02010600030101010101" pitchFamily="2" charset="-122"/>
                  </a:rPr>
                  <a:t>－</a:t>
                </a:r>
                <a:r>
                  <a:rPr lang="en-US" altLang="zh-CN" sz="2400" dirty="0">
                    <a:latin typeface="+mj-ea"/>
                    <a:ea typeface="+mj-ea"/>
                  </a:rPr>
                  <a:t>0.25）</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r>
                  <a:rPr lang="zh-CN" altLang="en-US" sz="2400">
                    <a:latin typeface="Arial" panose="020B0604020202020204" pitchFamily="34" charset="0"/>
                    <a:sym typeface="+mn-ea"/>
                  </a:rPr>
                  <a:t>）</a:t>
                </a:r>
                <a:endParaRPr lang="zh-CN" altLang="en-US" sz="2400"/>
              </a:p>
            </p:txBody>
          </p:sp>
          <p:grpSp>
            <p:nvGrpSpPr>
              <p:cNvPr id="10" name="Group 6"/>
              <p:cNvGrpSpPr/>
              <p:nvPr/>
            </p:nvGrpSpPr>
            <p:grpSpPr>
              <a:xfrm rot="0">
                <a:off x="8979" y="3102"/>
                <a:ext cx="1143" cy="1130"/>
                <a:chOff x="4956" y="2842"/>
                <a:chExt cx="457" cy="452"/>
              </a:xfrm>
            </p:grpSpPr>
            <p:sp>
              <p:nvSpPr>
                <p:cNvPr id="11" name="Text Box 7"/>
                <p:cNvSpPr txBox="1"/>
                <p:nvPr/>
              </p:nvSpPr>
              <p:spPr>
                <a:xfrm>
                  <a:off x="4956" y="2842"/>
                  <a:ext cx="45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12" name="Line 8"/>
                <p:cNvSpPr/>
                <p:nvPr/>
              </p:nvSpPr>
              <p:spPr>
                <a:xfrm>
                  <a:off x="5018" y="3032"/>
                  <a:ext cx="227" cy="0"/>
                </a:xfrm>
                <a:prstGeom prst="line">
                  <a:avLst/>
                </a:prstGeom>
                <a:ln w="22225" cap="flat" cmpd="sng">
                  <a:solidFill>
                    <a:schemeClr val="tx1"/>
                  </a:solidFill>
                  <a:prstDash val="solid"/>
                  <a:headEnd type="none" w="med" len="med"/>
                  <a:tailEnd type="none" w="med" len="med"/>
                </a:ln>
              </p:spPr>
            </p:sp>
          </p:grpSp>
        </p:grpSp>
        <p:grpSp>
          <p:nvGrpSpPr>
            <p:cNvPr id="16" name="组合 15"/>
            <p:cNvGrpSpPr/>
            <p:nvPr/>
          </p:nvGrpSpPr>
          <p:grpSpPr>
            <a:xfrm>
              <a:off x="14278" y="7391"/>
              <a:ext cx="1143" cy="1131"/>
              <a:chOff x="13392" y="7573"/>
              <a:chExt cx="1143" cy="1131"/>
            </a:xfrm>
          </p:grpSpPr>
          <p:sp>
            <p:nvSpPr>
              <p:cNvPr id="14" name="Text Box 7"/>
              <p:cNvSpPr txBox="1"/>
              <p:nvPr/>
            </p:nvSpPr>
            <p:spPr>
              <a:xfrm>
                <a:off x="13392" y="757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15" name="Line 8"/>
              <p:cNvSpPr/>
              <p:nvPr/>
            </p:nvSpPr>
            <p:spPr>
              <a:xfrm>
                <a:off x="13547" y="8048"/>
                <a:ext cx="568" cy="0"/>
              </a:xfrm>
              <a:prstGeom prst="line">
                <a:avLst/>
              </a:prstGeom>
              <a:ln w="22225" cap="flat" cmpd="sng">
                <a:solidFill>
                  <a:schemeClr val="tx1"/>
                </a:solidFill>
                <a:prstDash val="solid"/>
                <a:headEnd type="none" w="med" len="med"/>
                <a:tailEnd type="none" w="med" len="med"/>
              </a:ln>
            </p:spPr>
          </p:sp>
        </p:grpSp>
        <p:grpSp>
          <p:nvGrpSpPr>
            <p:cNvPr id="19" name="组合 18"/>
            <p:cNvGrpSpPr/>
            <p:nvPr/>
          </p:nvGrpSpPr>
          <p:grpSpPr>
            <a:xfrm>
              <a:off x="9844" y="7391"/>
              <a:ext cx="1143" cy="1131"/>
              <a:chOff x="13392" y="7613"/>
              <a:chExt cx="1143" cy="1131"/>
            </a:xfrm>
          </p:grpSpPr>
          <p:sp>
            <p:nvSpPr>
              <p:cNvPr id="17" name="Text Box 7"/>
              <p:cNvSpPr txBox="1"/>
              <p:nvPr/>
            </p:nvSpPr>
            <p:spPr>
              <a:xfrm>
                <a:off x="13392" y="761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18" name="Line 8"/>
              <p:cNvSpPr/>
              <p:nvPr/>
            </p:nvSpPr>
            <p:spPr>
              <a:xfrm>
                <a:off x="13547" y="8088"/>
                <a:ext cx="568" cy="0"/>
              </a:xfrm>
              <a:prstGeom prst="line">
                <a:avLst/>
              </a:prstGeom>
              <a:ln w="22225" cap="flat" cmpd="sng">
                <a:solidFill>
                  <a:schemeClr val="tx1"/>
                </a:solidFill>
                <a:prstDash val="solid"/>
                <a:headEnd type="none" w="med" len="med"/>
                <a:tailEnd type="none" w="med" len="med"/>
              </a:ln>
            </p:spPr>
          </p:sp>
        </p:grpSp>
      </p:grpSp>
      <p:grpSp>
        <p:nvGrpSpPr>
          <p:cNvPr id="21" name="组合 20"/>
          <p:cNvGrpSpPr/>
          <p:nvPr/>
        </p:nvGrpSpPr>
        <p:grpSpPr>
          <a:xfrm>
            <a:off x="2134235" y="3338195"/>
            <a:ext cx="1808480" cy="717550"/>
            <a:chOff x="6919" y="3097"/>
            <a:chExt cx="2848" cy="1130"/>
          </a:xfrm>
        </p:grpSpPr>
        <p:sp>
          <p:nvSpPr>
            <p:cNvPr id="22" name="文本框 21"/>
            <p:cNvSpPr txBox="1"/>
            <p:nvPr/>
          </p:nvSpPr>
          <p:spPr>
            <a:xfrm>
              <a:off x="6919" y="3185"/>
              <a:ext cx="1724" cy="725"/>
            </a:xfrm>
            <a:prstGeom prst="rect">
              <a:avLst/>
            </a:prstGeom>
            <a:noFill/>
          </p:spPr>
          <p:txBody>
            <a:bodyPr wrap="none" rtlCol="0">
              <a:spAutoFit/>
            </a:bodyPr>
            <a:p>
              <a:pPr algn="l"/>
              <a:r>
                <a:rPr lang="en-US" altLang="zh-CN" sz="2400">
                  <a:sym typeface="+mn-ea"/>
                </a:rPr>
                <a:t>= 10 ×</a:t>
              </a:r>
              <a:endParaRPr lang="zh-CN" altLang="en-US" sz="2400"/>
            </a:p>
          </p:txBody>
        </p:sp>
        <p:grpSp>
          <p:nvGrpSpPr>
            <p:cNvPr id="23" name="Group 6"/>
            <p:cNvGrpSpPr/>
            <p:nvPr/>
          </p:nvGrpSpPr>
          <p:grpSpPr>
            <a:xfrm rot="0">
              <a:off x="8624" y="3097"/>
              <a:ext cx="1143" cy="1130"/>
              <a:chOff x="4814" y="2840"/>
              <a:chExt cx="457" cy="452"/>
            </a:xfrm>
          </p:grpSpPr>
          <p:sp>
            <p:nvSpPr>
              <p:cNvPr id="24" name="Text Box 7"/>
              <p:cNvSpPr txBox="1"/>
              <p:nvPr/>
            </p:nvSpPr>
            <p:spPr>
              <a:xfrm>
                <a:off x="4814" y="2840"/>
                <a:ext cx="45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50" name="组合 49"/>
          <p:cNvGrpSpPr/>
          <p:nvPr/>
        </p:nvGrpSpPr>
        <p:grpSpPr>
          <a:xfrm>
            <a:off x="2134235" y="4432935"/>
            <a:ext cx="974725" cy="717550"/>
            <a:chOff x="6785" y="9857"/>
            <a:chExt cx="1535" cy="1130"/>
          </a:xfrm>
        </p:grpSpPr>
        <p:grpSp>
          <p:nvGrpSpPr>
            <p:cNvPr id="46" name="Group 6"/>
            <p:cNvGrpSpPr/>
            <p:nvPr/>
          </p:nvGrpSpPr>
          <p:grpSpPr>
            <a:xfrm rot="0">
              <a:off x="7412" y="9857"/>
              <a:ext cx="908" cy="1130"/>
              <a:chOff x="4828" y="2840"/>
              <a:chExt cx="363" cy="452"/>
            </a:xfrm>
          </p:grpSpPr>
          <p:sp>
            <p:nvSpPr>
              <p:cNvPr id="47"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4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8" name="组合 37"/>
          <p:cNvGrpSpPr/>
          <p:nvPr/>
        </p:nvGrpSpPr>
        <p:grpSpPr>
          <a:xfrm>
            <a:off x="6082665" y="3324225"/>
            <a:ext cx="1718945" cy="731520"/>
            <a:chOff x="9779" y="4834"/>
            <a:chExt cx="2707" cy="1152"/>
          </a:xfrm>
        </p:grpSpPr>
        <p:sp>
          <p:nvSpPr>
            <p:cNvPr id="28" name="文本框 27"/>
            <p:cNvSpPr txBox="1"/>
            <p:nvPr/>
          </p:nvSpPr>
          <p:spPr>
            <a:xfrm>
              <a:off x="9779" y="4939"/>
              <a:ext cx="1722" cy="725"/>
            </a:xfrm>
            <a:prstGeom prst="rect">
              <a:avLst/>
            </a:prstGeom>
            <a:noFill/>
          </p:spPr>
          <p:txBody>
            <a:bodyPr wrap="none" rtlCol="0">
              <a:spAutoFit/>
            </a:bodyPr>
            <a:p>
              <a:pPr algn="l"/>
              <a:r>
                <a:rPr lang="en-US" altLang="zh-CN" sz="2400"/>
                <a:t>=      </a:t>
              </a:r>
              <a:r>
                <a:rPr lang="zh-CN" altLang="en-US" sz="2400">
                  <a:latin typeface="Arial" panose="020B0604020202020204" pitchFamily="34" charset="0"/>
                  <a:sym typeface="+mn-ea"/>
                </a:rPr>
                <a:t>÷</a:t>
              </a:r>
              <a:endParaRPr lang="zh-CN" altLang="en-US" sz="2400"/>
            </a:p>
          </p:txBody>
        </p:sp>
        <p:grpSp>
          <p:nvGrpSpPr>
            <p:cNvPr id="29" name="Group 6"/>
            <p:cNvGrpSpPr/>
            <p:nvPr/>
          </p:nvGrpSpPr>
          <p:grpSpPr>
            <a:xfrm rot="0">
              <a:off x="11344" y="4856"/>
              <a:ext cx="1143" cy="1130"/>
              <a:chOff x="4893" y="2842"/>
              <a:chExt cx="457" cy="452"/>
            </a:xfrm>
          </p:grpSpPr>
          <p:sp>
            <p:nvSpPr>
              <p:cNvPr id="30" name="Text Box 7"/>
              <p:cNvSpPr txBox="1"/>
              <p:nvPr/>
            </p:nvSpPr>
            <p:spPr>
              <a:xfrm>
                <a:off x="4893" y="2842"/>
                <a:ext cx="45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31" name="Line 8"/>
              <p:cNvSpPr/>
              <p:nvPr/>
            </p:nvSpPr>
            <p:spPr>
              <a:xfrm>
                <a:off x="5018" y="3032"/>
                <a:ext cx="227" cy="0"/>
              </a:xfrm>
              <a:prstGeom prst="line">
                <a:avLst/>
              </a:prstGeom>
              <a:ln w="22225" cap="flat" cmpd="sng">
                <a:solidFill>
                  <a:schemeClr val="tx1"/>
                </a:solidFill>
                <a:prstDash val="solid"/>
                <a:headEnd type="none" w="med" len="med"/>
                <a:tailEnd type="none" w="med" len="med"/>
              </a:ln>
            </p:spPr>
          </p:sp>
        </p:grpSp>
        <p:grpSp>
          <p:nvGrpSpPr>
            <p:cNvPr id="35" name="组合 34"/>
            <p:cNvGrpSpPr/>
            <p:nvPr/>
          </p:nvGrpSpPr>
          <p:grpSpPr>
            <a:xfrm rot="0">
              <a:off x="10201" y="4834"/>
              <a:ext cx="1143" cy="1131"/>
              <a:chOff x="13392" y="7613"/>
              <a:chExt cx="1143" cy="1131"/>
            </a:xfrm>
          </p:grpSpPr>
          <p:sp>
            <p:nvSpPr>
              <p:cNvPr id="36" name="Text Box 7"/>
              <p:cNvSpPr txBox="1"/>
              <p:nvPr/>
            </p:nvSpPr>
            <p:spPr>
              <a:xfrm>
                <a:off x="13392" y="761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37" name="Line 8"/>
              <p:cNvSpPr/>
              <p:nvPr/>
            </p:nvSpPr>
            <p:spPr>
              <a:xfrm>
                <a:off x="13547" y="8088"/>
                <a:ext cx="568" cy="0"/>
              </a:xfrm>
              <a:prstGeom prst="line">
                <a:avLst/>
              </a:prstGeom>
              <a:ln w="22225" cap="flat" cmpd="sng">
                <a:solidFill>
                  <a:schemeClr val="tx1"/>
                </a:solidFill>
                <a:prstDash val="solid"/>
                <a:headEnd type="none" w="med" len="med"/>
                <a:tailEnd type="none" w="med" len="med"/>
              </a:ln>
            </p:spPr>
          </p:sp>
        </p:grpSp>
      </p:grpSp>
      <p:grpSp>
        <p:nvGrpSpPr>
          <p:cNvPr id="39" name="组合 38"/>
          <p:cNvGrpSpPr/>
          <p:nvPr/>
        </p:nvGrpSpPr>
        <p:grpSpPr>
          <a:xfrm>
            <a:off x="6082665" y="4338320"/>
            <a:ext cx="1719580" cy="731520"/>
            <a:chOff x="9779" y="4834"/>
            <a:chExt cx="2708" cy="1152"/>
          </a:xfrm>
        </p:grpSpPr>
        <p:sp>
          <p:nvSpPr>
            <p:cNvPr id="40" name="文本框 39"/>
            <p:cNvSpPr txBox="1"/>
            <p:nvPr/>
          </p:nvSpPr>
          <p:spPr>
            <a:xfrm>
              <a:off x="9779" y="4939"/>
              <a:ext cx="1722" cy="725"/>
            </a:xfrm>
            <a:prstGeom prst="rect">
              <a:avLst/>
            </a:prstGeom>
            <a:noFill/>
          </p:spPr>
          <p:txBody>
            <a:bodyPr wrap="none" rtlCol="0">
              <a:spAutoFit/>
            </a:bodyPr>
            <a:p>
              <a:pPr algn="l"/>
              <a:r>
                <a:rPr lang="en-US" altLang="zh-CN" sz="2400"/>
                <a:t>=      </a:t>
              </a:r>
              <a:r>
                <a:rPr lang="en-US" altLang="zh-CN" sz="2400">
                  <a:sym typeface="+mn-ea"/>
                </a:rPr>
                <a:t>×</a:t>
              </a:r>
              <a:endParaRPr lang="zh-CN" altLang="en-US" sz="2400"/>
            </a:p>
          </p:txBody>
        </p:sp>
        <p:grpSp>
          <p:nvGrpSpPr>
            <p:cNvPr id="41" name="Group 6"/>
            <p:cNvGrpSpPr/>
            <p:nvPr/>
          </p:nvGrpSpPr>
          <p:grpSpPr>
            <a:xfrm rot="0">
              <a:off x="11344" y="4856"/>
              <a:ext cx="1143" cy="1130"/>
              <a:chOff x="4893" y="2842"/>
              <a:chExt cx="457" cy="452"/>
            </a:xfrm>
          </p:grpSpPr>
          <p:sp>
            <p:nvSpPr>
              <p:cNvPr id="42" name="Text Box 7"/>
              <p:cNvSpPr txBox="1"/>
              <p:nvPr/>
            </p:nvSpPr>
            <p:spPr>
              <a:xfrm>
                <a:off x="4893" y="2842"/>
                <a:ext cx="457"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43" name="Line 8"/>
              <p:cNvSpPr/>
              <p:nvPr/>
            </p:nvSpPr>
            <p:spPr>
              <a:xfrm>
                <a:off x="5018" y="3032"/>
                <a:ext cx="227" cy="0"/>
              </a:xfrm>
              <a:prstGeom prst="line">
                <a:avLst/>
              </a:prstGeom>
              <a:ln w="22225" cap="flat" cmpd="sng">
                <a:solidFill>
                  <a:schemeClr val="tx1"/>
                </a:solidFill>
                <a:prstDash val="solid"/>
                <a:headEnd type="none" w="med" len="med"/>
                <a:tailEnd type="none" w="med" len="med"/>
              </a:ln>
            </p:spPr>
          </p:sp>
        </p:grpSp>
        <p:grpSp>
          <p:nvGrpSpPr>
            <p:cNvPr id="44" name="组合 43"/>
            <p:cNvGrpSpPr/>
            <p:nvPr/>
          </p:nvGrpSpPr>
          <p:grpSpPr>
            <a:xfrm rot="0">
              <a:off x="10201" y="4834"/>
              <a:ext cx="1143" cy="1131"/>
              <a:chOff x="13392" y="7613"/>
              <a:chExt cx="1143" cy="1131"/>
            </a:xfrm>
          </p:grpSpPr>
          <p:sp>
            <p:nvSpPr>
              <p:cNvPr id="45" name="Text Box 7"/>
              <p:cNvSpPr txBox="1"/>
              <p:nvPr/>
            </p:nvSpPr>
            <p:spPr>
              <a:xfrm>
                <a:off x="13392" y="7613"/>
                <a:ext cx="114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51" name="Line 8"/>
              <p:cNvSpPr/>
              <p:nvPr/>
            </p:nvSpPr>
            <p:spPr>
              <a:xfrm>
                <a:off x="13547" y="8088"/>
                <a:ext cx="568" cy="0"/>
              </a:xfrm>
              <a:prstGeom prst="line">
                <a:avLst/>
              </a:prstGeom>
              <a:ln w="22225" cap="flat" cmpd="sng">
                <a:solidFill>
                  <a:schemeClr val="tx1"/>
                </a:solidFill>
                <a:prstDash val="solid"/>
                <a:headEnd type="none" w="med" len="med"/>
                <a:tailEnd type="none" w="med" len="med"/>
              </a:ln>
            </p:spPr>
          </p:sp>
        </p:grpSp>
      </p:grpSp>
      <p:grpSp>
        <p:nvGrpSpPr>
          <p:cNvPr id="52" name="组合 51"/>
          <p:cNvGrpSpPr/>
          <p:nvPr/>
        </p:nvGrpSpPr>
        <p:grpSpPr>
          <a:xfrm>
            <a:off x="6081395" y="5419090"/>
            <a:ext cx="974725" cy="717550"/>
            <a:chOff x="6785" y="9857"/>
            <a:chExt cx="1535" cy="1130"/>
          </a:xfrm>
        </p:grpSpPr>
        <p:grpSp>
          <p:nvGrpSpPr>
            <p:cNvPr id="53" name="Group 6"/>
            <p:cNvGrpSpPr/>
            <p:nvPr/>
          </p:nvGrpSpPr>
          <p:grpSpPr>
            <a:xfrm rot="0">
              <a:off x="7412" y="9857"/>
              <a:ext cx="908" cy="1130"/>
              <a:chOff x="4828" y="2840"/>
              <a:chExt cx="363" cy="452"/>
            </a:xfrm>
          </p:grpSpPr>
          <p:sp>
            <p:nvSpPr>
              <p:cNvPr id="54"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6" name="文本框 55"/>
            <p:cNvSpPr txBox="1"/>
            <p:nvPr/>
          </p:nvSpPr>
          <p:spPr>
            <a:xfrm>
              <a:off x="6785" y="9937"/>
              <a:ext cx="627"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28" name="文本框 127"/>
          <p:cNvSpPr txBox="1"/>
          <p:nvPr/>
        </p:nvSpPr>
        <p:spPr>
          <a:xfrm>
            <a:off x="2575560" y="1188085"/>
            <a:ext cx="2011680" cy="460375"/>
          </a:xfrm>
          <a:prstGeom prst="rect">
            <a:avLst/>
          </a:prstGeom>
          <a:noFill/>
        </p:spPr>
        <p:txBody>
          <a:bodyPr wrap="none" rtlCol="0">
            <a:spAutoFit/>
          </a:bodyPr>
          <a:p>
            <a:r>
              <a:rPr lang="zh-CN" altLang="en-US" sz="2400"/>
              <a:t>计算下面各题</a:t>
            </a:r>
            <a:endParaRPr lang="zh-CN" altLang="en-US" sz="2400"/>
          </a:p>
        </p:txBody>
      </p:sp>
      <p:grpSp>
        <p:nvGrpSpPr>
          <p:cNvPr id="129" name="组合 128"/>
          <p:cNvGrpSpPr/>
          <p:nvPr/>
        </p:nvGrpSpPr>
        <p:grpSpPr>
          <a:xfrm rot="0">
            <a:off x="1711960" y="1804035"/>
            <a:ext cx="8568055" cy="4439920"/>
            <a:chOff x="1895" y="4083"/>
            <a:chExt cx="7143" cy="2324"/>
          </a:xfrm>
        </p:grpSpPr>
        <p:sp>
          <p:nvSpPr>
            <p:cNvPr id="130" name="圆角矩形 129"/>
            <p:cNvSpPr/>
            <p:nvPr/>
          </p:nvSpPr>
          <p:spPr>
            <a:xfrm>
              <a:off x="1967" y="4129"/>
              <a:ext cx="6994" cy="2225"/>
            </a:xfrm>
            <a:prstGeom prst="roundRect">
              <a:avLst/>
            </a:prstGeom>
            <a:noFill/>
            <a:ln w="41275" cmpd="dbl">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圆角矩形 130"/>
            <p:cNvSpPr/>
            <p:nvPr/>
          </p:nvSpPr>
          <p:spPr>
            <a:xfrm>
              <a:off x="1895" y="4083"/>
              <a:ext cx="7143" cy="2324"/>
            </a:xfrm>
            <a:prstGeom prst="roundRect">
              <a:avLst/>
            </a:prstGeom>
            <a:noFill/>
            <a:ln w="28575" cmpd="dbl">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2" name="文本框 1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p:tgtEl>
                                          <p:spTgt spid="50"/>
                                        </p:tgtEl>
                                        <p:attrNameLst>
                                          <p:attrName>ppt_y</p:attrName>
                                        </p:attrNameLst>
                                      </p:cBhvr>
                                      <p:tavLst>
                                        <p:tav tm="0">
                                          <p:val>
                                            <p:strVal val="#ppt_y+#ppt_h*1.125000"/>
                                          </p:val>
                                        </p:tav>
                                        <p:tav tm="100000">
                                          <p:val>
                                            <p:strVal val="#ppt_y"/>
                                          </p:val>
                                        </p:tav>
                                      </p:tavLst>
                                    </p:anim>
                                    <p:animEffect transition="in" filter="wipe(up)">
                                      <p:cBhvr>
                                        <p:cTn id="14" dur="500"/>
                                        <p:tgtEl>
                                          <p:spTgt spid="5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up)">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p:tgtEl>
                                          <p:spTgt spid="52"/>
                                        </p:tgtEl>
                                        <p:attrNameLst>
                                          <p:attrName>ppt_y</p:attrName>
                                        </p:attrNameLst>
                                      </p:cBhvr>
                                      <p:tavLst>
                                        <p:tav tm="0">
                                          <p:val>
                                            <p:strVal val="#ppt_y+#ppt_h*1.125000"/>
                                          </p:val>
                                        </p:tav>
                                        <p:tav tm="100000">
                                          <p:val>
                                            <p:strVal val="#ppt_y"/>
                                          </p:val>
                                        </p:tav>
                                      </p:tavLst>
                                    </p:anim>
                                    <p:animEffect transition="in" filter="wipe(up)">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4" name="组合 63"/>
          <p:cNvGrpSpPr/>
          <p:nvPr/>
        </p:nvGrpSpPr>
        <p:grpSpPr>
          <a:xfrm>
            <a:off x="1847215" y="765810"/>
            <a:ext cx="7574280" cy="1707515"/>
            <a:chOff x="2909" y="1206"/>
            <a:chExt cx="11928" cy="2689"/>
          </a:xfrm>
        </p:grpSpPr>
        <p:sp>
          <p:nvSpPr>
            <p:cNvPr id="3" name="文本框 2"/>
            <p:cNvSpPr txBox="1"/>
            <p:nvPr/>
          </p:nvSpPr>
          <p:spPr>
            <a:xfrm>
              <a:off x="2909" y="1206"/>
              <a:ext cx="11928" cy="2470"/>
            </a:xfrm>
            <a:prstGeom prst="rect">
              <a:avLst/>
            </a:prstGeom>
            <a:noFill/>
          </p:spPr>
          <p:txBody>
            <a:bodyPr wrap="none" rtlCol="0" anchor="t">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王叔叔家阁楼上的窗玻璃是梯形的，上底、下底和高</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分别是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。这块玻璃的面积是多少？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4" name="Group 6"/>
            <p:cNvGrpSpPr/>
            <p:nvPr/>
          </p:nvGrpSpPr>
          <p:grpSpPr>
            <a:xfrm>
              <a:off x="4601" y="2765"/>
              <a:ext cx="908" cy="113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4" name="Group 6"/>
            <p:cNvGrpSpPr/>
            <p:nvPr/>
          </p:nvGrpSpPr>
          <p:grpSpPr>
            <a:xfrm>
              <a:off x="6215" y="2765"/>
              <a:ext cx="908" cy="1130"/>
              <a:chOff x="4876" y="2840"/>
              <a:chExt cx="363" cy="452"/>
            </a:xfrm>
          </p:grpSpPr>
          <p:sp>
            <p:nvSpPr>
              <p:cNvPr id="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7" name="Group 6"/>
            <p:cNvGrpSpPr/>
            <p:nvPr/>
          </p:nvGrpSpPr>
          <p:grpSpPr>
            <a:xfrm>
              <a:off x="7731" y="2765"/>
              <a:ext cx="908" cy="1130"/>
              <a:chOff x="4876" y="2840"/>
              <a:chExt cx="363" cy="452"/>
            </a:xfrm>
          </p:grpSpPr>
          <p:sp>
            <p:nvSpPr>
              <p:cNvPr id="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2" name="组合 21"/>
          <p:cNvGrpSpPr/>
          <p:nvPr/>
        </p:nvGrpSpPr>
        <p:grpSpPr>
          <a:xfrm>
            <a:off x="3634740" y="2837498"/>
            <a:ext cx="3432810" cy="728980"/>
            <a:chOff x="4386" y="5314"/>
            <a:chExt cx="5406" cy="1148"/>
          </a:xfrm>
        </p:grpSpPr>
        <p:grpSp>
          <p:nvGrpSpPr>
            <p:cNvPr id="13" name="Group 6"/>
            <p:cNvGrpSpPr/>
            <p:nvPr/>
          </p:nvGrpSpPr>
          <p:grpSpPr>
            <a:xfrm>
              <a:off x="6233" y="5314"/>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1" name="组合 20"/>
            <p:cNvGrpSpPr/>
            <p:nvPr/>
          </p:nvGrpSpPr>
          <p:grpSpPr>
            <a:xfrm>
              <a:off x="4386" y="5314"/>
              <a:ext cx="5406" cy="1148"/>
              <a:chOff x="4386" y="5314"/>
              <a:chExt cx="5406" cy="1148"/>
            </a:xfrm>
          </p:grpSpPr>
          <p:grpSp>
            <p:nvGrpSpPr>
              <p:cNvPr id="10" name="Group 6"/>
              <p:cNvGrpSpPr/>
              <p:nvPr/>
            </p:nvGrpSpPr>
            <p:grpSpPr>
              <a:xfrm>
                <a:off x="4979" y="5314"/>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0" name="组合 19"/>
              <p:cNvGrpSpPr/>
              <p:nvPr/>
            </p:nvGrpSpPr>
            <p:grpSpPr>
              <a:xfrm>
                <a:off x="4386" y="5332"/>
                <a:ext cx="5406" cy="1130"/>
                <a:chOff x="4386" y="5332"/>
                <a:chExt cx="5406" cy="1130"/>
              </a:xfrm>
            </p:grpSpPr>
            <p:grpSp>
              <p:nvGrpSpPr>
                <p:cNvPr id="16" name="Group 6"/>
                <p:cNvGrpSpPr/>
                <p:nvPr/>
              </p:nvGrpSpPr>
              <p:grpSpPr>
                <a:xfrm>
                  <a:off x="7789" y="5332"/>
                  <a:ext cx="908" cy="1130"/>
                  <a:chOff x="4876" y="2840"/>
                  <a:chExt cx="363" cy="452"/>
                </a:xfrm>
              </p:grpSpPr>
              <p:sp>
                <p:nvSpPr>
                  <p:cNvPr id="1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9" name="文本框 18"/>
                <p:cNvSpPr txBox="1"/>
                <p:nvPr/>
              </p:nvSpPr>
              <p:spPr>
                <a:xfrm>
                  <a:off x="4386" y="5408"/>
                  <a:ext cx="5406" cy="725"/>
                </a:xfrm>
                <a:prstGeom prst="rect">
                  <a:avLst/>
                </a:prstGeom>
                <a:noFill/>
              </p:spPr>
              <p:txBody>
                <a:bodyPr wrap="square" rtlCol="0">
                  <a:spAutoFit/>
                </a:bodyPr>
                <a:p>
                  <a:pPr algn="l"/>
                  <a:r>
                    <a:rPr lang="zh-CN" altLang="en-US" sz="2400"/>
                    <a:t>（</a:t>
                  </a:r>
                  <a:r>
                    <a:rPr lang="en-US" altLang="zh-CN" sz="2400"/>
                    <a:t>     +      </a:t>
                  </a:r>
                  <a:r>
                    <a:rPr lang="zh-CN" altLang="en-US" sz="2400"/>
                    <a:t>）</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Arial" panose="020B0604020202020204" pitchFamily="34" charset="0"/>
                    </a:rPr>
                    <a:t>       </a:t>
                  </a:r>
                  <a:endParaRPr lang="en-US" altLang="zh-CN" sz="2400">
                    <a:latin typeface="Arial" panose="020B0604020202020204" pitchFamily="34" charset="0"/>
                  </a:endParaRPr>
                </a:p>
              </p:txBody>
            </p:sp>
          </p:grpSp>
        </p:grpSp>
      </p:grpSp>
      <p:grpSp>
        <p:nvGrpSpPr>
          <p:cNvPr id="44" name="组合 43"/>
          <p:cNvGrpSpPr/>
          <p:nvPr/>
        </p:nvGrpSpPr>
        <p:grpSpPr>
          <a:xfrm>
            <a:off x="3498215" y="3805555"/>
            <a:ext cx="2515870" cy="718185"/>
            <a:chOff x="5509" y="6563"/>
            <a:chExt cx="3962" cy="1131"/>
          </a:xfrm>
        </p:grpSpPr>
        <p:grpSp>
          <p:nvGrpSpPr>
            <p:cNvPr id="40" name="组合 39"/>
            <p:cNvGrpSpPr/>
            <p:nvPr/>
          </p:nvGrpSpPr>
          <p:grpSpPr>
            <a:xfrm>
              <a:off x="5509" y="6563"/>
              <a:ext cx="3541" cy="1131"/>
              <a:chOff x="7121" y="7398"/>
              <a:chExt cx="3541" cy="1131"/>
            </a:xfrm>
          </p:grpSpPr>
          <p:grpSp>
            <p:nvGrpSpPr>
              <p:cNvPr id="24" name="Group 6"/>
              <p:cNvGrpSpPr/>
              <p:nvPr/>
            </p:nvGrpSpPr>
            <p:grpSpPr>
              <a:xfrm rot="0">
                <a:off x="7717" y="7398"/>
                <a:ext cx="908" cy="1130"/>
                <a:chOff x="4876" y="2840"/>
                <a:chExt cx="363" cy="452"/>
              </a:xfrm>
            </p:grpSpPr>
            <p:sp>
              <p:nvSpPr>
                <p:cNvPr id="2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8" name="文本框 37"/>
              <p:cNvSpPr txBox="1"/>
              <p:nvPr/>
            </p:nvSpPr>
            <p:spPr>
              <a:xfrm>
                <a:off x="7121" y="7504"/>
                <a:ext cx="3541" cy="725"/>
              </a:xfrm>
              <a:prstGeom prst="rect">
                <a:avLst/>
              </a:prstGeom>
              <a:noFill/>
            </p:spPr>
            <p:txBody>
              <a:bodyPr wrap="none" rtlCol="0">
                <a:spAutoFit/>
              </a:bodyPr>
              <a:p>
                <a:pPr algn="l"/>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en-US" altLang="zh-CN" sz="2400">
                    <a:latin typeface="Arial" panose="020B0604020202020204" pitchFamily="34" charset="0"/>
                    <a:sym typeface="+mn-ea"/>
                  </a:rPr>
                  <a:t>  </a:t>
                </a:r>
                <a:endParaRPr lang="en-US" altLang="zh-CN" sz="2400">
                  <a:latin typeface="Arial" panose="020B0604020202020204" pitchFamily="34" charset="0"/>
                </a:endParaRPr>
              </a:p>
            </p:txBody>
          </p:sp>
          <p:grpSp>
            <p:nvGrpSpPr>
              <p:cNvPr id="32" name="Group 6"/>
              <p:cNvGrpSpPr/>
              <p:nvPr/>
            </p:nvGrpSpPr>
            <p:grpSpPr>
              <a:xfrm rot="0">
                <a:off x="9070" y="7399"/>
                <a:ext cx="908" cy="1130"/>
                <a:chOff x="4795" y="2833"/>
                <a:chExt cx="363" cy="452"/>
              </a:xfrm>
            </p:grpSpPr>
            <p:sp>
              <p:nvSpPr>
                <p:cNvPr id="33" name="Text Box 7"/>
                <p:cNvSpPr txBox="1"/>
                <p:nvPr/>
              </p:nvSpPr>
              <p:spPr>
                <a:xfrm>
                  <a:off x="4795" y="2833"/>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7" name="Line 8"/>
                <p:cNvSpPr/>
                <p:nvPr/>
              </p:nvSpPr>
              <p:spPr>
                <a:xfrm>
                  <a:off x="4795" y="3023"/>
                  <a:ext cx="227"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a:off x="8563" y="6564"/>
              <a:ext cx="908" cy="113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46" name="组合 45"/>
          <p:cNvGrpSpPr/>
          <p:nvPr/>
        </p:nvGrpSpPr>
        <p:grpSpPr>
          <a:xfrm rot="0">
            <a:off x="3498215" y="4773295"/>
            <a:ext cx="1771131" cy="717550"/>
            <a:chOff x="7121" y="7398"/>
            <a:chExt cx="2789" cy="1130"/>
          </a:xfrm>
        </p:grpSpPr>
        <p:grpSp>
          <p:nvGrpSpPr>
            <p:cNvPr id="47" name="Group 6"/>
            <p:cNvGrpSpPr/>
            <p:nvPr/>
          </p:nvGrpSpPr>
          <p:grpSpPr>
            <a:xfrm rot="0">
              <a:off x="7557" y="7398"/>
              <a:ext cx="908" cy="1130"/>
              <a:chOff x="4812" y="2840"/>
              <a:chExt cx="363" cy="452"/>
            </a:xfrm>
          </p:grpSpPr>
          <p:sp>
            <p:nvSpPr>
              <p:cNvPr id="48" name="Text Box 7"/>
              <p:cNvSpPr txBox="1"/>
              <p:nvPr/>
            </p:nvSpPr>
            <p:spPr>
              <a:xfrm>
                <a:off x="481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40</a:t>
                </a:r>
                <a:endParaRPr lang="en-US" altLang="zh-CN" sz="2400" dirty="0">
                  <a:solidFill>
                    <a:schemeClr val="tx1"/>
                  </a:solidFill>
                  <a:latin typeface="+mj-ea"/>
                  <a:ea typeface="+mj-ea"/>
                </a:endParaRPr>
              </a:p>
            </p:txBody>
          </p:sp>
          <p:sp>
            <p:nvSpPr>
              <p:cNvPr id="4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0" name="文本框 49"/>
            <p:cNvSpPr txBox="1"/>
            <p:nvPr/>
          </p:nvSpPr>
          <p:spPr>
            <a:xfrm>
              <a:off x="7121" y="7504"/>
              <a:ext cx="2789" cy="725"/>
            </a:xfrm>
            <a:prstGeom prst="rect">
              <a:avLst/>
            </a:prstGeom>
            <a:noFill/>
          </p:spPr>
          <p:txBody>
            <a:bodyPr wrap="square" rtlCol="0">
              <a:spAutoFit/>
            </a:bodyPr>
            <a:p>
              <a:pPr algn="l"/>
              <a:r>
                <a:rPr lang="en-US" altLang="zh-CN" sz="2400">
                  <a:latin typeface="Arial" panose="020B0604020202020204" pitchFamily="34" charset="0"/>
                </a:rPr>
                <a:t>=       ( m</a:t>
              </a:r>
              <a:r>
                <a:rPr lang="zh-CN" altLang="en-US" sz="2400">
                  <a:latin typeface="微软雅黑" panose="020B0503020204020204" pitchFamily="34" charset="-122"/>
                  <a:ea typeface="微软雅黑" panose="020B0503020204020204" pitchFamily="34" charset="-122"/>
                  <a:sym typeface="+mn-ea"/>
                </a:rPr>
                <a:t>²</a:t>
              </a:r>
              <a:r>
                <a:rPr lang="en-US" altLang="zh-CN" sz="2400">
                  <a:latin typeface="微软雅黑" panose="020B0503020204020204" pitchFamily="34" charset="-122"/>
                  <a:ea typeface="微软雅黑" panose="020B0503020204020204" pitchFamily="34" charset="-122"/>
                  <a:sym typeface="+mn-ea"/>
                </a:rPr>
                <a:t> </a:t>
              </a:r>
              <a:r>
                <a:rPr lang="en-US" altLang="zh-CN" sz="2400">
                  <a:latin typeface="Arial" panose="020B0604020202020204" pitchFamily="34" charset="0"/>
                </a:rPr>
                <a:t>) </a:t>
              </a:r>
              <a:endParaRPr lang="en-US" altLang="zh-CN" sz="2400">
                <a:latin typeface="Arial" panose="020B0604020202020204" pitchFamily="34" charset="0"/>
              </a:endParaRPr>
            </a:p>
          </p:txBody>
        </p:sp>
      </p:grpSp>
      <p:pic>
        <p:nvPicPr>
          <p:cNvPr id="57" name="Picture 25" descr="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48633" y="2970977"/>
            <a:ext cx="1814513" cy="18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3" name="组合 62"/>
          <p:cNvGrpSpPr/>
          <p:nvPr/>
        </p:nvGrpSpPr>
        <p:grpSpPr>
          <a:xfrm>
            <a:off x="2585085" y="5771833"/>
            <a:ext cx="5173980" cy="717550"/>
            <a:chOff x="5724" y="9090"/>
            <a:chExt cx="8148" cy="1130"/>
          </a:xfrm>
        </p:grpSpPr>
        <p:sp>
          <p:nvSpPr>
            <p:cNvPr id="59" name="文本框 58"/>
            <p:cNvSpPr txBox="1"/>
            <p:nvPr/>
          </p:nvSpPr>
          <p:spPr>
            <a:xfrm>
              <a:off x="5724" y="9147"/>
              <a:ext cx="8148" cy="72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答：这块玻璃的面积是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Arial" panose="020B0604020202020204" pitchFamily="34" charset="0"/>
                  <a:sym typeface="+mn-ea"/>
                </a:rPr>
                <a:t>m</a:t>
              </a:r>
              <a:r>
                <a:rPr lang="zh-CN" altLang="en-US" sz="2400">
                  <a:latin typeface="微软雅黑" panose="020B0503020204020204" pitchFamily="34" charset="-122"/>
                  <a:ea typeface="微软雅黑" panose="020B0503020204020204" pitchFamily="34" charset="-122"/>
                  <a:sym typeface="+mn-ea"/>
                </a:rPr>
                <a:t>²</a:t>
              </a:r>
              <a:r>
                <a:rPr lang="zh-CN" altLang="en-US" sz="240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0" name="Group 6"/>
            <p:cNvGrpSpPr/>
            <p:nvPr/>
          </p:nvGrpSpPr>
          <p:grpSpPr>
            <a:xfrm>
              <a:off x="10703" y="9090"/>
              <a:ext cx="1123" cy="1130"/>
              <a:chOff x="4830" y="2840"/>
              <a:chExt cx="449" cy="452"/>
            </a:xfrm>
          </p:grpSpPr>
          <p:sp>
            <p:nvSpPr>
              <p:cNvPr id="61" name="Text Box 7"/>
              <p:cNvSpPr txBox="1"/>
              <p:nvPr/>
            </p:nvSpPr>
            <p:spPr>
              <a:xfrm>
                <a:off x="4830" y="2840"/>
                <a:ext cx="449"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21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40</a:t>
                </a:r>
                <a:endParaRPr lang="en-US" altLang="zh-CN" sz="2400" dirty="0">
                  <a:solidFill>
                    <a:schemeClr val="tx1"/>
                  </a:solidFill>
                  <a:latin typeface="+mj-ea"/>
                  <a:ea typeface="+mj-ea"/>
                </a:endParaRPr>
              </a:p>
            </p:txBody>
          </p:sp>
          <p:sp>
            <p:nvSpPr>
              <p:cNvPr id="6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132" name="文本框 1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p:tgtEl>
                                          <p:spTgt spid="44"/>
                                        </p:tgtEl>
                                        <p:attrNameLst>
                                          <p:attrName>ppt_y</p:attrName>
                                        </p:attrNameLst>
                                      </p:cBhvr>
                                      <p:tavLst>
                                        <p:tav tm="0">
                                          <p:val>
                                            <p:strVal val="#ppt_y+#ppt_h*1.125000"/>
                                          </p:val>
                                        </p:tav>
                                        <p:tav tm="100000">
                                          <p:val>
                                            <p:strVal val="#ppt_y"/>
                                          </p:val>
                                        </p:tav>
                                      </p:tavLst>
                                    </p:anim>
                                    <p:animEffect transition="in" filter="wipe(up)">
                                      <p:cBhvr>
                                        <p:cTn id="14" dur="500"/>
                                        <p:tgtEl>
                                          <p:spTgt spid="4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p:tgtEl>
                                          <p:spTgt spid="46"/>
                                        </p:tgtEl>
                                        <p:attrNameLst>
                                          <p:attrName>ppt_y</p:attrName>
                                        </p:attrNameLst>
                                      </p:cBhvr>
                                      <p:tavLst>
                                        <p:tav tm="0">
                                          <p:val>
                                            <p:strVal val="#ppt_y+#ppt_h*1.125000"/>
                                          </p:val>
                                        </p:tav>
                                        <p:tav tm="100000">
                                          <p:val>
                                            <p:strVal val="#ppt_y"/>
                                          </p:val>
                                        </p:tav>
                                      </p:tavLst>
                                    </p:anim>
                                    <p:animEffect transition="in" filter="wipe(up)">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p:tgtEl>
                                          <p:spTgt spid="63"/>
                                        </p:tgtEl>
                                        <p:attrNameLst>
                                          <p:attrName>ppt_y</p:attrName>
                                        </p:attrNameLst>
                                      </p:cBhvr>
                                      <p:tavLst>
                                        <p:tav tm="0">
                                          <p:val>
                                            <p:strVal val="#ppt_y+#ppt_h*1.125000"/>
                                          </p:val>
                                        </p:tav>
                                        <p:tav tm="100000">
                                          <p:val>
                                            <p:strVal val="#ppt_y"/>
                                          </p:val>
                                        </p:tav>
                                      </p:tavLst>
                                    </p:anim>
                                    <p:animEffect transition="in" filter="wipe(up)">
                                      <p:cBhvr>
                                        <p:cTn id="2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1258</Words>
  <Application>WPS 演示</Application>
  <PresentationFormat>宽屏</PresentationFormat>
  <Paragraphs>362</Paragraphs>
  <Slides>13</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13</vt:i4>
      </vt:variant>
    </vt:vector>
  </HeadingPairs>
  <TitlesOfParts>
    <vt:vector size="28" baseType="lpstr">
      <vt:lpstr>Arial</vt:lpstr>
      <vt:lpstr>宋体</vt:lpstr>
      <vt:lpstr>Wingdings</vt:lpstr>
      <vt:lpstr>微软雅黑</vt:lpstr>
      <vt:lpstr>Wingdings</vt:lpstr>
      <vt:lpstr>Times New Roman</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195</cp:revision>
  <dcterms:created xsi:type="dcterms:W3CDTF">2019-06-19T02:08:00Z</dcterms:created>
  <dcterms:modified xsi:type="dcterms:W3CDTF">2023-09-28T14:31:36Z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A089DB2228EC456D959A1B6CD9463423</vt:lpwstr>
  </property>
</Properties>
</file>