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6"/>
  </p:notesMasterIdLst>
  <p:handoutMasterIdLst>
    <p:handoutMasterId r:id="rId31"/>
  </p:handoutMasterIdLst>
  <p:sldIdLst>
    <p:sldId id="256" r:id="rId4"/>
    <p:sldId id="308" r:id="rId5"/>
    <p:sldId id="377" r:id="rId7"/>
    <p:sldId id="354" r:id="rId8"/>
    <p:sldId id="378" r:id="rId9"/>
    <p:sldId id="379" r:id="rId10"/>
    <p:sldId id="380" r:id="rId11"/>
    <p:sldId id="381" r:id="rId12"/>
    <p:sldId id="382" r:id="rId13"/>
    <p:sldId id="383" r:id="rId14"/>
    <p:sldId id="385" r:id="rId15"/>
    <p:sldId id="389" r:id="rId16"/>
    <p:sldId id="387" r:id="rId17"/>
    <p:sldId id="386" r:id="rId18"/>
    <p:sldId id="390" r:id="rId19"/>
    <p:sldId id="391" r:id="rId20"/>
    <p:sldId id="392" r:id="rId21"/>
    <p:sldId id="393" r:id="rId22"/>
    <p:sldId id="394" r:id="rId23"/>
    <p:sldId id="397" r:id="rId24"/>
    <p:sldId id="398" r:id="rId25"/>
    <p:sldId id="395" r:id="rId26"/>
    <p:sldId id="396" r:id="rId27"/>
    <p:sldId id="399" r:id="rId28"/>
    <p:sldId id="401" r:id="rId29"/>
    <p:sldId id="403" r:id="rId30"/>
  </p:sldIdLst>
  <p:sldSz cx="9144000" cy="5143500"/>
  <p:notesSz cx="6858000" cy="9144000"/>
  <p:custDataLst>
    <p:tags r:id="rId3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83" autoAdjust="0"/>
    <p:restoredTop sz="94730" autoAdjust="0"/>
  </p:normalViewPr>
  <p:slideViewPr>
    <p:cSldViewPr>
      <p:cViewPr varScale="1">
        <p:scale>
          <a:sx n="143" d="100"/>
          <a:sy n="143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0C1CD25-D362-4931-9CCD-D6C288A5586C}" type="datetime">
              <a:rPr lang="zh-CN" altLang="en-US" sz="1200"/>
            </a:fld>
            <a:endParaRPr lang="zh-CN" altLang="en-US" sz="1200"/>
          </a:p>
        </p:txBody>
      </p:sp>
      <p:sp>
        <p:nvSpPr>
          <p:cNvPr id="614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5998EF5-C63A-45C4-AA66-7F99DCE71EE1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2B21C23-623A-42B4-A121-EBCFE0ED89E8}" type="datetime">
              <a:rPr lang="zh-CN" altLang="en-US" sz="1200"/>
            </a:fld>
            <a:endParaRPr lang="zh-CN" altLang="en-US" sz="1200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8F1AC6B-A5FA-4F2D-A966-CD2B7F7EE5F8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922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21" name="页眉占位符 5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1126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1269" name="页眉占位符 5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1638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6389" name="页眉占位符 5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18436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8437" name="页眉占位符 5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2253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22533" name="页眉占位符 5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2458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24581" name="页眉占位符 5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2765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27653" name="页眉占位符 5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1" name="矩形 2"/>
          <p:cNvSpPr/>
          <p:nvPr/>
        </p:nvSpPr>
        <p:spPr>
          <a:xfrm>
            <a:off x="0" y="1757363"/>
            <a:ext cx="9144000" cy="1724025"/>
          </a:xfrm>
          <a:prstGeom prst="rect">
            <a:avLst/>
          </a:prstGeom>
          <a:solidFill>
            <a:srgbClr val="97D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2" name="矩形 3"/>
          <p:cNvSpPr/>
          <p:nvPr/>
        </p:nvSpPr>
        <p:spPr>
          <a:xfrm>
            <a:off x="325438" y="190500"/>
            <a:ext cx="8493125" cy="4686300"/>
          </a:xfrm>
          <a:prstGeom prst="rect">
            <a:avLst/>
          </a:prstGeom>
          <a:solidFill>
            <a:schemeClr val="bg1"/>
          </a:solidFill>
          <a:ln w="19050">
            <a:noFill/>
            <a:headEnd type="oval"/>
            <a:tailEnd type="oval"/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3" name="图片 4"/>
          <p:cNvPicPr>
            <a:picLocks noChangeAspect="1"/>
          </p:cNvPicPr>
          <p:nvPr/>
        </p:nvPicPr>
        <p:blipFill>
          <a:blip r:embed="rId2"/>
          <a:srcRect t="8028" r="8199" b="80217"/>
          <a:stretch>
            <a:fillRect/>
          </a:stretch>
        </p:blipFill>
        <p:spPr>
          <a:xfrm>
            <a:off x="0" y="0"/>
            <a:ext cx="8401050" cy="1050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4" name="图片 5"/>
          <p:cNvPicPr>
            <a:picLocks noChangeAspect="1"/>
          </p:cNvPicPr>
          <p:nvPr/>
        </p:nvPicPr>
        <p:blipFill>
          <a:blip r:embed="rId3"/>
          <a:srcRect l="3452" t="80171" r="133" b="3230"/>
          <a:stretch>
            <a:fillRect/>
          </a:stretch>
        </p:blipFill>
        <p:spPr>
          <a:xfrm>
            <a:off x="44450" y="3162300"/>
            <a:ext cx="9063038" cy="199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5" name="椭圆 6"/>
          <p:cNvSpPr/>
          <p:nvPr/>
        </p:nvSpPr>
        <p:spPr>
          <a:xfrm>
            <a:off x="1963738" y="4660900"/>
            <a:ext cx="388937" cy="388938"/>
          </a:xfrm>
          <a:prstGeom prst="ellipse">
            <a:avLst/>
          </a:prstGeom>
          <a:solidFill>
            <a:srgbClr val="7BA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6" name="椭圆 7"/>
          <p:cNvSpPr/>
          <p:nvPr/>
        </p:nvSpPr>
        <p:spPr>
          <a:xfrm>
            <a:off x="8382000" y="1309688"/>
            <a:ext cx="412750" cy="412750"/>
          </a:xfrm>
          <a:prstGeom prst="ellipse">
            <a:avLst/>
          </a:prstGeom>
          <a:solidFill>
            <a:srgbClr val="A2D7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57" name="组合 9"/>
          <p:cNvGrpSpPr/>
          <p:nvPr/>
        </p:nvGrpSpPr>
        <p:grpSpPr>
          <a:xfrm>
            <a:off x="79375" y="1519238"/>
            <a:ext cx="492125" cy="493712"/>
            <a:chOff x="-1118572" y="1986639"/>
            <a:chExt cx="657322" cy="657322"/>
          </a:xfrm>
        </p:grpSpPr>
        <p:sp>
          <p:nvSpPr>
            <p:cNvPr id="2066" name="椭圆 9"/>
            <p:cNvSpPr/>
            <p:nvPr/>
          </p:nvSpPr>
          <p:spPr>
            <a:xfrm>
              <a:off x="-1118572" y="1986639"/>
              <a:ext cx="657322" cy="657322"/>
            </a:xfrm>
            <a:prstGeom prst="ellipse">
              <a:avLst/>
            </a:prstGeom>
            <a:solidFill>
              <a:srgbClr val="7BA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67" name="组合 11"/>
            <p:cNvGrpSpPr/>
            <p:nvPr/>
          </p:nvGrpSpPr>
          <p:grpSpPr>
            <a:xfrm>
              <a:off x="-1107179" y="2015612"/>
              <a:ext cx="606905" cy="606905"/>
              <a:chOff x="457868" y="6063062"/>
              <a:chExt cx="606905" cy="606905"/>
            </a:xfrm>
          </p:grpSpPr>
          <p:sp>
            <p:nvSpPr>
              <p:cNvPr id="2068" name="弧形 11"/>
              <p:cNvSpPr/>
              <p:nvPr/>
            </p:nvSpPr>
            <p:spPr>
              <a:xfrm>
                <a:off x="552494" y="6158789"/>
                <a:ext cx="417718" cy="416375"/>
              </a:xfrm>
              <a:prstGeom prst="arc">
                <a:avLst>
                  <a:gd name="adj1" fmla="val 16200000"/>
                  <a:gd name="adj2" fmla="val 2903490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69" name="弧形 12"/>
              <p:cNvSpPr/>
              <p:nvPr/>
            </p:nvSpPr>
            <p:spPr>
              <a:xfrm rot="10980000">
                <a:off x="552494" y="6158789"/>
                <a:ext cx="417718" cy="416375"/>
              </a:xfrm>
              <a:prstGeom prst="arc">
                <a:avLst>
                  <a:gd name="adj1" fmla="val 16200000"/>
                  <a:gd name="adj2" fmla="val 18788538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70" name="弧形 13"/>
              <p:cNvSpPr/>
              <p:nvPr/>
            </p:nvSpPr>
            <p:spPr>
              <a:xfrm rot="15480000">
                <a:off x="553165" y="6158118"/>
                <a:ext cx="416375" cy="417718"/>
              </a:xfrm>
              <a:prstGeom prst="arc">
                <a:avLst>
                  <a:gd name="adj1" fmla="val 16200000"/>
                  <a:gd name="adj2" fmla="val 17628366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71" name="弧形 14"/>
              <p:cNvSpPr/>
              <p:nvPr/>
            </p:nvSpPr>
            <p:spPr>
              <a:xfrm rot="15480000">
                <a:off x="464395" y="6069061"/>
                <a:ext cx="593916" cy="595831"/>
              </a:xfrm>
              <a:prstGeom prst="arc">
                <a:avLst>
                  <a:gd name="adj1" fmla="val 11132952"/>
                  <a:gd name="adj2" fmla="val 1496817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72" name="弧形 15"/>
              <p:cNvSpPr/>
              <p:nvPr/>
            </p:nvSpPr>
            <p:spPr>
              <a:xfrm rot="4140000">
                <a:off x="458055" y="6062701"/>
                <a:ext cx="606596" cy="608552"/>
              </a:xfrm>
              <a:prstGeom prst="arc">
                <a:avLst>
                  <a:gd name="adj1" fmla="val 15000775"/>
                  <a:gd name="adj2" fmla="val 21079608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2058" name="组合 17"/>
          <p:cNvGrpSpPr/>
          <p:nvPr/>
        </p:nvGrpSpPr>
        <p:grpSpPr>
          <a:xfrm>
            <a:off x="8632825" y="3856038"/>
            <a:ext cx="493713" cy="492125"/>
            <a:chOff x="-1118572" y="1986639"/>
            <a:chExt cx="657322" cy="657322"/>
          </a:xfrm>
        </p:grpSpPr>
        <p:sp>
          <p:nvSpPr>
            <p:cNvPr id="2059" name="椭圆 17"/>
            <p:cNvSpPr/>
            <p:nvPr/>
          </p:nvSpPr>
          <p:spPr>
            <a:xfrm>
              <a:off x="-1118572" y="1986639"/>
              <a:ext cx="657322" cy="657322"/>
            </a:xfrm>
            <a:prstGeom prst="ellipse">
              <a:avLst/>
            </a:prstGeom>
            <a:solidFill>
              <a:srgbClr val="7BA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60" name="组合 19"/>
            <p:cNvGrpSpPr/>
            <p:nvPr/>
          </p:nvGrpSpPr>
          <p:grpSpPr>
            <a:xfrm>
              <a:off x="-1107179" y="2015612"/>
              <a:ext cx="606905" cy="606905"/>
              <a:chOff x="457868" y="6063062"/>
              <a:chExt cx="606905" cy="606905"/>
            </a:xfrm>
          </p:grpSpPr>
          <p:sp>
            <p:nvSpPr>
              <p:cNvPr id="2061" name="弧形 19"/>
              <p:cNvSpPr/>
              <p:nvPr/>
            </p:nvSpPr>
            <p:spPr>
              <a:xfrm>
                <a:off x="552154" y="6159191"/>
                <a:ext cx="418487" cy="415597"/>
              </a:xfrm>
              <a:prstGeom prst="arc">
                <a:avLst>
                  <a:gd name="adj1" fmla="val 16200000"/>
                  <a:gd name="adj2" fmla="val 2903490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62" name="弧形 20"/>
              <p:cNvSpPr/>
              <p:nvPr/>
            </p:nvSpPr>
            <p:spPr>
              <a:xfrm rot="10980000">
                <a:off x="552154" y="6159191"/>
                <a:ext cx="418487" cy="415597"/>
              </a:xfrm>
              <a:prstGeom prst="arc">
                <a:avLst>
                  <a:gd name="adj1" fmla="val 16200000"/>
                  <a:gd name="adj2" fmla="val 18788538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63" name="弧形 21"/>
              <p:cNvSpPr/>
              <p:nvPr/>
            </p:nvSpPr>
            <p:spPr>
              <a:xfrm rot="15480000">
                <a:off x="553600" y="6157745"/>
                <a:ext cx="415597" cy="418487"/>
              </a:xfrm>
              <a:prstGeom prst="arc">
                <a:avLst>
                  <a:gd name="adj1" fmla="val 16200000"/>
                  <a:gd name="adj2" fmla="val 17628366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64" name="弧形 22"/>
              <p:cNvSpPr/>
              <p:nvPr/>
            </p:nvSpPr>
            <p:spPr>
              <a:xfrm rot="15480000">
                <a:off x="464543" y="6068975"/>
                <a:ext cx="593710" cy="596028"/>
              </a:xfrm>
              <a:prstGeom prst="arc">
                <a:avLst>
                  <a:gd name="adj1" fmla="val 11132952"/>
                  <a:gd name="adj2" fmla="val 1496817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65" name="弧形 23"/>
              <p:cNvSpPr/>
              <p:nvPr/>
            </p:nvSpPr>
            <p:spPr>
              <a:xfrm rot="4140000">
                <a:off x="458182" y="6062636"/>
                <a:ext cx="606432" cy="608709"/>
              </a:xfrm>
              <a:prstGeom prst="arc">
                <a:avLst>
                  <a:gd name="adj1" fmla="val 15000775"/>
                  <a:gd name="adj2" fmla="val 21079608"/>
                </a:avLst>
              </a:prstGeom>
              <a:ln w="19050">
                <a:solidFill>
                  <a:srgbClr val="3489CC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 descr="图片包含 黑色描述已自动生成"/>
          <p:cNvPicPr>
            <a:picLocks noChangeAspect="1"/>
          </p:cNvPicPr>
          <p:nvPr/>
        </p:nvPicPr>
        <p:blipFill>
          <a:blip r:embed="rId2"/>
          <a:srcRect r="4444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0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01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2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625" y="2500313"/>
            <a:ext cx="3795713" cy="3795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slide" Target="slide16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slide" Target="slide2.xml"/><Relationship Id="rId1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3"/>
          <p:cNvGrpSpPr/>
          <p:nvPr/>
        </p:nvGrpSpPr>
        <p:grpSpPr>
          <a:xfrm>
            <a:off x="1331913" y="2874963"/>
            <a:ext cx="2276475" cy="1228725"/>
            <a:chOff x="2296198" y="2283718"/>
            <a:chExt cx="2275802" cy="1230163"/>
          </a:xfrm>
        </p:grpSpPr>
        <p:sp>
          <p:nvSpPr>
            <p:cNvPr id="7176" name="椭圆形标注 2">
              <a:hlinkClick r:id="rId1" action="ppaction://hlinksldjump"/>
            </p:cNvPr>
            <p:cNvSpPr/>
            <p:nvPr/>
          </p:nvSpPr>
          <p:spPr>
            <a:xfrm>
              <a:off x="2296198" y="2283718"/>
              <a:ext cx="2275802" cy="1230163"/>
            </a:xfrm>
            <a:prstGeom prst="wedgeEllipseCallout">
              <a:avLst>
                <a:gd name="adj1" fmla="val -49060"/>
                <a:gd name="adj2" fmla="val 38171"/>
              </a:avLst>
            </a:prstGeom>
            <a:solidFill>
              <a:srgbClr val="FFFFFF"/>
            </a:solidFill>
            <a:ln w="12700">
              <a:solidFill>
                <a:srgbClr val="84CAFE"/>
              </a:solidFill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77" name="TextBox 1">
              <a:hlinkClick r:id="rId1" action="ppaction://hlinksldjump"/>
            </p:cNvPr>
            <p:cNvSpPr txBox="1"/>
            <p:nvPr/>
          </p:nvSpPr>
          <p:spPr>
            <a:xfrm>
              <a:off x="2568522" y="2532880"/>
              <a:ext cx="1908175" cy="6424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171" name="组合 4"/>
          <p:cNvGrpSpPr/>
          <p:nvPr/>
        </p:nvGrpSpPr>
        <p:grpSpPr>
          <a:xfrm>
            <a:off x="6372225" y="2838450"/>
            <a:ext cx="2276475" cy="1230313"/>
            <a:chOff x="4572000" y="2943323"/>
            <a:chExt cx="2275802" cy="1230163"/>
          </a:xfrm>
        </p:grpSpPr>
        <p:sp>
          <p:nvSpPr>
            <p:cNvPr id="7174" name="椭圆形标注 10">
              <a:hlinkClick r:id="rId2" action="ppaction://hlinksldjump"/>
            </p:cNvPr>
            <p:cNvSpPr/>
            <p:nvPr/>
          </p:nvSpPr>
          <p:spPr>
            <a:xfrm flipH="1">
              <a:off x="4572000" y="2943323"/>
              <a:ext cx="2275802" cy="1230163"/>
            </a:xfrm>
            <a:prstGeom prst="wedgeEllipseCallout">
              <a:avLst>
                <a:gd name="adj1" fmla="val -49060"/>
                <a:gd name="adj2" fmla="val 38171"/>
              </a:avLst>
            </a:prstGeom>
            <a:solidFill>
              <a:srgbClr val="FFFFFF"/>
            </a:solidFill>
            <a:ln w="12700">
              <a:solidFill>
                <a:srgbClr val="84CAFE"/>
              </a:solidFill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75" name="TextBox 1">
              <a:hlinkClick r:id="rId2" action="ppaction://hlinksldjump"/>
            </p:cNvPr>
            <p:cNvSpPr txBox="1"/>
            <p:nvPr/>
          </p:nvSpPr>
          <p:spPr>
            <a:xfrm>
              <a:off x="4809379" y="3193206"/>
              <a:ext cx="1909762" cy="64163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172" name="矩形 1"/>
          <p:cNvSpPr/>
          <p:nvPr/>
        </p:nvSpPr>
        <p:spPr>
          <a:xfrm>
            <a:off x="3213100" y="1344613"/>
            <a:ext cx="3662363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语文园地四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2339975"/>
            <a:ext cx="3906838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Box 1"/>
          <p:cNvSpPr txBox="1"/>
          <p:nvPr/>
        </p:nvSpPr>
        <p:spPr>
          <a:xfrm>
            <a:off x="684213" y="771525"/>
            <a:ext cx="8135937" cy="4098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足智多谋：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富有智慧，善于谋划。形容人善于料事和用计。</a:t>
            </a:r>
            <a:endParaRPr lang="zh-CN" altLang="en-US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诡计多端：</a:t>
            </a:r>
            <a:r>
              <a:rPr lang="zh-CN" altLang="en-US" sz="3200" b="1">
                <a:solidFill>
                  <a:srgbClr val="066AA2"/>
                </a:solidFill>
                <a:latin typeface="宋体" panose="02010600030101010101" pitchFamily="2" charset="-122"/>
              </a:rPr>
              <a:t>形容坏主意很多。</a:t>
            </a:r>
            <a:endParaRPr lang="zh-CN" altLang="en-US" sz="3200" b="1">
              <a:solidFill>
                <a:srgbClr val="066AA2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呕心沥血：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比喻用尽心思。多形容为事业、工作、文艺创作等用心的艰苦。</a:t>
            </a:r>
            <a:endParaRPr lang="zh-CN" altLang="en-US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处心积虑：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形容蓄谋已久。</a:t>
            </a:r>
            <a:endParaRPr lang="zh-CN" altLang="en-US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1"/>
          <p:cNvSpPr txBox="1"/>
          <p:nvPr/>
        </p:nvSpPr>
        <p:spPr>
          <a:xfrm>
            <a:off x="539750" y="555625"/>
            <a:ext cx="7345363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</a:rPr>
              <a:t>    根据每组词语的意思说一说它们有什么相同和不同。再从这几个词语中任选一个词语写一段话。</a:t>
            </a:r>
            <a:endParaRPr lang="zh-CN" altLang="en-US" sz="3200" b="1">
              <a:latin typeface="黑体" panose="02010609060101010101" pitchFamily="49" charset="-122"/>
            </a:endParaRPr>
          </a:p>
        </p:txBody>
      </p:sp>
      <p:sp>
        <p:nvSpPr>
          <p:cNvPr id="21507" name="TextBox 1"/>
          <p:cNvSpPr txBox="1"/>
          <p:nvPr/>
        </p:nvSpPr>
        <p:spPr>
          <a:xfrm>
            <a:off x="755650" y="2284413"/>
            <a:ext cx="7848600" cy="2454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每组词语都是互为反义词。第一行词语均属于褒义词，含有赞赏、嘉许、褒扬、喜爱等感情色彩，第二行词语均属于贬义词，带有贬斥、否定等感情色彩。</a:t>
            </a:r>
            <a:endParaRPr lang="zh-CN" altLang="en-US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Box 1"/>
          <p:cNvSpPr txBox="1"/>
          <p:nvPr/>
        </p:nvSpPr>
        <p:spPr>
          <a:xfrm>
            <a:off x="611188" y="627063"/>
            <a:ext cx="784860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（二）读句子，体会逗号和顿号的用法，再给句子加标点。</a:t>
            </a:r>
            <a:endParaRPr lang="en-US" altLang="zh-CN" sz="3200" b="1">
              <a:solidFill>
                <a:srgbClr val="D2A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矩形 1"/>
          <p:cNvSpPr/>
          <p:nvPr/>
        </p:nvSpPr>
        <p:spPr>
          <a:xfrm>
            <a:off x="611188" y="1922463"/>
            <a:ext cx="7993062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它由圆明园、万春园和长春园组成，所以也叫圆明三园。此外，还有许多小园，分布在圆明园东、西、南三面，众星拱月般环绕在圆明园周围。</a:t>
            </a:r>
            <a:endParaRPr lang="en-US" altLang="zh-CN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539750" y="1419225"/>
            <a:ext cx="8064500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它的果实埋在地里，不像桃子、石榴、苹果那样，把鲜红嫩绿的果实高高地挂在枝上，使人一见就生爱慕之心。</a:t>
            </a:r>
            <a:endParaRPr lang="en-US" altLang="zh-CN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Box 1"/>
          <p:cNvSpPr txBox="1"/>
          <p:nvPr/>
        </p:nvSpPr>
        <p:spPr>
          <a:xfrm>
            <a:off x="539750" y="484188"/>
            <a:ext cx="7345363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</a:rPr>
              <a:t>    读例句，交流句中的顿号和逗号有什么不同的用法。</a:t>
            </a:r>
            <a:endParaRPr lang="zh-CN" altLang="en-US" sz="3200" b="1">
              <a:latin typeface="黑体" panose="02010609060101010101" pitchFamily="49" charset="-122"/>
            </a:endParaRPr>
          </a:p>
        </p:txBody>
      </p:sp>
      <p:sp>
        <p:nvSpPr>
          <p:cNvPr id="26627" name="TextBox 1"/>
          <p:cNvSpPr txBox="1"/>
          <p:nvPr/>
        </p:nvSpPr>
        <p:spPr>
          <a:xfrm>
            <a:off x="684213" y="1565275"/>
            <a:ext cx="7991475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在句子中顿号的用法常为：①表示分隔同类的并列的事物，较逗号而言，顿号用在停顿时间稍短的词语或短句中。②分隔用汉字作为序号的序号和内文。而逗号表示一句话中间的停顿。逗号的形式为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574675" y="2441575"/>
            <a:ext cx="7993063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毽子越做越讲究　有黑鸡毛　白鸡毛　芦花鸡毛等　各种颜色的毽子满院子飞</a:t>
            </a:r>
            <a:endParaRPr lang="en-US" altLang="zh-CN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TextBox 1"/>
          <p:cNvSpPr txBox="1"/>
          <p:nvPr/>
        </p:nvSpPr>
        <p:spPr>
          <a:xfrm>
            <a:off x="574675" y="915988"/>
            <a:ext cx="7345363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</a:rPr>
              <a:t>    通过学习，你现在知道它们的用法了吗？下面我们就来检验一遍。</a:t>
            </a:r>
            <a:endParaRPr lang="zh-CN" altLang="en-US" sz="3200" b="1">
              <a:latin typeface="黑体" panose="02010609060101010101" pitchFamily="49" charset="-122"/>
            </a:endParaRPr>
          </a:p>
        </p:txBody>
      </p:sp>
      <p:sp>
        <p:nvSpPr>
          <p:cNvPr id="28676" name="矩形 4"/>
          <p:cNvSpPr/>
          <p:nvPr/>
        </p:nvSpPr>
        <p:spPr>
          <a:xfrm>
            <a:off x="3924300" y="2449513"/>
            <a:ext cx="719138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ts val="1200"/>
              </a:spcBef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矩形 5"/>
          <p:cNvSpPr/>
          <p:nvPr/>
        </p:nvSpPr>
        <p:spPr>
          <a:xfrm>
            <a:off x="6011863" y="2454275"/>
            <a:ext cx="7207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ts val="1200"/>
              </a:spcBef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3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矩形 6"/>
          <p:cNvSpPr/>
          <p:nvPr/>
        </p:nvSpPr>
        <p:spPr>
          <a:xfrm>
            <a:off x="7632700" y="2441575"/>
            <a:ext cx="71913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ts val="1200"/>
              </a:spcBef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3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9" name="矩形 7"/>
          <p:cNvSpPr/>
          <p:nvPr/>
        </p:nvSpPr>
        <p:spPr>
          <a:xfrm>
            <a:off x="2663825" y="3046413"/>
            <a:ext cx="72072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ts val="1200"/>
              </a:spcBef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0" name="矩形 8"/>
          <p:cNvSpPr/>
          <p:nvPr/>
        </p:nvSpPr>
        <p:spPr>
          <a:xfrm>
            <a:off x="7562850" y="3051175"/>
            <a:ext cx="71913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ts val="1200"/>
              </a:spcBef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28677" grpId="0"/>
      <p:bldP spid="28678" grpId="0"/>
      <p:bldP spid="28679" grpId="0"/>
      <p:bldP spid="286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Box 1">
            <a:hlinkClick r:id="rId1" action="ppaction://hlinksldjump"/>
          </p:cNvPr>
          <p:cNvSpPr txBox="1"/>
          <p:nvPr/>
        </p:nvSpPr>
        <p:spPr>
          <a:xfrm>
            <a:off x="3851275" y="566738"/>
            <a:ext cx="3148013" cy="779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699" name="组合 2"/>
          <p:cNvGrpSpPr/>
          <p:nvPr/>
        </p:nvGrpSpPr>
        <p:grpSpPr>
          <a:xfrm>
            <a:off x="107950" y="-307975"/>
            <a:ext cx="2519363" cy="1223963"/>
            <a:chOff x="2547798" y="-56542"/>
            <a:chExt cx="2520280" cy="1224136"/>
          </a:xfrm>
        </p:grpSpPr>
        <p:sp>
          <p:nvSpPr>
            <p:cNvPr id="29701" name="圆角矩形 2"/>
            <p:cNvSpPr/>
            <p:nvPr/>
          </p:nvSpPr>
          <p:spPr>
            <a:xfrm>
              <a:off x="2547798" y="419775"/>
              <a:ext cx="1943807" cy="576344"/>
            </a:xfrm>
            <a:prstGeom prst="roundRect">
              <a:avLst/>
            </a:prstGeom>
            <a:solidFill>
              <a:srgbClr val="FFFCA9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970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43942" y="-56542"/>
              <a:ext cx="1224136" cy="122413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9703" name="TextBox 1"/>
            <p:cNvSpPr txBox="1"/>
            <p:nvPr/>
          </p:nvSpPr>
          <p:spPr>
            <a:xfrm>
              <a:off x="2583880" y="354445"/>
              <a:ext cx="1908135" cy="64219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交流平台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700" name="TextBox 1"/>
          <p:cNvSpPr txBox="1"/>
          <p:nvPr/>
        </p:nvSpPr>
        <p:spPr>
          <a:xfrm>
            <a:off x="827088" y="1851025"/>
            <a:ext cx="7777162" cy="1819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人们常说：</a:t>
            </a:r>
            <a:r>
              <a:rPr lang="en-US" altLang="zh-CN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见字如见其人。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言外之意，就是在说一个人的字写得如何，其实是可以看出这个人做事的态度。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838" y="555625"/>
            <a:ext cx="4886325" cy="386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013" y="639763"/>
            <a:ext cx="5895975" cy="386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Box 1"/>
          <p:cNvSpPr txBox="1"/>
          <p:nvPr/>
        </p:nvSpPr>
        <p:spPr>
          <a:xfrm>
            <a:off x="539750" y="627063"/>
            <a:ext cx="7777163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</a:rPr>
              <a:t>仔细观察这两首诗在书写上有什么不同。</a:t>
            </a:r>
            <a:endParaRPr lang="zh-CN" altLang="en-US" sz="3200" b="1">
              <a:latin typeface="黑体" panose="02010609060101010101" pitchFamily="49" charset="-122"/>
            </a:endParaRPr>
          </a:p>
        </p:txBody>
      </p:sp>
      <p:pic>
        <p:nvPicPr>
          <p:cNvPr id="3277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875" y="1889125"/>
            <a:ext cx="3336925" cy="2640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1889125"/>
            <a:ext cx="4027487" cy="2640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3" name="TextBox 1"/>
          <p:cNvSpPr txBox="1"/>
          <p:nvPr/>
        </p:nvSpPr>
        <p:spPr>
          <a:xfrm>
            <a:off x="755650" y="1222375"/>
            <a:ext cx="77771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第一首是横着写，第二首是竖着写。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755650" y="1470025"/>
            <a:ext cx="7848600" cy="2533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</a:rPr>
              <a:t>（一）</a:t>
            </a:r>
            <a:r>
              <a:rPr lang="zh-CN" altLang="en-US" sz="3200" b="1">
                <a:latin typeface="宋体" panose="02010600030101010101" pitchFamily="2" charset="-122"/>
              </a:rPr>
              <a:t>交流感受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我们学习了本单元的那些充满浓浓爱国之情的文章，接下来我们应该怎样通过朗读把充沛的感情表达出来呢？</a:t>
            </a:r>
            <a:endParaRPr lang="en-US" altLang="zh-CN" sz="3200" b="1">
              <a:solidFill>
                <a:srgbClr val="D2A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95" name="组合 4"/>
          <p:cNvGrpSpPr/>
          <p:nvPr/>
        </p:nvGrpSpPr>
        <p:grpSpPr>
          <a:xfrm>
            <a:off x="107950" y="-298450"/>
            <a:ext cx="2519363" cy="1223963"/>
            <a:chOff x="2547798" y="-56542"/>
            <a:chExt cx="2520280" cy="1224136"/>
          </a:xfrm>
        </p:grpSpPr>
        <p:sp>
          <p:nvSpPr>
            <p:cNvPr id="8197" name="圆角矩形 2"/>
            <p:cNvSpPr/>
            <p:nvPr/>
          </p:nvSpPr>
          <p:spPr>
            <a:xfrm>
              <a:off x="2547798" y="419775"/>
              <a:ext cx="1943807" cy="576344"/>
            </a:xfrm>
            <a:prstGeom prst="roundRect">
              <a:avLst/>
            </a:prstGeom>
            <a:solidFill>
              <a:srgbClr val="FFFCA9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198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3942" y="-56542"/>
              <a:ext cx="1224136" cy="122413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199" name="TextBox 1"/>
            <p:cNvSpPr txBox="1"/>
            <p:nvPr/>
          </p:nvSpPr>
          <p:spPr>
            <a:xfrm>
              <a:off x="2583879" y="354445"/>
              <a:ext cx="1908135" cy="64219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交流平台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96" name="TextBox 1">
            <a:hlinkClick r:id="rId2" action="ppaction://hlinksldjump"/>
          </p:cNvPr>
          <p:cNvSpPr txBox="1"/>
          <p:nvPr/>
        </p:nvSpPr>
        <p:spPr>
          <a:xfrm>
            <a:off x="3851275" y="566738"/>
            <a:ext cx="3148013" cy="779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Box 1"/>
          <p:cNvSpPr txBox="1"/>
          <p:nvPr/>
        </p:nvSpPr>
        <p:spPr>
          <a:xfrm>
            <a:off x="900113" y="1131888"/>
            <a:ext cx="77755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</a:rPr>
              <a:t>书写时应该注意什么？</a:t>
            </a:r>
            <a:endParaRPr lang="zh-CN" altLang="en-US" sz="3200" b="1">
              <a:latin typeface="黑体" panose="02010609060101010101" pitchFamily="49" charset="-122"/>
            </a:endParaRPr>
          </a:p>
        </p:txBody>
      </p:sp>
      <p:sp>
        <p:nvSpPr>
          <p:cNvPr id="33795" name="TextBox 1"/>
          <p:cNvSpPr txBox="1"/>
          <p:nvPr/>
        </p:nvSpPr>
        <p:spPr>
          <a:xfrm>
            <a:off x="865188" y="1924050"/>
            <a:ext cx="7777162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无论是横格写，还是竖格写，都要写在格子的中间，注意上下、左右文字要对齐。另外要注意笔画、结构等方面的细节。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8" name="组合 2"/>
          <p:cNvGrpSpPr/>
          <p:nvPr/>
        </p:nvGrpSpPr>
        <p:grpSpPr>
          <a:xfrm>
            <a:off x="107950" y="-307975"/>
            <a:ext cx="2519363" cy="1223963"/>
            <a:chOff x="2547798" y="-56542"/>
            <a:chExt cx="2520280" cy="1224136"/>
          </a:xfrm>
        </p:grpSpPr>
        <p:sp>
          <p:nvSpPr>
            <p:cNvPr id="34820" name="圆角矩形 2"/>
            <p:cNvSpPr/>
            <p:nvPr/>
          </p:nvSpPr>
          <p:spPr>
            <a:xfrm>
              <a:off x="2547798" y="419775"/>
              <a:ext cx="1943807" cy="576344"/>
            </a:xfrm>
            <a:prstGeom prst="roundRect">
              <a:avLst/>
            </a:prstGeom>
            <a:solidFill>
              <a:srgbClr val="FFFCA9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4821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3942" y="-56542"/>
              <a:ext cx="1224136" cy="122413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4822" name="TextBox 1"/>
            <p:cNvSpPr txBox="1"/>
            <p:nvPr/>
          </p:nvSpPr>
          <p:spPr>
            <a:xfrm>
              <a:off x="2583879" y="354445"/>
              <a:ext cx="1908135" cy="64219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日积月累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819" name="TextBox 1"/>
          <p:cNvSpPr txBox="1"/>
          <p:nvPr/>
        </p:nvSpPr>
        <p:spPr>
          <a:xfrm>
            <a:off x="827088" y="1851025"/>
            <a:ext cx="7777162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</a:rPr>
              <a:t>    读一读</a:t>
            </a:r>
            <a:r>
              <a:rPr lang="zh-CN" altLang="en-US" sz="3200" b="1">
                <a:latin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</a:rPr>
              <a:t>日积月累</a:t>
            </a:r>
            <a:r>
              <a:rPr lang="zh-CN" altLang="en-US" sz="3200" b="1">
                <a:latin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</a:rPr>
              <a:t>中的词语，注意读准字音，初步理解词语含义。</a:t>
            </a:r>
            <a:endParaRPr lang="zh-CN" altLang="en-US" sz="3200" b="1">
              <a:latin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 bwMode="auto">
          <a:xfrm>
            <a:off x="395288" y="1154113"/>
            <a:ext cx="2447925" cy="14303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太平盛世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政通人和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矩形 2"/>
          <p:cNvSpPr/>
          <p:nvPr/>
        </p:nvSpPr>
        <p:spPr bwMode="auto">
          <a:xfrm>
            <a:off x="2525713" y="1154113"/>
            <a:ext cx="2449512" cy="14303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国泰民安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人寿年丰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4" name="矩形 3"/>
          <p:cNvSpPr/>
          <p:nvPr/>
        </p:nvSpPr>
        <p:spPr bwMode="auto">
          <a:xfrm>
            <a:off x="4656138" y="1154113"/>
            <a:ext cx="2247900" cy="14303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丰衣足食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夜不闭户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5" name="矩形 4"/>
          <p:cNvSpPr/>
          <p:nvPr/>
        </p:nvSpPr>
        <p:spPr bwMode="auto">
          <a:xfrm>
            <a:off x="6786563" y="1154113"/>
            <a:ext cx="2247900" cy="14303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安居乐业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路不拾遗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6" name="矩形 5"/>
          <p:cNvSpPr/>
          <p:nvPr/>
        </p:nvSpPr>
        <p:spPr bwMode="auto">
          <a:xfrm>
            <a:off x="395288" y="2797175"/>
            <a:ext cx="2447925" cy="14303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多事之秋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家破人亡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7" name="矩形 6"/>
          <p:cNvSpPr/>
          <p:nvPr/>
        </p:nvSpPr>
        <p:spPr bwMode="auto">
          <a:xfrm>
            <a:off x="2525713" y="2797175"/>
            <a:ext cx="2447925" cy="14303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兵荒马乱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哀鸿遍野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8" name="矩形 7"/>
          <p:cNvSpPr/>
          <p:nvPr/>
        </p:nvSpPr>
        <p:spPr bwMode="auto">
          <a:xfrm>
            <a:off x="4656138" y="2797175"/>
            <a:ext cx="2247900" cy="14303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流离失所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民不聊生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9" name="矩形 8"/>
          <p:cNvSpPr/>
          <p:nvPr/>
        </p:nvSpPr>
        <p:spPr bwMode="auto">
          <a:xfrm>
            <a:off x="6786563" y="2797175"/>
            <a:ext cx="2249487" cy="14303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生灵涂炭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内忧外患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5"/>
          <p:cNvSpPr/>
          <p:nvPr/>
        </p:nvSpPr>
        <p:spPr>
          <a:xfrm>
            <a:off x="611188" y="1322388"/>
            <a:ext cx="79724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政通人和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形容国家稳定，人民安乐。</a:t>
            </a:r>
            <a:endParaRPr lang="zh-CN" altLang="en-US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矩形 3"/>
          <p:cNvSpPr/>
          <p:nvPr/>
        </p:nvSpPr>
        <p:spPr>
          <a:xfrm>
            <a:off x="611188" y="555625"/>
            <a:ext cx="80152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国泰民安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国家太平，人民安乐。</a:t>
            </a:r>
            <a:endParaRPr lang="en-US" altLang="zh-CN" sz="3200" b="1">
              <a:solidFill>
                <a:srgbClr val="066AA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8" name="矩形 5"/>
          <p:cNvSpPr/>
          <p:nvPr/>
        </p:nvSpPr>
        <p:spPr>
          <a:xfrm>
            <a:off x="611188" y="2089150"/>
            <a:ext cx="8135937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夜不闭户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夜里睡觉不用关门。形容社会治安情况良好。</a:t>
            </a:r>
            <a:endParaRPr lang="en-US" altLang="zh-CN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9" name="矩形 5"/>
          <p:cNvSpPr/>
          <p:nvPr/>
        </p:nvSpPr>
        <p:spPr>
          <a:xfrm>
            <a:off x="611188" y="3348038"/>
            <a:ext cx="8135937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路不拾遗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路上没有人把别人丢失的东西捡走。形容社会风气好。</a:t>
            </a:r>
            <a:endParaRPr lang="en-US" altLang="zh-CN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  <p:bldP spid="3686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5"/>
          <p:cNvSpPr/>
          <p:nvPr/>
        </p:nvSpPr>
        <p:spPr>
          <a:xfrm>
            <a:off x="463550" y="487363"/>
            <a:ext cx="7343775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多事之秋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事故或事变很多的时期，多指动荡不安的政局。</a:t>
            </a:r>
            <a:endParaRPr lang="en-US" altLang="zh-CN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矩形 5"/>
          <p:cNvSpPr/>
          <p:nvPr/>
        </p:nvSpPr>
        <p:spPr>
          <a:xfrm>
            <a:off x="463550" y="2598738"/>
            <a:ext cx="8532813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哀鸿遍野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形容在天灾人祸中到处都是流离失所、呻吟呼号的饥民。</a:t>
            </a:r>
            <a:endParaRPr lang="en-US" altLang="zh-CN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2" name="矩形 5"/>
          <p:cNvSpPr/>
          <p:nvPr/>
        </p:nvSpPr>
        <p:spPr>
          <a:xfrm>
            <a:off x="463550" y="1543050"/>
            <a:ext cx="8135938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生灵涂炭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人民陷在泥塘和火坑里。形容人民处于极端困苦的境地。</a:t>
            </a:r>
            <a:endParaRPr lang="en-US" altLang="zh-CN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矩形 5"/>
          <p:cNvSpPr/>
          <p:nvPr/>
        </p:nvSpPr>
        <p:spPr>
          <a:xfrm>
            <a:off x="463550" y="3654425"/>
            <a:ext cx="8135938" cy="1077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内忧外患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多指国内不安定和外敌侵略。 有时也比喻个人的情况。</a:t>
            </a:r>
            <a:endParaRPr lang="en-US" altLang="zh-CN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37892" grpId="0"/>
      <p:bldP spid="3789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Box 1"/>
          <p:cNvSpPr txBox="1"/>
          <p:nvPr/>
        </p:nvSpPr>
        <p:spPr>
          <a:xfrm>
            <a:off x="539750" y="555625"/>
            <a:ext cx="7272338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</a:rPr>
              <a:t>    再读词语，根据意思读出感情。再说说从这些词语中你读出了什么？</a:t>
            </a:r>
            <a:endParaRPr lang="zh-CN" altLang="en-US" sz="3200" b="1">
              <a:latin typeface="黑体" panose="02010609060101010101" pitchFamily="49" charset="-122"/>
            </a:endParaRPr>
          </a:p>
        </p:txBody>
      </p:sp>
      <p:sp>
        <p:nvSpPr>
          <p:cNvPr id="38915" name="TextBox 1"/>
          <p:cNvSpPr txBox="1"/>
          <p:nvPr/>
        </p:nvSpPr>
        <p:spPr>
          <a:xfrm>
            <a:off x="611188" y="1751013"/>
            <a:ext cx="7777162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两组词语都是表现人们的生活状况的，但意思是完全相反的。第一组表现出了太平盛世，人们安居乐业的幸福生活；而第二组则是人们生活在灾难深重、水深火热的动荡社会中。 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1"/>
          <p:cNvSpPr txBox="1"/>
          <p:nvPr/>
        </p:nvSpPr>
        <p:spPr>
          <a:xfrm>
            <a:off x="755650" y="1470025"/>
            <a:ext cx="7848600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你在读本单元课文和在朗读上表达情感时，都有哪些发现？有哪些独特的感受？说出来与大家分享。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1"/>
          <p:cNvSpPr txBox="1"/>
          <p:nvPr/>
        </p:nvSpPr>
        <p:spPr>
          <a:xfrm>
            <a:off x="611188" y="915988"/>
            <a:ext cx="786130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要想把这种独特的感情通过朗读表达出来，必须做到以下两点：</a:t>
            </a:r>
            <a:endParaRPr lang="zh-CN" altLang="en-US" sz="3200" b="1">
              <a:solidFill>
                <a:srgbClr val="D2A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TextBox 1"/>
          <p:cNvSpPr txBox="1"/>
          <p:nvPr/>
        </p:nvSpPr>
        <p:spPr>
          <a:xfrm>
            <a:off x="684213" y="2152650"/>
            <a:ext cx="7788275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1.</a:t>
            </a:r>
            <a:r>
              <a:rPr lang="zh-CN" altLang="en-US" sz="3200" b="1">
                <a:latin typeface="宋体" panose="02010600030101010101" pitchFamily="2" charset="-122"/>
              </a:rPr>
              <a:t>要能把握课文的情感基调。如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圆明园的毁灭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表达的是痛惜之情，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少年中国说（节选）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表达的是壮志豪情。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1"/>
          <p:cNvSpPr txBox="1"/>
          <p:nvPr/>
        </p:nvSpPr>
        <p:spPr>
          <a:xfrm>
            <a:off x="611188" y="915988"/>
            <a:ext cx="7993062" cy="355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2.</a:t>
            </a:r>
            <a:r>
              <a:rPr lang="zh-CN" altLang="en-US" sz="3200" b="1">
                <a:latin typeface="宋体" panose="02010600030101010101" pitchFamily="2" charset="-122"/>
              </a:rPr>
              <a:t>可以通过调整语速、语调和节奏表现课文的感情。如读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圆明园的毁灭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</a:rPr>
              <a:t>自然段时，语速可慢些，语调低沉些，以体现沉痛的心情。读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少年中国说（节选）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</a:rPr>
              <a:t>自然段时，语调高一些，读出节奏，这样才有气势。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1"/>
          <p:cNvSpPr txBox="1"/>
          <p:nvPr/>
        </p:nvSpPr>
        <p:spPr>
          <a:xfrm>
            <a:off x="827088" y="700088"/>
            <a:ext cx="78486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（二）交流读书方法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39" name="TextBox 1"/>
          <p:cNvSpPr txBox="1"/>
          <p:nvPr/>
        </p:nvSpPr>
        <p:spPr>
          <a:xfrm>
            <a:off x="827088" y="1635125"/>
            <a:ext cx="7848600" cy="2454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可以借助资料了解写作背景，从而更深入地理解课文蕴含的情感；</a:t>
            </a:r>
            <a:endParaRPr lang="en-US" altLang="zh-CN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还可以结合更多的资料来丰富对课文内容的认识。</a:t>
            </a:r>
            <a:endParaRPr lang="zh-CN" altLang="en-US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1"/>
          <p:cNvSpPr txBox="1"/>
          <p:nvPr/>
        </p:nvSpPr>
        <p:spPr>
          <a:xfrm>
            <a:off x="755650" y="1074738"/>
            <a:ext cx="784860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（一）读要求，明确目的。</a:t>
            </a:r>
            <a:endParaRPr lang="en-US" altLang="zh-CN" sz="3200" b="1">
              <a:solidFill>
                <a:srgbClr val="D2A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63" name="组合 4"/>
          <p:cNvGrpSpPr/>
          <p:nvPr/>
        </p:nvGrpSpPr>
        <p:grpSpPr>
          <a:xfrm>
            <a:off x="107950" y="-236537"/>
            <a:ext cx="3095625" cy="1223962"/>
            <a:chOff x="2547797" y="88213"/>
            <a:chExt cx="3096704" cy="1224136"/>
          </a:xfrm>
        </p:grpSpPr>
        <p:sp>
          <p:nvSpPr>
            <p:cNvPr id="15365" name="圆角矩形 2"/>
            <p:cNvSpPr/>
            <p:nvPr/>
          </p:nvSpPr>
          <p:spPr>
            <a:xfrm>
              <a:off x="2547797" y="420048"/>
              <a:ext cx="2375728" cy="576344"/>
            </a:xfrm>
            <a:prstGeom prst="roundRect">
              <a:avLst/>
            </a:prstGeom>
            <a:solidFill>
              <a:srgbClr val="FFFCA9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366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20365" y="88213"/>
              <a:ext cx="1224136" cy="122413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5367" name="TextBox 1"/>
            <p:cNvSpPr txBox="1"/>
            <p:nvPr/>
          </p:nvSpPr>
          <p:spPr>
            <a:xfrm>
              <a:off x="2583878" y="354445"/>
              <a:ext cx="2484198" cy="64180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词句段运用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64" name="TextBox 1"/>
          <p:cNvSpPr txBox="1"/>
          <p:nvPr/>
        </p:nvSpPr>
        <p:spPr>
          <a:xfrm>
            <a:off x="755650" y="1946275"/>
            <a:ext cx="7848600" cy="1939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</a:rPr>
              <a:t>）理解每组词语的意思，比较有什么相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</a:rPr>
              <a:t>同与不同。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）选择其中一个词语写一段话。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组合 3"/>
          <p:cNvPicPr/>
          <p:nvPr/>
        </p:nvPicPr>
        <p:blipFill>
          <a:blip r:embed="rId1"/>
          <a:stretch>
            <a:fillRect/>
          </a:stretch>
        </p:blipFill>
        <p:spPr>
          <a:xfrm>
            <a:off x="1524000" y="1719263"/>
            <a:ext cx="2127250" cy="15303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7411" name="组合 12"/>
          <p:cNvPicPr/>
          <p:nvPr/>
        </p:nvPicPr>
        <p:blipFill>
          <a:blip r:embed="rId2"/>
          <a:stretch>
            <a:fillRect/>
          </a:stretch>
        </p:blipFill>
        <p:spPr>
          <a:xfrm>
            <a:off x="4584700" y="1743075"/>
            <a:ext cx="2127250" cy="15303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7412" name="组合 18"/>
          <p:cNvPicPr/>
          <p:nvPr/>
        </p:nvPicPr>
        <p:blipFill>
          <a:blip r:embed="rId3"/>
          <a:stretch>
            <a:fillRect/>
          </a:stretch>
        </p:blipFill>
        <p:spPr>
          <a:xfrm>
            <a:off x="1504950" y="3219450"/>
            <a:ext cx="2128838" cy="15287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7413" name="组合 21"/>
          <p:cNvPicPr/>
          <p:nvPr/>
        </p:nvPicPr>
        <p:blipFill>
          <a:blip r:embed="rId4"/>
          <a:stretch>
            <a:fillRect/>
          </a:stretch>
        </p:blipFill>
        <p:spPr>
          <a:xfrm>
            <a:off x="4559300" y="3243263"/>
            <a:ext cx="2127250" cy="15303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7414" name="TextBox 1"/>
          <p:cNvSpPr txBox="1"/>
          <p:nvPr/>
        </p:nvSpPr>
        <p:spPr>
          <a:xfrm>
            <a:off x="468313" y="555625"/>
            <a:ext cx="7343775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黑体" panose="02010609060101010101" pitchFamily="49" charset="-122"/>
              </a:rPr>
              <a:t>    指名读词语。指导读正确。交流每组词语的意思。</a:t>
            </a:r>
            <a:endParaRPr lang="zh-CN" altLang="en-US" sz="3200" b="1"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1"/>
          <p:cNvSpPr txBox="1"/>
          <p:nvPr/>
        </p:nvSpPr>
        <p:spPr>
          <a:xfrm>
            <a:off x="611188" y="1106488"/>
            <a:ext cx="8135937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举世闻名：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全世界都知道。形容非常著名。</a:t>
            </a:r>
            <a:endParaRPr lang="zh-CN" altLang="en-US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臭名远扬：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坏名声传得很远。</a:t>
            </a:r>
            <a:endParaRPr lang="zh-CN" altLang="en-US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兴高采烈：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多形容兴致高，精神饱满。</a:t>
            </a:r>
            <a:endParaRPr lang="zh-CN" altLang="en-US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得意忘形：</a:t>
            </a:r>
            <a:r>
              <a:rPr lang="zh-CN" altLang="en-US" sz="3200" b="1">
                <a:solidFill>
                  <a:srgbClr val="066AA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形容高兴得失去了常态。</a:t>
            </a:r>
            <a:endParaRPr lang="zh-CN" altLang="en-US" sz="3200" b="1">
              <a:solidFill>
                <a:srgbClr val="066AA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1708</Words>
  <Application>WPS 演示</Application>
  <PresentationFormat>全屏显示(16:9)</PresentationFormat>
  <Paragraphs>140</Paragraphs>
  <Slides>26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等线 Light</vt:lpstr>
      <vt:lpstr>黑体</vt:lpstr>
      <vt:lpstr>楷体</vt:lpstr>
      <vt:lpstr>微软雅黑</vt:lpstr>
      <vt:lpstr>Arial Unicode MS</vt:lpstr>
      <vt:lpstr>等线</vt:lpstr>
      <vt:lpstr>Cambria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536</cp:revision>
  <dcterms:created xsi:type="dcterms:W3CDTF">2016-10-29T08:56:00Z</dcterms:created>
  <dcterms:modified xsi:type="dcterms:W3CDTF">2023-09-25T17:21:27Z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1702D4FAF00D43F0B6F958976151FE1F_12</vt:lpwstr>
  </property>
</Properties>
</file>