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sldIdLst>
    <p:sldId id="256" r:id="rId4"/>
    <p:sldId id="257" r:id="rId5"/>
    <p:sldId id="258" r:id="rId6"/>
    <p:sldId id="261" r:id="rId7"/>
    <p:sldId id="259" r:id="rId8"/>
    <p:sldId id="262" r:id="rId9"/>
    <p:sldId id="265" r:id="rId10"/>
    <p:sldId id="264" r:id="rId11"/>
    <p:sldId id="263" r:id="rId12"/>
    <p:sldId id="268" r:id="rId13"/>
    <p:sldId id="269" r:id="rId14"/>
    <p:sldId id="267" r:id="rId15"/>
    <p:sldId id="270" r:id="rId16"/>
    <p:sldId id="266" r:id="rId17"/>
    <p:sldId id="272" r:id="rId18"/>
    <p:sldId id="273" r:id="rId19"/>
    <p:sldId id="275" r:id="rId20"/>
  </p:sldIdLst>
  <p:sldSz cx="9144000" cy="6858000" type="screen4x3"/>
  <p:notesSz cx="6858000" cy="9144000"/>
  <p:custDataLst>
    <p:tags r:id="rId24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 varScale="1">
        <p:scale>
          <a:sx n="108" d="100"/>
          <a:sy n="108" d="100"/>
        </p:scale>
        <p:origin x="-1116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4" Type="http://schemas.openxmlformats.org/officeDocument/2006/relationships/tags" Target="tags/tag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9EE2DDB-DB01-49A6-886C-BBE9FEB6209B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/>
            <a:fld id="{9A0DB2DC-4C9A-4742-B13C-FB6460FD3503}" type="slidenum">
              <a:rPr lang="zh-CN" altLang="en-US" dirty="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9EE2DDB-DB01-49A6-886C-BBE9FEB6209B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/>
            <a:fld id="{9A0DB2DC-4C9A-4742-B13C-FB6460FD3503}" type="slidenum">
              <a:rPr lang="zh-CN" altLang="en-US" dirty="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9EE2DDB-DB01-49A6-886C-BBE9FEB6209B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/>
            <a:fld id="{9A0DB2DC-4C9A-4742-B13C-FB6460FD3503}" type="slidenum">
              <a:rPr lang="zh-CN" altLang="en-US" dirty="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4531784"/>
            <a:ext cx="9156700" cy="2326216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774700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9EE2DDB-DB01-49A6-886C-BBE9FEB6209B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/>
            <a:fld id="{9A0DB2DC-4C9A-4742-B13C-FB6460FD3503}" type="slidenum">
              <a:rPr lang="zh-CN" altLang="en-US" dirty="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9EE2DDB-DB01-49A6-886C-BBE9FEB6209B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/>
            <a:fld id="{9A0DB2DC-4C9A-4742-B13C-FB6460FD3503}" type="slidenum">
              <a:rPr lang="zh-CN" altLang="en-US" dirty="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9EE2DDB-DB01-49A6-886C-BBE9FEB6209B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/>
            <a:fld id="{9A0DB2DC-4C9A-4742-B13C-FB6460FD3503}" type="slidenum">
              <a:rPr lang="zh-CN" altLang="en-US" dirty="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9EE2DDB-DB01-49A6-886C-BBE9FEB6209B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/>
            <a:fld id="{9A0DB2DC-4C9A-4742-B13C-FB6460FD3503}" type="slidenum">
              <a:rPr lang="zh-CN" altLang="en-US" dirty="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9EE2DDB-DB01-49A6-886C-BBE9FEB6209B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/>
            <a:fld id="{9A0DB2DC-4C9A-4742-B13C-FB6460FD3503}" type="slidenum">
              <a:rPr lang="zh-CN" altLang="en-US" dirty="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9EE2DDB-DB01-49A6-886C-BBE9FEB6209B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/>
            <a:fld id="{9A0DB2DC-4C9A-4742-B13C-FB6460FD3503}" type="slidenum">
              <a:rPr lang="zh-CN" altLang="en-US" dirty="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9EE2DDB-DB01-49A6-886C-BBE9FEB6209B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/>
            <a:fld id="{9A0DB2DC-4C9A-4742-B13C-FB6460FD3503}" type="slidenum">
              <a:rPr lang="zh-CN" altLang="en-US" dirty="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lIns="91440" tIns="45720" rIns="91440" bIns="45720"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9EE2DDB-DB01-49A6-886C-BBE9FEB6209B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/>
            <a:fld id="{9A0DB2DC-4C9A-4742-B13C-FB6460FD3503}" type="slidenum">
              <a:rPr lang="zh-CN" altLang="en-US" dirty="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8.jpeg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white">
      <p:bgRef idx="1001">
        <a:schemeClr val="bg1"/>
      </p:bgRef>
    </p:bg>
    <p:spTree>
      <p:nvGrpSpPr>
        <p:cNvPr id="1" name=""/>
        <p:cNvGrpSpPr/>
        <p:nvPr/>
      </p:nvGrpSpPr>
      <p:grpSpPr/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9EE2DDB-DB01-49A6-886C-BBE9FEB6209B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/>
            <a:fld id="{9A0DB2DC-4C9A-4742-B13C-FB6460FD3503}" type="slidenum">
              <a:rPr lang="zh-CN" altLang="en-US" dirty="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jpe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4.jpeg"/><Relationship Id="rId2" Type="http://schemas.openxmlformats.org/officeDocument/2006/relationships/image" Target="../media/image19.jpeg"/><Relationship Id="rId1" Type="http://schemas.openxmlformats.org/officeDocument/2006/relationships/image" Target="../media/image11.jpe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5.jpeg"/><Relationship Id="rId2" Type="http://schemas.openxmlformats.org/officeDocument/2006/relationships/image" Target="../media/image19.jpeg"/><Relationship Id="rId1" Type="http://schemas.openxmlformats.org/officeDocument/2006/relationships/image" Target="../media/image11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6.jpeg"/><Relationship Id="rId1" Type="http://schemas.openxmlformats.org/officeDocument/2006/relationships/image" Target="../media/image11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7.jpeg"/><Relationship Id="rId1" Type="http://schemas.openxmlformats.org/officeDocument/2006/relationships/image" Target="../media/image11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8.jpeg"/><Relationship Id="rId1" Type="http://schemas.openxmlformats.org/officeDocument/2006/relationships/image" Target="../media/image11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9.jpeg"/><Relationship Id="rId1" Type="http://schemas.openxmlformats.org/officeDocument/2006/relationships/image" Target="../media/image11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2.jpeg"/><Relationship Id="rId1" Type="http://schemas.openxmlformats.org/officeDocument/2006/relationships/image" Target="../media/image11.jpe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image" Target="../media/image11.jpe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9.jpeg"/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20.jpeg"/><Relationship Id="rId3" Type="http://schemas.openxmlformats.org/officeDocument/2006/relationships/image" Target="../media/image19.jpeg"/><Relationship Id="rId2" Type="http://schemas.openxmlformats.org/officeDocument/2006/relationships/image" Target="../media/image13.jpeg"/><Relationship Id="rId1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1.jpeg"/><Relationship Id="rId2" Type="http://schemas.openxmlformats.org/officeDocument/2006/relationships/image" Target="../media/image19.jpeg"/><Relationship Id="rId1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2.jpeg"/><Relationship Id="rId2" Type="http://schemas.openxmlformats.org/officeDocument/2006/relationships/image" Target="../media/image19.jpeg"/><Relationship Id="rId1" Type="http://schemas.openxmlformats.org/officeDocument/2006/relationships/image" Target="../media/image11.jpe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3.jpeg"/><Relationship Id="rId2" Type="http://schemas.openxmlformats.org/officeDocument/2006/relationships/image" Target="../media/image19.jpeg"/><Relationship Id="rId1" Type="http://schemas.openxmlformats.org/officeDocument/2006/relationships/image" Target="../media/image1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050" name="图片 3" descr="2011032019550670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圆角矩形 4"/>
          <p:cNvSpPr/>
          <p:nvPr/>
        </p:nvSpPr>
        <p:spPr>
          <a:xfrm>
            <a:off x="1571625" y="2786063"/>
            <a:ext cx="6357938" cy="2214563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6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Unit 2 Lesson 7 China</a:t>
            </a:r>
            <a:endParaRPr kumimoji="0" lang="zh-CN" altLang="en-US" sz="6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1266" name="图片 1" descr="32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TextBox 3"/>
          <p:cNvSpPr txBox="1"/>
          <p:nvPr/>
        </p:nvSpPr>
        <p:spPr>
          <a:xfrm>
            <a:off x="214313" y="142875"/>
            <a:ext cx="8786813" cy="120015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marR="0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kern="1200" cap="none" spc="0" normalizeH="0" baseline="0" noProof="0" dirty="0" smtClean="0">
                <a:latin typeface="+mn-lt"/>
                <a:ea typeface="+mn-ea"/>
                <a:cs typeface="+mn-cs"/>
              </a:rPr>
              <a:t>This is the </a:t>
            </a:r>
            <a:r>
              <a:rPr kumimoji="0" lang="en-US" sz="3600" kern="1200" cap="none" spc="0" normalizeH="0" baseline="0" noProof="0" dirty="0" smtClean="0">
                <a:latin typeface="+mn-lt"/>
                <a:ea typeface="+mn-ea"/>
                <a:cs typeface="+mn-cs"/>
              </a:rPr>
              <a:t>Oriental Pearl TV Tower in Shanghai</a:t>
            </a:r>
            <a:r>
              <a:rPr kumimoji="0" lang="en-US" altLang="zh-CN" sz="3600" kern="1200" cap="none" spc="0" normalizeH="0" baseline="0" noProof="0" dirty="0" smtClean="0">
                <a:latin typeface="+mn-lt"/>
                <a:ea typeface="+mn-ea"/>
                <a:cs typeface="+mn-cs"/>
              </a:rPr>
              <a:t>.</a:t>
            </a:r>
            <a:endParaRPr kumimoji="0" lang="en-US" altLang="zh-CN" sz="3600" kern="1200" cap="none" spc="0" normalizeH="0" baseline="0" noProof="0" dirty="0" smtClean="0">
              <a:latin typeface="+mn-lt"/>
              <a:ea typeface="+mn-ea"/>
              <a:cs typeface="+mn-cs"/>
            </a:endParaRPr>
          </a:p>
          <a:p>
            <a:pPr marR="0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kern="1200" cap="none" spc="0" normalizeH="0" baseline="0" noProof="0" dirty="0" smtClean="0">
                <a:latin typeface="+mn-lt"/>
                <a:ea typeface="+mn-ea"/>
                <a:cs typeface="+mn-cs"/>
              </a:rPr>
              <a:t>It is very beautiful and high.</a:t>
            </a:r>
            <a:endParaRPr kumimoji="0" lang="en-US" altLang="zh-CN" sz="3600" kern="1200" cap="none" spc="0" normalizeH="0" baseline="0" noProof="0" dirty="0" smtClean="0">
              <a:latin typeface="+mn-lt"/>
              <a:ea typeface="+mn-ea"/>
              <a:cs typeface="+mn-cs"/>
            </a:endParaRPr>
          </a:p>
        </p:txBody>
      </p:sp>
      <p:pic>
        <p:nvPicPr>
          <p:cNvPr id="9" name="图片 8" descr="SV0JZD@O2ROG[B_{L7@))EA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3" y="1500188"/>
            <a:ext cx="1785937" cy="18478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5602" name="Picture 2" descr="c:\users\CHENCH~1\appdata\roaming\360se6\USERDA~1\Temp\1B4C51~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57438" y="1785938"/>
            <a:ext cx="6381750" cy="47863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5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2290" name="图片 1" descr="32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TextBox 3"/>
          <p:cNvSpPr txBox="1"/>
          <p:nvPr/>
        </p:nvSpPr>
        <p:spPr>
          <a:xfrm>
            <a:off x="285750" y="285750"/>
            <a:ext cx="6286500" cy="1754188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marR="0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kern="1200" cap="none" spc="0" normalizeH="0" baseline="0" noProof="0" dirty="0" smtClean="0">
                <a:latin typeface="+mn-lt"/>
                <a:ea typeface="+mn-ea"/>
                <a:cs typeface="+mn-cs"/>
              </a:rPr>
              <a:t>This is Terra Cotta Warriors.</a:t>
            </a:r>
            <a:endParaRPr kumimoji="0" lang="en-US" altLang="zh-CN" sz="3600" kern="1200" cap="none" spc="0" normalizeH="0" baseline="0" noProof="0" dirty="0" smtClean="0">
              <a:latin typeface="+mn-lt"/>
              <a:ea typeface="+mn-ea"/>
              <a:cs typeface="+mn-cs"/>
            </a:endParaRPr>
          </a:p>
          <a:p>
            <a:pPr marR="0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kern="1200" cap="none" spc="0" normalizeH="0" baseline="0" noProof="0" dirty="0" smtClean="0">
                <a:latin typeface="+mn-lt"/>
                <a:ea typeface="+mn-ea"/>
                <a:cs typeface="+mn-cs"/>
              </a:rPr>
              <a:t>It is very famous. </a:t>
            </a:r>
            <a:endParaRPr kumimoji="0" lang="en-US" altLang="zh-CN" sz="3600" kern="1200" cap="none" spc="0" normalizeH="0" baseline="0" noProof="0" dirty="0" smtClean="0">
              <a:latin typeface="+mn-lt"/>
              <a:ea typeface="+mn-ea"/>
              <a:cs typeface="+mn-cs"/>
            </a:endParaRPr>
          </a:p>
          <a:p>
            <a:pPr marR="0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kern="1200" cap="none" spc="0" normalizeH="0" baseline="0" noProof="0" dirty="0" smtClean="0">
                <a:latin typeface="+mn-lt"/>
                <a:ea typeface="+mn-ea"/>
                <a:cs typeface="+mn-cs"/>
              </a:rPr>
              <a:t>It has a long history.</a:t>
            </a:r>
            <a:endParaRPr kumimoji="0" lang="en-US" altLang="zh-CN" sz="3600" kern="1200" cap="none" spc="0" normalizeH="0" baseline="0" noProof="0" dirty="0" smtClean="0">
              <a:latin typeface="+mn-lt"/>
              <a:ea typeface="+mn-ea"/>
              <a:cs typeface="+mn-cs"/>
            </a:endParaRPr>
          </a:p>
        </p:txBody>
      </p:sp>
      <p:pic>
        <p:nvPicPr>
          <p:cNvPr id="9" name="图片 8" descr="SV0JZD@O2ROG[B_{L7@))EA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00875" y="285750"/>
            <a:ext cx="1785938" cy="18478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7650" name="Picture 2" descr="c:\users\CHENCH~1\appdata\roaming\360se6\USERDA~1\Temp\PIC220~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00313" y="2428875"/>
            <a:ext cx="5072062" cy="37639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7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3314" name="图片 1" descr="32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TextBox 3"/>
          <p:cNvSpPr txBox="1"/>
          <p:nvPr/>
        </p:nvSpPr>
        <p:spPr>
          <a:xfrm>
            <a:off x="285750" y="857250"/>
            <a:ext cx="6072188" cy="1323975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marR="0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kern="1200" cap="none" spc="0" normalizeH="0" baseline="0" noProof="0" dirty="0" smtClean="0">
                <a:latin typeface="+mn-lt"/>
                <a:ea typeface="+mn-ea"/>
                <a:cs typeface="+mn-cs"/>
              </a:rPr>
              <a:t>What’s this?</a:t>
            </a:r>
            <a:endParaRPr kumimoji="0" lang="en-US" altLang="zh-CN" sz="4000" kern="1200" cap="none" spc="0" normalizeH="0" baseline="0" noProof="0" dirty="0" smtClean="0">
              <a:latin typeface="+mn-lt"/>
              <a:ea typeface="+mn-ea"/>
              <a:cs typeface="+mn-cs"/>
            </a:endParaRPr>
          </a:p>
          <a:p>
            <a:pPr marR="0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kern="1200" cap="none" spc="0" normalizeH="0" baseline="0" noProof="0" dirty="0" smtClean="0">
                <a:latin typeface="+mn-lt"/>
                <a:ea typeface="+mn-ea"/>
                <a:cs typeface="+mn-cs"/>
              </a:rPr>
              <a:t>This is…</a:t>
            </a:r>
            <a:endParaRPr kumimoji="0" lang="en-US" altLang="zh-CN" sz="4000" kern="1200" cap="none" spc="0" normalizeH="0" baseline="0" noProof="0" dirty="0" smtClean="0">
              <a:latin typeface="+mn-lt"/>
              <a:ea typeface="+mn-ea"/>
              <a:cs typeface="+mn-cs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85750" y="142875"/>
            <a:ext cx="2000250" cy="646113"/>
          </a:xfrm>
          <a:prstGeom prst="rect">
            <a:avLst/>
          </a:prstGeom>
          <a:solidFill>
            <a:srgbClr val="92D050"/>
          </a:solidFill>
          <a:ln w="9525" cap="flat" cmpd="sng">
            <a:solidFill>
              <a:srgbClr val="92D05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en-US" altLang="zh-CN" sz="3600" dirty="0">
                <a:latin typeface="Calibri" panose="020F0502020204030204" pitchFamily="34" charset="0"/>
                <a:ea typeface="宋体" panose="02010600030101010101" pitchFamily="2" charset="-122"/>
              </a:rPr>
              <a:t>Let’s play!</a:t>
            </a:r>
            <a:endParaRPr lang="zh-CN" altLang="en-US" sz="3600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pic>
        <p:nvPicPr>
          <p:cNvPr id="26626" name="Picture 2" descr="c:\users\CHENCH~1\appdata\roaming\360se6\USERDA~1\Temp\29381F~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4500" y="2357438"/>
            <a:ext cx="5715000" cy="42862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6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4338" name="图片 1" descr="32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TextBox 3"/>
          <p:cNvSpPr txBox="1"/>
          <p:nvPr/>
        </p:nvSpPr>
        <p:spPr>
          <a:xfrm>
            <a:off x="285750" y="1143000"/>
            <a:ext cx="4286250" cy="1754188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marR="0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5400" kern="1200" cap="none" spc="0" normalizeH="0" baseline="0" noProof="0" dirty="0" smtClean="0">
                <a:latin typeface="+mn-lt"/>
                <a:ea typeface="+mn-ea"/>
                <a:cs typeface="+mn-cs"/>
              </a:rPr>
              <a:t>What’s this?</a:t>
            </a:r>
            <a:endParaRPr kumimoji="0" lang="en-US" altLang="zh-CN" sz="5400" kern="1200" cap="none" spc="0" normalizeH="0" baseline="0" noProof="0" dirty="0" smtClean="0">
              <a:latin typeface="+mn-lt"/>
              <a:ea typeface="+mn-ea"/>
              <a:cs typeface="+mn-cs"/>
            </a:endParaRPr>
          </a:p>
          <a:p>
            <a:pPr marR="0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5400" kern="1200" cap="none" spc="0" normalizeH="0" baseline="0" noProof="0" dirty="0" smtClean="0">
                <a:latin typeface="+mn-lt"/>
                <a:ea typeface="+mn-ea"/>
                <a:cs typeface="+mn-cs"/>
              </a:rPr>
              <a:t>This is ...</a:t>
            </a:r>
            <a:endParaRPr kumimoji="0" lang="en-US" altLang="zh-CN" sz="5400" kern="1200" cap="none" spc="0" normalizeH="0" baseline="0" noProof="0" dirty="0" smtClean="0">
              <a:latin typeface="+mn-lt"/>
              <a:ea typeface="+mn-ea"/>
              <a:cs typeface="+mn-cs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85750" y="214313"/>
            <a:ext cx="2000250" cy="646112"/>
          </a:xfrm>
          <a:prstGeom prst="rect">
            <a:avLst/>
          </a:prstGeom>
          <a:solidFill>
            <a:srgbClr val="92D050"/>
          </a:solidFill>
          <a:ln w="9525" cap="flat" cmpd="sng">
            <a:solidFill>
              <a:srgbClr val="92D05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en-US" altLang="zh-CN" sz="3600" dirty="0">
                <a:latin typeface="Calibri" panose="020F0502020204030204" pitchFamily="34" charset="0"/>
                <a:ea typeface="宋体" panose="02010600030101010101" pitchFamily="2" charset="-122"/>
              </a:rPr>
              <a:t>Let’s play!</a:t>
            </a:r>
            <a:endParaRPr lang="zh-CN" altLang="en-US" sz="3600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4341" name="AutoShape 1" descr="C:\Users\chenchen10\AppData\Roaming\Tencent\Users\1354352631\QQ\WinTemp\RichOle\X__P4{$LDMD}V6&gt;~[DIHG.jpg"/>
          <p:cNvSpPr>
            <a:spLocks noChangeAspect="1"/>
          </p:cNvSpPr>
          <p:nvPr/>
        </p:nvSpPr>
        <p:spPr>
          <a:xfrm>
            <a:off x="0" y="0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endParaRPr lang="zh-CN" altLang="en-US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pic>
        <p:nvPicPr>
          <p:cNvPr id="7" name="图片 6" descr="QQ图片20140820141009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43438" y="357188"/>
            <a:ext cx="4324350" cy="531018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5362" name="图片 1" descr="32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TextBox 6"/>
          <p:cNvSpPr txBox="1"/>
          <p:nvPr/>
        </p:nvSpPr>
        <p:spPr>
          <a:xfrm>
            <a:off x="285750" y="214313"/>
            <a:ext cx="2000250" cy="646112"/>
          </a:xfrm>
          <a:prstGeom prst="rect">
            <a:avLst/>
          </a:prstGeom>
          <a:solidFill>
            <a:srgbClr val="92D050"/>
          </a:solidFill>
          <a:ln w="9525" cap="flat" cmpd="sng">
            <a:solidFill>
              <a:srgbClr val="92D05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en-US" altLang="zh-CN" sz="3600" dirty="0">
                <a:latin typeface="Calibri" panose="020F0502020204030204" pitchFamily="34" charset="0"/>
                <a:ea typeface="宋体" panose="02010600030101010101" pitchFamily="2" charset="-122"/>
              </a:rPr>
              <a:t>Let’s play!</a:t>
            </a:r>
            <a:endParaRPr lang="zh-CN" altLang="en-US" sz="3600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85750" y="1143000"/>
            <a:ext cx="5000625" cy="1323975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marR="0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kern="1200" cap="none" spc="0" normalizeH="0" baseline="0" noProof="0" dirty="0" smtClean="0">
                <a:latin typeface="+mn-lt"/>
                <a:ea typeface="+mn-ea"/>
                <a:cs typeface="+mn-cs"/>
              </a:rPr>
              <a:t>This is ...</a:t>
            </a:r>
            <a:endParaRPr kumimoji="0" lang="en-US" altLang="zh-CN" sz="4000" kern="1200" cap="none" spc="0" normalizeH="0" baseline="0" noProof="0" dirty="0" smtClean="0">
              <a:latin typeface="+mn-lt"/>
              <a:ea typeface="+mn-ea"/>
              <a:cs typeface="+mn-cs"/>
            </a:endParaRPr>
          </a:p>
          <a:p>
            <a:pPr marR="0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kern="1200" cap="none" spc="0" normalizeH="0" baseline="0" noProof="0" dirty="0" smtClean="0">
                <a:latin typeface="+mn-lt"/>
                <a:ea typeface="+mn-ea"/>
                <a:cs typeface="+mn-cs"/>
              </a:rPr>
              <a:t>It’s …</a:t>
            </a:r>
            <a:endParaRPr kumimoji="0" lang="en-US" altLang="zh-CN" sz="4000" kern="1200" cap="none" spc="0" normalizeH="0" baseline="0" noProof="0" dirty="0" smtClean="0">
              <a:latin typeface="+mn-lt"/>
              <a:ea typeface="+mn-ea"/>
              <a:cs typeface="+mn-cs"/>
            </a:endParaRPr>
          </a:p>
        </p:txBody>
      </p:sp>
      <p:pic>
        <p:nvPicPr>
          <p:cNvPr id="24577" name="Picture 1" descr="C:\Users\chenchen10\AppData\Roaming\Tencent\Users\1354352631\QQ\WinTemp\RichOle\WT@L)6ITO721KGZFU28{G(U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7438" y="2643188"/>
            <a:ext cx="5715000" cy="36528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45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6386" name="图片 1" descr="32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TextBox 6"/>
          <p:cNvSpPr txBox="1"/>
          <p:nvPr/>
        </p:nvSpPr>
        <p:spPr>
          <a:xfrm>
            <a:off x="285750" y="214313"/>
            <a:ext cx="2000250" cy="646112"/>
          </a:xfrm>
          <a:prstGeom prst="rect">
            <a:avLst/>
          </a:prstGeom>
          <a:solidFill>
            <a:srgbClr val="92D050"/>
          </a:solidFill>
          <a:ln w="9525" cap="flat" cmpd="sng">
            <a:solidFill>
              <a:srgbClr val="92D05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en-US" altLang="zh-CN" sz="3600" dirty="0">
                <a:latin typeface="Calibri" panose="020F0502020204030204" pitchFamily="34" charset="0"/>
                <a:ea typeface="宋体" panose="02010600030101010101" pitchFamily="2" charset="-122"/>
              </a:rPr>
              <a:t>Let’s play!</a:t>
            </a:r>
            <a:endParaRPr lang="zh-CN" altLang="en-US" sz="3600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2875" y="1143000"/>
            <a:ext cx="3214688" cy="1323975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marR="0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kern="1200" cap="none" spc="0" normalizeH="0" baseline="0" noProof="0" dirty="0" smtClean="0">
                <a:latin typeface="+mn-lt"/>
                <a:ea typeface="+mn-ea"/>
                <a:cs typeface="+mn-cs"/>
              </a:rPr>
              <a:t>This is ...</a:t>
            </a:r>
            <a:endParaRPr kumimoji="0" lang="en-US" altLang="zh-CN" sz="4000" kern="1200" cap="none" spc="0" normalizeH="0" baseline="0" noProof="0" dirty="0" smtClean="0">
              <a:latin typeface="+mn-lt"/>
              <a:ea typeface="+mn-ea"/>
              <a:cs typeface="+mn-cs"/>
            </a:endParaRPr>
          </a:p>
          <a:p>
            <a:pPr marR="0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kern="1200" cap="none" spc="0" normalizeH="0" baseline="0" noProof="0" dirty="0" smtClean="0">
                <a:latin typeface="+mn-lt"/>
                <a:ea typeface="+mn-ea"/>
                <a:cs typeface="+mn-cs"/>
              </a:rPr>
              <a:t>It’s …</a:t>
            </a:r>
            <a:endParaRPr kumimoji="0" lang="en-US" altLang="zh-CN" sz="4000" kern="1200" cap="none" spc="0" normalizeH="0" baseline="0" noProof="0" dirty="0" smtClean="0">
              <a:latin typeface="+mn-lt"/>
              <a:ea typeface="+mn-ea"/>
              <a:cs typeface="+mn-cs"/>
            </a:endParaRPr>
          </a:p>
        </p:txBody>
      </p:sp>
      <p:pic>
        <p:nvPicPr>
          <p:cNvPr id="31745" name="Picture 1" descr="C:\Users\chenchen10\AppData\Roaming\Tencent\Users\1354352631\QQ\WinTemp\RichOle\27ZJX5V$FB_F1KZYW%NJQ@S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0" y="1000125"/>
            <a:ext cx="5610225" cy="47672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17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7410" name="图片 1" descr="32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TextBox 7"/>
          <p:cNvSpPr txBox="1"/>
          <p:nvPr/>
        </p:nvSpPr>
        <p:spPr>
          <a:xfrm>
            <a:off x="3000375" y="2500313"/>
            <a:ext cx="4286250" cy="1446213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marR="0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8800" kern="1200" cap="none" spc="0" normalizeH="0" baseline="0" noProof="0" dirty="0" smtClean="0">
                <a:latin typeface="+mn-lt"/>
                <a:ea typeface="+mn-ea"/>
                <a:cs typeface="+mn-cs"/>
              </a:rPr>
              <a:t>See you!</a:t>
            </a:r>
            <a:endParaRPr kumimoji="0" lang="en-US" altLang="zh-CN" sz="8800" kern="1200" cap="none" spc="0" normalizeH="0" baseline="0" noProof="0" dirty="0" smtClean="0"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36569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249237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414528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074" name="图片 1" descr="32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/>
        </p:nvSpPr>
        <p:spPr>
          <a:xfrm>
            <a:off x="142844" y="214290"/>
            <a:ext cx="347787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5400" b="1" i="0" u="none" strike="noStrike" kern="1200" cap="none" spc="0" normalizeH="0" baseline="0" noProof="0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Let’s guess!</a:t>
            </a:r>
            <a:endParaRPr kumimoji="0" lang="zh-CN" altLang="en-US" sz="5400" b="1" i="0" u="none" strike="noStrike" kern="1200" cap="none" spc="0" normalizeH="0" baseline="0" noProof="0" dirty="0" smtClean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28625" y="1428750"/>
            <a:ext cx="5929313" cy="1938338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marR="0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kern="1200" cap="none" spc="0" normalizeH="0" baseline="0" noProof="0" dirty="0" smtClean="0">
                <a:latin typeface="+mn-lt"/>
                <a:ea typeface="+mn-ea"/>
                <a:cs typeface="+mn-cs"/>
              </a:rPr>
              <a:t>It’s a piece of paper. We can find many places on it.</a:t>
            </a:r>
            <a:endParaRPr kumimoji="0" lang="en-US" altLang="zh-CN" sz="4000" kern="1200" cap="none" spc="0" normalizeH="0" baseline="0" noProof="0" dirty="0" smtClean="0">
              <a:latin typeface="+mn-lt"/>
              <a:ea typeface="+mn-ea"/>
              <a:cs typeface="+mn-cs"/>
            </a:endParaRPr>
          </a:p>
          <a:p>
            <a:pPr marR="0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kern="1200" cap="none" spc="0" normalizeH="0" baseline="0" noProof="0" dirty="0" smtClean="0">
                <a:latin typeface="+mn-lt"/>
                <a:ea typeface="+mn-ea"/>
                <a:cs typeface="+mn-cs"/>
              </a:rPr>
              <a:t>What is it?</a:t>
            </a:r>
            <a:endParaRPr kumimoji="0" lang="zh-CN" altLang="en-US" sz="4000" kern="1200" cap="none" spc="0" normalizeH="0" baseline="0" noProof="0" dirty="0" smtClean="0">
              <a:latin typeface="+mn-lt"/>
              <a:ea typeface="+mn-ea"/>
              <a:cs typeface="+mn-cs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357938" y="3714750"/>
            <a:ext cx="1714500" cy="1108075"/>
          </a:xfrm>
          <a:prstGeom prst="rect">
            <a:avLst/>
          </a:prstGeom>
          <a:solidFill>
            <a:srgbClr val="92D050"/>
          </a:solidFill>
          <a:ln w="9525" cap="flat" cmpd="sng">
            <a:solidFill>
              <a:srgbClr val="92D05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en-US" altLang="zh-CN" sz="6600" dirty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map</a:t>
            </a:r>
            <a:endParaRPr lang="zh-CN" altLang="en-US" sz="6600" dirty="0">
              <a:solidFill>
                <a:srgbClr val="FF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pic>
        <p:nvPicPr>
          <p:cNvPr id="1026" name="Picture 2" descr="c:\users\CHENCH~1\appdata\roaming\360se6\USERDA~1\Temp\M_1250~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29375" y="357188"/>
            <a:ext cx="2381250" cy="17907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098" name="图片 1" descr="32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TextBox 3"/>
          <p:cNvSpPr txBox="1"/>
          <p:nvPr/>
        </p:nvSpPr>
        <p:spPr>
          <a:xfrm>
            <a:off x="214313" y="1285875"/>
            <a:ext cx="5500688" cy="708025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marR="0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kern="1200" cap="none" spc="0" normalizeH="0" baseline="0" noProof="0" dirty="0" smtClean="0">
                <a:latin typeface="+mn-lt"/>
                <a:ea typeface="+mn-ea"/>
                <a:cs typeface="+mn-cs"/>
              </a:rPr>
              <a:t>This is a map of the world.</a:t>
            </a:r>
            <a:endParaRPr kumimoji="0" lang="zh-CN" altLang="en-US" sz="4000" kern="1200" cap="none" spc="0" normalizeH="0" baseline="0" noProof="0" dirty="0" smtClean="0">
              <a:latin typeface="+mn-lt"/>
              <a:ea typeface="+mn-ea"/>
              <a:cs typeface="+mn-cs"/>
            </a:endParaRPr>
          </a:p>
        </p:txBody>
      </p:sp>
      <p:pic>
        <p:nvPicPr>
          <p:cNvPr id="7" name="图片 6" descr="O_~O{S5~WHOMTJL7MET82AV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00813" y="642938"/>
            <a:ext cx="1598612" cy="19780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62" name="Picture 2" descr="c:\users\CHENCH~1\appdata\roaming\360se6\USERDA~1\Temp\worldmap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00188" y="2928938"/>
            <a:ext cx="7286625" cy="37814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TextBox 8"/>
          <p:cNvSpPr txBox="1"/>
          <p:nvPr/>
        </p:nvSpPr>
        <p:spPr>
          <a:xfrm>
            <a:off x="214313" y="142875"/>
            <a:ext cx="2500312" cy="708025"/>
          </a:xfrm>
          <a:prstGeom prst="rect">
            <a:avLst/>
          </a:prstGeom>
          <a:solidFill>
            <a:srgbClr val="92D050"/>
          </a:solidFill>
          <a:ln w="9525" cap="flat" cmpd="sng">
            <a:solidFill>
              <a:srgbClr val="92D05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en-US" altLang="zh-CN" sz="4000" dirty="0">
                <a:latin typeface="Calibri" panose="020F0502020204030204" pitchFamily="34" charset="0"/>
                <a:ea typeface="宋体" panose="02010600030101010101" pitchFamily="2" charset="-122"/>
              </a:rPr>
              <a:t>Let’s learn!</a:t>
            </a:r>
            <a:endParaRPr lang="zh-CN" altLang="en-US" sz="4000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122" name="图片 1" descr="32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TextBox 3"/>
          <p:cNvSpPr txBox="1"/>
          <p:nvPr/>
        </p:nvSpPr>
        <p:spPr>
          <a:xfrm>
            <a:off x="2714625" y="142875"/>
            <a:ext cx="6000750" cy="1323975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marR="0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kern="1200" cap="none" spc="0" normalizeH="0" baseline="0" noProof="0" dirty="0" smtClean="0">
                <a:latin typeface="+mn-lt"/>
                <a:ea typeface="+mn-ea"/>
                <a:cs typeface="+mn-cs"/>
              </a:rPr>
              <a:t>This is a map of China. I live in China. I speak </a:t>
            </a:r>
            <a:r>
              <a:rPr kumimoji="0" lang="en-US" altLang="zh-CN" sz="4000" kern="1200" cap="none" spc="0" normalizeH="0" baseline="0" noProof="0" dirty="0" smtClean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Chinese</a:t>
            </a:r>
            <a:r>
              <a:rPr kumimoji="0" lang="en-US" altLang="zh-CN" sz="4000" kern="1200" cap="none" spc="0" normalizeH="0" baseline="0" noProof="0" dirty="0" smtClean="0">
                <a:latin typeface="+mn-lt"/>
                <a:ea typeface="+mn-ea"/>
                <a:cs typeface="+mn-cs"/>
              </a:rPr>
              <a:t>.</a:t>
            </a:r>
            <a:endParaRPr kumimoji="0" lang="zh-CN" altLang="en-US" sz="4000" kern="1200" cap="none" spc="0" normalizeH="0" baseline="0" noProof="0" dirty="0" smtClean="0">
              <a:latin typeface="+mn-lt"/>
              <a:ea typeface="+mn-ea"/>
              <a:cs typeface="+mn-cs"/>
            </a:endParaRPr>
          </a:p>
        </p:txBody>
      </p:sp>
      <p:pic>
        <p:nvPicPr>
          <p:cNvPr id="7" name="图片 6" descr="O_~O{S5~WHOMTJL7MET82AV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357188"/>
            <a:ext cx="1714500" cy="21209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386" name="Picture 2" descr="c:\users\CHENCH~1\appdata\roaming\360se6\USERDA~1\Temp\34FAE6~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43188" y="1638300"/>
            <a:ext cx="5857875" cy="50196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146" name="图片 1" descr="32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TextBox 3"/>
          <p:cNvSpPr txBox="1"/>
          <p:nvPr/>
        </p:nvSpPr>
        <p:spPr>
          <a:xfrm>
            <a:off x="2214563" y="571500"/>
            <a:ext cx="5500688" cy="1323975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marR="0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kern="1200" cap="none" spc="0" normalizeH="0" baseline="0" noProof="0" dirty="0" smtClean="0">
                <a:latin typeface="+mn-lt"/>
                <a:ea typeface="+mn-ea"/>
                <a:cs typeface="+mn-cs"/>
              </a:rPr>
              <a:t>Beijing is the </a:t>
            </a:r>
            <a:r>
              <a:rPr kumimoji="0" lang="en-US" altLang="zh-CN" sz="4000" kern="1200" cap="none" spc="0" normalizeH="0" baseline="0" noProof="0" dirty="0" smtClean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capital city </a:t>
            </a:r>
            <a:r>
              <a:rPr kumimoji="0" lang="en-US" altLang="zh-CN" sz="4000" kern="1200" cap="none" spc="0" normalizeH="0" baseline="0" noProof="0" dirty="0" smtClean="0">
                <a:latin typeface="+mn-lt"/>
                <a:ea typeface="+mn-ea"/>
                <a:cs typeface="+mn-cs"/>
              </a:rPr>
              <a:t>of China.</a:t>
            </a:r>
            <a:endParaRPr kumimoji="0" lang="zh-CN" altLang="en-US" sz="4000" kern="1200" cap="none" spc="0" normalizeH="0" baseline="0" noProof="0" dirty="0" smtClean="0">
              <a:latin typeface="+mn-lt"/>
              <a:ea typeface="+mn-ea"/>
              <a:cs typeface="+mn-cs"/>
            </a:endParaRPr>
          </a:p>
        </p:txBody>
      </p:sp>
      <p:pic>
        <p:nvPicPr>
          <p:cNvPr id="7" name="图片 6" descr="O_~O{S5~WHOMTJL7MET82AV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15188" y="2000250"/>
            <a:ext cx="1571625" cy="19431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388" name="Picture 4" descr="c:\users\CHENCH~1\appdata\roaming\360se6\USERDA~1\Temp\201108~3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5750" y="2786063"/>
            <a:ext cx="4762500" cy="39147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矩形 7"/>
          <p:cNvSpPr/>
          <p:nvPr/>
        </p:nvSpPr>
        <p:spPr>
          <a:xfrm>
            <a:off x="2786063" y="4214813"/>
            <a:ext cx="857250" cy="357188"/>
          </a:xfrm>
          <a:prstGeom prst="rect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Beijing</a:t>
            </a:r>
            <a:endParaRPr kumimoji="0" lang="zh-CN" altLang="en-US" sz="1800" b="0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9" name="图片 8" descr="SV0JZD@O2ROG[B_{L7@))EA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4313" y="357188"/>
            <a:ext cx="1785937" cy="18478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" name="椭圆形标注 9"/>
          <p:cNvSpPr/>
          <p:nvPr/>
        </p:nvSpPr>
        <p:spPr>
          <a:xfrm>
            <a:off x="5286375" y="4643438"/>
            <a:ext cx="3143250" cy="1500188"/>
          </a:xfrm>
          <a:prstGeom prst="wedgeEllipseCallout">
            <a:avLst>
              <a:gd name="adj1" fmla="val 37758"/>
              <a:gd name="adj2" fmla="val -90173"/>
            </a:avLst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What is the capital city of China, Mary?  </a:t>
            </a:r>
            <a:endParaRPr kumimoji="0" lang="zh-CN" altLang="en-US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170" name="图片 1" descr="32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TextBox 3"/>
          <p:cNvSpPr txBox="1"/>
          <p:nvPr/>
        </p:nvSpPr>
        <p:spPr>
          <a:xfrm>
            <a:off x="2143125" y="142875"/>
            <a:ext cx="5500688" cy="2554288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marR="0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kern="1200" cap="none" spc="0" normalizeH="0" baseline="0" noProof="0" dirty="0" smtClean="0">
                <a:latin typeface="+mn-lt"/>
                <a:ea typeface="+mn-ea"/>
                <a:cs typeface="+mn-cs"/>
              </a:rPr>
              <a:t>It is a lovely </a:t>
            </a:r>
            <a:r>
              <a:rPr kumimoji="0" lang="en-US" altLang="zh-CN" sz="4000" kern="1200" cap="none" spc="0" normalizeH="0" baseline="0" noProof="0" dirty="0" smtClean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panda</a:t>
            </a:r>
            <a:r>
              <a:rPr kumimoji="0" lang="en-US" altLang="zh-CN" sz="4000" kern="1200" cap="none" spc="0" normalizeH="0" baseline="0" noProof="0" dirty="0" smtClean="0">
                <a:latin typeface="+mn-lt"/>
                <a:ea typeface="+mn-ea"/>
                <a:cs typeface="+mn-cs"/>
              </a:rPr>
              <a:t>.</a:t>
            </a:r>
            <a:endParaRPr kumimoji="0" lang="en-US" altLang="zh-CN" sz="4000" kern="1200" cap="none" spc="0" normalizeH="0" baseline="0" noProof="0" dirty="0" smtClean="0">
              <a:latin typeface="+mn-lt"/>
              <a:ea typeface="+mn-ea"/>
              <a:cs typeface="+mn-cs"/>
            </a:endParaRPr>
          </a:p>
          <a:p>
            <a:pPr marR="0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kern="1200" cap="none" spc="0" normalizeH="0" baseline="0" noProof="0" dirty="0" smtClean="0">
                <a:latin typeface="+mn-lt"/>
                <a:ea typeface="+mn-ea"/>
                <a:cs typeface="+mn-cs"/>
              </a:rPr>
              <a:t>It lives in China.</a:t>
            </a:r>
            <a:endParaRPr kumimoji="0" lang="en-US" altLang="zh-CN" sz="4000" kern="1200" cap="none" spc="0" normalizeH="0" baseline="0" noProof="0" dirty="0" smtClean="0">
              <a:latin typeface="+mn-lt"/>
              <a:ea typeface="+mn-ea"/>
              <a:cs typeface="+mn-cs"/>
            </a:endParaRPr>
          </a:p>
          <a:p>
            <a:pPr marR="0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kern="1200" cap="none" spc="0" normalizeH="0" baseline="0" noProof="0" dirty="0" smtClean="0">
                <a:latin typeface="+mn-lt"/>
                <a:ea typeface="+mn-ea"/>
                <a:cs typeface="+mn-cs"/>
              </a:rPr>
              <a:t>It likes to eat bamboo.</a:t>
            </a:r>
            <a:endParaRPr kumimoji="0" lang="en-US" altLang="zh-CN" sz="4000" kern="1200" cap="none" spc="0" normalizeH="0" baseline="0" noProof="0" dirty="0" smtClean="0">
              <a:latin typeface="+mn-lt"/>
              <a:ea typeface="+mn-ea"/>
              <a:cs typeface="+mn-cs"/>
            </a:endParaRPr>
          </a:p>
          <a:p>
            <a:pPr marR="0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kern="1200" cap="none" spc="0" normalizeH="0" baseline="0" noProof="0" dirty="0" smtClean="0">
                <a:latin typeface="+mn-lt"/>
                <a:ea typeface="+mn-ea"/>
                <a:cs typeface="+mn-cs"/>
              </a:rPr>
              <a:t>It is black and white.</a:t>
            </a:r>
            <a:endParaRPr kumimoji="0" lang="zh-CN" altLang="en-US" sz="4000" kern="1200" cap="none" spc="0" normalizeH="0" baseline="0" noProof="0" dirty="0" smtClean="0">
              <a:latin typeface="+mn-lt"/>
              <a:ea typeface="+mn-ea"/>
              <a:cs typeface="+mn-cs"/>
            </a:endParaRPr>
          </a:p>
        </p:txBody>
      </p:sp>
      <p:pic>
        <p:nvPicPr>
          <p:cNvPr id="7" name="图片 6" descr="O_~O{S5~WHOMTJL7MET82AV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58063" y="3000375"/>
            <a:ext cx="1598612" cy="19780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" name="图片 8" descr="SV0JZD@O2ROG[B_{L7@))EA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4313" y="357188"/>
            <a:ext cx="1785937" cy="18478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" name="椭圆形标注 9"/>
          <p:cNvSpPr/>
          <p:nvPr/>
        </p:nvSpPr>
        <p:spPr>
          <a:xfrm>
            <a:off x="6143625" y="5572125"/>
            <a:ext cx="2571750" cy="1071563"/>
          </a:xfrm>
          <a:prstGeom prst="wedgeEllipseCallout">
            <a:avLst>
              <a:gd name="adj1" fmla="val 30982"/>
              <a:gd name="adj2" fmla="val -98026"/>
            </a:avLst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What’s this?  </a:t>
            </a:r>
            <a:endParaRPr kumimoji="0" lang="zh-CN" altLang="en-US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9460" name="Picture 4" descr="c:\users\CHENCH~1\appdata\roaming\360se6\USERDA~1\Temp\105050~1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7188" y="3071813"/>
            <a:ext cx="5429250" cy="35941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194" name="图片 1" descr="32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TextBox 3"/>
          <p:cNvSpPr txBox="1"/>
          <p:nvPr/>
        </p:nvSpPr>
        <p:spPr>
          <a:xfrm>
            <a:off x="1857375" y="142875"/>
            <a:ext cx="7286625" cy="1938338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marR="0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kern="1200" cap="none" spc="0" normalizeH="0" baseline="0" noProof="0" dirty="0" smtClean="0">
                <a:latin typeface="+mn-lt"/>
                <a:ea typeface="+mn-ea"/>
                <a:cs typeface="+mn-cs"/>
              </a:rPr>
              <a:t>This is </a:t>
            </a:r>
            <a:r>
              <a:rPr kumimoji="0" lang="en-US" altLang="zh-CN" sz="4000" kern="1200" cap="none" spc="0" normalizeH="0" baseline="0" noProof="0" dirty="0" err="1" smtClean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Tian’anmen</a:t>
            </a:r>
            <a:r>
              <a:rPr kumimoji="0" lang="en-US" altLang="zh-CN" sz="4000" kern="1200" cap="none" spc="0" normalizeH="0" baseline="0" noProof="0" dirty="0" smtClean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 Square</a:t>
            </a:r>
            <a:r>
              <a:rPr kumimoji="0" lang="en-US" altLang="zh-CN" sz="4000" kern="1200" cap="none" spc="0" normalizeH="0" baseline="0" noProof="0" dirty="0" smtClean="0">
                <a:latin typeface="+mn-lt"/>
                <a:ea typeface="+mn-ea"/>
                <a:cs typeface="+mn-cs"/>
              </a:rPr>
              <a:t>.</a:t>
            </a:r>
            <a:endParaRPr kumimoji="0" lang="en-US" altLang="zh-CN" sz="4000" kern="1200" cap="none" spc="0" normalizeH="0" baseline="0" noProof="0" dirty="0" smtClean="0">
              <a:latin typeface="+mn-lt"/>
              <a:ea typeface="+mn-ea"/>
              <a:cs typeface="+mn-cs"/>
            </a:endParaRPr>
          </a:p>
          <a:p>
            <a:pPr marR="0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kern="1200" cap="none" spc="0" normalizeH="0" baseline="0" noProof="0" dirty="0" smtClean="0">
                <a:latin typeface="+mn-lt"/>
                <a:ea typeface="+mn-ea"/>
                <a:cs typeface="+mn-cs"/>
              </a:rPr>
              <a:t>It is big and great.</a:t>
            </a:r>
            <a:endParaRPr kumimoji="0" lang="en-US" altLang="zh-CN" sz="4000" kern="1200" cap="none" spc="0" normalizeH="0" baseline="0" noProof="0" dirty="0" smtClean="0">
              <a:latin typeface="+mn-lt"/>
              <a:ea typeface="+mn-ea"/>
              <a:cs typeface="+mn-cs"/>
            </a:endParaRPr>
          </a:p>
          <a:p>
            <a:pPr marR="0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kern="1200" cap="none" spc="0" normalizeH="0" baseline="0" noProof="0" dirty="0" smtClean="0">
                <a:latin typeface="+mn-lt"/>
                <a:ea typeface="+mn-ea"/>
                <a:cs typeface="+mn-cs"/>
              </a:rPr>
              <a:t>It is </a:t>
            </a:r>
            <a:r>
              <a:rPr kumimoji="0" lang="en-US" sz="4000" kern="1200" cap="none" spc="0" normalizeH="0" baseline="0" noProof="0" dirty="0" smtClean="0">
                <a:latin typeface="+mn-lt"/>
                <a:ea typeface="+mn-ea"/>
                <a:cs typeface="+mn-cs"/>
              </a:rPr>
              <a:t>located in the heart of Beijing</a:t>
            </a:r>
            <a:r>
              <a:rPr kumimoji="0" lang="en-US" altLang="zh-CN" sz="4000" kern="1200" cap="none" spc="0" normalizeH="0" baseline="0" noProof="0" dirty="0" smtClean="0">
                <a:latin typeface="+mn-lt"/>
                <a:ea typeface="+mn-ea"/>
                <a:cs typeface="+mn-cs"/>
              </a:rPr>
              <a:t>.</a:t>
            </a:r>
            <a:endParaRPr kumimoji="0" lang="en-US" altLang="zh-CN" sz="4000" kern="1200" cap="none" spc="0" normalizeH="0" baseline="0" noProof="0" dirty="0" smtClean="0">
              <a:latin typeface="+mn-lt"/>
              <a:ea typeface="+mn-ea"/>
              <a:cs typeface="+mn-cs"/>
            </a:endParaRPr>
          </a:p>
        </p:txBody>
      </p:sp>
      <p:pic>
        <p:nvPicPr>
          <p:cNvPr id="9" name="图片 8" descr="SV0JZD@O2ROG[B_{L7@))EA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85750"/>
            <a:ext cx="1785938" cy="18478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3553" name="Picture 1" descr="C:\Users\chenchen10\AppData\Roaming\Tencent\Users\1354352631\QQ\WinTemp\RichOle\AG55RWSRG3L)UF132F`Q9W2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00250" y="2357438"/>
            <a:ext cx="5214938" cy="42211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35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9218" name="图片 1" descr="32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TextBox 3"/>
          <p:cNvSpPr txBox="1"/>
          <p:nvPr/>
        </p:nvSpPr>
        <p:spPr>
          <a:xfrm>
            <a:off x="2143125" y="142875"/>
            <a:ext cx="6500813" cy="1938338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marR="0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kern="1200" cap="none" spc="0" normalizeH="0" baseline="0" noProof="0" dirty="0" smtClean="0">
                <a:latin typeface="+mn-lt"/>
                <a:ea typeface="+mn-ea"/>
                <a:cs typeface="+mn-cs"/>
              </a:rPr>
              <a:t>This is </a:t>
            </a:r>
            <a:r>
              <a:rPr kumimoji="0" lang="en-US" altLang="zh-CN" sz="4000" kern="1200" cap="none" spc="0" normalizeH="0" baseline="0" noProof="0" dirty="0" smtClean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the Palace Museum</a:t>
            </a:r>
            <a:r>
              <a:rPr kumimoji="0" lang="en-US" altLang="zh-CN" sz="4000" kern="1200" cap="none" spc="0" normalizeH="0" baseline="0" noProof="0" dirty="0" smtClean="0">
                <a:latin typeface="+mn-lt"/>
                <a:ea typeface="+mn-ea"/>
                <a:cs typeface="+mn-cs"/>
              </a:rPr>
              <a:t>.</a:t>
            </a:r>
            <a:endParaRPr kumimoji="0" lang="en-US" altLang="zh-CN" sz="4000" kern="1200" cap="none" spc="0" normalizeH="0" baseline="0" noProof="0" dirty="0" smtClean="0">
              <a:latin typeface="+mn-lt"/>
              <a:ea typeface="+mn-ea"/>
              <a:cs typeface="+mn-cs"/>
            </a:endParaRPr>
          </a:p>
          <a:p>
            <a:pPr marR="0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kern="1200" cap="none" spc="0" normalizeH="0" baseline="0" noProof="0" dirty="0" smtClean="0">
                <a:latin typeface="+mn-lt"/>
                <a:ea typeface="+mn-ea"/>
                <a:cs typeface="+mn-cs"/>
              </a:rPr>
              <a:t>It is beautiful and great.</a:t>
            </a:r>
            <a:endParaRPr kumimoji="0" lang="en-US" altLang="zh-CN" sz="4000" kern="1200" cap="none" spc="0" normalizeH="0" baseline="0" noProof="0" dirty="0" smtClean="0">
              <a:latin typeface="+mn-lt"/>
              <a:ea typeface="+mn-ea"/>
              <a:cs typeface="+mn-cs"/>
            </a:endParaRPr>
          </a:p>
          <a:p>
            <a:pPr marR="0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kern="1200" cap="none" spc="0" normalizeH="0" baseline="0" noProof="0" dirty="0" smtClean="0">
                <a:latin typeface="+mn-lt"/>
                <a:ea typeface="+mn-ea"/>
                <a:cs typeface="+mn-cs"/>
              </a:rPr>
              <a:t>It is famous around the world.</a:t>
            </a:r>
            <a:endParaRPr kumimoji="0" lang="en-US" altLang="zh-CN" sz="4000" kern="1200" cap="none" spc="0" normalizeH="0" baseline="0" noProof="0" dirty="0" smtClean="0">
              <a:latin typeface="+mn-lt"/>
              <a:ea typeface="+mn-ea"/>
              <a:cs typeface="+mn-cs"/>
            </a:endParaRPr>
          </a:p>
        </p:txBody>
      </p:sp>
      <p:pic>
        <p:nvPicPr>
          <p:cNvPr id="9" name="图片 8" descr="SV0JZD@O2ROG[B_{L7@))EA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3" y="357188"/>
            <a:ext cx="1785937" cy="18478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2529" name="Picture 1" descr="C:\Users\chenchen10\AppData\Roaming\Tencent\Users\1354352631\QQ\WinTemp\RichOle\LC7{3{~KU36(~D]RR9(2TDP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00313" y="2428875"/>
            <a:ext cx="5643562" cy="41814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25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242" name="图片 1" descr="32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TextBox 3"/>
          <p:cNvSpPr txBox="1"/>
          <p:nvPr/>
        </p:nvSpPr>
        <p:spPr>
          <a:xfrm>
            <a:off x="1928813" y="142875"/>
            <a:ext cx="7000875" cy="2308225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marR="0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kern="1200" cap="none" spc="0" normalizeH="0" baseline="0" noProof="0" dirty="0" smtClean="0">
                <a:latin typeface="+mn-lt"/>
                <a:ea typeface="+mn-ea"/>
                <a:cs typeface="+mn-cs"/>
              </a:rPr>
              <a:t>This is the Water Cube.</a:t>
            </a:r>
            <a:endParaRPr kumimoji="0" lang="en-US" altLang="zh-CN" sz="3600" kern="1200" cap="none" spc="0" normalizeH="0" baseline="0" noProof="0" dirty="0" smtClean="0">
              <a:latin typeface="+mn-lt"/>
              <a:ea typeface="+mn-ea"/>
              <a:cs typeface="+mn-cs"/>
            </a:endParaRPr>
          </a:p>
          <a:p>
            <a:pPr marR="0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kern="1200" cap="none" spc="0" normalizeH="0" baseline="0" noProof="0" dirty="0" smtClean="0">
                <a:latin typeface="+mn-lt"/>
                <a:ea typeface="+mn-ea"/>
                <a:cs typeface="+mn-cs"/>
              </a:rPr>
              <a:t>It is very beautiful.</a:t>
            </a:r>
            <a:endParaRPr kumimoji="0" lang="en-US" altLang="zh-CN" sz="3600" kern="1200" cap="none" spc="0" normalizeH="0" baseline="0" noProof="0" dirty="0" smtClean="0">
              <a:latin typeface="+mn-lt"/>
              <a:ea typeface="+mn-ea"/>
              <a:cs typeface="+mn-cs"/>
            </a:endParaRPr>
          </a:p>
          <a:p>
            <a:pPr marR="0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kern="1200" cap="none" spc="0" normalizeH="0" baseline="0" noProof="0" dirty="0" smtClean="0">
                <a:latin typeface="+mn-lt"/>
                <a:ea typeface="+mn-ea"/>
                <a:cs typeface="+mn-cs"/>
              </a:rPr>
              <a:t>It is also </a:t>
            </a:r>
            <a:r>
              <a:rPr kumimoji="0" lang="en-US" sz="3600" kern="1200" cap="none" spc="0" normalizeH="0" baseline="0" noProof="0" dirty="0" smtClean="0">
                <a:latin typeface="+mn-lt"/>
                <a:ea typeface="+mn-ea"/>
                <a:cs typeface="+mn-cs"/>
              </a:rPr>
              <a:t>the    Beijing National Aquatics Center.</a:t>
            </a:r>
            <a:endParaRPr kumimoji="0" lang="zh-CN" altLang="en-US" sz="3600" kern="1200" cap="none" spc="0" normalizeH="0" baseline="0" noProof="0" dirty="0" smtClean="0">
              <a:latin typeface="+mn-lt"/>
              <a:ea typeface="+mn-ea"/>
              <a:cs typeface="+mn-cs"/>
            </a:endParaRPr>
          </a:p>
        </p:txBody>
      </p:sp>
      <p:pic>
        <p:nvPicPr>
          <p:cNvPr id="9" name="图片 8" descr="SV0JZD@O2ROG[B_{L7@))EA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71500"/>
            <a:ext cx="1785938" cy="18478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506" name="Picture 2" descr="C:\Users\chenchen10\AppData\Roaming\Tencent\Users\1354352631\QQ\WinTemp\RichOle\{)4NGWDS2P42BI1W@VLSFIQ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14438" y="2643188"/>
            <a:ext cx="6715125" cy="40560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960</Words>
  <Application>WPS 演示</Application>
  <PresentationFormat>全屏显示(4:3)</PresentationFormat>
  <Paragraphs>73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17</vt:i4>
      </vt:variant>
    </vt:vector>
  </HeadingPairs>
  <TitlesOfParts>
    <vt:vector size="29" baseType="lpstr">
      <vt:lpstr>Arial</vt:lpstr>
      <vt:lpstr>宋体</vt:lpstr>
      <vt:lpstr>Wingdings</vt:lpstr>
      <vt:lpstr>Calibri</vt:lpstr>
      <vt:lpstr>微软雅黑</vt:lpstr>
      <vt:lpstr>Arial Unicode MS</vt:lpstr>
      <vt:lpstr>Cambria</vt:lpstr>
      <vt:lpstr>黑体</vt:lpstr>
      <vt:lpstr>Arial</vt:lpstr>
      <vt:lpstr>等线</vt:lpstr>
      <vt:lpstr>Office 主题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chenchen10</dc:creator>
  <cp:lastModifiedBy>上帝掷骰子吗</cp:lastModifiedBy>
  <cp:revision>11</cp:revision>
  <dcterms:created xsi:type="dcterms:W3CDTF">2014-08-20T04:54:00Z</dcterms:created>
  <dcterms:modified xsi:type="dcterms:W3CDTF">2023-09-30T16:10:55Z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D4734A14C8D0460DA480230664B809F5_13</vt:lpwstr>
  </property>
  <property fmtid="{D5CDD505-2E9C-101B-9397-08002B2CF9AE}" pid="3" name="KSOProductBuildVer">
    <vt:lpwstr>2052-12.1.0.15374</vt:lpwstr>
  </property>
</Properties>
</file>