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57" r:id="rId5"/>
    <p:sldId id="265" r:id="rId6"/>
    <p:sldId id="260" r:id="rId7"/>
    <p:sldId id="287" r:id="rId8"/>
    <p:sldId id="267" r:id="rId9"/>
    <p:sldId id="268" r:id="rId10"/>
    <p:sldId id="288" r:id="rId11"/>
    <p:sldId id="289" r:id="rId12"/>
    <p:sldId id="269" r:id="rId13"/>
    <p:sldId id="270" r:id="rId14"/>
    <p:sldId id="271" r:id="rId15"/>
    <p:sldId id="272" r:id="rId16"/>
    <p:sldId id="258" r:id="rId17"/>
    <p:sldId id="275" r:id="rId18"/>
    <p:sldId id="276" r:id="rId19"/>
    <p:sldId id="277" r:id="rId20"/>
    <p:sldId id="278" r:id="rId21"/>
    <p:sldId id="279" r:id="rId22"/>
    <p:sldId id="280" r:id="rId23"/>
    <p:sldId id="259" r:id="rId24"/>
    <p:sldId id="290" r:id="rId25"/>
    <p:sldId id="261" r:id="rId26"/>
    <p:sldId id="262" r:id="rId27"/>
    <p:sldId id="307" r:id="rId28"/>
  </p:sldIdLst>
  <p:sldSz cx="9144000" cy="5143500" type="screen16x9"/>
  <p:notesSz cx="6858000" cy="9144000"/>
  <p:custDataLst>
    <p:tags r:id="rId3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66" userDrawn="1">
          <p15:clr>
            <a:srgbClr val="A4A3A4"/>
          </p15:clr>
        </p15:guide>
        <p15:guide id="2" pos="29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6E5B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35" autoAdjust="0"/>
    <p:restoredTop sz="94660"/>
  </p:normalViewPr>
  <p:slideViewPr>
    <p:cSldViewPr snapToGrid="0">
      <p:cViewPr>
        <p:scale>
          <a:sx n="125" d="100"/>
          <a:sy n="125" d="100"/>
        </p:scale>
        <p:origin x="653" y="682"/>
      </p:cViewPr>
      <p:guideLst>
        <p:guide orient="horz" pos="1566"/>
        <p:guide pos="29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.xml"/><Relationship Id="rId1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05914" y="192286"/>
            <a:ext cx="4466607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万以内的加法和减法（一）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4" name="组合 13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8" name="组合 17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20" name="矩形: 圆角 19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1" name="矩形: 圆角 20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4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三位数加三位数（一）</a:t>
                  </a:r>
                  <a:endParaRPr lang="zh-CN" altLang="en-US" sz="4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9" name="图片 18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99660" y="741538"/>
            <a:ext cx="2536825" cy="2526216"/>
            <a:chOff x="7548" y="755"/>
            <a:chExt cx="4822" cy="5489"/>
          </a:xfrm>
        </p:grpSpPr>
        <p:sp>
          <p:nvSpPr>
            <p:cNvPr id="10242" name="矩形 10241"/>
            <p:cNvSpPr/>
            <p:nvPr/>
          </p:nvSpPr>
          <p:spPr>
            <a:xfrm>
              <a:off x="7548" y="5278"/>
              <a:ext cx="4822" cy="743"/>
            </a:xfrm>
            <a:prstGeom prst="rect">
              <a:avLst/>
            </a:prstGeom>
            <a:solidFill>
              <a:srgbClr val="FFCCFF"/>
            </a:solidFill>
            <a:ln w="9525">
              <a:noFill/>
            </a:ln>
          </p:spPr>
          <p:txBody>
            <a:bodyPr wrap="none" lIns="90000" tIns="46800" rIns="90000" bIns="46800" anchor="ctr"/>
            <a:lstStyle/>
            <a:p>
              <a:pPr algn="ctr"/>
              <a:endParaRPr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43" name="文本框 10242"/>
            <p:cNvSpPr txBox="1"/>
            <p:nvPr/>
          </p:nvSpPr>
          <p:spPr>
            <a:xfrm>
              <a:off x="7785" y="5088"/>
              <a:ext cx="748" cy="113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千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44" name="文本框 10243"/>
            <p:cNvSpPr txBox="1"/>
            <p:nvPr/>
          </p:nvSpPr>
          <p:spPr>
            <a:xfrm>
              <a:off x="8720" y="5036"/>
              <a:ext cx="933" cy="113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百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45" name="文本框 10244"/>
            <p:cNvSpPr txBox="1"/>
            <p:nvPr/>
          </p:nvSpPr>
          <p:spPr>
            <a:xfrm>
              <a:off x="10873" y="5107"/>
              <a:ext cx="842" cy="113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46" name="矩形 10245"/>
            <p:cNvSpPr/>
            <p:nvPr/>
          </p:nvSpPr>
          <p:spPr>
            <a:xfrm flipH="1">
              <a:off x="8065" y="820"/>
              <a:ext cx="93" cy="4343"/>
            </a:xfrm>
            <a:prstGeom prst="rect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47" name="矩形 10246"/>
            <p:cNvSpPr/>
            <p:nvPr/>
          </p:nvSpPr>
          <p:spPr>
            <a:xfrm flipH="1">
              <a:off x="9165" y="823"/>
              <a:ext cx="118" cy="4342"/>
            </a:xfrm>
            <a:prstGeom prst="rect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48" name="矩形 10247"/>
            <p:cNvSpPr/>
            <p:nvPr/>
          </p:nvSpPr>
          <p:spPr>
            <a:xfrm flipH="1">
              <a:off x="11268" y="798"/>
              <a:ext cx="72" cy="4367"/>
            </a:xfrm>
            <a:prstGeom prst="rect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49" name="矩形 10248"/>
            <p:cNvSpPr/>
            <p:nvPr/>
          </p:nvSpPr>
          <p:spPr>
            <a:xfrm flipH="1">
              <a:off x="10220" y="755"/>
              <a:ext cx="93" cy="4410"/>
            </a:xfrm>
            <a:prstGeom prst="rect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50" name="文本框 10249"/>
            <p:cNvSpPr txBox="1"/>
            <p:nvPr/>
          </p:nvSpPr>
          <p:spPr>
            <a:xfrm>
              <a:off x="9748" y="5107"/>
              <a:ext cx="1125" cy="113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十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252" name="椭圆 10251"/>
          <p:cNvSpPr/>
          <p:nvPr/>
        </p:nvSpPr>
        <p:spPr>
          <a:xfrm>
            <a:off x="6179423" y="2610954"/>
            <a:ext cx="405092" cy="148425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3" name="椭圆 10252"/>
          <p:cNvSpPr/>
          <p:nvPr/>
        </p:nvSpPr>
        <p:spPr>
          <a:xfrm>
            <a:off x="6640571" y="2607999"/>
            <a:ext cx="441919" cy="169135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4" name="椭圆 10253"/>
          <p:cNvSpPr/>
          <p:nvPr/>
        </p:nvSpPr>
        <p:spPr>
          <a:xfrm>
            <a:off x="6169898" y="2193324"/>
            <a:ext cx="405092" cy="156479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5" name="椭圆 10254"/>
          <p:cNvSpPr/>
          <p:nvPr/>
        </p:nvSpPr>
        <p:spPr>
          <a:xfrm>
            <a:off x="6169898" y="2413594"/>
            <a:ext cx="416929" cy="167985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7" name="椭圆 10256"/>
          <p:cNvSpPr/>
          <p:nvPr/>
        </p:nvSpPr>
        <p:spPr>
          <a:xfrm>
            <a:off x="6640571" y="2387610"/>
            <a:ext cx="416929" cy="156479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60" name="椭圆 10259"/>
          <p:cNvSpPr/>
          <p:nvPr/>
        </p:nvSpPr>
        <p:spPr>
          <a:xfrm>
            <a:off x="6149260" y="1758349"/>
            <a:ext cx="416930" cy="156479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61" name="椭圆 10260"/>
          <p:cNvSpPr/>
          <p:nvPr/>
        </p:nvSpPr>
        <p:spPr>
          <a:xfrm>
            <a:off x="6152435" y="1528920"/>
            <a:ext cx="428767" cy="166834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62" name="椭圆 10261"/>
          <p:cNvSpPr/>
          <p:nvPr/>
        </p:nvSpPr>
        <p:spPr>
          <a:xfrm>
            <a:off x="6152435" y="1977424"/>
            <a:ext cx="427452" cy="156479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67" name="矩形 10266"/>
          <p:cNvSpPr/>
          <p:nvPr/>
        </p:nvSpPr>
        <p:spPr>
          <a:xfrm>
            <a:off x="6118780" y="1220744"/>
            <a:ext cx="501105" cy="156594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68" name="文本框 10267"/>
          <p:cNvSpPr txBox="1"/>
          <p:nvPr/>
        </p:nvSpPr>
        <p:spPr>
          <a:xfrm>
            <a:off x="6877823" y="947271"/>
            <a:ext cx="548005" cy="2066518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满十向前进一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72" name="文本框 10271"/>
          <p:cNvSpPr txBox="1"/>
          <p:nvPr/>
        </p:nvSpPr>
        <p:spPr>
          <a:xfrm>
            <a:off x="3886518" y="4536758"/>
            <a:ext cx="936625" cy="6413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endParaRPr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73" name="文本框 10272"/>
          <p:cNvSpPr txBox="1"/>
          <p:nvPr/>
        </p:nvSpPr>
        <p:spPr>
          <a:xfrm>
            <a:off x="4030980" y="4608195"/>
            <a:ext cx="1008063" cy="6413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ct val="50000"/>
              </a:spcBef>
            </a:pPr>
            <a:endParaRPr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82" name="椭圆 10281"/>
          <p:cNvSpPr/>
          <p:nvPr/>
        </p:nvSpPr>
        <p:spPr>
          <a:xfrm>
            <a:off x="6148943" y="1077312"/>
            <a:ext cx="416929" cy="156479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83" name="椭圆 10282"/>
          <p:cNvSpPr/>
          <p:nvPr/>
        </p:nvSpPr>
        <p:spPr>
          <a:xfrm>
            <a:off x="6152435" y="1297974"/>
            <a:ext cx="416930" cy="156479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84" name="左大括号 10283"/>
          <p:cNvSpPr/>
          <p:nvPr/>
        </p:nvSpPr>
        <p:spPr>
          <a:xfrm flipH="1">
            <a:off x="6574990" y="656942"/>
            <a:ext cx="429760" cy="2129742"/>
          </a:xfrm>
          <a:prstGeom prst="leftBrace">
            <a:avLst>
              <a:gd name="adj1" fmla="val 37611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85" name="椭圆 10284"/>
          <p:cNvSpPr/>
          <p:nvPr/>
        </p:nvSpPr>
        <p:spPr>
          <a:xfrm>
            <a:off x="5557840" y="2487015"/>
            <a:ext cx="416930" cy="148425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92" name="椭圆 10291"/>
          <p:cNvSpPr/>
          <p:nvPr/>
        </p:nvSpPr>
        <p:spPr>
          <a:xfrm>
            <a:off x="5554348" y="2042081"/>
            <a:ext cx="416929" cy="156479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algn="ctr"/>
            <a:endParaRPr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1587183" y="844233"/>
            <a:ext cx="30257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271+31=_____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437198" y="1485900"/>
            <a:ext cx="460851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想一想：竖式应该怎样计算？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1949133" y="2015808"/>
            <a:ext cx="15843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2   7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9"/>
          <p:cNvSpPr txBox="1"/>
          <p:nvPr/>
        </p:nvSpPr>
        <p:spPr>
          <a:xfrm>
            <a:off x="1085533" y="2880995"/>
            <a:ext cx="32400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————————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1949133" y="2717483"/>
            <a:ext cx="15843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7"/>
          <p:cNvSpPr txBox="1"/>
          <p:nvPr/>
        </p:nvSpPr>
        <p:spPr>
          <a:xfrm>
            <a:off x="1301433" y="2717483"/>
            <a:ext cx="50323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2020570" y="2808923"/>
            <a:ext cx="360363" cy="3067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4"/>
          <p:cNvSpPr txBox="1"/>
          <p:nvPr/>
        </p:nvSpPr>
        <p:spPr>
          <a:xfrm>
            <a:off x="171450" y="3962400"/>
            <a:ext cx="3917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注意：十位满十向百位进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2292" name="Picture 5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7372721" y="4009548"/>
            <a:ext cx="1008064" cy="100806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" name="圆角矩形标注 35"/>
          <p:cNvSpPr/>
          <p:nvPr/>
        </p:nvSpPr>
        <p:spPr>
          <a:xfrm>
            <a:off x="4155495" y="4098290"/>
            <a:ext cx="3143250" cy="830580"/>
          </a:xfrm>
          <a:prstGeom prst="wedgeRoundRectCallout">
            <a:avLst>
              <a:gd name="adj1" fmla="val 51543"/>
              <a:gd name="adj2" fmla="val -12767"/>
              <a:gd name="adj3" fmla="val 1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相同数位要对齐，从个位开始加起。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554665" y="2300325"/>
            <a:ext cx="416930" cy="148425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164183" y="656942"/>
            <a:ext cx="416929" cy="156479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6161008" y="869032"/>
            <a:ext cx="416929" cy="156479"/>
          </a:xfrm>
          <a:prstGeom prst="ellipse">
            <a:avLst/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15"/>
          <p:cNvSpPr txBox="1"/>
          <p:nvPr/>
        </p:nvSpPr>
        <p:spPr>
          <a:xfrm>
            <a:off x="3100070" y="3169285"/>
            <a:ext cx="433388" cy="460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11"/>
          <p:cNvSpPr txBox="1"/>
          <p:nvPr/>
        </p:nvSpPr>
        <p:spPr>
          <a:xfrm>
            <a:off x="3171508" y="3169285"/>
            <a:ext cx="57626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标注 39"/>
          <p:cNvSpPr/>
          <p:nvPr/>
        </p:nvSpPr>
        <p:spPr>
          <a:xfrm>
            <a:off x="5171440" y="3235198"/>
            <a:ext cx="3556000" cy="830580"/>
          </a:xfrm>
          <a:prstGeom prst="wedgeRoundRectCallout">
            <a:avLst>
              <a:gd name="adj1" fmla="val 14946"/>
              <a:gd name="adj2" fmla="val 59204"/>
              <a:gd name="adj3" fmla="val 1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十位上正好是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，进位之后，十位上应写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“0”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1" name="TextBox 14"/>
          <p:cNvSpPr txBox="1"/>
          <p:nvPr/>
        </p:nvSpPr>
        <p:spPr>
          <a:xfrm>
            <a:off x="2525395" y="3169285"/>
            <a:ext cx="431800" cy="460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11"/>
          <p:cNvSpPr txBox="1"/>
          <p:nvPr/>
        </p:nvSpPr>
        <p:spPr>
          <a:xfrm>
            <a:off x="2554288" y="3184525"/>
            <a:ext cx="57626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1890713" y="3155950"/>
            <a:ext cx="431800" cy="460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9"/>
          <p:cNvSpPr txBox="1"/>
          <p:nvPr/>
        </p:nvSpPr>
        <p:spPr>
          <a:xfrm>
            <a:off x="1962150" y="3155950"/>
            <a:ext cx="576263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750455" y="849610"/>
            <a:ext cx="6438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0" fill="hold"/>
                                        <p:tgtEl>
                                          <p:spTgt spid="10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0" fill="hold"/>
                                        <p:tgtEl>
                                          <p:spTgt spid="10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3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2" grpId="0" bldLvl="0" animBg="1"/>
      <p:bldP spid="10253" grpId="0" bldLvl="0" animBg="1"/>
      <p:bldP spid="10254" grpId="0" bldLvl="0" animBg="1"/>
      <p:bldP spid="10255" grpId="0" bldLvl="0" animBg="1"/>
      <p:bldP spid="10257" grpId="0" bldLvl="0" animBg="1"/>
      <p:bldP spid="10260" grpId="0" bldLvl="0" animBg="1"/>
      <p:bldP spid="10261" grpId="0" bldLvl="0" animBg="1"/>
      <p:bldP spid="10262" grpId="0" bldLvl="0" animBg="1"/>
      <p:bldP spid="10267" grpId="0" bldLvl="0" animBg="1"/>
      <p:bldP spid="10268" grpId="0"/>
      <p:bldP spid="10282" grpId="0" bldLvl="0" animBg="1"/>
      <p:bldP spid="10283" grpId="0" bldLvl="0" animBg="1"/>
      <p:bldP spid="10284" grpId="0" bldLvl="0" animBg="1"/>
      <p:bldP spid="10285" grpId="0" bldLvl="0" animBg="1"/>
      <p:bldP spid="10292" grpId="0" bldLvl="0" animBg="1"/>
      <p:bldP spid="6" grpId="0"/>
      <p:bldP spid="7" grpId="0"/>
      <p:bldP spid="8" grpId="0"/>
      <p:bldP spid="9" grpId="0"/>
      <p:bldP spid="14" grpId="0"/>
      <p:bldP spid="15" grpId="0"/>
      <p:bldP spid="16" grpId="0"/>
      <p:bldP spid="17" grpId="0"/>
      <p:bldP spid="36" grpId="0" bldLvl="0" animBg="1"/>
      <p:bldP spid="34" grpId="0" bldLvl="0" animBg="1"/>
      <p:bldP spid="35" grpId="0" bldLvl="0" animBg="1"/>
      <p:bldP spid="37" grpId="0" bldLvl="0" animBg="1"/>
      <p:bldP spid="38" grpId="0" bldLvl="0" animBg="1"/>
      <p:bldP spid="39" grpId="0"/>
      <p:bldP spid="40" grpId="0" bldLvl="0" animBg="1"/>
      <p:bldP spid="41" grpId="0" bldLvl="0" animBg="1"/>
      <p:bldP spid="42" grpId="0"/>
      <p:bldP spid="43" grpId="0" bldLvl="0" animBg="1"/>
      <p:bldP spid="44" grpId="0"/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矩形 194"/>
          <p:cNvSpPr/>
          <p:nvPr/>
        </p:nvSpPr>
        <p:spPr>
          <a:xfrm>
            <a:off x="2333984" y="81297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想一想：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" name="标题 1"/>
          <p:cNvSpPr>
            <a:spLocks noGrp="1" noChangeArrowheads="1"/>
          </p:cNvSpPr>
          <p:nvPr/>
        </p:nvSpPr>
        <p:spPr bwMode="auto">
          <a:xfrm>
            <a:off x="3870160" y="890258"/>
            <a:ext cx="3459773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271+903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9"/>
          <p:cNvSpPr txBox="1"/>
          <p:nvPr/>
        </p:nvSpPr>
        <p:spPr>
          <a:xfrm>
            <a:off x="4775042" y="1965690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2 7 1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2"/>
          <p:cNvSpPr txBox="1"/>
          <p:nvPr/>
        </p:nvSpPr>
        <p:spPr>
          <a:xfrm>
            <a:off x="4377433" y="2459661"/>
            <a:ext cx="29798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+ 9 0 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4150328" y="3055795"/>
            <a:ext cx="1898310" cy="10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9"/>
          <p:cNvSpPr txBox="1"/>
          <p:nvPr/>
        </p:nvSpPr>
        <p:spPr>
          <a:xfrm>
            <a:off x="5606046" y="3022043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9"/>
          <p:cNvSpPr txBox="1"/>
          <p:nvPr/>
        </p:nvSpPr>
        <p:spPr>
          <a:xfrm>
            <a:off x="5198854" y="3012770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9"/>
          <p:cNvSpPr txBox="1"/>
          <p:nvPr/>
        </p:nvSpPr>
        <p:spPr>
          <a:xfrm>
            <a:off x="4386425" y="3012195"/>
            <a:ext cx="121362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1 1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9"/>
          <p:cNvSpPr txBox="1"/>
          <p:nvPr/>
        </p:nvSpPr>
        <p:spPr>
          <a:xfrm>
            <a:off x="5806778" y="816834"/>
            <a:ext cx="29625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1174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789639" y="2035388"/>
            <a:ext cx="407192" cy="965448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标注 3"/>
          <p:cNvSpPr/>
          <p:nvPr/>
        </p:nvSpPr>
        <p:spPr>
          <a:xfrm>
            <a:off x="6169941" y="3022043"/>
            <a:ext cx="1800200" cy="689178"/>
          </a:xfrm>
          <a:prstGeom prst="wedgeRoundRectCallout">
            <a:avLst>
              <a:gd name="adj1" fmla="val -99494"/>
              <a:gd name="adj2" fmla="val -53594"/>
              <a:gd name="adj3" fmla="val 16667"/>
            </a:avLst>
          </a:prstGeom>
          <a:ln>
            <a:solidFill>
              <a:srgbClr val="3F6E5B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百位上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，怎样写？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17347" y="1714707"/>
            <a:ext cx="3228960" cy="2074682"/>
            <a:chOff x="709292" y="1724012"/>
            <a:chExt cx="3228960" cy="207468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292" y="1724012"/>
              <a:ext cx="3228960" cy="2074682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1163034" y="2221304"/>
              <a:ext cx="2616510" cy="1126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哪一位相加满十向前一位进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35690" y="3837194"/>
            <a:ext cx="88341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用自己的话说一说：不连续进位的加法应该怎样计算？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44" grpId="0"/>
      <p:bldP spid="45" grpId="0"/>
      <p:bldP spid="46" grpId="0"/>
      <p:bldP spid="47" grpId="0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13166" y="2037573"/>
            <a:ext cx="6547809" cy="2251727"/>
            <a:chOff x="1631454" y="1851670"/>
            <a:chExt cx="6547809" cy="2251727"/>
          </a:xfrm>
        </p:grpSpPr>
        <p:sp>
          <p:nvSpPr>
            <p:cNvPr id="30" name="圆角矩形 29"/>
            <p:cNvSpPr/>
            <p:nvPr/>
          </p:nvSpPr>
          <p:spPr>
            <a:xfrm>
              <a:off x="1631454" y="1851670"/>
              <a:ext cx="5328592" cy="225172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F6E5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6252944" y="2163997"/>
              <a:ext cx="1926319" cy="1926319"/>
            </a:xfrm>
            <a:prstGeom prst="rect">
              <a:avLst/>
            </a:prstGeom>
          </p:spPr>
        </p:pic>
      </p:grpSp>
      <p:sp>
        <p:nvSpPr>
          <p:cNvPr id="28" name="矩形 27"/>
          <p:cNvSpPr/>
          <p:nvPr/>
        </p:nvSpPr>
        <p:spPr>
          <a:xfrm>
            <a:off x="1739466" y="2230874"/>
            <a:ext cx="5112568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相同数位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算起，哪一位上的数相加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就向前一位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83568" y="671013"/>
            <a:ext cx="6408712" cy="1159428"/>
            <a:chOff x="755576" y="2521364"/>
            <a:chExt cx="4755776" cy="115942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2521364"/>
              <a:ext cx="1008529" cy="833258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1764105" y="2603574"/>
              <a:ext cx="374724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三位数加三位数（不连续进位）的笔算方法：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7890" y="1132205"/>
            <a:ext cx="448246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小试牛刀：列竖式计算。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"/>
          <p:cNvSpPr txBox="1"/>
          <p:nvPr/>
        </p:nvSpPr>
        <p:spPr>
          <a:xfrm>
            <a:off x="988611" y="1933284"/>
            <a:ext cx="757237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719+252=          365+825=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9"/>
          <p:cNvSpPr txBox="1"/>
          <p:nvPr/>
        </p:nvSpPr>
        <p:spPr>
          <a:xfrm>
            <a:off x="2788811" y="1932352"/>
            <a:ext cx="83661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971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14"/>
          <p:cNvSpPr txBox="1"/>
          <p:nvPr/>
        </p:nvSpPr>
        <p:spPr>
          <a:xfrm>
            <a:off x="6389211" y="1932351"/>
            <a:ext cx="12241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1190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9"/>
          <p:cNvSpPr txBox="1"/>
          <p:nvPr/>
        </p:nvSpPr>
        <p:spPr>
          <a:xfrm>
            <a:off x="1630307" y="2639505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7 1 9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12"/>
          <p:cNvSpPr txBox="1"/>
          <p:nvPr/>
        </p:nvSpPr>
        <p:spPr>
          <a:xfrm>
            <a:off x="1005593" y="3146423"/>
            <a:ext cx="29798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 2 5 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005593" y="3729610"/>
            <a:ext cx="1898310" cy="10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9"/>
          <p:cNvSpPr txBox="1"/>
          <p:nvPr/>
        </p:nvSpPr>
        <p:spPr>
          <a:xfrm>
            <a:off x="2461311" y="3695858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54119" y="3686585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9"/>
          <p:cNvSpPr txBox="1"/>
          <p:nvPr/>
        </p:nvSpPr>
        <p:spPr>
          <a:xfrm>
            <a:off x="1616460" y="3686585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69857" y="802162"/>
            <a:ext cx="1345549" cy="1479268"/>
          </a:xfrm>
          <a:prstGeom prst="rect">
            <a:avLst/>
          </a:prstGeom>
        </p:spPr>
      </p:pic>
      <p:sp>
        <p:nvSpPr>
          <p:cNvPr id="13" name="TextBox 9"/>
          <p:cNvSpPr txBox="1"/>
          <p:nvPr/>
        </p:nvSpPr>
        <p:spPr>
          <a:xfrm>
            <a:off x="5065914" y="2639505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3 6 5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2"/>
          <p:cNvSpPr txBox="1"/>
          <p:nvPr/>
        </p:nvSpPr>
        <p:spPr>
          <a:xfrm>
            <a:off x="4466600" y="3108323"/>
            <a:ext cx="29798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 8 2 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4441200" y="3729610"/>
            <a:ext cx="1898310" cy="10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9"/>
          <p:cNvSpPr txBox="1"/>
          <p:nvPr/>
        </p:nvSpPr>
        <p:spPr>
          <a:xfrm>
            <a:off x="5896918" y="3695858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9"/>
          <p:cNvSpPr txBox="1"/>
          <p:nvPr/>
        </p:nvSpPr>
        <p:spPr>
          <a:xfrm>
            <a:off x="5489726" y="3686585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9"/>
          <p:cNvSpPr txBox="1"/>
          <p:nvPr/>
        </p:nvSpPr>
        <p:spPr>
          <a:xfrm>
            <a:off x="4665828" y="3686585"/>
            <a:ext cx="8001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1 1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47274" y="3446356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700178" y="3438810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  <p:bldP spid="11" grpId="0"/>
      <p:bldP spid="13" grpId="0"/>
      <p:bldP spid="14" grpId="0"/>
      <p:bldP spid="16" grpId="0"/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803960" y="583254"/>
            <a:ext cx="7992888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连一连。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1452032" y="1833394"/>
            <a:ext cx="73448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423  221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612  354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242  521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333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2581" y="2891173"/>
            <a:ext cx="1647167" cy="1983741"/>
          </a:xfrm>
          <a:prstGeom prst="rect">
            <a:avLst/>
          </a:prstGeom>
        </p:spPr>
      </p:pic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2028096" y="3219822"/>
            <a:ext cx="62646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833      596       854       546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460144" y="2356614"/>
            <a:ext cx="4824536" cy="100722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2460144" y="2356614"/>
            <a:ext cx="1577672" cy="100722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4194511" y="2284606"/>
            <a:ext cx="1577672" cy="100722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5982928" y="2356614"/>
            <a:ext cx="1577672" cy="100722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612140" y="743585"/>
            <a:ext cx="242824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连一连。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1389167" y="1895624"/>
            <a:ext cx="73448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236  262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655  338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451  238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91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7017" y="2486025"/>
            <a:ext cx="2592288" cy="2596282"/>
          </a:xfrm>
          <a:prstGeom prst="rect">
            <a:avLst/>
          </a:prstGeom>
        </p:spPr>
      </p:pic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1965231" y="3282052"/>
            <a:ext cx="62646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789      641       917       329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397279" y="2418844"/>
            <a:ext cx="1577672" cy="100722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974951" y="2418844"/>
            <a:ext cx="1590680" cy="100722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2469287" y="2346836"/>
            <a:ext cx="3240031" cy="100722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497735" y="2418844"/>
            <a:ext cx="12112" cy="93521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矩形 1"/>
          <p:cNvSpPr/>
          <p:nvPr/>
        </p:nvSpPr>
        <p:spPr>
          <a:xfrm>
            <a:off x="131762" y="2049144"/>
            <a:ext cx="1783715" cy="489585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3F6E5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pPr algn="ctr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636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93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3558" name="矩形 5"/>
          <p:cNvSpPr/>
          <p:nvPr/>
        </p:nvSpPr>
        <p:spPr>
          <a:xfrm>
            <a:off x="3058160" y="1997710"/>
            <a:ext cx="1786255" cy="489585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3F6E5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pPr algn="ctr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627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231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3559" name="矩形 6"/>
          <p:cNvSpPr/>
          <p:nvPr/>
        </p:nvSpPr>
        <p:spPr>
          <a:xfrm>
            <a:off x="6037580" y="1997710"/>
            <a:ext cx="1783715" cy="489585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3F6E5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pPr algn="ctr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455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126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61035" y="2042795"/>
            <a:ext cx="2400300" cy="2085975"/>
            <a:chOff x="1222" y="3147"/>
            <a:chExt cx="3780" cy="3285"/>
          </a:xfrm>
        </p:grpSpPr>
        <p:grpSp>
          <p:nvGrpSpPr>
            <p:cNvPr id="6" name="组合 5"/>
            <p:cNvGrpSpPr/>
            <p:nvPr/>
          </p:nvGrpSpPr>
          <p:grpSpPr>
            <a:xfrm>
              <a:off x="1222" y="4196"/>
              <a:ext cx="3780" cy="2237"/>
              <a:chOff x="1222" y="4196"/>
              <a:chExt cx="3780" cy="2237"/>
            </a:xfrm>
          </p:grpSpPr>
          <p:sp>
            <p:nvSpPr>
              <p:cNvPr id="11" name="Rectangle 51"/>
              <p:cNvSpPr/>
              <p:nvPr/>
            </p:nvSpPr>
            <p:spPr>
              <a:xfrm>
                <a:off x="1793" y="5551"/>
                <a:ext cx="779" cy="883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r>
                  <a:rPr lang="en-US" altLang="zh-CN" sz="3200" b="1" dirty="0"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7</a:t>
                </a: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Rectangle 51"/>
              <p:cNvSpPr/>
              <p:nvPr/>
            </p:nvSpPr>
            <p:spPr>
              <a:xfrm>
                <a:off x="2379" y="5551"/>
                <a:ext cx="777" cy="883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r>
                  <a:rPr lang="en-US" altLang="zh-CN" sz="3200" b="1" dirty="0"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2</a:t>
                </a: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" name="Rectangle 51"/>
              <p:cNvSpPr/>
              <p:nvPr/>
            </p:nvSpPr>
            <p:spPr>
              <a:xfrm>
                <a:off x="3042" y="5551"/>
                <a:ext cx="780" cy="883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r>
                  <a:rPr lang="en-US" altLang="zh-CN" sz="3200" b="1" dirty="0"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9</a:t>
                </a: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endParaRPr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1222" y="4196"/>
                <a:ext cx="3780" cy="1538"/>
                <a:chOff x="1222" y="4196"/>
                <a:chExt cx="3780" cy="1538"/>
              </a:xfrm>
            </p:grpSpPr>
            <p:grpSp>
              <p:nvGrpSpPr>
                <p:cNvPr id="8" name="Group 44"/>
                <p:cNvGrpSpPr/>
                <p:nvPr/>
              </p:nvGrpSpPr>
              <p:grpSpPr>
                <a:xfrm>
                  <a:off x="1222" y="4196"/>
                  <a:ext cx="3781" cy="1539"/>
                  <a:chOff x="669" y="2618"/>
                  <a:chExt cx="1764" cy="820"/>
                </a:xfrm>
              </p:grpSpPr>
              <p:sp>
                <p:nvSpPr>
                  <p:cNvPr id="23584" name="Rectangle 51"/>
                  <p:cNvSpPr/>
                  <p:nvPr/>
                </p:nvSpPr>
                <p:spPr>
                  <a:xfrm>
                    <a:off x="772" y="2618"/>
                    <a:ext cx="1661" cy="820"/>
                  </a:xfrm>
                  <a:prstGeom prst="rect">
                    <a:avLst/>
                  </a:prstGeom>
                  <a:noFill/>
                  <a:ln w="19050">
                    <a:noFill/>
                  </a:ln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90000"/>
                      </a:lnSpc>
                    </a:pPr>
                    <a:r>
                      <a:rPr lang="en-US" altLang="zh-CN" sz="3200" b="1" dirty="0">
                        <a:latin typeface="楷体" panose="02010609060101010101" pitchFamily="49" charset="-122"/>
                        <a:ea typeface="楷体" panose="02010609060101010101" pitchFamily="49" charset="-122"/>
                        <a:sym typeface="Times New Roman" panose="02020603050405020304" pitchFamily="18" charset="0"/>
                      </a:rPr>
                      <a:t> 6 3 6</a:t>
                    </a:r>
                    <a:endParaRPr lang="en-US" altLang="zh-CN" sz="3200" b="1" dirty="0">
                      <a:latin typeface="楷体" panose="02010609060101010101" pitchFamily="49" charset="-122"/>
                      <a:ea typeface="楷体" panose="02010609060101010101" pitchFamily="49" charset="-122"/>
                      <a:sym typeface="Times New Roman" panose="02020603050405020304" pitchFamily="18" charset="0"/>
                    </a:endParaRPr>
                  </a:p>
                  <a:p>
                    <a:pPr>
                      <a:lnSpc>
                        <a:spcPct val="90000"/>
                      </a:lnSpc>
                    </a:pPr>
                    <a:r>
                      <a:rPr lang="en-US" altLang="zh-CN" sz="3200" b="1" dirty="0">
                        <a:latin typeface="楷体" panose="02010609060101010101" pitchFamily="49" charset="-122"/>
                        <a:ea typeface="楷体" panose="02010609060101010101" pitchFamily="49" charset="-122"/>
                        <a:sym typeface="Times New Roman" panose="02020603050405020304" pitchFamily="18" charset="0"/>
                      </a:rPr>
                      <a:t>+  9 3</a:t>
                    </a:r>
                    <a:endParaRPr lang="en-US" altLang="zh-CN" sz="3200" b="1" dirty="0">
                      <a:latin typeface="楷体" panose="02010609060101010101" pitchFamily="49" charset="-122"/>
                      <a:ea typeface="楷体" panose="02010609060101010101" pitchFamily="49" charset="-122"/>
                      <a:sym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23585" name="直接连接符 25"/>
                  <p:cNvCxnSpPr/>
                  <p:nvPr/>
                </p:nvCxnSpPr>
                <p:spPr>
                  <a:xfrm>
                    <a:off x="669" y="3368"/>
                    <a:ext cx="1099" cy="0"/>
                  </a:xfrm>
                  <a:prstGeom prst="line">
                    <a:avLst/>
                  </a:prstGeom>
                  <a:ln w="254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cxnSp>
            </p:grpSp>
            <p:sp>
              <p:nvSpPr>
                <p:cNvPr id="14" name="Rectangle 51"/>
                <p:cNvSpPr/>
                <p:nvPr/>
              </p:nvSpPr>
              <p:spPr>
                <a:xfrm>
                  <a:off x="2124" y="5041"/>
                  <a:ext cx="774" cy="592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square" lIns="68580" tIns="34290" rIns="68580" bIns="34290">
                  <a:spAutoFit/>
                </a:bodyPr>
                <a:lstStyle/>
                <a:p>
                  <a:r>
                    <a:rPr lang="en-US" altLang="zh-CN" sz="20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Times New Roman" panose="02020603050405020304" pitchFamily="18" charset="0"/>
                    </a:rPr>
                    <a:t>1</a:t>
                  </a:r>
                  <a:endPara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5" name="Rectangle 51"/>
            <p:cNvSpPr/>
            <p:nvPr/>
          </p:nvSpPr>
          <p:spPr>
            <a:xfrm>
              <a:off x="2980" y="3147"/>
              <a:ext cx="2013" cy="883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Times New Roman" panose="02020603050405020304" pitchFamily="18" charset="0"/>
                </a:rPr>
                <a:t>＝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Times New Roman" panose="02020603050405020304" pitchFamily="18" charset="0"/>
                </a:rPr>
                <a:t>729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38475" y="2042795"/>
            <a:ext cx="3158490" cy="2162810"/>
            <a:chOff x="4966" y="3147"/>
            <a:chExt cx="4974" cy="3406"/>
          </a:xfrm>
        </p:grpSpPr>
        <p:grpSp>
          <p:nvGrpSpPr>
            <p:cNvPr id="10" name="组合 9"/>
            <p:cNvGrpSpPr/>
            <p:nvPr/>
          </p:nvGrpSpPr>
          <p:grpSpPr>
            <a:xfrm>
              <a:off x="4966" y="4209"/>
              <a:ext cx="3168" cy="2344"/>
              <a:chOff x="4966" y="4209"/>
              <a:chExt cx="3168" cy="2344"/>
            </a:xfrm>
          </p:grpSpPr>
          <p:grpSp>
            <p:nvGrpSpPr>
              <p:cNvPr id="16" name="Group 45"/>
              <p:cNvGrpSpPr/>
              <p:nvPr/>
            </p:nvGrpSpPr>
            <p:grpSpPr>
              <a:xfrm>
                <a:off x="4966" y="4209"/>
                <a:ext cx="3168" cy="1539"/>
                <a:chOff x="2344" y="2618"/>
                <a:chExt cx="1690" cy="820"/>
              </a:xfrm>
            </p:grpSpPr>
            <p:sp>
              <p:nvSpPr>
                <p:cNvPr id="23582" name="Rectangle 51"/>
                <p:cNvSpPr/>
                <p:nvPr/>
              </p:nvSpPr>
              <p:spPr>
                <a:xfrm>
                  <a:off x="2344" y="2618"/>
                  <a:ext cx="1690" cy="820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90000"/>
                    </a:lnSpc>
                  </a:pPr>
                  <a:r>
                    <a:rPr lang="en-US" altLang="zh-CN" sz="3200" b="1" dirty="0">
                      <a:latin typeface="楷体" panose="02010609060101010101" pitchFamily="49" charset="-122"/>
                      <a:ea typeface="楷体" panose="02010609060101010101" pitchFamily="49" charset="-122"/>
                      <a:sym typeface="Times New Roman" panose="02020603050405020304" pitchFamily="18" charset="0"/>
                    </a:rPr>
                    <a:t>   6 2 7</a:t>
                  </a:r>
                  <a:endParaRPr lang="en-US" altLang="zh-CN" sz="3200" b="1" dirty="0"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endParaRPr>
                </a:p>
                <a:p>
                  <a:pPr>
                    <a:lnSpc>
                      <a:spcPct val="90000"/>
                    </a:lnSpc>
                  </a:pPr>
                  <a:r>
                    <a:rPr lang="en-US" altLang="zh-CN" sz="3200" b="1" dirty="0">
                      <a:latin typeface="楷体" panose="02010609060101010101" pitchFamily="49" charset="-122"/>
                      <a:ea typeface="楷体" panose="02010609060101010101" pitchFamily="49" charset="-122"/>
                      <a:sym typeface="Times New Roman" panose="02020603050405020304" pitchFamily="18" charset="0"/>
                    </a:rPr>
                    <a:t>  +2 3 1</a:t>
                  </a:r>
                  <a:endParaRPr lang="en-US" altLang="zh-CN" sz="3200" b="1" dirty="0"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endParaRPr>
                </a:p>
              </p:txBody>
            </p:sp>
            <p:cxnSp>
              <p:nvCxnSpPr>
                <p:cNvPr id="23583" name="直接连接符 33"/>
                <p:cNvCxnSpPr/>
                <p:nvPr/>
              </p:nvCxnSpPr>
              <p:spPr>
                <a:xfrm>
                  <a:off x="2678" y="3431"/>
                  <a:ext cx="1099" cy="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19" name="Rectangle 51"/>
              <p:cNvSpPr/>
              <p:nvPr/>
            </p:nvSpPr>
            <p:spPr>
              <a:xfrm>
                <a:off x="5971" y="5670"/>
                <a:ext cx="680" cy="883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68580" tIns="34290" rIns="68580" bIns="34290">
                <a:spAutoFit/>
              </a:bodyPr>
              <a:lstStyle/>
              <a:p>
                <a:r>
                  <a:rPr lang="en-US" altLang="zh-CN" sz="3200" b="1" dirty="0"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8</a:t>
                </a: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0" name="Rectangle 51"/>
              <p:cNvSpPr/>
              <p:nvPr/>
            </p:nvSpPr>
            <p:spPr>
              <a:xfrm>
                <a:off x="6609" y="5670"/>
                <a:ext cx="680" cy="883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68580" tIns="34290" rIns="68580" bIns="34290">
                <a:spAutoFit/>
              </a:bodyPr>
              <a:lstStyle/>
              <a:p>
                <a:r>
                  <a:rPr lang="en-US" altLang="zh-CN" sz="3200" b="1" dirty="0"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5</a:t>
                </a: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1" name="Rectangle 51"/>
              <p:cNvSpPr/>
              <p:nvPr/>
            </p:nvSpPr>
            <p:spPr>
              <a:xfrm>
                <a:off x="7257" y="5670"/>
                <a:ext cx="680" cy="883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68580" tIns="34290" rIns="68580" bIns="34290">
                <a:spAutoFit/>
              </a:bodyPr>
              <a:lstStyle/>
              <a:p>
                <a:r>
                  <a:rPr lang="en-US" altLang="zh-CN" sz="3200" b="1" dirty="0"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8</a:t>
                </a: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22" name="Rectangle 51"/>
            <p:cNvSpPr/>
            <p:nvPr/>
          </p:nvSpPr>
          <p:spPr>
            <a:xfrm>
              <a:off x="7688" y="3147"/>
              <a:ext cx="2252" cy="883"/>
            </a:xfrm>
            <a:prstGeom prst="rect">
              <a:avLst/>
            </a:prstGeom>
            <a:noFill/>
            <a:ln w="19050">
              <a:noFill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Times New Roman" panose="02020603050405020304" pitchFamily="18" charset="0"/>
                </a:rPr>
                <a:t>＝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Times New Roman" panose="02020603050405020304" pitchFamily="18" charset="0"/>
                </a:rPr>
                <a:t>858 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031865" y="2013585"/>
            <a:ext cx="3134995" cy="2190750"/>
            <a:chOff x="9680" y="3101"/>
            <a:chExt cx="4937" cy="3450"/>
          </a:xfrm>
        </p:grpSpPr>
        <p:grpSp>
          <p:nvGrpSpPr>
            <p:cNvPr id="23" name="Group 46"/>
            <p:cNvGrpSpPr/>
            <p:nvPr/>
          </p:nvGrpSpPr>
          <p:grpSpPr>
            <a:xfrm>
              <a:off x="9680" y="4196"/>
              <a:ext cx="3167" cy="1695"/>
              <a:chOff x="3778" y="2618"/>
              <a:chExt cx="1690" cy="903"/>
            </a:xfrm>
          </p:grpSpPr>
          <p:sp>
            <p:nvSpPr>
              <p:cNvPr id="23580" name="Rectangle 51"/>
              <p:cNvSpPr/>
              <p:nvPr/>
            </p:nvSpPr>
            <p:spPr>
              <a:xfrm>
                <a:off x="3778" y="2618"/>
                <a:ext cx="1690" cy="903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 b="1" dirty="0"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   4 5 5</a:t>
                </a: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endParaRPr>
              </a:p>
              <a:p>
                <a:r>
                  <a:rPr lang="en-US" altLang="zh-CN" sz="3200" b="1" dirty="0"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  +1 2 6</a:t>
                </a:r>
                <a:endPara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endParaRPr>
              </a:p>
            </p:txBody>
          </p:sp>
          <p:cxnSp>
            <p:nvCxnSpPr>
              <p:cNvPr id="23581" name="直接连接符 40"/>
              <p:cNvCxnSpPr/>
              <p:nvPr/>
            </p:nvCxnSpPr>
            <p:spPr>
              <a:xfrm>
                <a:off x="4251" y="3431"/>
                <a:ext cx="1099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cxnSp>
        </p:grpSp>
        <p:grpSp>
          <p:nvGrpSpPr>
            <p:cNvPr id="24" name="组合 23"/>
            <p:cNvGrpSpPr/>
            <p:nvPr/>
          </p:nvGrpSpPr>
          <p:grpSpPr>
            <a:xfrm>
              <a:off x="10653" y="3101"/>
              <a:ext cx="3965" cy="3451"/>
              <a:chOff x="10653" y="3101"/>
              <a:chExt cx="3965" cy="3451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10653" y="5230"/>
                <a:ext cx="2025" cy="1322"/>
                <a:chOff x="10653" y="5230"/>
                <a:chExt cx="2025" cy="1322"/>
              </a:xfrm>
            </p:grpSpPr>
            <p:sp>
              <p:nvSpPr>
                <p:cNvPr id="26" name="Rectangle 51"/>
                <p:cNvSpPr/>
                <p:nvPr/>
              </p:nvSpPr>
              <p:spPr>
                <a:xfrm>
                  <a:off x="10653" y="5670"/>
                  <a:ext cx="680" cy="883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lIns="68580" tIns="34290" rIns="68580" bIns="34290">
                  <a:spAutoFit/>
                </a:bodyPr>
                <a:lstStyle/>
                <a:p>
                  <a:r>
                    <a:rPr lang="en-US" altLang="zh-CN" sz="3200" b="1" dirty="0">
                      <a:latin typeface="楷体" panose="02010609060101010101" pitchFamily="49" charset="-122"/>
                      <a:ea typeface="楷体" panose="02010609060101010101" pitchFamily="49" charset="-122"/>
                      <a:sym typeface="Times New Roman" panose="02020603050405020304" pitchFamily="18" charset="0"/>
                    </a:rPr>
                    <a:t>5</a:t>
                  </a:r>
                  <a:endParaRPr lang="en-US" altLang="zh-CN" sz="3200" b="1" dirty="0"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7" name="Rectangle 51"/>
                <p:cNvSpPr/>
                <p:nvPr/>
              </p:nvSpPr>
              <p:spPr>
                <a:xfrm>
                  <a:off x="11326" y="5670"/>
                  <a:ext cx="683" cy="883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lIns="68580" tIns="34290" rIns="68580" bIns="34290">
                  <a:spAutoFit/>
                </a:bodyPr>
                <a:lstStyle/>
                <a:p>
                  <a:r>
                    <a:rPr lang="en-US" altLang="zh-CN" sz="3200" b="1" dirty="0">
                      <a:latin typeface="楷体" panose="02010609060101010101" pitchFamily="49" charset="-122"/>
                      <a:ea typeface="楷体" panose="02010609060101010101" pitchFamily="49" charset="-122"/>
                      <a:sym typeface="Times New Roman" panose="02020603050405020304" pitchFamily="18" charset="0"/>
                    </a:rPr>
                    <a:t>8</a:t>
                  </a:r>
                  <a:endParaRPr lang="en-US" altLang="zh-CN" sz="3200" b="1" dirty="0"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8" name="Rectangle 51"/>
                <p:cNvSpPr/>
                <p:nvPr/>
              </p:nvSpPr>
              <p:spPr>
                <a:xfrm>
                  <a:off x="11998" y="5670"/>
                  <a:ext cx="680" cy="883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lIns="68580" tIns="34290" rIns="68580" bIns="34290">
                  <a:spAutoFit/>
                </a:bodyPr>
                <a:lstStyle/>
                <a:p>
                  <a:r>
                    <a:rPr lang="en-US" altLang="zh-CN" sz="3200" b="1" dirty="0">
                      <a:latin typeface="楷体" panose="02010609060101010101" pitchFamily="49" charset="-122"/>
                      <a:ea typeface="楷体" panose="02010609060101010101" pitchFamily="49" charset="-122"/>
                      <a:sym typeface="Times New Roman" panose="02020603050405020304" pitchFamily="18" charset="0"/>
                    </a:rPr>
                    <a:t>1</a:t>
                  </a:r>
                  <a:endParaRPr lang="en-US" altLang="zh-CN" sz="3200" b="1" dirty="0"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9" name="Rectangle 51"/>
                <p:cNvSpPr/>
                <p:nvPr/>
              </p:nvSpPr>
              <p:spPr>
                <a:xfrm>
                  <a:off x="11685" y="5230"/>
                  <a:ext cx="680" cy="592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lIns="68580" tIns="34290" rIns="68580" bIns="34290">
                  <a:spAutoFit/>
                </a:bodyPr>
                <a:lstStyle/>
                <a:p>
                  <a:r>
                    <a:rPr lang="en-US" altLang="zh-CN" sz="20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Times New Roman" panose="02020603050405020304" pitchFamily="18" charset="0"/>
                    </a:rPr>
                    <a:t>1</a:t>
                  </a:r>
                  <a:endPara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0" name="Rectangle 51"/>
              <p:cNvSpPr/>
              <p:nvPr/>
            </p:nvSpPr>
            <p:spPr>
              <a:xfrm>
                <a:off x="12476" y="3101"/>
                <a:ext cx="2142" cy="883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68580" tIns="34290" rIns="68580" bIns="34290">
                <a:spAutoFit/>
              </a:bodyPr>
              <a:lstStyle/>
              <a:p>
                <a:r>
                  <a:rPr lang="zh-CN" altLang="en-US" sz="32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Times New Roman" panose="02020603050405020304" pitchFamily="18" charset="0"/>
                  </a:rPr>
                  <a:t>＝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Times New Roman" panose="02020603050405020304" pitchFamily="18" charset="0"/>
                  </a:rPr>
                  <a:t>581</a:t>
                </a:r>
                <a:endPara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Times New Roman" panose="02020603050405020304" pitchFamily="18" charset="0"/>
                </a:endParaRPr>
              </a:p>
            </p:txBody>
          </p:sp>
        </p:grpSp>
      </p:grpSp>
      <p:sp>
        <p:nvSpPr>
          <p:cNvPr id="23577" name="Text Box 6"/>
          <p:cNvSpPr txBox="1"/>
          <p:nvPr/>
        </p:nvSpPr>
        <p:spPr>
          <a:xfrm>
            <a:off x="548891" y="672149"/>
            <a:ext cx="3581400" cy="560705"/>
          </a:xfrm>
          <a:prstGeom prst="rect">
            <a:avLst/>
          </a:prstGeom>
          <a:noFill/>
          <a:ln w="19050">
            <a:noFill/>
          </a:ln>
        </p:spPr>
        <p:txBody>
          <a:bodyPr lIns="68580" tIns="34290" rIns="68580" bIns="34290">
            <a:spAutoFit/>
          </a:bodyPr>
          <a:lstStyle/>
          <a:p>
            <a:pPr defTabSz="457200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夺红旗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2652" y="1306194"/>
            <a:ext cx="800100" cy="74295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4600" y="1254760"/>
            <a:ext cx="800100" cy="74295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0680" y="1254760"/>
            <a:ext cx="8001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/>
          <p:nvPr/>
        </p:nvSpPr>
        <p:spPr>
          <a:xfrm>
            <a:off x="412750" y="744220"/>
            <a:ext cx="8151495" cy="5111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266700" indent="-266700" eaLnBrk="1" latinLnBrk="1" hangingPunct="1">
              <a:lnSpc>
                <a:spcPct val="90000"/>
              </a:lnSpc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下面的计算正确吗？把错误的改正过来。</a:t>
            </a:r>
            <a:endParaRPr lang="zh-CN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3" name="表格 -1"/>
          <p:cNvGraphicFramePr>
            <a:graphicFrameLocks noGrp="1"/>
          </p:cNvGraphicFramePr>
          <p:nvPr/>
        </p:nvGraphicFramePr>
        <p:xfrm>
          <a:off x="950595" y="1788160"/>
          <a:ext cx="2448560" cy="1631951"/>
        </p:xfrm>
        <a:graphic>
          <a:graphicData uri="http://schemas.openxmlformats.org/drawingml/2006/table">
            <a:tbl>
              <a:tblPr/>
              <a:tblGrid>
                <a:gridCol w="1119505"/>
                <a:gridCol w="490855"/>
                <a:gridCol w="504825"/>
                <a:gridCol w="333375"/>
              </a:tblGrid>
              <a:tr h="81343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/>
                        </a:rPr>
                        <a:t>  3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/>
                      </a:endParaRPr>
                    </a:p>
                  </a:txBody>
                  <a:tcPr marL="0" marR="0" marT="0" marB="1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/>
                        </a:rPr>
                        <a:t>7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/>
                      </a:endParaRPr>
                    </a:p>
                  </a:txBody>
                  <a:tcPr marL="0" marR="0" marT="0" marB="1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/>
                        </a:rPr>
                        <a:t>3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/>
                      </a:endParaRPr>
                    </a:p>
                  </a:txBody>
                  <a:tcPr marL="0" marR="0" marT="0" marB="1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/>
                        </a:rPr>
                        <a:t> </a:t>
                      </a:r>
                      <a:endParaRPr kumimoji="0" lang="en-US" altLang="zh-CN" sz="2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/>
                      </a:endParaRPr>
                    </a:p>
                  </a:txBody>
                  <a:tcPr marL="0" marR="0" marT="0" marB="1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83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Times New Roman" panose="02020603050405020304"/>
                        </a:rPr>
                        <a:t>＋</a:t>
                      </a: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Times New Roman" panose="02020603050405020304"/>
                        </a:rPr>
                        <a:t>2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Times New Roman" panose="02020603050405020304"/>
                      </a:endParaRPr>
                    </a:p>
                  </a:txBody>
                  <a:tcPr marL="0" marR="0" marT="0" marB="1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/>
                        </a:rPr>
                        <a:t>5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/>
                      </a:endParaRPr>
                    </a:p>
                  </a:txBody>
                  <a:tcPr marL="0" marR="0" marT="0" marB="1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/>
                        </a:rPr>
                        <a:t>4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/>
                      </a:endParaRPr>
                    </a:p>
                  </a:txBody>
                  <a:tcPr marL="0" marR="0" marT="0" marB="1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/>
                        </a:rPr>
                        <a:t> 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/>
                      </a:endParaRPr>
                    </a:p>
                  </a:txBody>
                  <a:tcPr marL="0" marR="0" marT="0" marB="1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49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/>
                        </a:rPr>
                        <a:t>  5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/>
                      </a:endParaRPr>
                    </a:p>
                  </a:txBody>
                  <a:tcPr marL="0" marR="0" marT="0" marB="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/>
                        </a:rPr>
                        <a:t>2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/>
                      </a:endParaRPr>
                    </a:p>
                  </a:txBody>
                  <a:tcPr marL="0" marR="0" marT="0" marB="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/>
                        </a:rPr>
                        <a:t>7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/>
                      </a:endParaRPr>
                    </a:p>
                  </a:txBody>
                  <a:tcPr marL="0" marR="0" marT="0" marB="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/>
                        </a:rPr>
                        <a:t> 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/>
                      </a:endParaRPr>
                    </a:p>
                  </a:txBody>
                  <a:tcPr marL="0" marR="0" marT="0" marB="1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593" name="Rectangle 8"/>
          <p:cNvSpPr/>
          <p:nvPr/>
        </p:nvSpPr>
        <p:spPr>
          <a:xfrm>
            <a:off x="548958" y="1263015"/>
            <a:ext cx="890587" cy="8070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marL="266700" indent="-266700" algn="just" eaLnBrk="1" latin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(1) </a:t>
            </a:r>
            <a:r>
              <a:rPr lang="en-US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</a:t>
            </a:r>
            <a:endParaRPr lang="zh-CN" altLang="en-US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4599" name="矩形 18"/>
          <p:cNvSpPr/>
          <p:nvPr/>
        </p:nvSpPr>
        <p:spPr>
          <a:xfrm>
            <a:off x="3729355" y="2368868"/>
            <a:ext cx="1640205" cy="46863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    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 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5" name="表格 -1"/>
          <p:cNvGraphicFramePr>
            <a:graphicFrameLocks noGrp="1"/>
          </p:cNvGraphicFramePr>
          <p:nvPr/>
        </p:nvGraphicFramePr>
        <p:xfrm>
          <a:off x="5082540" y="1688465"/>
          <a:ext cx="2448560" cy="1631951"/>
        </p:xfrm>
        <a:graphic>
          <a:graphicData uri="http://schemas.openxmlformats.org/drawingml/2006/table">
            <a:tbl>
              <a:tblPr/>
              <a:tblGrid>
                <a:gridCol w="1119505"/>
                <a:gridCol w="490855"/>
                <a:gridCol w="504825"/>
                <a:gridCol w="333375"/>
              </a:tblGrid>
              <a:tr h="81343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/>
                        </a:rPr>
                        <a:t>  3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/>
                      </a:endParaRPr>
                    </a:p>
                  </a:txBody>
                  <a:tcPr marL="0" marR="0" marT="0" marB="1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/>
                        </a:rPr>
                        <a:t>7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/>
                      </a:endParaRPr>
                    </a:p>
                  </a:txBody>
                  <a:tcPr marL="0" marR="0" marT="0" marB="1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/>
                        </a:rPr>
                        <a:t>3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/>
                      </a:endParaRPr>
                    </a:p>
                  </a:txBody>
                  <a:tcPr marL="0" marR="0" marT="0" marB="1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/>
                        </a:rPr>
                        <a:t> </a:t>
                      </a:r>
                      <a:endParaRPr kumimoji="0" lang="en-US" altLang="zh-CN" sz="2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/>
                      </a:endParaRPr>
                    </a:p>
                  </a:txBody>
                  <a:tcPr marL="0" marR="0" marT="0" marB="1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83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Times New Roman" panose="02020603050405020304"/>
                        </a:rPr>
                        <a:t>＋</a:t>
                      </a: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Times New Roman" panose="02020603050405020304"/>
                        </a:rPr>
                        <a:t>2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Times New Roman" panose="02020603050405020304"/>
                      </a:endParaRPr>
                    </a:p>
                  </a:txBody>
                  <a:tcPr marL="0" marR="0" marT="0" marB="1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/>
                        </a:rPr>
                        <a:t>5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/>
                      </a:endParaRPr>
                    </a:p>
                  </a:txBody>
                  <a:tcPr marL="0" marR="0" marT="0" marB="1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/>
                        </a:rPr>
                        <a:t>4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/>
                      </a:endParaRPr>
                    </a:p>
                  </a:txBody>
                  <a:tcPr marL="0" marR="0" marT="0" marB="1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/>
                        </a:rPr>
                        <a:t> 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/>
                      </a:endParaRPr>
                    </a:p>
                  </a:txBody>
                  <a:tcPr marL="0" marR="0" marT="0" marB="1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49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/>
                        </a:rPr>
                        <a:t>  6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/>
                      </a:endParaRPr>
                    </a:p>
                  </a:txBody>
                  <a:tcPr marL="0" marR="0" marT="0" marB="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/>
                        </a:rPr>
                        <a:t>2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/>
                      </a:endParaRPr>
                    </a:p>
                  </a:txBody>
                  <a:tcPr marL="0" marR="0" marT="0" marB="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/>
                        </a:rPr>
                        <a:t>7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/>
                      </a:endParaRPr>
                    </a:p>
                  </a:txBody>
                  <a:tcPr marL="0" marR="0" marT="0" marB="1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/>
                        </a:rPr>
                        <a:t> </a:t>
                      </a: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/>
                      </a:endParaRPr>
                    </a:p>
                  </a:txBody>
                  <a:tcPr marL="0" marR="0" marT="0" marB="1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5929630" y="2479040"/>
            <a:ext cx="298450" cy="37592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919220" y="2299335"/>
            <a:ext cx="591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591310" y="3320415"/>
            <a:ext cx="7120255" cy="1337310"/>
            <a:chOff x="2701" y="5215"/>
            <a:chExt cx="11213" cy="2106"/>
          </a:xfrm>
        </p:grpSpPr>
        <p:sp>
          <p:nvSpPr>
            <p:cNvPr id="22" name="AutoShape 27"/>
            <p:cNvSpPr>
              <a:spLocks noChangeArrowheads="1"/>
            </p:cNvSpPr>
            <p:nvPr/>
          </p:nvSpPr>
          <p:spPr bwMode="auto">
            <a:xfrm>
              <a:off x="2701" y="5615"/>
              <a:ext cx="9453" cy="1706"/>
            </a:xfrm>
            <a:prstGeom prst="wedgeRoundRectCallout">
              <a:avLst>
                <a:gd name="adj1" fmla="val 52271"/>
                <a:gd name="adj2" fmla="val -18143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F6E5B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algn="l" defTabSz="685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Times New Roman" panose="02020603050405020304"/>
                </a:rPr>
                <a:t>十位满十向百位进“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Times New Roman" panose="02020603050405020304"/>
                </a:rPr>
                <a:t>1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Times New Roman" panose="02020603050405020304"/>
                </a:rPr>
                <a:t>”，别忘记百位加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Times New Roman" panose="02020603050405020304"/>
                </a:rPr>
                <a:t>1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Times New Roman" panose="02020603050405020304"/>
                </a:rPr>
                <a:t>。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2282" y="5215"/>
              <a:ext cx="1632" cy="200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16" name="Rectangle 8"/>
          <p:cNvSpPr/>
          <p:nvPr/>
        </p:nvSpPr>
        <p:spPr>
          <a:xfrm>
            <a:off x="518160" y="739775"/>
            <a:ext cx="713105" cy="8070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266700" indent="-266700" algn="just" eaLnBrk="1" latin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(2)</a:t>
            </a:r>
            <a:r>
              <a:rPr lang="en-US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</a:t>
            </a:r>
            <a:endParaRPr lang="zh-CN" altLang="en-US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10080" y="1322070"/>
            <a:ext cx="1838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4 1 5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0"/>
          <p:cNvSpPr txBox="1"/>
          <p:nvPr/>
        </p:nvSpPr>
        <p:spPr>
          <a:xfrm>
            <a:off x="1565910" y="1921510"/>
            <a:ext cx="276225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+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34845" y="1871980"/>
            <a:ext cx="889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6 2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533525" y="2455545"/>
            <a:ext cx="167830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565910" y="2540635"/>
            <a:ext cx="1804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1 0 3 5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949700" y="1870075"/>
            <a:ext cx="1062355" cy="583565"/>
            <a:chOff x="6068" y="3612"/>
            <a:chExt cx="1673" cy="919"/>
          </a:xfrm>
        </p:grpSpPr>
        <p:sp>
          <p:nvSpPr>
            <p:cNvPr id="24599" name="矩形 18"/>
            <p:cNvSpPr/>
            <p:nvPr/>
          </p:nvSpPr>
          <p:spPr>
            <a:xfrm>
              <a:off x="6068" y="3717"/>
              <a:ext cx="1485" cy="7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8580" tIns="34290" rIns="68580" bIns="34290">
              <a:spAutoFit/>
            </a:bodyPr>
            <a:lstStyle/>
            <a:p>
              <a:pPr eaLnBrk="1" hangingPunct="1"/>
              <a:r>
                <a:rPr lang="en-US" altLang="zh-CN" sz="26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(    </a:t>
              </a: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   </a:t>
              </a:r>
              <a:r>
                <a:rPr lang="en-US" altLang="zh-CN" sz="26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)</a:t>
              </a:r>
              <a:endPara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810" y="3612"/>
              <a:ext cx="931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54955" y="1295400"/>
            <a:ext cx="2215515" cy="1802130"/>
            <a:chOff x="1911" y="2831"/>
            <a:chExt cx="3489" cy="2838"/>
          </a:xfrm>
        </p:grpSpPr>
        <p:sp>
          <p:nvSpPr>
            <p:cNvPr id="16" name="文本框 15"/>
            <p:cNvSpPr txBox="1"/>
            <p:nvPr/>
          </p:nvSpPr>
          <p:spPr>
            <a:xfrm>
              <a:off x="2504" y="2831"/>
              <a:ext cx="289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4 1 5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文本框 10"/>
            <p:cNvSpPr txBox="1"/>
            <p:nvPr/>
          </p:nvSpPr>
          <p:spPr>
            <a:xfrm>
              <a:off x="1962" y="3775"/>
              <a:ext cx="435" cy="88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lstStyle/>
            <a:p>
              <a:pPr eaLnBrk="1" hangingPunct="1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+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138" y="3697"/>
              <a:ext cx="14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6 2</a:t>
              </a:r>
              <a:endPara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911" y="4616"/>
              <a:ext cx="264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2200" y="4750"/>
              <a:ext cx="284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4 7 7</a:t>
              </a:r>
              <a:endPara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928110" y="3286125"/>
            <a:ext cx="4572635" cy="1158240"/>
            <a:chOff x="6158" y="5329"/>
            <a:chExt cx="7201" cy="1824"/>
          </a:xfrm>
        </p:grpSpPr>
        <p:sp>
          <p:nvSpPr>
            <p:cNvPr id="26" name="AutoShape 27"/>
            <p:cNvSpPr>
              <a:spLocks noChangeArrowheads="1"/>
            </p:cNvSpPr>
            <p:nvPr/>
          </p:nvSpPr>
          <p:spPr bwMode="auto">
            <a:xfrm>
              <a:off x="6158" y="5641"/>
              <a:ext cx="5377" cy="1200"/>
            </a:xfrm>
            <a:prstGeom prst="wedgeRoundRectCallout">
              <a:avLst>
                <a:gd name="adj1" fmla="val 52868"/>
                <a:gd name="adj2" fmla="val -18046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F6E5B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algn="l" defTabSz="6858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/>
                </a:rPr>
                <a:t>相同数位要对齐。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11535" y="5329"/>
              <a:ext cx="1824" cy="182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552429" y="675778"/>
            <a:ext cx="8121787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一个电热水壶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126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元，一台洗衣机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751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元，买一个电热水壶和一台洗衣机一共多少钱？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567496" y="2394795"/>
            <a:ext cx="18373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751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11047" y="2414667"/>
            <a:ext cx="24529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877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02956" y="3147814"/>
            <a:ext cx="58038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答：买一个电热水壶和一台洗衣机一共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877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47190" y="3964940"/>
            <a:ext cx="584962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湿地与森林、海洋并称全球三大生态系统。而且湿地有着"地球之肾"的美誉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lum bright="6000" contrast="6000"/>
          </a:blip>
          <a:stretch>
            <a:fillRect/>
          </a:stretch>
        </p:blipFill>
        <p:spPr>
          <a:xfrm>
            <a:off x="434975" y="946150"/>
            <a:ext cx="3409950" cy="25387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0855" y="960755"/>
            <a:ext cx="4192905" cy="25241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lum bright="12000" contrast="6000"/>
          </a:blip>
          <a:stretch>
            <a:fillRect/>
          </a:stretch>
        </p:blipFill>
        <p:spPr>
          <a:xfrm>
            <a:off x="1503680" y="776448"/>
            <a:ext cx="5870575" cy="31851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960495" y="204470"/>
            <a:ext cx="956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湿地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369116" y="699542"/>
            <a:ext cx="8405768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一架遥控飞机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119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元，一辆汽车模型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78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元，买一架遥控飞机和一辆汽车模型一共要花多少钱？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647861" y="2663472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119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60026" y="2663472"/>
            <a:ext cx="24529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197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47861" y="3579862"/>
            <a:ext cx="4100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答：一共要花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197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376143" y="80304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09638" y="1570355"/>
            <a:ext cx="3510280" cy="282575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三位数加三位数（不进位）的笔算方法：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相同数位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算起。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22"/>
          <p:cNvGrpSpPr/>
          <p:nvPr/>
        </p:nvGrpSpPr>
        <p:grpSpPr>
          <a:xfrm>
            <a:off x="6677025" y="2637790"/>
            <a:ext cx="1225551" cy="895985"/>
            <a:chOff x="2428815" y="3160872"/>
            <a:chExt cx="1281614" cy="893822"/>
          </a:xfrm>
        </p:grpSpPr>
        <p:sp>
          <p:nvSpPr>
            <p:cNvPr id="11" name="圆角矩形 10"/>
            <p:cNvSpPr/>
            <p:nvPr/>
          </p:nvSpPr>
          <p:spPr>
            <a:xfrm>
              <a:off x="2428815" y="3160872"/>
              <a:ext cx="517294" cy="893822"/>
            </a:xfrm>
            <a:prstGeom prst="round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cxnSp>
          <p:nvCxnSpPr>
            <p:cNvPr id="12" name="直接箭头连接符 11"/>
            <p:cNvCxnSpPr>
              <a:endCxn id="13" idx="1"/>
            </p:cNvCxnSpPr>
            <p:nvPr/>
          </p:nvCxnSpPr>
          <p:spPr>
            <a:xfrm flipV="1">
              <a:off x="2946109" y="3390821"/>
              <a:ext cx="764320" cy="229315"/>
            </a:xfrm>
            <a:prstGeom prst="straightConnector1">
              <a:avLst/>
            </a:prstGeom>
            <a:ln w="381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7902575" y="2435225"/>
            <a:ext cx="871220" cy="86550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先加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5"/>
          <p:cNvSpPr txBox="1"/>
          <p:nvPr/>
        </p:nvSpPr>
        <p:spPr>
          <a:xfrm>
            <a:off x="5526088" y="2637473"/>
            <a:ext cx="15843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2   7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6"/>
          <p:cNvSpPr txBox="1"/>
          <p:nvPr/>
        </p:nvSpPr>
        <p:spPr>
          <a:xfrm>
            <a:off x="5526088" y="3170873"/>
            <a:ext cx="15843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1   2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4662488" y="3334385"/>
            <a:ext cx="32400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————————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7"/>
          <p:cNvSpPr txBox="1"/>
          <p:nvPr/>
        </p:nvSpPr>
        <p:spPr>
          <a:xfrm>
            <a:off x="5021898" y="3170873"/>
            <a:ext cx="50323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9"/>
          <p:cNvSpPr txBox="1"/>
          <p:nvPr/>
        </p:nvSpPr>
        <p:spPr>
          <a:xfrm>
            <a:off x="5454333" y="3622675"/>
            <a:ext cx="431800" cy="52228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11"/>
          <p:cNvSpPr txBox="1"/>
          <p:nvPr/>
        </p:nvSpPr>
        <p:spPr>
          <a:xfrm>
            <a:off x="6030595" y="3622675"/>
            <a:ext cx="431800" cy="52228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12"/>
          <p:cNvSpPr txBox="1"/>
          <p:nvPr/>
        </p:nvSpPr>
        <p:spPr>
          <a:xfrm>
            <a:off x="6677025" y="3622675"/>
            <a:ext cx="433388" cy="52228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13"/>
          <p:cNvSpPr txBox="1"/>
          <p:nvPr/>
        </p:nvSpPr>
        <p:spPr>
          <a:xfrm>
            <a:off x="5525770" y="3675063"/>
            <a:ext cx="288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14"/>
          <p:cNvSpPr txBox="1"/>
          <p:nvPr/>
        </p:nvSpPr>
        <p:spPr>
          <a:xfrm>
            <a:off x="6103620" y="3675063"/>
            <a:ext cx="427038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15"/>
          <p:cNvSpPr txBox="1"/>
          <p:nvPr/>
        </p:nvSpPr>
        <p:spPr>
          <a:xfrm>
            <a:off x="6748463" y="3675063"/>
            <a:ext cx="57626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30800" y="1883410"/>
            <a:ext cx="2673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计算：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271+122=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7386026" y="1864359"/>
            <a:ext cx="848336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393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13" grpId="0"/>
      <p:bldP spid="32" grpId="0"/>
      <p:bldP spid="33" grpId="0"/>
      <p:bldP spid="34" grpId="0"/>
      <p:bldP spid="35" grpId="0"/>
      <p:bldP spid="39" grpId="0" bldLvl="0" animBg="1"/>
      <p:bldP spid="40" grpId="0" bldLvl="0" animBg="1"/>
      <p:bldP spid="41" grpId="0" bldLvl="0" animBg="1"/>
      <p:bldP spid="42" grpId="0"/>
      <p:bldP spid="43" grpId="0"/>
      <p:bldP spid="44" grpId="0"/>
      <p:bldP spid="5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376778" y="75859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8253" y="1424261"/>
            <a:ext cx="7200800" cy="316928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三位数加三位数（不连续进位）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的笔算方法：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相同数位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算起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哪一位上的数相加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满十，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就向前一位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9"/>
          <p:cNvSpPr txBox="1"/>
          <p:nvPr/>
        </p:nvSpPr>
        <p:spPr>
          <a:xfrm>
            <a:off x="6037383" y="2538721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2 7 1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12"/>
          <p:cNvSpPr txBox="1"/>
          <p:nvPr/>
        </p:nvSpPr>
        <p:spPr>
          <a:xfrm>
            <a:off x="5644854" y="3023802"/>
            <a:ext cx="29798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  3 1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5417749" y="3653591"/>
            <a:ext cx="1898310" cy="10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9"/>
          <p:cNvSpPr txBox="1"/>
          <p:nvPr/>
        </p:nvSpPr>
        <p:spPr>
          <a:xfrm>
            <a:off x="6873467" y="3619839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9"/>
          <p:cNvSpPr txBox="1"/>
          <p:nvPr/>
        </p:nvSpPr>
        <p:spPr>
          <a:xfrm>
            <a:off x="6466275" y="3610566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9"/>
          <p:cNvSpPr txBox="1"/>
          <p:nvPr/>
        </p:nvSpPr>
        <p:spPr>
          <a:xfrm>
            <a:off x="6028616" y="3610566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466275" y="2643616"/>
            <a:ext cx="407192" cy="965448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标注 7"/>
          <p:cNvSpPr/>
          <p:nvPr/>
        </p:nvSpPr>
        <p:spPr>
          <a:xfrm>
            <a:off x="5950153" y="1583290"/>
            <a:ext cx="2369300" cy="793115"/>
          </a:xfrm>
          <a:prstGeom prst="wedgeRoundRectCallout">
            <a:avLst>
              <a:gd name="adj1" fmla="val -23500"/>
              <a:gd name="adj2" fmla="val 63860"/>
              <a:gd name="adj3" fmla="val 16667"/>
            </a:avLst>
          </a:prstGeom>
          <a:ln>
            <a:solidFill>
              <a:srgbClr val="3F6E5B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十位上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，向前一位（百位）进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211558" y="3362792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1" fill="hold"/>
                                        <p:tgtEl>
                                          <p:spTgt spid="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8" dur="1" fill="hold"/>
                                        <p:tgtEl>
                                          <p:spTgt spid="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" grpId="0"/>
      <p:bldP spid="4" grpId="0"/>
      <p:bldP spid="6" grpId="0"/>
      <p:bldP spid="45" grpId="0"/>
      <p:bldP spid="46" grpId="0"/>
      <p:bldP spid="7" grpId="0" animBg="1"/>
      <p:bldP spid="8" grpId="0" animBg="1"/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833" y="866645"/>
            <a:ext cx="4154388" cy="3129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521" y="866645"/>
            <a:ext cx="4154388" cy="3129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649" y="874527"/>
            <a:ext cx="4138622" cy="3121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8412" y="874527"/>
            <a:ext cx="4162271" cy="3121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3013" y="3168150"/>
            <a:ext cx="1377815" cy="137781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780540" y="3592830"/>
            <a:ext cx="3181604" cy="1131570"/>
            <a:chOff x="2411760" y="3433272"/>
            <a:chExt cx="3456384" cy="1508456"/>
          </a:xfrm>
        </p:grpSpPr>
        <p:sp>
          <p:nvSpPr>
            <p:cNvPr id="7" name="矩形标注 6"/>
            <p:cNvSpPr/>
            <p:nvPr/>
          </p:nvSpPr>
          <p:spPr>
            <a:xfrm>
              <a:off x="2411760" y="3465444"/>
              <a:ext cx="3456384" cy="1338554"/>
            </a:xfrm>
            <a:prstGeom prst="wedgeRoundRectCallout">
              <a:avLst>
                <a:gd name="adj1" fmla="val -62638"/>
                <a:gd name="adj2" fmla="val 17866"/>
                <a:gd name="adj3" fmla="val 16667"/>
              </a:avLst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504876" y="3433272"/>
              <a:ext cx="3363268" cy="1508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这是生活在我国湿地的部分动物。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45825" y="2974200"/>
            <a:ext cx="1161388" cy="142658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352174" y="1808386"/>
            <a:ext cx="3098933" cy="1165814"/>
            <a:chOff x="2544626" y="3638184"/>
            <a:chExt cx="3323517" cy="1165814"/>
          </a:xfrm>
        </p:grpSpPr>
        <p:sp>
          <p:nvSpPr>
            <p:cNvPr id="4" name="圆角矩形标注 3"/>
            <p:cNvSpPr/>
            <p:nvPr/>
          </p:nvSpPr>
          <p:spPr>
            <a:xfrm>
              <a:off x="2544626" y="3638184"/>
              <a:ext cx="3323517" cy="1165814"/>
            </a:xfrm>
            <a:prstGeom prst="wedgeRoundRectCallout">
              <a:avLst>
                <a:gd name="adj1" fmla="val 31335"/>
                <a:gd name="adj2" fmla="val 67752"/>
                <a:gd name="adj3" fmla="val 16667"/>
              </a:avLst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628510" y="3744038"/>
              <a:ext cx="315708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湿地孕育了丰富多样的野生动物。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4" name="标题 1"/>
          <p:cNvSpPr>
            <a:spLocks noGrp="1" noChangeArrowheads="1"/>
          </p:cNvSpPr>
          <p:nvPr/>
        </p:nvSpPr>
        <p:spPr bwMode="auto">
          <a:xfrm>
            <a:off x="402590" y="3846830"/>
            <a:ext cx="6881495" cy="430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举手回答：说一说从中获得了哪些信息？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93933" y="916906"/>
            <a:ext cx="48364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中国湿地部分动物种类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6" name="表格 2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938872" y="1563638"/>
          <a:ext cx="4135888" cy="182880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067944"/>
                <a:gridCol w="2067944"/>
              </a:tblGrid>
              <a:tr h="427628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类群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种数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</a:tr>
              <a:tr h="427628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鸟类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271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</a:tr>
              <a:tr h="427628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爬行类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122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</a:tr>
              <a:tr h="427628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哺乳类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31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45825" y="2974200"/>
            <a:ext cx="1161388" cy="1426588"/>
          </a:xfrm>
          <a:prstGeom prst="rect">
            <a:avLst/>
          </a:prstGeom>
        </p:spPr>
      </p:pic>
      <p:sp>
        <p:nvSpPr>
          <p:cNvPr id="6" name="标题 1"/>
          <p:cNvSpPr>
            <a:spLocks noGrp="1" noChangeArrowheads="1"/>
          </p:cNvSpPr>
          <p:nvPr/>
        </p:nvSpPr>
        <p:spPr bwMode="auto">
          <a:xfrm>
            <a:off x="757365" y="3565178"/>
            <a:ext cx="727280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我国湿地鸟类和爬行类动物一共有多少种？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3933" y="916906"/>
            <a:ext cx="48364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中国湿地部分动物种类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938872" y="1563638"/>
          <a:ext cx="4135888" cy="182880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067944"/>
                <a:gridCol w="2067944"/>
              </a:tblGrid>
              <a:tr h="427628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类群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种数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</a:tr>
              <a:tr h="427628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鸟类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271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</a:tr>
              <a:tr h="427628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爬行类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122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</a:tr>
              <a:tr h="427628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哺乳类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31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</a:tr>
            </a:tbl>
          </a:graphicData>
        </a:graphic>
      </p:graphicFrame>
      <p:sp>
        <p:nvSpPr>
          <p:cNvPr id="27" name="椭圆 26"/>
          <p:cNvSpPr/>
          <p:nvPr/>
        </p:nvSpPr>
        <p:spPr>
          <a:xfrm>
            <a:off x="3662249" y="2055486"/>
            <a:ext cx="731520" cy="405880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662249" y="2497967"/>
            <a:ext cx="731520" cy="405880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3"/>
          <p:cNvSpPr txBox="1"/>
          <p:nvPr/>
        </p:nvSpPr>
        <p:spPr>
          <a:xfrm>
            <a:off x="3297681" y="4063149"/>
            <a:ext cx="146065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271+122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352174" y="1808386"/>
            <a:ext cx="3098933" cy="1165814"/>
            <a:chOff x="2544626" y="3638184"/>
            <a:chExt cx="3323517" cy="1165814"/>
          </a:xfrm>
        </p:grpSpPr>
        <p:sp>
          <p:nvSpPr>
            <p:cNvPr id="13" name="圆角矩形标注 3"/>
            <p:cNvSpPr/>
            <p:nvPr/>
          </p:nvSpPr>
          <p:spPr>
            <a:xfrm>
              <a:off x="2544626" y="3638184"/>
              <a:ext cx="3323517" cy="1165814"/>
            </a:xfrm>
            <a:prstGeom prst="wedgeRoundRectCallout">
              <a:avLst>
                <a:gd name="adj1" fmla="val 31335"/>
                <a:gd name="adj2" fmla="val 67752"/>
                <a:gd name="adj3" fmla="val 16667"/>
              </a:avLst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628510" y="3744038"/>
              <a:ext cx="315708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湿地孕育了丰富多样的野生动物。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7" grpId="0" bldLvl="0" animBg="1"/>
      <p:bldP spid="28" grpId="0" bldLvl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矩形 194"/>
          <p:cNvSpPr/>
          <p:nvPr/>
        </p:nvSpPr>
        <p:spPr>
          <a:xfrm>
            <a:off x="2158301" y="85168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" name="标题 1"/>
          <p:cNvSpPr>
            <a:spLocks noGrp="1" noChangeArrowheads="1"/>
          </p:cNvSpPr>
          <p:nvPr/>
        </p:nvSpPr>
        <p:spPr bwMode="auto">
          <a:xfrm>
            <a:off x="3488491" y="928966"/>
            <a:ext cx="3459773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271+122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45825" y="2974200"/>
            <a:ext cx="1161388" cy="142658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707622" y="1630961"/>
            <a:ext cx="2978456" cy="1383665"/>
            <a:chOff x="2411760" y="3455919"/>
            <a:chExt cx="3456384" cy="1383665"/>
          </a:xfrm>
        </p:grpSpPr>
        <p:sp>
          <p:nvSpPr>
            <p:cNvPr id="6" name="圆角矩形标注 5"/>
            <p:cNvSpPr/>
            <p:nvPr/>
          </p:nvSpPr>
          <p:spPr>
            <a:xfrm>
              <a:off x="2411760" y="3465444"/>
              <a:ext cx="3456384" cy="1338554"/>
            </a:xfrm>
            <a:prstGeom prst="wedgeRoundRectCallout">
              <a:avLst>
                <a:gd name="adj1" fmla="val 12684"/>
                <a:gd name="adj2" fmla="val 73154"/>
                <a:gd name="adj3" fmla="val 16667"/>
              </a:avLst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478820" y="3455919"/>
              <a:ext cx="3290965" cy="1383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试着用自己的话说一说：竖式应该怎样写？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816213" y="1909574"/>
            <a:ext cx="2457812" cy="50405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相同数位对齐；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9"/>
          <p:cNvSpPr txBox="1"/>
          <p:nvPr/>
        </p:nvSpPr>
        <p:spPr>
          <a:xfrm>
            <a:off x="4113205" y="1991827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2 7 1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2"/>
          <p:cNvSpPr txBox="1"/>
          <p:nvPr/>
        </p:nvSpPr>
        <p:spPr>
          <a:xfrm>
            <a:off x="3488491" y="2498745"/>
            <a:ext cx="29798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 1 2 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3488491" y="3081932"/>
            <a:ext cx="1898310" cy="10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844194" y="2791133"/>
            <a:ext cx="2457812" cy="94622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从（   ）位算起。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9"/>
          <p:cNvSpPr txBox="1"/>
          <p:nvPr/>
        </p:nvSpPr>
        <p:spPr>
          <a:xfrm>
            <a:off x="1689044" y="2738477"/>
            <a:ext cx="768111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9"/>
          <p:cNvSpPr txBox="1"/>
          <p:nvPr/>
        </p:nvSpPr>
        <p:spPr>
          <a:xfrm>
            <a:off x="4944209" y="3048180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9"/>
          <p:cNvSpPr txBox="1"/>
          <p:nvPr/>
        </p:nvSpPr>
        <p:spPr>
          <a:xfrm>
            <a:off x="4537017" y="3038907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9"/>
          <p:cNvSpPr txBox="1"/>
          <p:nvPr/>
        </p:nvSpPr>
        <p:spPr>
          <a:xfrm>
            <a:off x="4099358" y="3038907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9"/>
          <p:cNvSpPr txBox="1"/>
          <p:nvPr/>
        </p:nvSpPr>
        <p:spPr>
          <a:xfrm>
            <a:off x="5426589" y="844244"/>
            <a:ext cx="29625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（种）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9"/>
          <p:cNvSpPr txBox="1"/>
          <p:nvPr/>
        </p:nvSpPr>
        <p:spPr>
          <a:xfrm>
            <a:off x="690510" y="4072102"/>
            <a:ext cx="734036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答：我国湿地鸟类和爬行类动物一共有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393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5" grpId="0"/>
      <p:bldP spid="26" grpId="0"/>
      <p:bldP spid="9" grpId="0" bldLvl="0" animBg="1"/>
      <p:bldP spid="44" grpId="0"/>
      <p:bldP spid="45" grpId="0"/>
      <p:bldP spid="46" grpId="0"/>
      <p:bldP spid="4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31454" y="1851670"/>
            <a:ext cx="6165331" cy="2251727"/>
            <a:chOff x="1631454" y="1851670"/>
            <a:chExt cx="6165331" cy="2251727"/>
          </a:xfrm>
        </p:grpSpPr>
        <p:sp>
          <p:nvSpPr>
            <p:cNvPr id="30" name="圆角矩形 29"/>
            <p:cNvSpPr/>
            <p:nvPr/>
          </p:nvSpPr>
          <p:spPr>
            <a:xfrm>
              <a:off x="1631454" y="1851670"/>
              <a:ext cx="5328592" cy="225172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F6E5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606513" y="2326833"/>
              <a:ext cx="1190272" cy="1533232"/>
            </a:xfrm>
            <a:prstGeom prst="rect">
              <a:avLst/>
            </a:prstGeom>
          </p:spPr>
        </p:pic>
      </p:grpSp>
      <p:sp>
        <p:nvSpPr>
          <p:cNvPr id="28" name="矩形 27"/>
          <p:cNvSpPr/>
          <p:nvPr/>
        </p:nvSpPr>
        <p:spPr>
          <a:xfrm>
            <a:off x="1739466" y="2072124"/>
            <a:ext cx="5112568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相同数位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算起，个位相加的和写在个位上，以此类推。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95020" y="709930"/>
            <a:ext cx="79178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举手回答：用自己的话说一说：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三位数加三位数（不进位）的笔算方法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265430" y="734695"/>
            <a:ext cx="451612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小试牛刀：列竖式计算。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1050841" y="1553270"/>
            <a:ext cx="757237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343+642=          213+336=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9"/>
          <p:cNvSpPr txBox="1"/>
          <p:nvPr/>
        </p:nvSpPr>
        <p:spPr>
          <a:xfrm>
            <a:off x="2851041" y="1552338"/>
            <a:ext cx="83661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4"/>
          <p:cNvSpPr txBox="1"/>
          <p:nvPr/>
        </p:nvSpPr>
        <p:spPr>
          <a:xfrm>
            <a:off x="6451441" y="1552337"/>
            <a:ext cx="833437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9"/>
          <p:cNvSpPr txBox="1"/>
          <p:nvPr/>
        </p:nvSpPr>
        <p:spPr>
          <a:xfrm>
            <a:off x="1692537" y="2259491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3 4 3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12"/>
          <p:cNvSpPr txBox="1"/>
          <p:nvPr/>
        </p:nvSpPr>
        <p:spPr>
          <a:xfrm>
            <a:off x="1067823" y="2766409"/>
            <a:ext cx="29798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 6 4 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V="1">
            <a:off x="1067823" y="3349596"/>
            <a:ext cx="1898310" cy="10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9"/>
          <p:cNvSpPr txBox="1"/>
          <p:nvPr/>
        </p:nvSpPr>
        <p:spPr>
          <a:xfrm>
            <a:off x="2523541" y="3315844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9"/>
          <p:cNvSpPr txBox="1"/>
          <p:nvPr/>
        </p:nvSpPr>
        <p:spPr>
          <a:xfrm>
            <a:off x="2116349" y="3306571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9"/>
          <p:cNvSpPr txBox="1"/>
          <p:nvPr/>
        </p:nvSpPr>
        <p:spPr>
          <a:xfrm>
            <a:off x="1678690" y="3306571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70827" y="2658731"/>
            <a:ext cx="1479268" cy="1479268"/>
          </a:xfrm>
          <a:prstGeom prst="rect">
            <a:avLst/>
          </a:prstGeom>
        </p:spPr>
      </p:pic>
      <p:sp>
        <p:nvSpPr>
          <p:cNvPr id="42" name="TextBox 9"/>
          <p:cNvSpPr txBox="1"/>
          <p:nvPr/>
        </p:nvSpPr>
        <p:spPr>
          <a:xfrm>
            <a:off x="5128144" y="2259491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2 1 3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12"/>
          <p:cNvSpPr txBox="1"/>
          <p:nvPr/>
        </p:nvSpPr>
        <p:spPr>
          <a:xfrm>
            <a:off x="4503430" y="2766409"/>
            <a:ext cx="29798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 3 3 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4503430" y="3349596"/>
            <a:ext cx="1898310" cy="10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9"/>
          <p:cNvSpPr txBox="1"/>
          <p:nvPr/>
        </p:nvSpPr>
        <p:spPr>
          <a:xfrm>
            <a:off x="5959148" y="3315844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9"/>
          <p:cNvSpPr txBox="1"/>
          <p:nvPr/>
        </p:nvSpPr>
        <p:spPr>
          <a:xfrm>
            <a:off x="5551956" y="3306571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9"/>
          <p:cNvSpPr txBox="1"/>
          <p:nvPr/>
        </p:nvSpPr>
        <p:spPr>
          <a:xfrm>
            <a:off x="5144764" y="3306571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6" grpId="0"/>
      <p:bldP spid="37" grpId="0"/>
      <p:bldP spid="39" grpId="0"/>
      <p:bldP spid="40" grpId="0"/>
      <p:bldP spid="41" grpId="0"/>
      <p:bldP spid="42" grpId="0"/>
      <p:bldP spid="43" grpId="0"/>
      <p:bldP spid="45" grpId="0"/>
      <p:bldP spid="46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7313787" y="2971916"/>
            <a:ext cx="1377815" cy="1377815"/>
          </a:xfrm>
          <a:prstGeom prst="rect">
            <a:avLst/>
          </a:prstGeom>
        </p:spPr>
      </p:pic>
      <p:grpSp>
        <p:nvGrpSpPr>
          <p:cNvPr id="201" name="组合 200"/>
          <p:cNvGrpSpPr/>
          <p:nvPr/>
        </p:nvGrpSpPr>
        <p:grpSpPr>
          <a:xfrm>
            <a:off x="5064057" y="1582212"/>
            <a:ext cx="3222822" cy="1338554"/>
            <a:chOff x="2411760" y="3465444"/>
            <a:chExt cx="3456384" cy="1338554"/>
          </a:xfrm>
        </p:grpSpPr>
        <p:sp>
          <p:nvSpPr>
            <p:cNvPr id="202" name="云形标注 201"/>
            <p:cNvSpPr/>
            <p:nvPr/>
          </p:nvSpPr>
          <p:spPr>
            <a:xfrm>
              <a:off x="2411760" y="3465444"/>
              <a:ext cx="3456384" cy="1338554"/>
            </a:xfrm>
            <a:prstGeom prst="cloudCallout">
              <a:avLst>
                <a:gd name="adj1" fmla="val 33694"/>
                <a:gd name="adj2" fmla="val 57689"/>
              </a:avLst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2639890" y="3638184"/>
              <a:ext cx="315708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说一说从中获得    了哪些信息？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4" name="标题 1"/>
          <p:cNvSpPr>
            <a:spLocks noGrp="1" noChangeArrowheads="1"/>
          </p:cNvSpPr>
          <p:nvPr/>
        </p:nvSpPr>
        <p:spPr bwMode="auto">
          <a:xfrm>
            <a:off x="631751" y="3561288"/>
            <a:ext cx="7128792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我国湿地鸟类和哺乳类动物一共有多少种？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44162" y="803996"/>
            <a:ext cx="48364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中国湿地部分动物种类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815047" y="1536968"/>
          <a:ext cx="4135888" cy="182880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067944"/>
                <a:gridCol w="2067944"/>
              </a:tblGrid>
              <a:tr h="427628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类群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种数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</a:tr>
              <a:tr h="427628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鸟类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271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</a:tr>
              <a:tr h="427628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爬行类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122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</a:tr>
              <a:tr h="427628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哺乳类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31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</a:tr>
            </a:tbl>
          </a:graphicData>
        </a:graphic>
      </p:graphicFrame>
      <p:sp>
        <p:nvSpPr>
          <p:cNvPr id="9" name="TextBox 3"/>
          <p:cNvSpPr txBox="1"/>
          <p:nvPr/>
        </p:nvSpPr>
        <p:spPr>
          <a:xfrm>
            <a:off x="3368055" y="4082039"/>
            <a:ext cx="127150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271+31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538424" y="2028816"/>
            <a:ext cx="731520" cy="405880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581096" y="2940168"/>
            <a:ext cx="731520" cy="405880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" grpId="0"/>
      <p:bldP spid="25" grpId="0"/>
      <p:bldP spid="9" grpId="0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UNIT_TABLE_BEAUTIFY" val="smartTable{7c4c57a4-1c1b-4624-9148-758030d9c843}"/>
</p:tagLst>
</file>

<file path=ppt/tags/tag2.xml><?xml version="1.0" encoding="utf-8"?>
<p:tagLst xmlns:p="http://schemas.openxmlformats.org/presentationml/2006/main">
  <p:tag name="COMMONDATA" val="eyJoZGlkIjoiYWJiNGYzMTI1Y2MwZDQ5MzE1OTM2Y2U0ZmY5N2JmNDcifQ=="/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1614</Words>
  <Application>WPS 演示</Application>
  <PresentationFormat>全屏显示(16:9)</PresentationFormat>
  <Paragraphs>448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等线 Light</vt:lpstr>
      <vt:lpstr>微软雅黑</vt:lpstr>
      <vt:lpstr>Arial Unicode MS</vt:lpstr>
      <vt:lpstr>Times New Roman</vt:lpstr>
      <vt:lpstr>Times New Roman</vt:lpstr>
      <vt:lpstr>Calibri</vt:lpstr>
      <vt:lpstr>Cambria</vt:lpstr>
      <vt:lpstr>Arial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54</cp:revision>
  <dcterms:created xsi:type="dcterms:W3CDTF">2019-09-02T08:53:00Z</dcterms:created>
  <dcterms:modified xsi:type="dcterms:W3CDTF">2023-09-28T13:38:02Z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83E74B0C5FB446ADAC0504ECCCE28B67</vt:lpwstr>
  </property>
</Properties>
</file>