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318" r:id="rId5"/>
    <p:sldId id="333" r:id="rId6"/>
    <p:sldId id="301" r:id="rId7"/>
    <p:sldId id="355" r:id="rId8"/>
    <p:sldId id="353" r:id="rId9"/>
    <p:sldId id="434" r:id="rId10"/>
    <p:sldId id="436" r:id="rId11"/>
    <p:sldId id="346" r:id="rId12"/>
    <p:sldId id="343" r:id="rId13"/>
    <p:sldId id="435" r:id="rId14"/>
    <p:sldId id="361" r:id="rId15"/>
    <p:sldId id="362" r:id="rId16"/>
    <p:sldId id="377" r:id="rId17"/>
    <p:sldId id="364" r:id="rId18"/>
    <p:sldId id="365" r:id="rId19"/>
    <p:sldId id="366" r:id="rId20"/>
    <p:sldId id="379" r:id="rId21"/>
    <p:sldId id="368" r:id="rId22"/>
    <p:sldId id="380" r:id="rId23"/>
    <p:sldId id="334" r:id="rId24"/>
    <p:sldId id="337" r:id="rId25"/>
    <p:sldId id="338" r:id="rId26"/>
    <p:sldId id="339" r:id="rId27"/>
    <p:sldId id="323" r:id="rId28"/>
    <p:sldId id="288" r:id="rId29"/>
    <p:sldId id="289" r:id="rId30"/>
    <p:sldId id="290" r:id="rId31"/>
    <p:sldId id="291" r:id="rId32"/>
    <p:sldId id="292" r:id="rId33"/>
    <p:sldId id="281" r:id="rId34"/>
    <p:sldId id="295" r:id="rId35"/>
    <p:sldId id="305" r:id="rId36"/>
    <p:sldId id="294" r:id="rId37"/>
    <p:sldId id="272" r:id="rId38"/>
    <p:sldId id="300" r:id="rId39"/>
    <p:sldId id="298" r:id="rId40"/>
    <p:sldId id="297" r:id="rId41"/>
    <p:sldId id="287" r:id="rId42"/>
    <p:sldId id="299" r:id="rId43"/>
    <p:sldId id="322" r:id="rId44"/>
    <p:sldId id="311" r:id="rId45"/>
    <p:sldId id="313" r:id="rId46"/>
    <p:sldId id="312" r:id="rId47"/>
    <p:sldId id="314" r:id="rId48"/>
    <p:sldId id="315" r:id="rId49"/>
    <p:sldId id="316" r:id="rId50"/>
    <p:sldId id="317" r:id="rId51"/>
    <p:sldId id="477" r:id="rId52"/>
  </p:sldIdLst>
  <p:sldSz cx="9144000" cy="6858000" type="screen4x3"/>
  <p:notesSz cx="6858000" cy="9144000"/>
  <p:custDataLst>
    <p:tags r:id="rId5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99CCFF"/>
    <a:srgbClr val="FF9900"/>
    <a:srgbClr val="336600"/>
    <a:srgbClr val="9933FF"/>
    <a:srgbClr val="FF00FF"/>
    <a:srgbClr val="FF00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3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4.jpeg"/><Relationship Id="rId1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3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GIF"/><Relationship Id="rId8" Type="http://schemas.openxmlformats.org/officeDocument/2006/relationships/image" Target="../media/image33.GIF"/><Relationship Id="rId7" Type="http://schemas.openxmlformats.org/officeDocument/2006/relationships/image" Target="../media/image32.GIF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2" Type="http://schemas.openxmlformats.org/officeDocument/2006/relationships/slideLayout" Target="../slideLayouts/slideLayout7.xml"/><Relationship Id="rId11" Type="http://schemas.openxmlformats.org/officeDocument/2006/relationships/audio" Target="../media/audio1.wav"/><Relationship Id="rId10" Type="http://schemas.openxmlformats.org/officeDocument/2006/relationships/image" Target="../media/image35.GIF"/><Relationship Id="rId1" Type="http://schemas.openxmlformats.org/officeDocument/2006/relationships/image" Target="../media/image26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jpeg"/><Relationship Id="rId8" Type="http://schemas.openxmlformats.org/officeDocument/2006/relationships/image" Target="../media/image49.jpeg"/><Relationship Id="rId7" Type="http://schemas.openxmlformats.org/officeDocument/2006/relationships/image" Target="../media/image48.jpeg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3" Type="http://schemas.openxmlformats.org/officeDocument/2006/relationships/image" Target="../media/image15.jpeg"/><Relationship Id="rId2" Type="http://schemas.openxmlformats.org/officeDocument/2006/relationships/image" Target="../media/image44.jpe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53.GIF"/><Relationship Id="rId14" Type="http://schemas.openxmlformats.org/officeDocument/2006/relationships/image" Target="../media/image52.jpeg"/><Relationship Id="rId13" Type="http://schemas.openxmlformats.org/officeDocument/2006/relationships/image" Target="../media/image38.jpeg"/><Relationship Id="rId12" Type="http://schemas.openxmlformats.org/officeDocument/2006/relationships/image" Target="../media/image51.jpeg"/><Relationship Id="rId11" Type="http://schemas.openxmlformats.org/officeDocument/2006/relationships/image" Target="../media/image37.jpeg"/><Relationship Id="rId10" Type="http://schemas.openxmlformats.org/officeDocument/2006/relationships/image" Target="../media/image36.jpe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7.png"/><Relationship Id="rId3" Type="http://schemas.microsoft.com/office/2007/relationships/media" Target="file:///E:\&#35838;&#20214;\&#33457;&#38047;&#25171;&#21253;\Champs-Elysees.mp3" TargetMode="External"/><Relationship Id="rId2" Type="http://schemas.openxmlformats.org/officeDocument/2006/relationships/audio" Target="file:///E:\&#35838;&#20214;\&#33457;&#38047;&#25171;&#21253;\Champs-Elysees.mp3" TargetMode="External"/><Relationship Id="rId1" Type="http://schemas.openxmlformats.org/officeDocument/2006/relationships/image" Target="../media/image5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audio" Target="../media/audio2.wav"/><Relationship Id="rId5" Type="http://schemas.openxmlformats.org/officeDocument/2006/relationships/image" Target="../media/image64.GIF"/><Relationship Id="rId4" Type="http://schemas.openxmlformats.org/officeDocument/2006/relationships/image" Target="../media/image63.GIF"/><Relationship Id="rId3" Type="http://schemas.openxmlformats.org/officeDocument/2006/relationships/image" Target="../media/image62.GIF"/><Relationship Id="rId2" Type="http://schemas.openxmlformats.org/officeDocument/2006/relationships/image" Target="../media/image61.GIF"/><Relationship Id="rId1" Type="http://schemas.openxmlformats.org/officeDocument/2006/relationships/image" Target="../media/image60.GI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5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6.GI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6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6.GI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7.GI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5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内容占位符 4097"/>
          <p:cNvSpPr>
            <a:spLocks noGrp="1"/>
          </p:cNvSpPr>
          <p:nvPr>
            <p:ph idx="1"/>
          </p:nvPr>
        </p:nvSpPr>
        <p:spPr>
          <a:xfrm>
            <a:off x="900113" y="981075"/>
            <a:ext cx="7772400" cy="4114800"/>
          </a:xfrm>
        </p:spPr>
        <p:txBody>
          <a:bodyPr anchor="t" anchorCtr="0"/>
          <a:p>
            <a:pPr marL="609600" indent="-609600">
              <a:buNone/>
            </a:pPr>
            <a:r>
              <a:rPr lang="zh-CN" altLang="en-US" sz="6600" b="1" dirty="0">
                <a:solidFill>
                  <a:srgbClr val="FF0000"/>
                </a:solidFill>
              </a:rPr>
              <a:t>   一匹马儿三条腿，日夜奔跑不怕累。马蹄哒哒提醒你，时间一定要珍惜</a:t>
            </a:r>
            <a:r>
              <a:rPr lang="zh-CN" altLang="en-US" sz="6600" dirty="0">
                <a:solidFill>
                  <a:srgbClr val="FF0000"/>
                </a:solidFill>
              </a:rPr>
              <a:t>。</a:t>
            </a:r>
            <a:endParaRPr lang="zh-CN" altLang="en-US" sz="6600" dirty="0">
              <a:solidFill>
                <a:srgbClr val="FF0000"/>
              </a:solidFill>
            </a:endParaRPr>
          </a:p>
          <a:p>
            <a:pPr marL="609600" indent="-609600">
              <a:buNone/>
            </a:pPr>
            <a:r>
              <a:rPr lang="zh-CN" altLang="en-US" sz="6600" dirty="0">
                <a:solidFill>
                  <a:srgbClr val="FF0000"/>
                </a:solidFill>
              </a:rPr>
              <a:t>               谜底：（ ）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36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36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images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rcRect r="16788"/>
          <a:stretch>
            <a:fillRect/>
          </a:stretch>
        </p:blipFill>
        <p:spPr>
          <a:xfrm>
            <a:off x="755650" y="0"/>
            <a:ext cx="5867400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14338"/>
          <p:cNvSpPr txBox="1"/>
          <p:nvPr/>
        </p:nvSpPr>
        <p:spPr>
          <a:xfrm>
            <a:off x="7543800" y="609600"/>
            <a:ext cx="1098550" cy="3657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6000" b="1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  <p:sp>
        <p:nvSpPr>
          <p:cNvPr id="12291" name="文本框 14339"/>
          <p:cNvSpPr txBox="1"/>
          <p:nvPr/>
        </p:nvSpPr>
        <p:spPr>
          <a:xfrm>
            <a:off x="228600" y="4724400"/>
            <a:ext cx="8686800" cy="1736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5400" b="1">
                <a:solidFill>
                  <a:srgbClr val="6600CC"/>
                </a:solidFill>
                <a:latin typeface="楷体_GB2312" pitchFamily="1" charset="-122"/>
                <a:ea typeface="楷体_GB2312" pitchFamily="1" charset="-122"/>
              </a:rPr>
              <a:t>凌晨四点，牵牛花吹起了紫色的小喇叭。 </a:t>
            </a:r>
            <a:endParaRPr lang="zh-CN" altLang="en-US" sz="5400" b="1">
              <a:solidFill>
                <a:srgbClr val="6600CC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蔷薇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2484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15362"/>
          <p:cNvSpPr txBox="1"/>
          <p:nvPr/>
        </p:nvSpPr>
        <p:spPr>
          <a:xfrm>
            <a:off x="0" y="4876800"/>
            <a:ext cx="8915400" cy="17383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>
                <a:latin typeface="Arial" panose="020B0604020202020204" pitchFamily="34" charset="0"/>
                <a:ea typeface="楷体_GB2312" pitchFamily="1" charset="-122"/>
              </a:rPr>
              <a:t>    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五点左右，艳丽的蔷薇绽开了笑脸。</a:t>
            </a:r>
            <a:r>
              <a:rPr lang="zh-CN" altLang="en-US" sz="140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40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矩形 15363"/>
          <p:cNvSpPr/>
          <p:nvPr/>
        </p:nvSpPr>
        <p:spPr>
          <a:xfrm>
            <a:off x="6956425" y="4981575"/>
            <a:ext cx="14033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绽开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457200" y="677863"/>
            <a:ext cx="845820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七点，睡莲从梦中醒来。</a:t>
            </a:r>
            <a:r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8" name="图片 16386" descr="2005662330524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492375"/>
            <a:ext cx="6732588" cy="436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33793" descr="f03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629400" cy="5094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33794"/>
          <p:cNvSpPr txBox="1"/>
          <p:nvPr/>
        </p:nvSpPr>
        <p:spPr>
          <a:xfrm>
            <a:off x="7162800" y="838200"/>
            <a:ext cx="1281113" cy="3657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>
                <a:latin typeface="Arial" panose="020B0604020202020204" pitchFamily="34" charset="0"/>
                <a:ea typeface="幼圆" panose="02010509060101010101" pitchFamily="1" charset="-122"/>
              </a:rPr>
              <a:t>午时花</a:t>
            </a:r>
            <a:endParaRPr lang="zh-CN" altLang="en-US" sz="7200" b="1"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  <p:sp>
        <p:nvSpPr>
          <p:cNvPr id="15363" name="文本框 33795"/>
          <p:cNvSpPr txBox="1"/>
          <p:nvPr/>
        </p:nvSpPr>
        <p:spPr>
          <a:xfrm>
            <a:off x="152400" y="5426075"/>
            <a:ext cx="86868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中午十二点左右，午时花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开花了。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345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000"/>
            <a:ext cx="60960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76200" y="685800"/>
            <a:ext cx="982980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下午三点，万寿菊欣然怒放。</a:t>
            </a:r>
            <a:r>
              <a:rPr lang="zh-CN" altLang="en-US" sz="44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4400" b="1">
              <a:solidFill>
                <a:srgbClr val="3333FF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1177590906481016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05000"/>
            <a:ext cx="5943600" cy="495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228600" y="381000"/>
            <a:ext cx="89154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傍晚六点，烟草花在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暮色</a:t>
            </a:r>
            <a:r>
              <a:rPr lang="zh-CN" altLang="en-US" sz="44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中</a:t>
            </a:r>
            <a:r>
              <a:rPr lang="zh-CN" altLang="en-US" sz="4400" b="1">
                <a:solidFill>
                  <a:srgbClr val="0033CC"/>
                </a:solidFill>
                <a:latin typeface="Arial" panose="020B0604020202020204" pitchFamily="34" charset="0"/>
                <a:ea typeface="楷体_GB2312" pitchFamily="1" charset="-122"/>
              </a:rPr>
              <a:t>苏醒</a:t>
            </a:r>
            <a:r>
              <a:rPr lang="zh-CN" altLang="en-US" sz="44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。</a:t>
            </a:r>
            <a:r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yueguanghua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172200" cy="4703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304800" y="4876800"/>
            <a:ext cx="8458200" cy="1736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月光花在七点左右</a:t>
            </a:r>
            <a:r>
              <a:rPr lang="zh-CN" altLang="en-US" sz="5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舒展</a:t>
            </a:r>
            <a:r>
              <a:rPr lang="zh-CN" altLang="en-US" sz="54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开自己的花瓣。</a:t>
            </a:r>
            <a:r>
              <a:rPr lang="zh-CN" altLang="en-US" sz="5400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5400">
              <a:solidFill>
                <a:srgbClr val="3333FF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31745" descr="11796471887724729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0"/>
            <a:ext cx="6096000" cy="485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31746"/>
          <p:cNvSpPr txBox="1"/>
          <p:nvPr/>
        </p:nvSpPr>
        <p:spPr>
          <a:xfrm>
            <a:off x="1066800" y="838200"/>
            <a:ext cx="1190625" cy="3733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>
                <a:latin typeface="Arial" panose="020B0604020202020204" pitchFamily="34" charset="0"/>
                <a:ea typeface="幼圆" panose="02010509060101010101" pitchFamily="1" charset="-122"/>
              </a:rPr>
              <a:t>夜来香</a:t>
            </a:r>
            <a:endParaRPr lang="zh-CN" altLang="en-US" sz="6600" b="1"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  <p:sp>
        <p:nvSpPr>
          <p:cNvPr id="19459" name="文本框 31747"/>
          <p:cNvSpPr txBox="1"/>
          <p:nvPr/>
        </p:nvSpPr>
        <p:spPr>
          <a:xfrm>
            <a:off x="914400" y="5486400"/>
            <a:ext cx="72390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夜来香在晚上八点开花。</a:t>
            </a:r>
            <a:endParaRPr lang="zh-CN" altLang="en-US" sz="4800" b="1">
              <a:solidFill>
                <a:srgbClr val="3333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2006817171049482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rcRect b="14282"/>
          <a:stretch>
            <a:fillRect/>
          </a:stretch>
        </p:blipFill>
        <p:spPr>
          <a:xfrm>
            <a:off x="3124200" y="0"/>
            <a:ext cx="6019800" cy="424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533400" y="5562600"/>
            <a:ext cx="82296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昙花却在九点左右</a:t>
            </a:r>
            <a:r>
              <a:rPr lang="zh-CN" altLang="en-US" sz="4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含笑一现</a:t>
            </a:r>
            <a:r>
              <a:rPr lang="en-US" altLang="zh-CN" sz="44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……</a:t>
            </a:r>
            <a:r>
              <a:rPr lang="en-US" altLang="zh-CN" sz="4400" b="1">
                <a:latin typeface="楷体_GB2312" pitchFamily="1" charset="-122"/>
                <a:ea typeface="楷体_GB2312" pitchFamily="1" charset="-122"/>
              </a:rPr>
              <a:t> </a:t>
            </a:r>
            <a:endParaRPr lang="en-US" altLang="zh-CN" sz="4400" b="1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1505" descr="238511"/>
          <p:cNvPicPr>
            <a:picLocks noChangeAspect="1"/>
          </p:cNvPicPr>
          <p:nvPr/>
        </p:nvPicPr>
        <p:blipFill>
          <a:blip r:embed="rId1">
            <a:lum bright="35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矩形 21506"/>
          <p:cNvSpPr/>
          <p:nvPr/>
        </p:nvSpPr>
        <p:spPr>
          <a:xfrm>
            <a:off x="381000" y="381000"/>
            <a:ext cx="2743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9"/>
                    </a:srgbClr>
                  </a:outerShdw>
                </a:effectLst>
                <a:latin typeface="幼圆" panose="02010509060101010101" pitchFamily="1" charset="-122"/>
                <a:ea typeface="幼圆" panose="02010509060101010101" pitchFamily="1" charset="-122"/>
              </a:rPr>
              <a:t>说一说</a:t>
            </a:r>
            <a:endParaRPr lang="zh-CN" altLang="en-US" sz="9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9"/>
                  </a:srgbClr>
                </a:outerShdw>
              </a:effectLst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  <p:grpSp>
        <p:nvGrpSpPr>
          <p:cNvPr id="21507" name="组合 21507"/>
          <p:cNvGrpSpPr/>
          <p:nvPr/>
        </p:nvGrpSpPr>
        <p:grpSpPr>
          <a:xfrm>
            <a:off x="228600" y="1524000"/>
            <a:ext cx="5181600" cy="1525588"/>
            <a:chOff x="0" y="0"/>
            <a:chExt cx="3264" cy="961"/>
          </a:xfrm>
        </p:grpSpPr>
        <p:sp>
          <p:nvSpPr>
            <p:cNvPr id="21508" name="文本框 21508"/>
            <p:cNvSpPr txBox="1"/>
            <p:nvPr/>
          </p:nvSpPr>
          <p:spPr>
            <a:xfrm>
              <a:off x="0" y="0"/>
              <a:ext cx="1344" cy="9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3333FF"/>
                  </a:solidFill>
                  <a:latin typeface="Arial" panose="020B0604020202020204" pitchFamily="34" charset="0"/>
                  <a:ea typeface="楷体_GB2312" pitchFamily="1" charset="-122"/>
                </a:rPr>
                <a:t>牵牛花</a:t>
              </a:r>
              <a:r>
                <a:rPr lang="zh-CN" altLang="en-US" sz="3600" b="1" u="sng">
                  <a:latin typeface="Arial" panose="020B0604020202020204" pitchFamily="34" charset="0"/>
                  <a:ea typeface="宋体" panose="02010600030101010101" pitchFamily="2" charset="-122"/>
                </a:rPr>
                <a:t>                            </a:t>
              </a:r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         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09" name="直接连接符 21509"/>
            <p:cNvSpPr/>
            <p:nvPr/>
          </p:nvSpPr>
          <p:spPr>
            <a:xfrm>
              <a:off x="1152" y="336"/>
              <a:ext cx="2112" cy="0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10" name="组合 21510"/>
          <p:cNvGrpSpPr/>
          <p:nvPr/>
        </p:nvGrpSpPr>
        <p:grpSpPr>
          <a:xfrm>
            <a:off x="0" y="4876800"/>
            <a:ext cx="3962400" cy="1525588"/>
            <a:chOff x="0" y="0"/>
            <a:chExt cx="2496" cy="961"/>
          </a:xfrm>
        </p:grpSpPr>
        <p:sp>
          <p:nvSpPr>
            <p:cNvPr id="21511" name="文本框 21511"/>
            <p:cNvSpPr txBox="1"/>
            <p:nvPr/>
          </p:nvSpPr>
          <p:spPr>
            <a:xfrm>
              <a:off x="0" y="0"/>
              <a:ext cx="1344" cy="9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3333FF"/>
                  </a:solidFill>
                  <a:latin typeface="Arial" panose="020B0604020202020204" pitchFamily="34" charset="0"/>
                  <a:ea typeface="楷体_GB2312" pitchFamily="1" charset="-122"/>
                </a:rPr>
                <a:t>月光花</a:t>
              </a:r>
              <a:r>
                <a:rPr lang="zh-CN" altLang="en-US" sz="3600" b="1" u="sng">
                  <a:latin typeface="Arial" panose="020B0604020202020204" pitchFamily="34" charset="0"/>
                  <a:ea typeface="宋体" panose="02010600030101010101" pitchFamily="2" charset="-122"/>
                </a:rPr>
                <a:t>                            </a:t>
              </a:r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         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2" name="直接连接符 21512"/>
            <p:cNvSpPr/>
            <p:nvPr/>
          </p:nvSpPr>
          <p:spPr>
            <a:xfrm>
              <a:off x="1152" y="336"/>
              <a:ext cx="1344" cy="1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13" name="组合 21513"/>
          <p:cNvGrpSpPr/>
          <p:nvPr/>
        </p:nvGrpSpPr>
        <p:grpSpPr>
          <a:xfrm>
            <a:off x="4343400" y="2743200"/>
            <a:ext cx="3962400" cy="1525588"/>
            <a:chOff x="0" y="0"/>
            <a:chExt cx="2496" cy="961"/>
          </a:xfrm>
        </p:grpSpPr>
        <p:sp>
          <p:nvSpPr>
            <p:cNvPr id="21514" name="文本框 21514"/>
            <p:cNvSpPr txBox="1"/>
            <p:nvPr/>
          </p:nvSpPr>
          <p:spPr>
            <a:xfrm>
              <a:off x="0" y="0"/>
              <a:ext cx="1344" cy="9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3333FF"/>
                  </a:solidFill>
                  <a:latin typeface="Arial" panose="020B0604020202020204" pitchFamily="34" charset="0"/>
                  <a:ea typeface="楷体_GB2312" pitchFamily="1" charset="-122"/>
                </a:rPr>
                <a:t>睡    莲</a:t>
              </a:r>
              <a:r>
                <a:rPr lang="zh-CN" altLang="en-US" sz="3600" b="1" u="sng">
                  <a:latin typeface="Arial" panose="020B0604020202020204" pitchFamily="34" charset="0"/>
                  <a:ea typeface="宋体" panose="02010600030101010101" pitchFamily="2" charset="-122"/>
                </a:rPr>
                <a:t>                           </a:t>
              </a:r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         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5" name="直接连接符 21515"/>
            <p:cNvSpPr/>
            <p:nvPr/>
          </p:nvSpPr>
          <p:spPr>
            <a:xfrm>
              <a:off x="1152" y="336"/>
              <a:ext cx="1344" cy="1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16" name="组合 21516"/>
          <p:cNvGrpSpPr/>
          <p:nvPr/>
        </p:nvGrpSpPr>
        <p:grpSpPr>
          <a:xfrm>
            <a:off x="0" y="3810000"/>
            <a:ext cx="3962400" cy="1525588"/>
            <a:chOff x="0" y="0"/>
            <a:chExt cx="2496" cy="961"/>
          </a:xfrm>
        </p:grpSpPr>
        <p:sp>
          <p:nvSpPr>
            <p:cNvPr id="21517" name="文本框 21517"/>
            <p:cNvSpPr txBox="1"/>
            <p:nvPr/>
          </p:nvSpPr>
          <p:spPr>
            <a:xfrm>
              <a:off x="0" y="0"/>
              <a:ext cx="1344" cy="9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3333FF"/>
                  </a:solidFill>
                  <a:latin typeface="Arial" panose="020B0604020202020204" pitchFamily="34" charset="0"/>
                  <a:ea typeface="楷体_GB2312" pitchFamily="1" charset="-122"/>
                </a:rPr>
                <a:t>万寿菊</a:t>
              </a:r>
              <a:r>
                <a:rPr lang="zh-CN" altLang="en-US" sz="3600" b="1" u="sng">
                  <a:latin typeface="Arial" panose="020B0604020202020204" pitchFamily="34" charset="0"/>
                  <a:ea typeface="宋体" panose="02010600030101010101" pitchFamily="2" charset="-122"/>
                </a:rPr>
                <a:t>                            </a:t>
              </a:r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         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8" name="直接连接符 21518"/>
            <p:cNvSpPr/>
            <p:nvPr/>
          </p:nvSpPr>
          <p:spPr>
            <a:xfrm>
              <a:off x="1152" y="336"/>
              <a:ext cx="1344" cy="1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19" name="组合 21519"/>
          <p:cNvGrpSpPr/>
          <p:nvPr/>
        </p:nvGrpSpPr>
        <p:grpSpPr>
          <a:xfrm>
            <a:off x="4343400" y="3733800"/>
            <a:ext cx="3962400" cy="1525588"/>
            <a:chOff x="0" y="0"/>
            <a:chExt cx="2496" cy="961"/>
          </a:xfrm>
        </p:grpSpPr>
        <p:sp>
          <p:nvSpPr>
            <p:cNvPr id="21520" name="文本框 21520"/>
            <p:cNvSpPr txBox="1"/>
            <p:nvPr/>
          </p:nvSpPr>
          <p:spPr>
            <a:xfrm>
              <a:off x="0" y="0"/>
              <a:ext cx="1344" cy="9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3333FF"/>
                  </a:solidFill>
                  <a:latin typeface="Arial" panose="020B0604020202020204" pitchFamily="34" charset="0"/>
                  <a:ea typeface="楷体_GB2312" pitchFamily="1" charset="-122"/>
                </a:rPr>
                <a:t>烟草花</a:t>
              </a:r>
              <a:r>
                <a:rPr lang="zh-CN" altLang="en-US" sz="3600" b="1" u="sng">
                  <a:latin typeface="Arial" panose="020B0604020202020204" pitchFamily="34" charset="0"/>
                  <a:ea typeface="宋体" panose="02010600030101010101" pitchFamily="2" charset="-122"/>
                </a:rPr>
                <a:t>                            </a:t>
              </a:r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         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1" name="直接连接符 21521"/>
            <p:cNvSpPr/>
            <p:nvPr/>
          </p:nvSpPr>
          <p:spPr>
            <a:xfrm>
              <a:off x="1152" y="336"/>
              <a:ext cx="1344" cy="1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22" name="组合 21522"/>
          <p:cNvGrpSpPr/>
          <p:nvPr/>
        </p:nvGrpSpPr>
        <p:grpSpPr>
          <a:xfrm>
            <a:off x="0" y="2667000"/>
            <a:ext cx="3962400" cy="1525588"/>
            <a:chOff x="0" y="0"/>
            <a:chExt cx="2496" cy="961"/>
          </a:xfrm>
        </p:grpSpPr>
        <p:sp>
          <p:nvSpPr>
            <p:cNvPr id="21523" name="文本框 21523"/>
            <p:cNvSpPr txBox="1"/>
            <p:nvPr/>
          </p:nvSpPr>
          <p:spPr>
            <a:xfrm>
              <a:off x="0" y="0"/>
              <a:ext cx="1344" cy="9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3333FF"/>
                  </a:solidFill>
                  <a:latin typeface="Arial" panose="020B0604020202020204" pitchFamily="34" charset="0"/>
                  <a:ea typeface="楷体_GB2312" pitchFamily="1" charset="-122"/>
                </a:rPr>
                <a:t>蔷    薇</a:t>
              </a:r>
              <a:r>
                <a:rPr lang="zh-CN" altLang="en-US" sz="3600" b="1" u="sng">
                  <a:latin typeface="Arial" panose="020B0604020202020204" pitchFamily="34" charset="0"/>
                  <a:ea typeface="宋体" panose="02010600030101010101" pitchFamily="2" charset="-122"/>
                </a:rPr>
                <a:t>                            </a:t>
              </a:r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         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4" name="直接连接符 21524"/>
            <p:cNvSpPr/>
            <p:nvPr/>
          </p:nvSpPr>
          <p:spPr>
            <a:xfrm>
              <a:off x="1152" y="336"/>
              <a:ext cx="1344" cy="1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25" name="组合 21525"/>
          <p:cNvGrpSpPr/>
          <p:nvPr/>
        </p:nvGrpSpPr>
        <p:grpSpPr>
          <a:xfrm>
            <a:off x="4343400" y="4724400"/>
            <a:ext cx="3962400" cy="1525588"/>
            <a:chOff x="0" y="0"/>
            <a:chExt cx="2496" cy="961"/>
          </a:xfrm>
        </p:grpSpPr>
        <p:sp>
          <p:nvSpPr>
            <p:cNvPr id="21526" name="文本框 21526"/>
            <p:cNvSpPr txBox="1"/>
            <p:nvPr/>
          </p:nvSpPr>
          <p:spPr>
            <a:xfrm>
              <a:off x="0" y="0"/>
              <a:ext cx="1344" cy="9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3333FF"/>
                  </a:solidFill>
                  <a:latin typeface="Arial" panose="020B0604020202020204" pitchFamily="34" charset="0"/>
                  <a:ea typeface="楷体_GB2312" pitchFamily="1" charset="-122"/>
                </a:rPr>
                <a:t>昙   花</a:t>
              </a:r>
              <a:r>
                <a:rPr lang="zh-CN" altLang="en-US" sz="3600" b="1" u="sng">
                  <a:latin typeface="Arial" panose="020B0604020202020204" pitchFamily="34" charset="0"/>
                  <a:ea typeface="宋体" panose="02010600030101010101" pitchFamily="2" charset="-122"/>
                </a:rPr>
                <a:t>                            </a:t>
              </a:r>
              <a:r>
                <a:rPr lang="zh-CN" altLang="en-US" sz="3600" b="1">
                  <a:latin typeface="Arial" panose="020B0604020202020204" pitchFamily="34" charset="0"/>
                  <a:ea typeface="宋体" panose="02010600030101010101" pitchFamily="2" charset="-122"/>
                </a:rPr>
                <a:t>         </a:t>
              </a: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36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7" name="直接连接符 21527"/>
            <p:cNvSpPr/>
            <p:nvPr/>
          </p:nvSpPr>
          <p:spPr>
            <a:xfrm>
              <a:off x="1152" y="336"/>
              <a:ext cx="1344" cy="1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1528" name="动作按钮: 后退或前一项 21528">
            <a:hlinkClick r:id="rId2" action="ppaction://hlinksldjump"/>
          </p:cNvPr>
          <p:cNvSpPr/>
          <p:nvPr/>
        </p:nvSpPr>
        <p:spPr>
          <a:xfrm>
            <a:off x="8229600" y="6324600"/>
            <a:ext cx="381000" cy="3048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5121" descr="2008111516585214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34817" descr="tanhua"/>
          <p:cNvPicPr>
            <a:picLocks noChangeAspect="1"/>
          </p:cNvPicPr>
          <p:nvPr/>
        </p:nvPicPr>
        <p:blipFill>
          <a:blip r:embed="rId1">
            <a:lum bright="59998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文本框 34818"/>
          <p:cNvSpPr txBox="1"/>
          <p:nvPr/>
        </p:nvSpPr>
        <p:spPr>
          <a:xfrm>
            <a:off x="12700" y="533400"/>
            <a:ext cx="9474200" cy="584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              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吹起了紫色的小喇叭；</a:t>
            </a:r>
            <a:endParaRPr lang="zh-CN" altLang="en-US" sz="5400" b="1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r>
              <a:rPr lang="zh-CN" altLang="en-US" sz="5400" b="1">
                <a:solidFill>
                  <a:srgbClr val="D60093"/>
                </a:solidFill>
                <a:latin typeface="Times New Roman" panose="02020603050405020304" pitchFamily="2" charset="0"/>
                <a:ea typeface="楷体_GB2312" pitchFamily="1" charset="-122"/>
              </a:rPr>
              <a:t>           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绽开了笑脸；</a:t>
            </a:r>
            <a:endParaRPr lang="zh-CN" altLang="en-US" sz="5400" b="1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           从梦中醒来；</a:t>
            </a:r>
            <a:endParaRPr lang="zh-CN" altLang="en-US" sz="5400" b="1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              欣然怒放；</a:t>
            </a:r>
            <a:endParaRPr lang="zh-CN" altLang="en-US" sz="5400" b="1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               在暮色中苏醒；</a:t>
            </a:r>
            <a:endParaRPr lang="zh-CN" altLang="en-US" sz="5400" b="1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              舒展开自己的花瓣；</a:t>
            </a:r>
            <a:endParaRPr lang="zh-CN" altLang="en-US" sz="5400" b="1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            含笑一现</a:t>
            </a:r>
            <a:endParaRPr lang="zh-CN" altLang="en-US" sz="5400" b="1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2531" name="文本框 34819"/>
          <p:cNvSpPr txBox="1"/>
          <p:nvPr/>
        </p:nvSpPr>
        <p:spPr>
          <a:xfrm>
            <a:off x="0" y="0"/>
            <a:ext cx="70897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用不同的说法来表达鲜花的开放：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2532" name="文本框 34820"/>
          <p:cNvSpPr txBox="1"/>
          <p:nvPr/>
        </p:nvSpPr>
        <p:spPr>
          <a:xfrm>
            <a:off x="304800" y="609600"/>
            <a:ext cx="2209800" cy="823913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b="1">
                <a:solidFill>
                  <a:srgbClr val="FF00FF"/>
                </a:solidFill>
                <a:latin typeface="Times New Roman" panose="02020603050405020304" pitchFamily="2" charset="0"/>
                <a:ea typeface="楷体_GB2312" pitchFamily="1" charset="-122"/>
              </a:rPr>
              <a:t>牵牛花</a:t>
            </a:r>
            <a:endParaRPr lang="zh-CN" altLang="en-US" sz="4800" b="1">
              <a:solidFill>
                <a:srgbClr val="FF00FF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2533" name="文本框 34821"/>
          <p:cNvSpPr txBox="1"/>
          <p:nvPr/>
        </p:nvSpPr>
        <p:spPr>
          <a:xfrm>
            <a:off x="304800" y="1447800"/>
            <a:ext cx="1371600" cy="7620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FF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蔷薇</a:t>
            </a:r>
            <a:endParaRPr lang="zh-CN" altLang="en-US" sz="4400" b="1">
              <a:solidFill>
                <a:srgbClr val="FF00FF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22534" name="文本框 34822"/>
          <p:cNvSpPr txBox="1"/>
          <p:nvPr/>
        </p:nvSpPr>
        <p:spPr>
          <a:xfrm>
            <a:off x="304800" y="2286000"/>
            <a:ext cx="1314450" cy="762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睡莲</a:t>
            </a:r>
            <a:endParaRPr lang="zh-CN" altLang="en-US" sz="4400" b="1">
              <a:solidFill>
                <a:srgbClr val="FF33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22535" name="文本框 34823"/>
          <p:cNvSpPr txBox="1"/>
          <p:nvPr/>
        </p:nvSpPr>
        <p:spPr>
          <a:xfrm>
            <a:off x="304800" y="3124200"/>
            <a:ext cx="2057400" cy="7620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99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万寿菊</a:t>
            </a:r>
            <a:endParaRPr lang="zh-CN" altLang="en-US" sz="4400" b="1">
              <a:solidFill>
                <a:srgbClr val="FF99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22536" name="文本框 34824"/>
          <p:cNvSpPr txBox="1"/>
          <p:nvPr/>
        </p:nvSpPr>
        <p:spPr>
          <a:xfrm>
            <a:off x="304800" y="3962400"/>
            <a:ext cx="1981200" cy="7620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bg1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烟草花</a:t>
            </a:r>
            <a:endParaRPr lang="zh-CN" altLang="en-US" sz="4400" b="1">
              <a:solidFill>
                <a:schemeClr val="bg1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22537" name="文本框 34825"/>
          <p:cNvSpPr txBox="1"/>
          <p:nvPr/>
        </p:nvSpPr>
        <p:spPr>
          <a:xfrm>
            <a:off x="304800" y="4724400"/>
            <a:ext cx="2209800" cy="762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月光花</a:t>
            </a:r>
            <a:endParaRPr lang="zh-CN" altLang="en-US" sz="4400" b="1">
              <a:solidFill>
                <a:schemeClr val="accent2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22538" name="文本框 34826"/>
          <p:cNvSpPr txBox="1"/>
          <p:nvPr/>
        </p:nvSpPr>
        <p:spPr>
          <a:xfrm>
            <a:off x="304800" y="5638800"/>
            <a:ext cx="1428750" cy="7620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bg1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昙花</a:t>
            </a:r>
            <a:endParaRPr lang="zh-CN" altLang="en-US" sz="4400" b="1">
              <a:solidFill>
                <a:schemeClr val="bg1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22529"/>
          <p:cNvSpPr/>
          <p:nvPr/>
        </p:nvSpPr>
        <p:spPr>
          <a:xfrm>
            <a:off x="0" y="2286000"/>
            <a:ext cx="9144000" cy="3751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1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、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蒲公英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在早晨六点开花；</a:t>
            </a:r>
            <a:endParaRPr lang="zh-CN" altLang="en-US" sz="4800" b="1">
              <a:solidFill>
                <a:srgbClr val="3333FF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en-US" altLang="zh-CN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2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、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紫茉莉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约下午四点开放；</a:t>
            </a:r>
            <a:endParaRPr lang="zh-CN" altLang="en-US" sz="4800" b="1">
              <a:solidFill>
                <a:srgbClr val="3333FF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en-US" altLang="zh-CN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3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、下午五点，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白香水百合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开放；</a:t>
            </a:r>
            <a:endParaRPr lang="zh-CN" altLang="en-US" sz="4800" b="1">
              <a:solidFill>
                <a:srgbClr val="3333FF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en-US" altLang="zh-CN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4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、晚上六点，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丝瓜花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开放；</a:t>
            </a:r>
            <a:endParaRPr lang="zh-CN" altLang="en-US" sz="4800" b="1">
              <a:solidFill>
                <a:srgbClr val="3333FF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en-US" altLang="zh-CN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5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、中午十二点，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太阳花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开了</a:t>
            </a:r>
            <a:r>
              <a:rPr lang="en-US" altLang="zh-CN" sz="4800" b="1">
                <a:solidFill>
                  <a:srgbClr val="3333FF"/>
                </a:solidFill>
                <a:latin typeface="Arial" panose="020B0604020202020204" pitchFamily="34" charset="0"/>
                <a:ea typeface="楷体_GB2312" pitchFamily="1" charset="-122"/>
              </a:rPr>
              <a:t>……</a:t>
            </a:r>
            <a:r>
              <a:rPr lang="en-US" altLang="zh-CN" sz="4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4" name="矩形 22530"/>
          <p:cNvSpPr/>
          <p:nvPr/>
        </p:nvSpPr>
        <p:spPr>
          <a:xfrm>
            <a:off x="228600" y="0"/>
            <a:ext cx="3048000" cy="14033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8000" b="1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8999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资料袋</a:t>
            </a:r>
            <a:endParaRPr lang="zh-CN" altLang="en-US" sz="8000" b="1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8999"/>
                  </a:srgbClr>
                </a:outerShdw>
              </a:effectLst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23555" name="动作按钮: 前进或下一项 22531">
            <a:hlinkClick r:id="rId1" action="ppaction://hlinksldjump"/>
          </p:cNvPr>
          <p:cNvSpPr/>
          <p:nvPr/>
        </p:nvSpPr>
        <p:spPr>
          <a:xfrm>
            <a:off x="7543800" y="6324600"/>
            <a:ext cx="685800" cy="30480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23553" descr="pu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620000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23554"/>
          <p:cNvSpPr txBox="1"/>
          <p:nvPr/>
        </p:nvSpPr>
        <p:spPr>
          <a:xfrm>
            <a:off x="7772400" y="304800"/>
            <a:ext cx="1098550" cy="4191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3333FF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蒲公英</a:t>
            </a:r>
            <a:endParaRPr lang="zh-CN" altLang="en-US" sz="6000" b="1">
              <a:solidFill>
                <a:srgbClr val="3333FF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24579" name="文本框 23555"/>
          <p:cNvSpPr txBox="1"/>
          <p:nvPr/>
        </p:nvSpPr>
        <p:spPr>
          <a:xfrm>
            <a:off x="533400" y="5715000"/>
            <a:ext cx="74676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文本框 23556"/>
          <p:cNvSpPr txBox="1"/>
          <p:nvPr/>
        </p:nvSpPr>
        <p:spPr>
          <a:xfrm>
            <a:off x="7924800" y="2971800"/>
            <a:ext cx="990600" cy="2041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早晨六点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文本框 23557"/>
          <p:cNvSpPr txBox="1"/>
          <p:nvPr/>
        </p:nvSpPr>
        <p:spPr>
          <a:xfrm>
            <a:off x="152400" y="5715000"/>
            <a:ext cx="8763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（花）</a:t>
            </a:r>
            <a:r>
              <a:rPr lang="zh-CN" altLang="en-US" sz="2800" b="1" u="sng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（时间）</a:t>
            </a:r>
            <a:r>
              <a:rPr lang="zh-CN" altLang="en-US" sz="2800" b="1" u="sng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（怎样开放）。</a:t>
            </a:r>
            <a:endParaRPr lang="zh-CN" altLang="en-US" sz="28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24577" descr="CA4TIER3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400800" cy="480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文本框 24578"/>
          <p:cNvSpPr txBox="1"/>
          <p:nvPr/>
        </p:nvSpPr>
        <p:spPr>
          <a:xfrm>
            <a:off x="6477000" y="28194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中午十二点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文本框 24579"/>
          <p:cNvSpPr txBox="1"/>
          <p:nvPr/>
        </p:nvSpPr>
        <p:spPr>
          <a:xfrm>
            <a:off x="6705600" y="1371600"/>
            <a:ext cx="19812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FF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太阳花</a:t>
            </a:r>
            <a:endParaRPr lang="zh-CN" altLang="en-US" sz="4400" b="1">
              <a:solidFill>
                <a:srgbClr val="3333FF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25604" name="文本框 24580"/>
          <p:cNvSpPr txBox="1"/>
          <p:nvPr/>
        </p:nvSpPr>
        <p:spPr>
          <a:xfrm>
            <a:off x="152400" y="5486400"/>
            <a:ext cx="87630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（时间</a:t>
            </a:r>
            <a:r>
              <a:rPr lang="zh-CN" altLang="en-US" sz="2800" b="1" u="sng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        </a:t>
            </a: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（花）</a:t>
            </a:r>
            <a:r>
              <a:rPr lang="zh-CN" altLang="en-US" sz="2800" b="1" u="sng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2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（怎样开放）。</a:t>
            </a:r>
            <a:endParaRPr lang="zh-CN" altLang="en-US" sz="28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动作按钮: 后退或前一项 24581">
            <a:hlinkClick r:id="" action="ppaction://noaction"/>
          </p:cNvPr>
          <p:cNvSpPr/>
          <p:nvPr/>
        </p:nvSpPr>
        <p:spPr>
          <a:xfrm>
            <a:off x="8305800" y="6248400"/>
            <a:ext cx="381000" cy="3048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25601" descr="ZW_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617663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图片 25602" descr="1_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350" y="0"/>
            <a:ext cx="1474788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25603" descr="9_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810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文本框 25604"/>
          <p:cNvSpPr txBox="1"/>
          <p:nvPr/>
        </p:nvSpPr>
        <p:spPr>
          <a:xfrm>
            <a:off x="0" y="1981200"/>
            <a:ext cx="9144000" cy="2530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sz="72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不同的植物为什么开花的时间不同呢</a:t>
            </a:r>
            <a:r>
              <a:rPr lang="zh-CN" altLang="en-US" sz="8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？</a:t>
            </a:r>
            <a:endParaRPr lang="zh-CN" altLang="en-US" sz="8800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pic>
        <p:nvPicPr>
          <p:cNvPr id="26629" name="图片 25605" descr="ZW_0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5181600"/>
            <a:ext cx="1069975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25606" descr="donghuahu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5029200"/>
            <a:ext cx="1325563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25607" descr="donghuahua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13" y="4419600"/>
            <a:ext cx="1189037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图片 25608" descr="donghuahua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4200" y="5181600"/>
            <a:ext cx="1219200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3" name="图片 25609" descr="donghuahua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4600" y="502920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4" name="图片 25610" descr="donghuahua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67600" y="4876800"/>
            <a:ext cx="1312863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5" name="图片 25611" descr="donghuahua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38400" y="0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49" name="组合 37889"/>
          <p:cNvGrpSpPr/>
          <p:nvPr/>
        </p:nvGrpSpPr>
        <p:grpSpPr>
          <a:xfrm>
            <a:off x="0" y="0"/>
            <a:ext cx="9404350" cy="6858000"/>
            <a:chOff x="0" y="0"/>
            <a:chExt cx="5924" cy="4320"/>
          </a:xfrm>
        </p:grpSpPr>
        <p:pic>
          <p:nvPicPr>
            <p:cNvPr id="27650" name="图片 37890" descr="凤凰二月花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239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1" name="文本框 37891"/>
            <p:cNvSpPr txBox="1"/>
            <p:nvPr/>
          </p:nvSpPr>
          <p:spPr>
            <a:xfrm>
              <a:off x="5136" y="768"/>
              <a:ext cx="788" cy="211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7000" b="1">
                  <a:solidFill>
                    <a:srgbClr val="FF9900"/>
                  </a:solidFill>
                  <a:latin typeface="Times New Roman" panose="02020603050405020304" pitchFamily="2" charset="0"/>
                  <a:ea typeface="隶书" panose="02010509060101010101" pitchFamily="1" charset="-122"/>
                </a:rPr>
                <a:t>凤凰花</a:t>
              </a:r>
              <a:endParaRPr lang="zh-CN" altLang="en-US" sz="7000" b="1">
                <a:solidFill>
                  <a:srgbClr val="FF9900"/>
                </a:solidFill>
                <a:latin typeface="Times New Roman" panose="02020603050405020304" pitchFamily="2" charset="0"/>
                <a:ea typeface="隶书" panose="02010509060101010101" pitchFamily="1" charset="-122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3" name="组合 38913"/>
          <p:cNvGrpSpPr/>
          <p:nvPr/>
        </p:nvGrpSpPr>
        <p:grpSpPr>
          <a:xfrm>
            <a:off x="0" y="0"/>
            <a:ext cx="8229600" cy="6858000"/>
            <a:chOff x="0" y="0"/>
            <a:chExt cx="5184" cy="4320"/>
          </a:xfrm>
        </p:grpSpPr>
        <p:pic>
          <p:nvPicPr>
            <p:cNvPr id="28674" name="图片 38914" descr="美人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184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5" name="文本框 38915"/>
            <p:cNvSpPr txBox="1"/>
            <p:nvPr/>
          </p:nvSpPr>
          <p:spPr>
            <a:xfrm>
              <a:off x="89" y="84"/>
              <a:ext cx="788" cy="206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7000" b="1">
                  <a:solidFill>
                    <a:srgbClr val="99CCFF"/>
                  </a:solidFill>
                  <a:latin typeface="Times New Roman" panose="02020603050405020304" pitchFamily="2" charset="0"/>
                  <a:ea typeface="隶书" panose="02010509060101010101" pitchFamily="1" charset="-122"/>
                </a:rPr>
                <a:t>美人蕉</a:t>
              </a:r>
              <a:endParaRPr lang="zh-CN" altLang="en-US" sz="7000" b="1">
                <a:solidFill>
                  <a:srgbClr val="99CCFF"/>
                </a:solidFill>
                <a:latin typeface="Times New Roman" panose="02020603050405020304" pitchFamily="2" charset="0"/>
                <a:ea typeface="隶书" panose="02010509060101010101" pitchFamily="1" charset="-122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39937" descr="仙人球的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077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文本框 39938"/>
          <p:cNvSpPr txBox="1"/>
          <p:nvPr/>
        </p:nvSpPr>
        <p:spPr>
          <a:xfrm>
            <a:off x="8153400" y="1219200"/>
            <a:ext cx="1250950" cy="3886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7000" b="1">
                <a:solidFill>
                  <a:srgbClr val="9933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仙人球花</a:t>
            </a:r>
            <a:endParaRPr lang="zh-CN" altLang="en-US" sz="7000" b="1">
              <a:solidFill>
                <a:srgbClr val="9933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40961" descr="叶花蝴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077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文本框 40962"/>
          <p:cNvSpPr txBox="1"/>
          <p:nvPr/>
        </p:nvSpPr>
        <p:spPr>
          <a:xfrm>
            <a:off x="8153400" y="1143000"/>
            <a:ext cx="1250950" cy="4191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7000" b="1">
                <a:solidFill>
                  <a:srgbClr val="993366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叶花蝴蝶</a:t>
            </a:r>
            <a:endParaRPr lang="zh-CN" altLang="en-US" sz="7000" b="1">
              <a:solidFill>
                <a:srgbClr val="993366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41985" descr="d845183de3df68a955e72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3169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41986"/>
          <p:cNvSpPr txBox="1"/>
          <p:nvPr/>
        </p:nvSpPr>
        <p:spPr>
          <a:xfrm>
            <a:off x="6419850" y="3471863"/>
            <a:ext cx="1250950" cy="4191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7000" b="1">
                <a:solidFill>
                  <a:schemeClr val="accent1"/>
                </a:solidFill>
                <a:latin typeface="Times New Roman" panose="02020603050405020304" pitchFamily="2" charset="0"/>
                <a:ea typeface="新宋体" panose="02010609030101010101" charset="-122"/>
              </a:rPr>
              <a:t>蝴蝶兰</a:t>
            </a:r>
            <a:endParaRPr lang="zh-CN" altLang="en-US" sz="7000" b="1">
              <a:solidFill>
                <a:schemeClr val="accent1"/>
              </a:solidFill>
              <a:latin typeface="Times New Roman" panose="02020603050405020304" pitchFamily="2" charset="0"/>
              <a:ea typeface="新宋体" panose="0201060903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文本占位符 6145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858000"/>
          </a:xfrm>
        </p:spPr>
        <p:txBody>
          <a:bodyPr anchor="t" anchorCtr="0"/>
          <a:p>
            <a:pPr marL="0" indent="0">
              <a:lnSpc>
                <a:spcPct val="70000"/>
              </a:lnSpc>
              <a:buNone/>
            </a:pPr>
            <a:endParaRPr lang="en-US" altLang="zh-CN" sz="4500" b="1">
              <a:solidFill>
                <a:srgbClr val="FF3300"/>
              </a:solidFill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en-US" altLang="zh-CN" sz="4000" b="1">
                <a:solidFill>
                  <a:srgbClr val="FF3300"/>
                </a:solidFill>
              </a:rPr>
              <a:t>          </a:t>
            </a:r>
            <a:endParaRPr lang="en-US" altLang="zh-CN" sz="5000" b="1"/>
          </a:p>
          <a:p>
            <a:pPr marL="0" indent="0">
              <a:lnSpc>
                <a:spcPct val="70000"/>
              </a:lnSpc>
              <a:buNone/>
            </a:pPr>
            <a:r>
              <a:rPr lang="en-US" altLang="zh-CN" sz="4000" b="1">
                <a:solidFill>
                  <a:srgbClr val="FF3300"/>
                </a:solidFill>
              </a:rPr>
              <a:t>                  </a:t>
            </a:r>
            <a:endParaRPr lang="en-US" altLang="zh-CN" sz="4000" b="1">
              <a:solidFill>
                <a:srgbClr val="FF3300"/>
              </a:solidFill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5000" b="1"/>
              <a:t>干</a:t>
            </a:r>
            <a:r>
              <a:rPr lang="zh-CN" altLang="en-US" sz="5000" b="1">
                <a:solidFill>
                  <a:srgbClr val="FF0000"/>
                </a:solidFill>
              </a:rPr>
              <a:t>燥</a:t>
            </a:r>
            <a:r>
              <a:rPr lang="zh-CN" altLang="en-US" sz="5000" b="1"/>
              <a:t>      淡 </a:t>
            </a:r>
            <a:r>
              <a:rPr lang="zh-CN" altLang="en-US" sz="5000" b="1">
                <a:solidFill>
                  <a:srgbClr val="FF0000"/>
                </a:solidFill>
              </a:rPr>
              <a:t>雅</a:t>
            </a:r>
            <a:r>
              <a:rPr lang="zh-CN" altLang="en-US" sz="5000" b="1"/>
              <a:t>      </a:t>
            </a:r>
            <a:r>
              <a:rPr lang="zh-CN" altLang="en-US" sz="5000" b="1">
                <a:solidFill>
                  <a:srgbClr val="FF0000"/>
                </a:solidFill>
              </a:rPr>
              <a:t>昆</a:t>
            </a:r>
            <a:r>
              <a:rPr lang="zh-CN" altLang="en-US" sz="5000" b="1"/>
              <a:t>虫       传</a:t>
            </a:r>
            <a:r>
              <a:rPr lang="zh-CN" altLang="en-US" sz="5000" b="1">
                <a:solidFill>
                  <a:srgbClr val="FF0000"/>
                </a:solidFill>
              </a:rPr>
              <a:t>播</a:t>
            </a:r>
            <a:r>
              <a:rPr lang="zh-CN" altLang="en-US" sz="5000" b="1"/>
              <a:t>   </a:t>
            </a:r>
            <a:endParaRPr lang="zh-CN" altLang="en-US" sz="5000" b="1"/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4000" b="1">
                <a:solidFill>
                  <a:srgbClr val="FF3300"/>
                </a:solidFill>
              </a:rPr>
              <a:t>                                     </a:t>
            </a:r>
            <a:endParaRPr lang="zh-CN" altLang="en-US" sz="4000" b="1">
              <a:solidFill>
                <a:srgbClr val="FF3300"/>
              </a:solidFill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5000" b="1"/>
              <a:t> </a:t>
            </a:r>
            <a:r>
              <a:rPr lang="zh-CN" altLang="en-US" sz="5000" b="1">
                <a:solidFill>
                  <a:srgbClr val="FF0000"/>
                </a:solidFill>
              </a:rPr>
              <a:t>吻</a:t>
            </a:r>
            <a:r>
              <a:rPr lang="zh-CN" altLang="en-US" sz="5000" b="1"/>
              <a:t> 合      大</a:t>
            </a:r>
            <a:r>
              <a:rPr lang="zh-CN" altLang="en-US" sz="5000" b="1">
                <a:solidFill>
                  <a:srgbClr val="FF0000"/>
                </a:solidFill>
              </a:rPr>
              <a:t>致</a:t>
            </a:r>
            <a:r>
              <a:rPr lang="zh-CN" altLang="en-US" sz="5000" b="1"/>
              <a:t>         欣然</a:t>
            </a:r>
            <a:r>
              <a:rPr lang="zh-CN" altLang="en-US" sz="5000" b="1">
                <a:solidFill>
                  <a:srgbClr val="FF0000"/>
                </a:solidFill>
              </a:rPr>
              <a:t>怒</a:t>
            </a:r>
            <a:r>
              <a:rPr lang="zh-CN" altLang="en-US" sz="5000" b="1"/>
              <a:t>放</a:t>
            </a:r>
            <a:endParaRPr lang="zh-CN" altLang="en-US" sz="5000" b="1"/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4000" b="1">
                <a:solidFill>
                  <a:srgbClr val="FF3300"/>
                </a:solidFill>
              </a:rPr>
              <a:t>              </a:t>
            </a:r>
            <a:endParaRPr lang="zh-CN" altLang="en-US" sz="4000" b="1">
              <a:solidFill>
                <a:srgbClr val="FF3300"/>
              </a:solidFill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5000" b="1"/>
              <a:t>       </a:t>
            </a:r>
            <a:r>
              <a:rPr lang="zh-CN" altLang="en-US" sz="5000" b="1">
                <a:solidFill>
                  <a:srgbClr val="FF0000"/>
                </a:solidFill>
              </a:rPr>
              <a:t>暮</a:t>
            </a:r>
            <a:r>
              <a:rPr lang="zh-CN" altLang="en-US" sz="5000" b="1"/>
              <a:t> 色     </a:t>
            </a:r>
            <a:endParaRPr lang="zh-CN" altLang="en-US" sz="5000" b="1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55297" descr="未命名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57345"/>
          <p:cNvSpPr>
            <a:spLocks noGrp="1"/>
          </p:cNvSpPr>
          <p:nvPr>
            <p:ph type="title"/>
          </p:nvPr>
        </p:nvSpPr>
        <p:spPr>
          <a:xfrm>
            <a:off x="539750" y="381000"/>
            <a:ext cx="8604250" cy="5410200"/>
          </a:xfrm>
        </p:spPr>
        <p:txBody>
          <a:bodyPr anchor="ctr" anchorCtr="0"/>
          <a:p>
            <a:pPr algn="l"/>
            <a:r>
              <a:rPr lang="en-US" altLang="zh-CN"/>
              <a:t>        </a:t>
            </a:r>
            <a:r>
              <a:rPr lang="zh-CN" altLang="en-US"/>
              <a:t>这些花在二十四小时内</a:t>
            </a:r>
            <a:r>
              <a:rPr lang="zh-CN" altLang="en-US" b="1">
                <a:solidFill>
                  <a:srgbClr val="FF3300"/>
                </a:solidFill>
              </a:rPr>
              <a:t>陆续</a:t>
            </a:r>
            <a:r>
              <a:rPr lang="zh-CN" altLang="en-US"/>
              <a:t>（                  ）开放。你只要看看什么花刚刚开放，就知道</a:t>
            </a:r>
            <a:r>
              <a:rPr lang="zh-CN" altLang="en-US" b="1">
                <a:solidFill>
                  <a:srgbClr val="FF3300"/>
                </a:solidFill>
              </a:rPr>
              <a:t>大致</a:t>
            </a:r>
            <a:r>
              <a:rPr lang="zh-CN" altLang="en-US"/>
              <a:t>（                 ）是几点钟，</a:t>
            </a:r>
            <a:r>
              <a:rPr lang="zh-CN" altLang="en-US">
                <a:solidFill>
                  <a:srgbClr val="9900FF"/>
                </a:solidFill>
              </a:rPr>
              <a:t>这是不是很有趣？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7347" name="矩形 57346"/>
          <p:cNvSpPr/>
          <p:nvPr/>
        </p:nvSpPr>
        <p:spPr>
          <a:xfrm>
            <a:off x="900113" y="1981200"/>
            <a:ext cx="32400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4400" strike="noStrike" noProof="1">
                <a:solidFill>
                  <a:srgbClr val="FFFF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连续   继续</a:t>
            </a:r>
            <a:endParaRPr lang="zh-CN" altLang="en-US" sz="4400" strike="noStrike" noProof="1">
              <a:solidFill>
                <a:srgbClr val="FFFF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7348" name="矩形 57347"/>
          <p:cNvSpPr/>
          <p:nvPr/>
        </p:nvSpPr>
        <p:spPr>
          <a:xfrm>
            <a:off x="1066800" y="3352800"/>
            <a:ext cx="2978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ase"/>
            <a:r>
              <a:rPr lang="zh-CN" altLang="en-US" sz="4400" strike="noStrike" noProof="1">
                <a:solidFill>
                  <a:srgbClr val="FFFF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大约、大概</a:t>
            </a:r>
            <a:endParaRPr lang="zh-CN" altLang="en-US" sz="4400" strike="noStrike" noProof="1">
              <a:solidFill>
                <a:srgbClr val="FFFF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58369"/>
          <p:cNvSpPr txBox="1"/>
          <p:nvPr/>
        </p:nvSpPr>
        <p:spPr>
          <a:xfrm>
            <a:off x="611188" y="981075"/>
            <a:ext cx="8532812" cy="3749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00CC"/>
                </a:solidFill>
                <a:latin typeface="Arial" panose="020B0604020202020204" pitchFamily="34" charset="0"/>
                <a:ea typeface="楷体_GB2312" pitchFamily="1" charset="-122"/>
              </a:rPr>
              <a:t>不同时间开放</a:t>
            </a:r>
            <a:r>
              <a:rPr lang="en-US" altLang="zh-CN" sz="6000" b="1">
                <a:solidFill>
                  <a:srgbClr val="0000CC"/>
                </a:solidFill>
                <a:latin typeface="Arial" panose="020B0604020202020204" pitchFamily="34" charset="0"/>
                <a:ea typeface="楷体_GB2312" pitchFamily="1" charset="-122"/>
              </a:rPr>
              <a:t>      </a:t>
            </a:r>
            <a:endParaRPr lang="en-US" altLang="zh-CN" sz="6000" b="1">
              <a:solidFill>
                <a:srgbClr val="0000CC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00CC"/>
                </a:solidFill>
                <a:latin typeface="Arial" panose="020B0604020202020204" pitchFamily="34" charset="0"/>
                <a:ea typeface="楷体_GB2312" pitchFamily="1" charset="-122"/>
              </a:rPr>
              <a:t>钟面</a:t>
            </a:r>
            <a:r>
              <a:rPr lang="en-US" altLang="zh-CN" sz="6000" b="1">
                <a:solidFill>
                  <a:srgbClr val="0000CC"/>
                </a:solidFill>
                <a:latin typeface="Arial" panose="020B0604020202020204" pitchFamily="34" charset="0"/>
                <a:ea typeface="楷体_GB2312" pitchFamily="1" charset="-122"/>
              </a:rPr>
              <a:t>            </a:t>
            </a:r>
            <a:r>
              <a:rPr lang="zh-CN" altLang="en-US" sz="6000" b="1">
                <a:solidFill>
                  <a:srgbClr val="0000CC"/>
                </a:solidFill>
                <a:latin typeface="Arial" panose="020B0604020202020204" pitchFamily="34" charset="0"/>
                <a:ea typeface="楷体_GB2312" pitchFamily="1" charset="-122"/>
              </a:rPr>
              <a:t>陆续</a:t>
            </a:r>
            <a:r>
              <a:rPr lang="en-US" altLang="zh-CN" sz="6000" b="1">
                <a:solidFill>
                  <a:srgbClr val="0000CC"/>
                </a:solidFill>
                <a:latin typeface="Arial" panose="020B0604020202020204" pitchFamily="34" charset="0"/>
                <a:ea typeface="楷体_GB2312" pitchFamily="1" charset="-122"/>
              </a:rPr>
              <a:t>   </a:t>
            </a:r>
            <a:endParaRPr lang="en-US" altLang="zh-CN" sz="6000" b="1">
              <a:solidFill>
                <a:srgbClr val="0000CC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00CC"/>
                </a:solidFill>
                <a:latin typeface="Arial" panose="020B0604020202020204" pitchFamily="34" charset="0"/>
                <a:ea typeface="楷体_GB2312" pitchFamily="1" charset="-122"/>
              </a:rPr>
              <a:t>时钟</a:t>
            </a:r>
            <a:r>
              <a:rPr lang="en-US" altLang="zh-CN" sz="6000" b="1">
                <a:solidFill>
                  <a:srgbClr val="0000CC"/>
                </a:solidFill>
                <a:latin typeface="Arial" panose="020B0604020202020204" pitchFamily="34" charset="0"/>
                <a:ea typeface="楷体_GB2312" pitchFamily="1" charset="-122"/>
              </a:rPr>
              <a:t>            </a:t>
            </a:r>
            <a:r>
              <a:rPr lang="zh-CN" altLang="en-US" sz="6000" b="1">
                <a:solidFill>
                  <a:srgbClr val="0000CC"/>
                </a:solidFill>
                <a:latin typeface="Arial" panose="020B0604020202020204" pitchFamily="34" charset="0"/>
                <a:ea typeface="楷体_GB2312" pitchFamily="1" charset="-122"/>
              </a:rPr>
              <a:t>大致 </a:t>
            </a:r>
            <a:endParaRPr lang="zh-CN" altLang="en-US" sz="6000" b="1">
              <a:solidFill>
                <a:srgbClr val="0000CC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59393"/>
          <p:cNvSpPr>
            <a:spLocks noGrp="1"/>
          </p:cNvSpPr>
          <p:nvPr>
            <p:ph type="title" orient="vert"/>
          </p:nvPr>
        </p:nvSpPr>
        <p:spPr/>
        <p:txBody>
          <a:bodyPr anchor="ctr" anchorCtr="0"/>
          <a:p>
            <a:br>
              <a:rPr lang="en-US" altLang="zh-CN" sz="2400"/>
            </a:br>
            <a:endParaRPr lang="en-US" altLang="zh-CN" sz="2400"/>
          </a:p>
        </p:txBody>
      </p:sp>
      <p:sp>
        <p:nvSpPr>
          <p:cNvPr id="59395" name="文本占位符 59394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2438400" cy="6019800"/>
          </a:xfrm>
        </p:spPr>
        <p:txBody>
          <a:bodyPr/>
          <a:p>
            <a:pPr fontAlgn="base">
              <a:spcBef>
                <a:spcPct val="0"/>
              </a:spcBef>
              <a:buNone/>
            </a:pPr>
            <a:endParaRPr lang="en-US" altLang="zh-CN" sz="2400" strike="noStrike" noProof="1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ea typeface="方正舒体" panose="02010601030101010101" pitchFamily="2" charset="-122"/>
            </a:endParaRPr>
          </a:p>
          <a:p>
            <a:pPr fontAlgn="base"/>
            <a:r>
              <a:rPr lang="zh-CN" altLang="en-US" sz="2400" strike="noStrike" noProof="1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牵牛花     </a:t>
            </a:r>
            <a:r>
              <a:rPr lang="zh-CN" altLang="en-US" sz="2400" strike="noStrike" noProof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蔷薇        </a:t>
            </a:r>
            <a:r>
              <a:rPr lang="zh-CN" altLang="en-US" sz="2400" strike="noStrike" noProof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睡莲</a:t>
            </a:r>
            <a:endParaRPr lang="zh-CN" altLang="en-US" sz="2400" strike="noStrike" noProof="1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base"/>
            <a:r>
              <a:rPr lang="zh-CN" altLang="en-US" sz="24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午时花     </a:t>
            </a:r>
            <a:r>
              <a:rPr lang="zh-CN" altLang="en-US" sz="2400" b="1" strike="noStrike" noProof="1">
                <a:solidFill>
                  <a:srgbClr val="66FF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万寿菊</a:t>
            </a:r>
            <a:r>
              <a:rPr lang="zh-CN" altLang="en-US" sz="2000" b="1" strike="noStrike" noProof="1">
                <a:solidFill>
                  <a:srgbClr val="66FF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2400" strike="noStrike" noProof="1">
                <a:solidFill>
                  <a:srgbClr val="99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烟草花</a:t>
            </a:r>
            <a:endParaRPr lang="zh-CN" altLang="en-US" sz="2400" strike="noStrike" noProof="1">
              <a:solidFill>
                <a:srgbClr val="9900FF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base"/>
            <a:r>
              <a:rPr lang="zh-CN" altLang="en-US" sz="2400" b="1" strike="noStrike" noProof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月光花     </a:t>
            </a:r>
            <a:r>
              <a:rPr lang="zh-CN" altLang="en-US" sz="2400" b="1" strike="noStrike" noProof="1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夜来香     </a:t>
            </a:r>
            <a:r>
              <a:rPr lang="zh-CN" altLang="en-US" sz="2400" strike="noStrike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昙花</a:t>
            </a:r>
            <a:endParaRPr lang="zh-CN" altLang="en-US" sz="2400" strike="noStrike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843" name="直接连接符 59395"/>
          <p:cNvSpPr/>
          <p:nvPr/>
        </p:nvSpPr>
        <p:spPr>
          <a:xfrm>
            <a:off x="4572000" y="1628775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844" name="直接连接符 59396"/>
          <p:cNvSpPr/>
          <p:nvPr/>
        </p:nvSpPr>
        <p:spPr>
          <a:xfrm>
            <a:off x="4572000" y="1557338"/>
            <a:ext cx="0" cy="3587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35845" name="图片 59397" descr="钟面"/>
          <p:cNvPicPr>
            <a:picLocks noChangeAspect="1"/>
          </p:cNvPicPr>
          <p:nvPr/>
        </p:nvPicPr>
        <p:blipFill>
          <a:blip r:embed="rId1">
            <a:lum contrast="-6000"/>
          </a:blip>
          <a:stretch>
            <a:fillRect/>
          </a:stretch>
        </p:blipFill>
        <p:spPr>
          <a:xfrm>
            <a:off x="3048000" y="0"/>
            <a:ext cx="6096000" cy="6164263"/>
          </a:xfrm>
          <a:prstGeom prst="rect">
            <a:avLst/>
          </a:prstGeom>
          <a:solidFill>
            <a:srgbClr val="CC3300"/>
          </a:solidFill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9399" name="矩形 59398"/>
          <p:cNvSpPr/>
          <p:nvPr/>
        </p:nvSpPr>
        <p:spPr>
          <a:xfrm>
            <a:off x="7467600" y="37338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trike="noStrike" noProof="1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方正舒体" panose="02010601030101010101" pitchFamily="2" charset="-122"/>
                <a:cs typeface="+mn-cs"/>
              </a:rPr>
              <a:t>牵牛花</a:t>
            </a:r>
            <a:endParaRPr lang="zh-CN" altLang="en-US" strike="noStrike" noProof="1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59400" name="矩形 59399"/>
          <p:cNvSpPr/>
          <p:nvPr/>
        </p:nvSpPr>
        <p:spPr>
          <a:xfrm>
            <a:off x="6781800" y="4648200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trike="noStrike" noProof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1" charset="-122"/>
                <a:cs typeface="+mn-cs"/>
              </a:rPr>
              <a:t>蔷薇</a:t>
            </a:r>
            <a:endParaRPr lang="zh-CN" altLang="en-US" strike="noStrike" noProof="1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59401" name="矩形 59400"/>
          <p:cNvSpPr/>
          <p:nvPr/>
        </p:nvSpPr>
        <p:spPr>
          <a:xfrm>
            <a:off x="4724400" y="47244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ase"/>
            <a:r>
              <a:rPr lang="zh-CN" altLang="en-US" strike="noStrike" noProof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睡莲</a:t>
            </a:r>
            <a:endParaRPr lang="zh-CN" altLang="en-US" strike="noStrike" noProof="1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9402" name="矩形 59401"/>
          <p:cNvSpPr/>
          <p:nvPr/>
        </p:nvSpPr>
        <p:spPr>
          <a:xfrm>
            <a:off x="5486400" y="6858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午时</a:t>
            </a:r>
            <a:r>
              <a:rPr lang="zh-CN" altLang="en-US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方正舒体" panose="02010601030101010101" pitchFamily="2" charset="-122"/>
                <a:cs typeface="+mn-cs"/>
              </a:rPr>
              <a:t>花</a:t>
            </a:r>
            <a:endParaRPr lang="zh-CN" altLang="en-US" b="1" strike="noStrike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59403" name="矩形 59402"/>
          <p:cNvSpPr/>
          <p:nvPr/>
        </p:nvSpPr>
        <p:spPr>
          <a:xfrm>
            <a:off x="7848600" y="2819400"/>
            <a:ext cx="1143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2000" b="1" strike="noStrike" noProof="1">
                <a:solidFill>
                  <a:srgbClr val="66FF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1" charset="-122"/>
                <a:cs typeface="+mn-cs"/>
              </a:rPr>
              <a:t>万寿菊</a:t>
            </a:r>
            <a:endParaRPr lang="zh-CN" altLang="en-US" sz="2000" b="1" strike="noStrike" noProof="1">
              <a:solidFill>
                <a:srgbClr val="66FF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59404" name="矩形 59403"/>
          <p:cNvSpPr/>
          <p:nvPr/>
        </p:nvSpPr>
        <p:spPr>
          <a:xfrm>
            <a:off x="5562600" y="4953000"/>
            <a:ext cx="11049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trike="noStrike" noProof="1">
                <a:solidFill>
                  <a:srgbClr val="99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烟草花</a:t>
            </a:r>
            <a:endParaRPr lang="zh-CN" altLang="en-US" strike="noStrike" noProof="1">
              <a:solidFill>
                <a:srgbClr val="99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9405" name="矩形 59404"/>
          <p:cNvSpPr/>
          <p:nvPr/>
        </p:nvSpPr>
        <p:spPr>
          <a:xfrm>
            <a:off x="5105400" y="3886200"/>
            <a:ext cx="11033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b="1" strike="noStrike" noProof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月光花</a:t>
            </a:r>
            <a:endParaRPr lang="zh-CN" altLang="en-US" b="1" strike="noStrike" noProof="1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9406" name="矩形 59405"/>
          <p:cNvSpPr/>
          <p:nvPr/>
        </p:nvSpPr>
        <p:spPr>
          <a:xfrm>
            <a:off x="3733800" y="38862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b="1" strike="noStrike" noProof="1">
                <a:solidFill>
                  <a:srgbClr val="3399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方正舒体" panose="02010601030101010101" pitchFamily="2" charset="-122"/>
                <a:cs typeface="+mn-cs"/>
              </a:rPr>
              <a:t>夜来香</a:t>
            </a:r>
            <a:endParaRPr lang="zh-CN" altLang="en-US" b="1" strike="noStrike" noProof="1">
              <a:solidFill>
                <a:srgbClr val="3399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59407" name="矩形 59406"/>
          <p:cNvSpPr/>
          <p:nvPr/>
        </p:nvSpPr>
        <p:spPr>
          <a:xfrm>
            <a:off x="3505200" y="28194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trike="noStrike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昙花</a:t>
            </a:r>
            <a:endParaRPr lang="zh-CN" altLang="en-US" strike="noStrike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94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40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40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40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940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5940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5940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5940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5940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  <p:bldP spid="5940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60417" descr="cloc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457200"/>
            <a:ext cx="5508625" cy="5475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文本框 60418"/>
          <p:cNvSpPr txBox="1"/>
          <p:nvPr/>
        </p:nvSpPr>
        <p:spPr>
          <a:xfrm>
            <a:off x="1447800" y="685800"/>
            <a:ext cx="1403350" cy="2590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 </a:t>
            </a:r>
            <a:r>
              <a:rPr lang="zh-CN" altLang="en-US" sz="8000" b="1">
                <a:solidFill>
                  <a:srgbClr val="CC0099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花钟</a:t>
            </a:r>
            <a:endParaRPr lang="zh-CN" altLang="en-US" sz="8000" b="1">
              <a:solidFill>
                <a:srgbClr val="CC0099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pic>
        <p:nvPicPr>
          <p:cNvPr id="36867" name="图片 60419" descr="牵牛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4038600"/>
            <a:ext cx="376238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60420" descr="蔷薇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4724400"/>
            <a:ext cx="358775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图片 60421" descr="睡莲2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4724400"/>
            <a:ext cx="457200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图片 60422" descr="万寿菊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3800" y="2895600"/>
            <a:ext cx="36195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图片 60423" descr="烟草">
            <a:hlinkClick r:id="" action="ppaction://noaction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6400" y="51054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2" name="图片 60424" descr="月光">
            <a:hlinkClick r:id="" action="ppaction://noaction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8200" y="5181600"/>
            <a:ext cx="4445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3" name="图片 60425" descr="夜来香">
            <a:hlinkClick r:id="" action="ppaction://noaction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5200" y="3886200"/>
            <a:ext cx="457200" cy="392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4" name="图片 60426" descr="昙花">
            <a:hlinkClick r:id="" action="ppaction://noaction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76600" y="2971800"/>
            <a:ext cx="457200" cy="400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5" name="图片 60427" descr="凤凰二月花">
            <a:hlinkClick r:id="" action="ppaction://noaction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29400" y="1143000"/>
            <a:ext cx="44767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6" name="图片 60428" descr="美人蕉">
            <a:hlinkClick r:id="" action="ppaction://noaction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73938" y="1828800"/>
            <a:ext cx="347662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7" name="图片 60429" descr="叶花蝴蝶">
            <a:hlinkClick r:id="" action="ppaction://noaction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29000" y="1905000"/>
            <a:ext cx="512763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8" name="图片 60430" descr="仙人球的花">
            <a:hlinkClick r:id="" action="ppaction://noaction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91000" y="1143000"/>
            <a:ext cx="457200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9" name="图片 60431" descr="wsh">
            <a:hlinkClick r:id="" action="ppaction://noaction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64163" y="836613"/>
            <a:ext cx="576262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0" name="图片 60432" descr="73">
            <a:hlinkClick r:id="" action="ppaction://noaction"/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75688" y="6381750"/>
            <a:ext cx="304800" cy="28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6144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62465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63489" descr="世博园花钟"/>
          <p:cNvPicPr>
            <a:picLocks noChangeAspect="1"/>
          </p:cNvPicPr>
          <p:nvPr/>
        </p:nvPicPr>
        <p:blipFill>
          <a:blip r:embed="rId1"/>
          <a:srcRect b="961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1" name="Champs-Elysees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39200" y="70294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0)">
                                      <p:cBhvr>
                                        <p:cTn id="6" dur="1" fill="hold"/>
                                        <p:tgtEl>
                                          <p:spTgt spid="634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491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64513" descr="116485290259430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55612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6553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987"/>
            <a:ext cx="9144000" cy="6884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7169"/>
          <p:cNvSpPr>
            <a:spLocks noGrp="1"/>
          </p:cNvSpPr>
          <p:nvPr>
            <p:ph type="title"/>
          </p:nvPr>
        </p:nvSpPr>
        <p:spPr>
          <a:xfrm>
            <a:off x="539750" y="692150"/>
            <a:ext cx="7772400" cy="1143000"/>
          </a:xfrm>
        </p:spPr>
        <p:txBody>
          <a:bodyPr anchor="ctr" anchorCtr="0"/>
          <a:p>
            <a:r>
              <a:rPr lang="zh-CN" altLang="en-US" sz="4000" b="1">
                <a:solidFill>
                  <a:schemeClr val="tx1"/>
                </a:solidFill>
              </a:rPr>
              <a:t>一位植物学家曾有意把不同时间开放的花种在一起，把花圃修建得像钟一样，组成花的“时钟”。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6146" name="文本占位符 7170"/>
          <p:cNvSpPr>
            <a:spLocks noGrp="1"/>
          </p:cNvSpPr>
          <p:nvPr>
            <p:ph idx="1"/>
          </p:nvPr>
        </p:nvSpPr>
        <p:spPr>
          <a:xfrm>
            <a:off x="685800" y="2133600"/>
            <a:ext cx="7772400" cy="4724400"/>
          </a:xfrm>
        </p:spPr>
        <p:txBody>
          <a:bodyPr anchor="t" anchorCtr="0"/>
          <a:p>
            <a:pPr>
              <a:buNone/>
            </a:pPr>
            <a:r>
              <a:rPr lang="zh-CN" altLang="en-US" sz="4000" b="1"/>
              <a:t>这些花在二十四小时内陆续开放</a:t>
            </a:r>
            <a:r>
              <a:rPr lang="en-US" altLang="zh-CN" sz="4000" b="1"/>
              <a:t>.</a:t>
            </a:r>
            <a:r>
              <a:rPr lang="zh-CN" altLang="en-US" sz="4000" b="1"/>
              <a:t>你只要看看什么花刚刚开放，就知道</a:t>
            </a:r>
            <a:r>
              <a:rPr lang="zh-CN" altLang="en-US" sz="4000" b="1">
                <a:solidFill>
                  <a:srgbClr val="FF0000"/>
                </a:solidFill>
              </a:rPr>
              <a:t>大致</a:t>
            </a:r>
            <a:r>
              <a:rPr lang="zh-CN" altLang="en-US" sz="4000" b="1"/>
              <a:t>是几点钟，这是不是很有趣？</a:t>
            </a:r>
            <a:endParaRPr lang="zh-CN" altLang="en-US" sz="4000" b="1"/>
          </a:p>
          <a:p>
            <a:endParaRPr lang="zh-CN" altLang="en-US" sz="4000" b="1"/>
          </a:p>
          <a:p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381000" y="1752600"/>
            <a:ext cx="8763000" cy="3381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5400" b="1">
                <a:latin typeface="隶书" panose="02010509060101010101" pitchFamily="1" charset="-122"/>
                <a:ea typeface="隶书" panose="02010509060101010101" pitchFamily="1" charset="-122"/>
              </a:rPr>
              <a:t>1</a:t>
            </a:r>
            <a:r>
              <a:rPr lang="zh-CN" altLang="en-US" sz="5400" b="1">
                <a:latin typeface="隶书" panose="02010509060101010101" pitchFamily="1" charset="-122"/>
                <a:ea typeface="隶书" panose="02010509060101010101" pitchFamily="1" charset="-122"/>
              </a:rPr>
              <a:t>、开花时间与</a:t>
            </a:r>
            <a:r>
              <a:rPr lang="zh-CN" altLang="en-US" sz="5400" b="1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温度、湿度、光照</a:t>
            </a:r>
            <a:r>
              <a:rPr lang="zh-CN" altLang="en-US" sz="5400" b="1">
                <a:latin typeface="隶书" panose="02010509060101010101" pitchFamily="1" charset="-122"/>
                <a:ea typeface="隶书" panose="02010509060101010101" pitchFamily="1" charset="-122"/>
              </a:rPr>
              <a:t>有关；</a:t>
            </a:r>
            <a:endParaRPr lang="zh-CN" altLang="en-US" sz="5400" b="1"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r>
              <a:rPr lang="en-US" altLang="zh-CN" sz="5400" b="1">
                <a:latin typeface="隶书" panose="02010509060101010101" pitchFamily="1" charset="-122"/>
                <a:ea typeface="隶书" panose="02010509060101010101" pitchFamily="1" charset="-122"/>
              </a:rPr>
              <a:t>2</a:t>
            </a:r>
            <a:r>
              <a:rPr lang="zh-CN" altLang="en-US" sz="5400" b="1">
                <a:latin typeface="隶书" panose="02010509060101010101" pitchFamily="1" charset="-122"/>
                <a:ea typeface="隶书" panose="02010509060101010101" pitchFamily="1" charset="-122"/>
              </a:rPr>
              <a:t>、开花时间与</a:t>
            </a:r>
            <a:r>
              <a:rPr lang="zh-CN" altLang="en-US" sz="5400" b="1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昆虫的活动时间</a:t>
            </a:r>
            <a:r>
              <a:rPr lang="zh-CN" altLang="en-US" sz="5400" b="1">
                <a:latin typeface="隶书" panose="02010509060101010101" pitchFamily="1" charset="-122"/>
                <a:ea typeface="隶书" panose="02010509060101010101" pitchFamily="1" charset="-122"/>
              </a:rPr>
              <a:t>有关；</a:t>
            </a:r>
            <a:endParaRPr lang="zh-CN" altLang="en-US" sz="5400" b="1"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457200" y="0"/>
            <a:ext cx="8686800" cy="1584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2" charset="0"/>
                <a:ea typeface="华文新魏" panose="02010800040101010101" pitchFamily="2" charset="-122"/>
              </a:rPr>
              <a:t>不同的植物开花时间不同有</a:t>
            </a:r>
            <a:r>
              <a:rPr lang="zh-CN" altLang="en-US" sz="5400" b="1" dirty="0">
                <a:solidFill>
                  <a:srgbClr val="CC00CC"/>
                </a:solidFill>
                <a:latin typeface="Times New Roman" panose="02020603050405020304" pitchFamily="2" charset="0"/>
                <a:ea typeface="华文新魏" panose="02010800040101010101" pitchFamily="2" charset="-122"/>
              </a:rPr>
              <a:t>两个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2" charset="0"/>
                <a:ea typeface="华文新魏" panose="02010800040101010101" pitchFamily="2" charset="-122"/>
              </a:rPr>
              <a:t>原因：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2" charset="0"/>
              <a:ea typeface="华文新魏" panose="02010800040101010101" pitchFamily="2" charset="-122"/>
            </a:endParaRPr>
          </a:p>
        </p:txBody>
      </p:sp>
      <p:pic>
        <p:nvPicPr>
          <p:cNvPr id="43011" name="图片 26627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0" y="609600"/>
            <a:ext cx="1524000" cy="132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26628" descr="3_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562600"/>
            <a:ext cx="13335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26629" descr="3-4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4648200"/>
            <a:ext cx="963613" cy="963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图片 26630" descr="BUTTERFLY_ON_THE_ROS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5334000"/>
            <a:ext cx="15240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图片 26631" descr="t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5486400"/>
            <a:ext cx="1447800" cy="101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框 67585"/>
          <p:cNvSpPr txBox="1"/>
          <p:nvPr/>
        </p:nvSpPr>
        <p:spPr>
          <a:xfrm>
            <a:off x="755650" y="404813"/>
            <a:ext cx="7920038" cy="5859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>
                <a:latin typeface="Arial" panose="020B0604020202020204" pitchFamily="34" charset="0"/>
                <a:ea typeface="楷体_GB2312" pitchFamily="1" charset="-122"/>
              </a:rPr>
              <a:t>       </a:t>
            </a:r>
            <a:r>
              <a:rPr lang="zh-CN" altLang="en-US" sz="3600" b="1">
                <a:solidFill>
                  <a:srgbClr val="0C7E48"/>
                </a:solidFill>
                <a:latin typeface="Arial" panose="020B0604020202020204" pitchFamily="34" charset="0"/>
                <a:ea typeface="楷体_GB2312" pitchFamily="1" charset="-122"/>
              </a:rPr>
              <a:t>昙花的花瓣又大又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娇嫩</a:t>
            </a:r>
            <a:r>
              <a:rPr lang="zh-CN" altLang="en-US" sz="3600" b="1">
                <a:solidFill>
                  <a:srgbClr val="0C7E48"/>
                </a:solidFill>
                <a:latin typeface="Arial" panose="020B0604020202020204" pitchFamily="34" charset="0"/>
                <a:ea typeface="楷体_GB2312" pitchFamily="1" charset="-122"/>
              </a:rPr>
              <a:t>，白天阳光强，气温高，空气干燥，要是在白天开花，就有被灼伤的危险。深夜气温过低，开花也不适宜。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长期以来</a:t>
            </a:r>
            <a:r>
              <a:rPr lang="zh-CN" altLang="en-US" sz="3600" b="1">
                <a:solidFill>
                  <a:srgbClr val="0C7E48"/>
                </a:solidFill>
                <a:latin typeface="Arial" panose="020B0604020202020204" pitchFamily="34" charset="0"/>
                <a:ea typeface="楷体_GB2312" pitchFamily="1" charset="-122"/>
              </a:rPr>
              <a:t>，它适应了晚上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九点左右</a:t>
            </a:r>
            <a:r>
              <a:rPr lang="zh-CN" altLang="en-US" sz="3600" b="1">
                <a:solidFill>
                  <a:srgbClr val="0C7E48"/>
                </a:solidFill>
                <a:latin typeface="Arial" panose="020B0604020202020204" pitchFamily="34" charset="0"/>
                <a:ea typeface="楷体_GB2312" pitchFamily="1" charset="-122"/>
              </a:rPr>
              <a:t>的温度和湿度，到了那时，便悄悄绽开淡雅的花蕾，向人们展示美丽的笑脸。</a:t>
            </a:r>
            <a:endParaRPr lang="zh-CN" altLang="en-US" sz="3600" b="1">
              <a:solidFill>
                <a:srgbClr val="0C7E48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44034" name="图片 67586" descr="46">
            <a:hlinkClick r:id="" action="ppaction://noaction"/>
          </p:cNvPr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0" y="6291263"/>
            <a:ext cx="755650" cy="566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68609" descr="x1pbglk-vqL4BvPH5Zdx0rr_isFpdc5EsxQIsP59mAdbrIEu3II1o2AF5KeR0Zl4AWd_6aIS_qPoNf_i-xT1esQANkJWZmktPTnBUq-G3bwxeHRuwh9U5qpIPdclD6ihC-D_xs1irY8GJuf2WgD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800" y="0"/>
            <a:ext cx="9321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文本框 68610"/>
          <p:cNvSpPr txBox="1"/>
          <p:nvPr/>
        </p:nvSpPr>
        <p:spPr>
          <a:xfrm>
            <a:off x="179388" y="908050"/>
            <a:ext cx="8748712" cy="192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latin typeface="Arial" panose="020B0604020202020204" pitchFamily="34" charset="0"/>
                <a:ea typeface="楷体_GB2312" pitchFamily="1" charset="-122"/>
              </a:rPr>
              <a:t>     </a:t>
            </a:r>
            <a:r>
              <a:rPr lang="zh-CN" altLang="en-US" sz="4000" b="1">
                <a:latin typeface="Arial" panose="020B0604020202020204" pitchFamily="34" charset="0"/>
                <a:ea typeface="楷体_GB2312" pitchFamily="1" charset="-122"/>
              </a:rPr>
              <a:t>还有的花，需要昆虫传播花粉，才能结出种子，它们开花的时间往往跟昆虫活动的时间相吻合。</a:t>
            </a:r>
            <a:endParaRPr lang="zh-CN" altLang="en-US" sz="4000" b="1"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69633"/>
          <p:cNvSpPr>
            <a:spLocks noGrp="1"/>
          </p:cNvSpPr>
          <p:nvPr>
            <p:ph type="ctrTitle"/>
          </p:nvPr>
        </p:nvSpPr>
        <p:spPr>
          <a:xfrm>
            <a:off x="0" y="404813"/>
            <a:ext cx="9144000" cy="6453187"/>
          </a:xfrm>
        </p:spPr>
        <p:txBody>
          <a:bodyPr anchor="ctr" anchorCtr="0"/>
          <a:p>
            <a:pPr algn="l" defTabSz="914400">
              <a:buClrTx/>
              <a:buSzTx/>
              <a:buFontTx/>
              <a:buNone/>
            </a:pPr>
            <a:r>
              <a:rPr lang="zh-CN" altLang="en-US" sz="3600" b="1" kern="1200" baseline="0">
                <a:solidFill>
                  <a:srgbClr val="FF33CC"/>
                </a:solidFill>
                <a:latin typeface="隶书" panose="02010509060101010101" pitchFamily="1" charset="-122"/>
                <a:ea typeface="隶书" panose="02010509060101010101" pitchFamily="1" charset="-122"/>
                <a:cs typeface="+mj-cs"/>
              </a:rPr>
              <a:t>知识链接：</a:t>
            </a:r>
            <a:br>
              <a:rPr lang="zh-CN" altLang="en-US" sz="3600" b="1" kern="1200" baseline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cs typeface="+mj-cs"/>
              </a:rPr>
            </a:br>
            <a:r>
              <a:rPr lang="zh-CN" altLang="en-US" sz="3600" b="1" kern="1200" baseline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cs typeface="+mj-cs"/>
              </a:rPr>
              <a:t>虫媒花</a:t>
            </a:r>
            <a:r>
              <a:rPr lang="en-US" altLang="zh-CN" sz="3600" b="1" kern="1200" baseline="0">
                <a:solidFill>
                  <a:srgbClr val="FF0000"/>
                </a:solidFill>
                <a:latin typeface="+mj-lt"/>
                <a:ea typeface="楷体_GB2312" pitchFamily="1" charset="-122"/>
                <a:cs typeface="+mj-cs"/>
              </a:rPr>
              <a:t>——</a:t>
            </a:r>
            <a:r>
              <a:rPr lang="zh-CN" altLang="en-US" sz="3600" b="1" kern="1200" baseline="0">
                <a:solidFill>
                  <a:srgbClr val="0099FF"/>
                </a:solidFill>
                <a:latin typeface="楷体_GB2312" pitchFamily="1" charset="-122"/>
                <a:ea typeface="楷体_GB2312" pitchFamily="1" charset="-122"/>
                <a:cs typeface="+mj-cs"/>
              </a:rPr>
              <a:t>靠昆虫传粉的花。虫媒花一般具有鲜艳的花被，芳香的气味和蜜汁。虫媒花的花粉体积较大，表面粗糙，利于昆虫携带。油菜、桃、杏等的花都是虫媒花。</a:t>
            </a:r>
            <a:br>
              <a:rPr lang="zh-CN" altLang="en-US" sz="3600" b="1" kern="1200" baseline="0">
                <a:latin typeface="楷体_GB2312" pitchFamily="1" charset="-122"/>
                <a:ea typeface="楷体_GB2312" pitchFamily="1" charset="-122"/>
                <a:cs typeface="+mj-cs"/>
              </a:rPr>
            </a:br>
            <a:r>
              <a:rPr lang="zh-CN" altLang="en-US" sz="3600" b="1" kern="1200" baseline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cs typeface="+mj-cs"/>
              </a:rPr>
              <a:t>风媒花</a:t>
            </a:r>
            <a:r>
              <a:rPr lang="en-US" altLang="zh-CN" sz="3600" b="1" kern="1200" baseline="0">
                <a:solidFill>
                  <a:srgbClr val="FF0000"/>
                </a:solidFill>
                <a:latin typeface="+mj-lt"/>
                <a:ea typeface="楷体_GB2312" pitchFamily="1" charset="-122"/>
                <a:cs typeface="+mj-cs"/>
              </a:rPr>
              <a:t>——</a:t>
            </a:r>
            <a:r>
              <a:rPr lang="zh-CN" altLang="en-US" sz="3600" b="1" kern="1200" baseline="0">
                <a:solidFill>
                  <a:srgbClr val="0099FF"/>
                </a:solidFill>
                <a:latin typeface="楷体_GB2312" pitchFamily="1" charset="-122"/>
                <a:ea typeface="楷体_GB2312" pitchFamily="1" charset="-122"/>
                <a:cs typeface="+mj-cs"/>
              </a:rPr>
              <a:t>依靠风力传送花粉的花。风媒花一般花被很小（或退化），没有鲜艳的颜色，没有芳香的气味和蜜腺</a:t>
            </a:r>
            <a:r>
              <a:rPr lang="zh-CN" altLang="en-US" sz="3600" b="1" kern="1200" baseline="0">
                <a:solidFill>
                  <a:srgbClr val="0099FF"/>
                </a:solidFill>
                <a:latin typeface="楷体_GB2312" pitchFamily="1" charset="-122"/>
                <a:ea typeface="楷体_GB2312" pitchFamily="1" charset="-122"/>
                <a:cs typeface="+mj-cs"/>
              </a:rPr>
              <a:t>，</a:t>
            </a:r>
            <a:r>
              <a:rPr lang="zh-CN" altLang="en-US" sz="3600" b="1" kern="1200" baseline="0">
                <a:solidFill>
                  <a:srgbClr val="0099FF"/>
                </a:solidFill>
                <a:latin typeface="楷体_GB2312" pitchFamily="1" charset="-122"/>
                <a:ea typeface="楷体_GB2312" pitchFamily="1" charset="-122"/>
                <a:cs typeface="+mj-cs"/>
              </a:rPr>
              <a:t>花柱的柱头呈羽毛状。玉米、杨、柳等的花都是风媒花。</a:t>
            </a:r>
            <a:br>
              <a:rPr lang="zh-CN" altLang="en-US" sz="3600" b="1" kern="1200" baseline="0">
                <a:latin typeface="楷体_GB2312" pitchFamily="1" charset="-122"/>
                <a:ea typeface="楷体_GB2312" pitchFamily="1" charset="-122"/>
                <a:cs typeface="+mj-cs"/>
              </a:rPr>
            </a:br>
            <a:r>
              <a:rPr lang="zh-CN" altLang="en-US" sz="3600" b="1" kern="1200" baseline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cs typeface="+mj-cs"/>
              </a:rPr>
              <a:t>水媒花</a:t>
            </a:r>
            <a:r>
              <a:rPr lang="en-US" altLang="zh-CN" sz="3600" b="1" kern="1200" baseline="0">
                <a:solidFill>
                  <a:srgbClr val="FF0000"/>
                </a:solidFill>
                <a:latin typeface="+mj-lt"/>
                <a:ea typeface="楷体_GB2312" pitchFamily="1" charset="-122"/>
                <a:cs typeface="+mj-cs"/>
              </a:rPr>
              <a:t>——</a:t>
            </a:r>
            <a:r>
              <a:rPr lang="zh-CN" altLang="en-US" sz="3600" b="1" kern="1200" baseline="0">
                <a:solidFill>
                  <a:srgbClr val="0099FF"/>
                </a:solidFill>
                <a:latin typeface="楷体_GB2312" pitchFamily="1" charset="-122"/>
                <a:ea typeface="楷体_GB2312" pitchFamily="1" charset="-122"/>
                <a:cs typeface="+mj-cs"/>
              </a:rPr>
              <a:t>利用水流来授粉的水生植物</a:t>
            </a:r>
            <a:r>
              <a:rPr lang="zh-CN" altLang="en-US" sz="3600" b="1" kern="1200" baseline="0">
                <a:solidFill>
                  <a:srgbClr val="0099FF"/>
                </a:solidFill>
                <a:latin typeface="楷体_GB2312" pitchFamily="1" charset="-122"/>
                <a:ea typeface="楷体_GB2312" pitchFamily="1" charset="-122"/>
                <a:cs typeface="+mj-cs"/>
              </a:rPr>
              <a:t>的花。</a:t>
            </a:r>
            <a:br>
              <a:rPr lang="zh-CN" altLang="en-US" sz="3600" b="1" kern="1200" baseline="0">
                <a:latin typeface="楷体_GB2312" pitchFamily="1" charset="-122"/>
                <a:ea typeface="楷体_GB2312" pitchFamily="1" charset="-122"/>
                <a:cs typeface="+mj-cs"/>
              </a:rPr>
            </a:br>
            <a:r>
              <a:rPr lang="zh-CN" altLang="en-US" sz="3600" b="1" kern="1200" baseline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cs typeface="+mj-cs"/>
              </a:rPr>
              <a:t>鸟媒花</a:t>
            </a:r>
            <a:r>
              <a:rPr lang="en-US" altLang="zh-CN" sz="3600" b="1" kern="1200" baseline="0">
                <a:solidFill>
                  <a:srgbClr val="FF0000"/>
                </a:solidFill>
                <a:latin typeface="+mj-lt"/>
                <a:ea typeface="楷体_GB2312" pitchFamily="1" charset="-122"/>
                <a:cs typeface="+mj-cs"/>
              </a:rPr>
              <a:t>——</a:t>
            </a:r>
            <a:r>
              <a:rPr lang="zh-CN" altLang="en-US" sz="3600" b="1" kern="1200" baseline="0">
                <a:solidFill>
                  <a:srgbClr val="0099FF"/>
                </a:solidFill>
                <a:latin typeface="楷体_GB2312" pitchFamily="1" charset="-122"/>
                <a:ea typeface="楷体_GB2312" pitchFamily="1" charset="-122"/>
                <a:cs typeface="+mj-cs"/>
              </a:rPr>
              <a:t>靠</a:t>
            </a:r>
            <a:r>
              <a:rPr lang="zh-CN" altLang="en-US" sz="3600" b="1" kern="1200" baseline="0">
                <a:solidFill>
                  <a:srgbClr val="0099FF"/>
                </a:solidFill>
                <a:latin typeface="+mj-lt"/>
                <a:ea typeface="楷体_GB2312" pitchFamily="1" charset="-122"/>
                <a:cs typeface="+mj-cs"/>
              </a:rPr>
              <a:t>鸟类</a:t>
            </a:r>
            <a:r>
              <a:rPr lang="zh-CN" altLang="en-US" sz="3600" b="1" kern="1200" baseline="0">
                <a:solidFill>
                  <a:srgbClr val="0099FF"/>
                </a:solidFill>
                <a:latin typeface="+mj-lt"/>
                <a:ea typeface="楷体_GB2312" pitchFamily="1" charset="-122"/>
                <a:cs typeface="+mj-cs"/>
              </a:rPr>
              <a:t>来</a:t>
            </a:r>
            <a:r>
              <a:rPr lang="zh-CN" altLang="en-US" sz="3600" b="1" kern="1200" baseline="0">
                <a:solidFill>
                  <a:srgbClr val="0099FF"/>
                </a:solidFill>
                <a:latin typeface="+mj-lt"/>
                <a:ea typeface="楷体_GB2312" pitchFamily="1" charset="-122"/>
                <a:cs typeface="+mj-cs"/>
              </a:rPr>
              <a:t>传播花粉的</a:t>
            </a:r>
            <a:r>
              <a:rPr lang="zh-CN" altLang="en-US" sz="3600" b="1" kern="1200" baseline="0">
                <a:solidFill>
                  <a:srgbClr val="0099FF"/>
                </a:solidFill>
                <a:latin typeface="+mj-lt"/>
                <a:ea typeface="楷体_GB2312" pitchFamily="1" charset="-122"/>
                <a:cs typeface="+mj-cs"/>
              </a:rPr>
              <a:t>花。</a:t>
            </a:r>
            <a:endParaRPr lang="zh-CN" altLang="en-US" sz="3600" b="1" kern="1200" baseline="0">
              <a:solidFill>
                <a:srgbClr val="0099FF"/>
              </a:solidFill>
              <a:latin typeface="+mj-lt"/>
              <a:ea typeface="楷体_GB2312" pitchFamily="1" charset="-122"/>
              <a:cs typeface="+mj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图片 70657" descr="x1pbglk-vqL4BvPH5Zdx0rr_isFpdc5EsxQIsP59mAdbrIEu3II1o2AF5KeR0Zl4AWd_6aIS_qPoNf_i-xT1esQANkJWZmktPTnBUq-G3bwxeHRuwh9U5qpIPdclD6ihC-D_xs1irY8GJuf2WgD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文本框 70658"/>
          <p:cNvSpPr txBox="1"/>
          <p:nvPr/>
        </p:nvSpPr>
        <p:spPr>
          <a:xfrm>
            <a:off x="103188" y="0"/>
            <a:ext cx="9471025" cy="60706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楷体_GB2312" pitchFamily="1" charset="-122"/>
              </a:rPr>
              <a:t> </a:t>
            </a:r>
            <a:br>
              <a:rPr lang="en-US" altLang="zh-CN" sz="2800" b="1">
                <a:latin typeface="Arial" panose="020B0604020202020204" pitchFamily="34" charset="0"/>
                <a:ea typeface="楷体_GB2312" pitchFamily="1" charset="-122"/>
              </a:rPr>
            </a:br>
            <a:r>
              <a:rPr lang="en-US" altLang="zh-CN" sz="2800" b="1">
                <a:latin typeface="Arial" panose="020B0604020202020204" pitchFamily="34" charset="0"/>
                <a:ea typeface="楷体_GB2312" pitchFamily="1" charset="-122"/>
              </a:rPr>
              <a:t>     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在常见的植物中，大多数是在白天开花。花儿白天开，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在阳光下，花瓣内的芳香油容易挥发，加上五彩缤纷的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花色，能够吸引许多昆虫前来采蜜。昆虫采蜜时便充当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了花的“红娘”，为花儿传授花粉，繁殖后代。</a:t>
            </a:r>
            <a:b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</a:b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    那么，为什么有的花偏偏喜欢在晚上开放，而且花朵大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多数是白色的呢？植物要开花，是为了吸引昆虫来传花粉。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植物在夜里开的花，最初也是多种多样颜色的，但是由于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白花在夜里的反光率最高，最容易被昆虫发现，因此，在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长期的发展演化过程中，夜里开白花的植物被保存了下来，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而夜里开红花、蓝花的植物，因为不容易被昆虫发现并为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它传授花粉，而失去了繁衍后代的机会，逐渐被淘汰了。</a:t>
            </a:r>
            <a:b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</a:br>
            <a:b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</a:br>
            <a:r>
              <a:rPr lang="en-US" altLang="zh-CN" sz="2800" b="1">
                <a:latin typeface="Arial" panose="020B0604020202020204" pitchFamily="34" charset="0"/>
                <a:ea typeface="楷体_GB2312" pitchFamily="1" charset="-122"/>
              </a:rPr>
              <a:t>   </a:t>
            </a:r>
            <a:endParaRPr lang="en-US" altLang="zh-CN" sz="2800" b="1"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图片 71681" descr="x1pbglk-vqL4BvPH5Zdx0rr_isFpdc5EsxQIsP59mAdbrIEu3II1o2AF5KeR0Zl4AWd_6aIS_qPoNf_i-xT1esQANkJWZmktPTnBUq-G3bwxeHRuwh9U5qpIPdclD6ihC-D_xs1irY8GJuf2WgD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0" name="文本框 71682"/>
          <p:cNvSpPr txBox="1"/>
          <p:nvPr/>
        </p:nvSpPr>
        <p:spPr>
          <a:xfrm>
            <a:off x="347663" y="333375"/>
            <a:ext cx="8796337" cy="30813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楷体_GB2312" pitchFamily="1" charset="-122"/>
              </a:rPr>
              <a:t>      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植物中还有的花是白天盛开，到夜里又闭合起来，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如睡莲、郁金香。这又是为什么呢？一种是因温度变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化引起的，晚上温度低时它便闭合起来，如果把已经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闭合的花移到温暖的地方，</a:t>
            </a:r>
            <a:r>
              <a:rPr lang="en-US" altLang="zh-CN" sz="2800" b="1">
                <a:latin typeface="Arial" panose="020B0604020202020204" pitchFamily="34" charset="0"/>
                <a:ea typeface="楷体_GB2312" pitchFamily="1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～</a:t>
            </a:r>
            <a:r>
              <a:rPr lang="en-US" altLang="zh-CN" sz="2800" b="1">
                <a:latin typeface="Arial" panose="020B0604020202020204" pitchFamily="34" charset="0"/>
                <a:ea typeface="楷体_GB2312" pitchFamily="1" charset="-122"/>
              </a:rPr>
              <a:t>5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分钟后便会重新开放；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另一种是由于光线强弱的变化引起的，如花在强光下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开放，弱光下闭合。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  <a:p>
            <a:endParaRPr lang="zh-CN" altLang="en-US" sz="2800" b="1"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3" name="图片 72705" descr="kq_4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457200"/>
            <a:ext cx="685800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4" name="文本框 72706"/>
          <p:cNvSpPr txBox="1"/>
          <p:nvPr/>
        </p:nvSpPr>
        <p:spPr>
          <a:xfrm>
            <a:off x="2133600" y="4572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latin typeface="Times New Roman" panose="02020603050405020304" pitchFamily="2" charset="0"/>
                <a:ea typeface="楷体_GB2312" pitchFamily="1" charset="-122"/>
              </a:rPr>
              <a:t>人物简介</a:t>
            </a:r>
            <a:endParaRPr lang="zh-CN" altLang="en-US" sz="36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9155" name="动作按钮: 开始 72707">
            <a:hlinkClick r:id="" action="ppaction://noaction"/>
          </p:cNvPr>
          <p:cNvSpPr/>
          <p:nvPr/>
        </p:nvSpPr>
        <p:spPr>
          <a:xfrm>
            <a:off x="8712200" y="6570663"/>
            <a:ext cx="431800" cy="287337"/>
          </a:xfrm>
          <a:prstGeom prst="actionButtonBeginning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9156" name="文本框 72708"/>
          <p:cNvSpPr txBox="1"/>
          <p:nvPr/>
        </p:nvSpPr>
        <p:spPr>
          <a:xfrm>
            <a:off x="609600" y="457200"/>
            <a:ext cx="7543800" cy="5765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zh-CN" sz="3600" b="1">
              <a:latin typeface="Times New Roman" panose="02020603050405020304" pitchFamily="2" charset="0"/>
              <a:ea typeface="楷体_GB2312" pitchFamily="1" charset="-122"/>
            </a:endParaRPr>
          </a:p>
          <a:p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　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18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世纪世界著名的植物学家林奈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瑞典人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),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经过数年的精心研究和试验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制作了世界上第一个花卉花蕾开放时间表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:3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蛇床花开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4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牵牛花开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5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蔷薇花开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6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龙葵花开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7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芍药花开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8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莲花开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9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半枝莲花开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10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马齿苋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en-US" altLang="zh-CN" sz="28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xi</a:t>
            </a:r>
            <a:r>
              <a:rPr lang="en-US" altLang="zh-CN" sz="28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à</a:t>
            </a:r>
            <a:r>
              <a:rPr lang="en-US" altLang="zh-CN" sz="28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n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)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上午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11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：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00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左右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鸟乳花开放。正午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：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00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左右西番莲开放。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下午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：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00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左右石竹闭合。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下午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：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00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左右深红海绿闭合。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16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万寿菊花开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17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茉莉花开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18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烟草花开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19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剪秋罗花开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20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夜来香花开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; 21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昙花开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. </a:t>
            </a:r>
            <a:endParaRPr lang="en-US" altLang="zh-CN" sz="2800" b="1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endParaRPr lang="en-US" altLang="zh-CN" sz="2800" b="1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73729"/>
          <p:cNvSpPr>
            <a:spLocks noGrp="1"/>
          </p:cNvSpPr>
          <p:nvPr>
            <p:ph type="ctrTitle"/>
          </p:nvPr>
        </p:nvSpPr>
        <p:spPr>
          <a:xfrm>
            <a:off x="303213" y="33338"/>
            <a:ext cx="8564562" cy="6831012"/>
          </a:xfrm>
          <a:solidFill>
            <a:schemeClr val="bg1">
              <a:alpha val="48000"/>
            </a:schemeClr>
          </a:solidFill>
        </p:spPr>
        <p:txBody>
          <a:bodyPr anchor="ctr" anchorCtr="0"/>
          <a:p>
            <a:pPr algn="l" defTabSz="914400">
              <a:buClrTx/>
              <a:buSzTx/>
              <a:buFontTx/>
              <a:buNone/>
            </a:pPr>
            <a:r>
              <a:rPr lang="en-US" altLang="zh-CN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  <a:t>                                           </a:t>
            </a:r>
            <a: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  <a:t>花钟</a:t>
            </a:r>
            <a:b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</a:br>
            <a: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  <a:t>        夏天，天亮得早，我起得也早。</a:t>
            </a:r>
            <a:b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</a:br>
            <a: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  <a:t>        大约五点钟，我去湖边跑步，做早操，我看见牵牛花已经开放了。每天都是这样。</a:t>
            </a:r>
            <a:b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</a:br>
            <a: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  <a:t>        我听见虫儿在草丛里高声鸣叫。露水很重。不知为什么，我总喜欢把那些牵牛花比做彩色的小喇叭。那些紫色的、蓝色的、粉红色的小喇叭，它们每天清晨，朝着东方，播放着第一场昆虫音乐会。</a:t>
            </a:r>
            <a:b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</a:br>
            <a: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  <a:t>        当我绕湖一周，又爬上那座小山坡时，大约六点钟。我看见蒲公英也展开了它金色的花冠。远远望去，好像满山坡都是点点阳光在闪烁，每天都是这样。</a:t>
            </a:r>
            <a:b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</a:br>
            <a: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  <a:t>        我提醒自己，该回家了；吃过早饭，就去上学。</a:t>
            </a:r>
            <a:b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</a:br>
            <a:r>
              <a:rPr lang="zh-CN" altLang="en-US" sz="2800" kern="1200" baseline="0">
                <a:solidFill>
                  <a:srgbClr val="191966"/>
                </a:solidFill>
                <a:latin typeface="+mj-lt"/>
                <a:ea typeface="+mj-ea"/>
                <a:cs typeface="+mj-cs"/>
              </a:rPr>
              <a:t>        我知道，当牵牛花开放的时候，我去锻炼；当蒲公英开放的时候，就该回家吃早饭了。我从来没有迟到过。我知道许许多多的花都按时开放着。在花的学校里，花是遵守时间的孩子，它们和我们一样。</a:t>
            </a:r>
            <a:endParaRPr lang="zh-CN" altLang="en-US" sz="2800" kern="1200" baseline="0">
              <a:solidFill>
                <a:srgbClr val="191966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8193"/>
          <p:cNvSpPr>
            <a:spLocks noGrp="1"/>
          </p:cNvSpPr>
          <p:nvPr>
            <p:ph type="title"/>
          </p:nvPr>
        </p:nvSpPr>
        <p:spPr>
          <a:xfrm>
            <a:off x="684213" y="260350"/>
            <a:ext cx="7772400" cy="1143000"/>
          </a:xfrm>
        </p:spPr>
        <p:txBody>
          <a:bodyPr anchor="ctr" anchorCtr="0"/>
          <a:p>
            <a:r>
              <a:rPr lang="zh-CN" altLang="en-US" sz="4000" b="1">
                <a:solidFill>
                  <a:srgbClr val="FF99CC"/>
                </a:solidFill>
              </a:rPr>
              <a:t>日内瓦花钟</a:t>
            </a:r>
            <a:endParaRPr lang="zh-CN" altLang="en-US" sz="4000" b="1">
              <a:solidFill>
                <a:srgbClr val="FF99CC"/>
              </a:solidFill>
            </a:endParaRPr>
          </a:p>
        </p:txBody>
      </p:sp>
      <p:sp>
        <p:nvSpPr>
          <p:cNvPr id="7170" name="文本占位符 8194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4525962"/>
          </a:xfrm>
        </p:spPr>
        <p:txBody>
          <a:bodyPr anchor="t" anchorCtr="0"/>
          <a:p>
            <a:r>
              <a:rPr lang="zh-CN" altLang="en-US"/>
              <a:t>　</a:t>
            </a:r>
            <a:r>
              <a:rPr lang="zh-CN" altLang="en-US" b="1"/>
              <a:t>这是世界上最早发明、最著名的日内瓦大花钟</a:t>
            </a:r>
            <a:r>
              <a:rPr lang="en-US" altLang="zh-CN" b="1"/>
              <a:t>,</a:t>
            </a:r>
            <a:r>
              <a:rPr lang="zh-CN" altLang="en-US" b="1"/>
              <a:t>花钟是（瑞士）日内瓦著名景点。 </a:t>
            </a:r>
            <a:endParaRPr lang="zh-CN" altLang="en-US" b="1"/>
          </a:p>
        </p:txBody>
      </p:sp>
      <p:pic>
        <p:nvPicPr>
          <p:cNvPr id="7171" name="图片 8195" descr="rimeiwahuazho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349500"/>
            <a:ext cx="8532813" cy="424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8196">
            <a:hlinkClick r:id="rId2" action="ppaction://hlinksldjump"/>
          </p:cNvPr>
          <p:cNvSpPr txBox="1"/>
          <p:nvPr/>
        </p:nvSpPr>
        <p:spPr>
          <a:xfrm>
            <a:off x="8027988" y="5949950"/>
            <a:ext cx="28892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占位符 9217"/>
          <p:cNvSpPr>
            <a:spLocks noGrp="1"/>
          </p:cNvSpPr>
          <p:nvPr>
            <p:ph idx="1"/>
          </p:nvPr>
        </p:nvSpPr>
        <p:spPr>
          <a:xfrm>
            <a:off x="685800" y="981075"/>
            <a:ext cx="7772400" cy="5114925"/>
          </a:xfrm>
        </p:spPr>
        <p:txBody>
          <a:bodyPr anchor="t" anchorCtr="0"/>
          <a:p>
            <a:pPr>
              <a:buNone/>
            </a:pPr>
            <a:r>
              <a:rPr lang="zh-CN" altLang="en-US" sz="6000" dirty="0"/>
              <a:t> </a:t>
            </a:r>
            <a:r>
              <a:rPr lang="zh-CN" altLang="en-US" sz="4800" dirty="0"/>
              <a:t>问题：</a:t>
            </a:r>
            <a:endParaRPr lang="zh-CN" altLang="en-US" sz="4800" dirty="0"/>
          </a:p>
          <a:p>
            <a:pPr>
              <a:buNone/>
            </a:pPr>
            <a:r>
              <a:rPr lang="zh-CN" altLang="en-US" sz="4800" dirty="0"/>
              <a:t> 小组讨论做成花钟需要哪几种花？把这些花的名字、开放时间、花开放的样子写在纸上。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3313" descr="238511"/>
          <p:cNvPicPr>
            <a:picLocks noChangeAspect="1"/>
          </p:cNvPicPr>
          <p:nvPr/>
        </p:nvPicPr>
        <p:blipFill>
          <a:blip r:embed="rId1">
            <a:lum bright="53998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13314"/>
          <p:cNvSpPr/>
          <p:nvPr/>
        </p:nvSpPr>
        <p:spPr>
          <a:xfrm>
            <a:off x="304800" y="446088"/>
            <a:ext cx="8610600" cy="6670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4400" b="1">
                <a:latin typeface="Times New Roman" panose="02020603050405020304" pitchFamily="2" charset="0"/>
                <a:ea typeface="楷体_GB2312" pitchFamily="1" charset="-122"/>
              </a:rPr>
              <a:t>       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凌晨四点，牵牛花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吹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起了紫色的小喇叭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；五点左右，艳丽的蔷薇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绽开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了笑脸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；七点，睡莲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从梦中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醒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来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；中午十二点左右，午时花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开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放了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；下午三点，万寿菊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欣然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怒放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；傍晚六点，烟草花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在暮色中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苏醒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；月光花在七点左右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舒展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开自己的花瓣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；夜来香在晚上八点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开花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；昙花却在九点左右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含笑一现</a:t>
            </a:r>
            <a:r>
              <a:rPr lang="en-US" altLang="zh-CN" sz="3600" b="1">
                <a:solidFill>
                  <a:srgbClr val="FF00FF"/>
                </a:solidFill>
                <a:latin typeface="Times New Roman" panose="02020603050405020304" pitchFamily="2" charset="0"/>
                <a:ea typeface="楷体_GB2312" pitchFamily="1" charset="-122"/>
              </a:rPr>
              <a:t>……</a:t>
            </a:r>
            <a:br>
              <a:rPr lang="en-US" altLang="zh-CN" sz="3600" b="1">
                <a:solidFill>
                  <a:srgbClr val="FF00FF"/>
                </a:solidFill>
                <a:latin typeface="Times New Roman" panose="02020603050405020304" pitchFamily="2" charset="0"/>
                <a:ea typeface="楷体_GB2312" pitchFamily="1" charset="-122"/>
              </a:rPr>
            </a:br>
            <a:br>
              <a:rPr lang="en-US" altLang="zh-CN" sz="4000">
                <a:latin typeface="Times New Roman" panose="02020603050405020304" pitchFamily="2" charset="0"/>
                <a:ea typeface="宋体" panose="02010600030101010101" pitchFamily="2" charset="-122"/>
              </a:rPr>
            </a:br>
            <a:br>
              <a:rPr lang="en-US" altLang="zh-CN" sz="4000">
                <a:latin typeface="Times New Roman" panose="02020603050405020304" pitchFamily="2" charset="0"/>
                <a:ea typeface="宋体" panose="02010600030101010101" pitchFamily="2" charset="-122"/>
              </a:rPr>
            </a:br>
            <a:endParaRPr lang="en-US" altLang="zh-CN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2" name="表格 10241"/>
          <p:cNvGraphicFramePr/>
          <p:nvPr/>
        </p:nvGraphicFramePr>
        <p:xfrm>
          <a:off x="0" y="1052513"/>
          <a:ext cx="9144000" cy="5759450"/>
        </p:xfrm>
        <a:graphic>
          <a:graphicData uri="http://schemas.openxmlformats.org/drawingml/2006/table">
            <a:tbl>
              <a:tblPr/>
              <a:tblGrid>
                <a:gridCol w="2051050"/>
                <a:gridCol w="2665413"/>
                <a:gridCol w="4427537"/>
              </a:tblGrid>
              <a:tr h="5810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solidFill>
                            <a:srgbClr val="0033CC"/>
                          </a:solidFill>
                          <a:ea typeface="黑体" panose="02010609060101010101" pitchFamily="2" charset="-122"/>
                        </a:rPr>
                        <a:t>花的品种</a:t>
                      </a:r>
                      <a:endParaRPr lang="zh-CN" altLang="en-US" b="1">
                        <a:solidFill>
                          <a:srgbClr val="0033CC"/>
                        </a:solidFill>
                        <a:ea typeface="黑体" panose="02010609060101010101" pitchFamily="2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solidFill>
                            <a:srgbClr val="003399"/>
                          </a:solidFill>
                          <a:ea typeface="黑体" panose="02010609060101010101" pitchFamily="2" charset="-122"/>
                        </a:rPr>
                        <a:t>开放的时间</a:t>
                      </a:r>
                      <a:endParaRPr lang="zh-CN" altLang="en-US" b="1">
                        <a:solidFill>
                          <a:srgbClr val="003399"/>
                        </a:solidFill>
                        <a:ea typeface="黑体" panose="0201060906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solidFill>
                            <a:srgbClr val="00339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作者的形容</a:t>
                      </a:r>
                      <a:r>
                        <a:rPr lang="en-US" altLang="zh-CN" b="1">
                          <a:solidFill>
                            <a:srgbClr val="00339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zh-CN" altLang="en-US" b="1">
                          <a:solidFill>
                            <a:srgbClr val="00339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花儿开放</a:t>
                      </a:r>
                      <a:r>
                        <a:rPr lang="en-US" altLang="zh-CN" b="1">
                          <a:solidFill>
                            <a:srgbClr val="00339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)</a:t>
                      </a:r>
                      <a:endParaRPr lang="zh-CN" altLang="en-US" b="1">
                        <a:solidFill>
                          <a:srgbClr val="003399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87" name="文本框 10287"/>
          <p:cNvSpPr txBox="1"/>
          <p:nvPr/>
        </p:nvSpPr>
        <p:spPr>
          <a:xfrm>
            <a:off x="231775" y="17780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9" name="文本框 10288"/>
          <p:cNvSpPr txBox="1"/>
          <p:nvPr/>
        </p:nvSpPr>
        <p:spPr>
          <a:xfrm>
            <a:off x="250825" y="1628775"/>
            <a:ext cx="1296988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2800" b="1">
              <a:solidFill>
                <a:srgbClr val="FF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90" name="文本框 10289"/>
          <p:cNvSpPr txBox="1"/>
          <p:nvPr/>
        </p:nvSpPr>
        <p:spPr>
          <a:xfrm>
            <a:off x="2268538" y="1628775"/>
            <a:ext cx="19431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800" b="1">
              <a:solidFill>
                <a:srgbClr val="FF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91" name="文本框 10290"/>
          <p:cNvSpPr txBox="1"/>
          <p:nvPr/>
        </p:nvSpPr>
        <p:spPr>
          <a:xfrm>
            <a:off x="5148263" y="1628775"/>
            <a:ext cx="482441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800" b="1">
              <a:solidFill>
                <a:srgbClr val="FF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0291"/>
          <p:cNvSpPr txBox="1"/>
          <p:nvPr/>
        </p:nvSpPr>
        <p:spPr>
          <a:xfrm>
            <a:off x="4572000" y="2349500"/>
            <a:ext cx="3960813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3" name="文本框 10292"/>
          <p:cNvSpPr txBox="1"/>
          <p:nvPr/>
        </p:nvSpPr>
        <p:spPr>
          <a:xfrm>
            <a:off x="2124075" y="2781300"/>
            <a:ext cx="19431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en-US" altLang="zh-CN" sz="2800" b="1">
              <a:solidFill>
                <a:srgbClr val="00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94" name="文本框 10293"/>
          <p:cNvSpPr txBox="1"/>
          <p:nvPr/>
        </p:nvSpPr>
        <p:spPr>
          <a:xfrm>
            <a:off x="5111750" y="2781300"/>
            <a:ext cx="40322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95" name="文本框 10294"/>
          <p:cNvSpPr txBox="1"/>
          <p:nvPr/>
        </p:nvSpPr>
        <p:spPr>
          <a:xfrm>
            <a:off x="2051050" y="3357563"/>
            <a:ext cx="2735263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800" b="1">
              <a:solidFill>
                <a:srgbClr val="FFCC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96" name="文本框 10295"/>
          <p:cNvSpPr txBox="1"/>
          <p:nvPr/>
        </p:nvSpPr>
        <p:spPr>
          <a:xfrm>
            <a:off x="0" y="3933825"/>
            <a:ext cx="18351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en-US" altLang="zh-CN" sz="2800" b="1">
                <a:solidFill>
                  <a:srgbClr val="FF99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en-US" altLang="zh-CN" sz="2800" b="1">
              <a:solidFill>
                <a:srgbClr val="FF66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97" name="文本框 10296"/>
          <p:cNvSpPr txBox="1"/>
          <p:nvPr/>
        </p:nvSpPr>
        <p:spPr>
          <a:xfrm>
            <a:off x="5076825" y="5084763"/>
            <a:ext cx="3671888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98" name="文本框 10297"/>
          <p:cNvSpPr txBox="1"/>
          <p:nvPr/>
        </p:nvSpPr>
        <p:spPr>
          <a:xfrm>
            <a:off x="4859338" y="6381750"/>
            <a:ext cx="309721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endParaRPr lang="en-US" altLang="zh-CN" sz="2800" b="1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矩形 10298"/>
          <p:cNvSpPr/>
          <p:nvPr/>
        </p:nvSpPr>
        <p:spPr>
          <a:xfrm>
            <a:off x="323850" y="260350"/>
            <a:ext cx="2590800" cy="6683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4400" b="1" spc="-44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你会填吗?</a:t>
            </a:r>
            <a:endParaRPr lang="zh-CN" altLang="en-US" sz="4400" b="1" spc="-44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9" grpId="0"/>
      <p:bldP spid="10290" grpId="0"/>
      <p:bldP spid="10291" grpId="0"/>
      <p:bldP spid="10293" grpId="0"/>
      <p:bldP spid="10295" grpId="0"/>
      <p:bldP spid="10296" grpId="0"/>
      <p:bldP spid="10297" grpId="0"/>
      <p:bldP spid="102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266" name="表格 11265"/>
          <p:cNvGraphicFramePr/>
          <p:nvPr/>
        </p:nvGraphicFramePr>
        <p:xfrm>
          <a:off x="0" y="1052513"/>
          <a:ext cx="9144000" cy="5759450"/>
        </p:xfrm>
        <a:graphic>
          <a:graphicData uri="http://schemas.openxmlformats.org/drawingml/2006/table">
            <a:tbl>
              <a:tblPr/>
              <a:tblGrid>
                <a:gridCol w="2051050"/>
                <a:gridCol w="2665413"/>
                <a:gridCol w="4427537"/>
              </a:tblGrid>
              <a:tr h="5810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solidFill>
                            <a:srgbClr val="003399"/>
                          </a:solidFill>
                          <a:ea typeface="黑体" panose="02010609060101010101" pitchFamily="2" charset="-122"/>
                        </a:rPr>
                        <a:t>花的品种</a:t>
                      </a:r>
                      <a:endParaRPr lang="zh-CN" altLang="en-US" b="1">
                        <a:solidFill>
                          <a:srgbClr val="003399"/>
                        </a:solidFill>
                        <a:ea typeface="黑体" panose="02010609060101010101" pitchFamily="2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solidFill>
                            <a:srgbClr val="003399"/>
                          </a:solidFill>
                          <a:ea typeface="黑体" panose="02010609060101010101" pitchFamily="2" charset="-122"/>
                        </a:rPr>
                        <a:t>开放的时间</a:t>
                      </a:r>
                      <a:endParaRPr lang="zh-CN" altLang="en-US" b="1">
                        <a:solidFill>
                          <a:srgbClr val="003399"/>
                        </a:solidFill>
                        <a:ea typeface="黑体" panose="0201060906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solidFill>
                            <a:srgbClr val="00339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作者的形容</a:t>
                      </a:r>
                      <a:r>
                        <a:rPr lang="en-US" altLang="zh-CN" b="1">
                          <a:solidFill>
                            <a:srgbClr val="00339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zh-CN" altLang="en-US" b="1">
                          <a:solidFill>
                            <a:srgbClr val="00339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花儿开放</a:t>
                      </a:r>
                      <a:r>
                        <a:rPr lang="en-US" altLang="zh-CN" b="1">
                          <a:solidFill>
                            <a:srgbClr val="00339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)</a:t>
                      </a:r>
                      <a:endParaRPr lang="zh-CN" altLang="en-US" b="1">
                        <a:solidFill>
                          <a:srgbClr val="003399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15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15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6673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4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75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50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311" name="文本框 11311"/>
          <p:cNvSpPr txBox="1"/>
          <p:nvPr/>
        </p:nvSpPr>
        <p:spPr>
          <a:xfrm>
            <a:off x="231775" y="17780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3" name="文本框 11312"/>
          <p:cNvSpPr txBox="1"/>
          <p:nvPr/>
        </p:nvSpPr>
        <p:spPr>
          <a:xfrm>
            <a:off x="250825" y="1628775"/>
            <a:ext cx="1296988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牵牛花</a:t>
            </a:r>
            <a:endParaRPr lang="zh-CN" altLang="en-US" sz="2800" b="1">
              <a:solidFill>
                <a:srgbClr val="FF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14" name="文本框 11313"/>
          <p:cNvSpPr txBox="1"/>
          <p:nvPr/>
        </p:nvSpPr>
        <p:spPr>
          <a:xfrm>
            <a:off x="2268538" y="1628775"/>
            <a:ext cx="19431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凌晨四点</a:t>
            </a:r>
            <a:endParaRPr lang="zh-CN" altLang="en-US" sz="2800" b="1">
              <a:solidFill>
                <a:srgbClr val="FF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15" name="文本框 11314"/>
          <p:cNvSpPr txBox="1"/>
          <p:nvPr/>
        </p:nvSpPr>
        <p:spPr>
          <a:xfrm>
            <a:off x="5148263" y="1628775"/>
            <a:ext cx="482441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吹起了紫色的小喇叭</a:t>
            </a:r>
            <a:endParaRPr lang="zh-CN" altLang="en-US" sz="2800" b="1">
              <a:solidFill>
                <a:srgbClr val="FF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16" name="文本框 11315"/>
          <p:cNvSpPr txBox="1"/>
          <p:nvPr/>
        </p:nvSpPr>
        <p:spPr>
          <a:xfrm>
            <a:off x="0" y="2133600"/>
            <a:ext cx="241141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蔷  薇</a:t>
            </a:r>
            <a:endParaRPr lang="zh-CN" altLang="en-US" sz="28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317" name="文本框 11316"/>
          <p:cNvSpPr txBox="1"/>
          <p:nvPr/>
        </p:nvSpPr>
        <p:spPr>
          <a:xfrm>
            <a:off x="2195513" y="2205038"/>
            <a:ext cx="19431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五点左右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1317"/>
          <p:cNvSpPr txBox="1"/>
          <p:nvPr/>
        </p:nvSpPr>
        <p:spPr>
          <a:xfrm>
            <a:off x="4572000" y="2349500"/>
            <a:ext cx="3960813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9" name="文本框 11318"/>
          <p:cNvSpPr txBox="1"/>
          <p:nvPr/>
        </p:nvSpPr>
        <p:spPr>
          <a:xfrm>
            <a:off x="5076825" y="2133600"/>
            <a:ext cx="352901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绽开了笑脸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20" name="文本框 11319"/>
          <p:cNvSpPr txBox="1"/>
          <p:nvPr/>
        </p:nvSpPr>
        <p:spPr>
          <a:xfrm>
            <a:off x="250825" y="2781300"/>
            <a:ext cx="197961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睡   莲</a:t>
            </a:r>
            <a:endParaRPr lang="zh-CN" altLang="en-US" sz="2800" b="1">
              <a:solidFill>
                <a:srgbClr val="00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21" name="文本框 11320"/>
          <p:cNvSpPr txBox="1"/>
          <p:nvPr/>
        </p:nvSpPr>
        <p:spPr>
          <a:xfrm>
            <a:off x="2124075" y="2781300"/>
            <a:ext cx="19431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七点</a:t>
            </a:r>
            <a:endParaRPr lang="zh-CN" altLang="en-US" sz="2800" b="1">
              <a:solidFill>
                <a:srgbClr val="00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22" name="文本框 11321"/>
          <p:cNvSpPr txBox="1"/>
          <p:nvPr/>
        </p:nvSpPr>
        <p:spPr>
          <a:xfrm>
            <a:off x="5111750" y="2781300"/>
            <a:ext cx="40322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从梦中醒来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323" name="文本框 11322"/>
          <p:cNvSpPr txBox="1"/>
          <p:nvPr/>
        </p:nvSpPr>
        <p:spPr>
          <a:xfrm>
            <a:off x="250825" y="3429000"/>
            <a:ext cx="197961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午时花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24" name="文本框 11323"/>
          <p:cNvSpPr txBox="1"/>
          <p:nvPr/>
        </p:nvSpPr>
        <p:spPr>
          <a:xfrm>
            <a:off x="2051050" y="3357563"/>
            <a:ext cx="2735263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中午十二点左右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25" name="文本框 11324"/>
          <p:cNvSpPr txBox="1"/>
          <p:nvPr/>
        </p:nvSpPr>
        <p:spPr>
          <a:xfrm>
            <a:off x="5148263" y="3357563"/>
            <a:ext cx="212407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开花了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26" name="文本框 11325"/>
          <p:cNvSpPr txBox="1"/>
          <p:nvPr/>
        </p:nvSpPr>
        <p:spPr>
          <a:xfrm>
            <a:off x="0" y="3933825"/>
            <a:ext cx="18351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en-US" altLang="zh-CN" sz="2800" b="1">
                <a:solidFill>
                  <a:srgbClr val="FF99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2800" b="1">
                <a:solidFill>
                  <a:srgbClr val="FF66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万寿菊</a:t>
            </a:r>
            <a:endParaRPr lang="zh-CN" altLang="en-US" sz="2800" b="1">
              <a:solidFill>
                <a:srgbClr val="FF66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27" name="文本框 11326"/>
          <p:cNvSpPr txBox="1"/>
          <p:nvPr/>
        </p:nvSpPr>
        <p:spPr>
          <a:xfrm>
            <a:off x="2195513" y="3933825"/>
            <a:ext cx="2159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66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下午三点</a:t>
            </a:r>
            <a:endParaRPr lang="zh-CN" altLang="en-US" sz="2800" b="1">
              <a:solidFill>
                <a:srgbClr val="FF66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28" name="文本框 11327"/>
          <p:cNvSpPr txBox="1"/>
          <p:nvPr/>
        </p:nvSpPr>
        <p:spPr>
          <a:xfrm>
            <a:off x="5148263" y="39322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66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欣然怒放</a:t>
            </a:r>
            <a:endParaRPr lang="zh-CN" altLang="en-US" sz="2800" b="1">
              <a:solidFill>
                <a:srgbClr val="FF66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29" name="文本框 11328"/>
          <p:cNvSpPr txBox="1"/>
          <p:nvPr/>
        </p:nvSpPr>
        <p:spPr>
          <a:xfrm>
            <a:off x="250825" y="4508500"/>
            <a:ext cx="176371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99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烟草花</a:t>
            </a:r>
            <a:endParaRPr lang="zh-CN" altLang="en-US" sz="2800" b="1">
              <a:solidFill>
                <a:srgbClr val="3399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30" name="文本框 11329"/>
          <p:cNvSpPr txBox="1"/>
          <p:nvPr/>
        </p:nvSpPr>
        <p:spPr>
          <a:xfrm>
            <a:off x="2268538" y="4508500"/>
            <a:ext cx="230346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99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傍晚六点</a:t>
            </a:r>
            <a:endParaRPr lang="zh-CN" altLang="en-US" sz="2800" b="1">
              <a:solidFill>
                <a:srgbClr val="3399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31" name="文本框 11330"/>
          <p:cNvSpPr txBox="1"/>
          <p:nvPr/>
        </p:nvSpPr>
        <p:spPr>
          <a:xfrm>
            <a:off x="5148263" y="4508500"/>
            <a:ext cx="27368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99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在暮色中苏醒</a:t>
            </a:r>
            <a:endParaRPr lang="zh-CN" altLang="en-US" sz="2800" b="1">
              <a:solidFill>
                <a:srgbClr val="3399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32" name="文本框 11331"/>
          <p:cNvSpPr txBox="1"/>
          <p:nvPr/>
        </p:nvSpPr>
        <p:spPr>
          <a:xfrm>
            <a:off x="250825" y="5084763"/>
            <a:ext cx="147637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月光花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33" name="文本框 11332"/>
          <p:cNvSpPr txBox="1"/>
          <p:nvPr/>
        </p:nvSpPr>
        <p:spPr>
          <a:xfrm>
            <a:off x="2195513" y="5013325"/>
            <a:ext cx="244792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七点左右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34" name="文本框 11333"/>
          <p:cNvSpPr txBox="1"/>
          <p:nvPr/>
        </p:nvSpPr>
        <p:spPr>
          <a:xfrm>
            <a:off x="5076825" y="5084763"/>
            <a:ext cx="3671888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舒展开自己的花瓣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35" name="文本框 11334"/>
          <p:cNvSpPr txBox="1"/>
          <p:nvPr/>
        </p:nvSpPr>
        <p:spPr>
          <a:xfrm>
            <a:off x="250825" y="5661025"/>
            <a:ext cx="20510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夜来香</a:t>
            </a:r>
            <a:endParaRPr lang="zh-CN" altLang="en-US" sz="2800" b="1">
              <a:solidFill>
                <a:srgbClr val="FF33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36" name="文本框 11335"/>
          <p:cNvSpPr txBox="1"/>
          <p:nvPr/>
        </p:nvSpPr>
        <p:spPr>
          <a:xfrm>
            <a:off x="2124075" y="5589588"/>
            <a:ext cx="287972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晚上八点开花</a:t>
            </a:r>
            <a:endParaRPr lang="zh-CN" altLang="en-US" sz="2800" b="1">
              <a:solidFill>
                <a:srgbClr val="FF33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37" name="文本框 11336"/>
          <p:cNvSpPr txBox="1"/>
          <p:nvPr/>
        </p:nvSpPr>
        <p:spPr>
          <a:xfrm>
            <a:off x="5219700" y="5661025"/>
            <a:ext cx="309562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开花</a:t>
            </a:r>
            <a:endParaRPr lang="zh-CN" altLang="en-US" sz="2800" b="1">
              <a:solidFill>
                <a:srgbClr val="FF33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38" name="文本框 11337"/>
          <p:cNvSpPr txBox="1"/>
          <p:nvPr/>
        </p:nvSpPr>
        <p:spPr>
          <a:xfrm>
            <a:off x="323850" y="6338888"/>
            <a:ext cx="158432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昙  花</a:t>
            </a:r>
            <a:endParaRPr lang="zh-CN" altLang="en-US" sz="2800" b="1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39" name="文本框 11338"/>
          <p:cNvSpPr txBox="1"/>
          <p:nvPr/>
        </p:nvSpPr>
        <p:spPr>
          <a:xfrm>
            <a:off x="2268538" y="6267450"/>
            <a:ext cx="2160587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九点左右</a:t>
            </a:r>
            <a:endParaRPr lang="zh-CN" altLang="en-US" sz="2800" b="1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40" name="文本框 11339"/>
          <p:cNvSpPr txBox="1"/>
          <p:nvPr/>
        </p:nvSpPr>
        <p:spPr>
          <a:xfrm>
            <a:off x="4859338" y="6238875"/>
            <a:ext cx="309721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   </a:t>
            </a:r>
            <a:r>
              <a:rPr lang="zh-CN" altLang="en-US" sz="2800" b="1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含笑一现</a:t>
            </a:r>
            <a:endParaRPr lang="zh-CN" altLang="en-US" sz="2800" b="1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矩形 11340"/>
          <p:cNvSpPr/>
          <p:nvPr/>
        </p:nvSpPr>
        <p:spPr>
          <a:xfrm>
            <a:off x="323850" y="260350"/>
            <a:ext cx="2590800" cy="6683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4400" b="1" spc="-44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你会填吗?</a:t>
            </a:r>
            <a:endParaRPr lang="zh-CN" altLang="en-US" sz="4400" b="1" spc="-44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3" grpId="0"/>
      <p:bldP spid="11314" grpId="0"/>
      <p:bldP spid="11315" grpId="0"/>
      <p:bldP spid="11316" grpId="0"/>
      <p:bldP spid="11317" grpId="0"/>
      <p:bldP spid="11319" grpId="0"/>
      <p:bldP spid="11320" grpId="0"/>
      <p:bldP spid="11321" grpId="0"/>
      <p:bldP spid="11324" grpId="0"/>
      <p:bldP spid="11325" grpId="0"/>
      <p:bldP spid="11326" grpId="0"/>
      <p:bldP spid="11327" grpId="0"/>
      <p:bldP spid="11328" grpId="0"/>
      <p:bldP spid="11329" grpId="0"/>
      <p:bldP spid="11330" grpId="0"/>
      <p:bldP spid="11331" grpId="0"/>
      <p:bldP spid="11333" grpId="0"/>
      <p:bldP spid="11334" grpId="0"/>
      <p:bldP spid="11336" grpId="0"/>
      <p:bldP spid="11337" grpId="0"/>
      <p:bldP spid="11338" grpId="0"/>
      <p:bldP spid="11339" grpId="0"/>
      <p:bldP spid="11340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3331</Words>
  <Application>WPS 演示</Application>
  <PresentationFormat>在屏幕上显示</PresentationFormat>
  <Paragraphs>284</Paragraphs>
  <Slides>48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48</vt:i4>
      </vt:variant>
    </vt:vector>
  </HeadingPairs>
  <TitlesOfParts>
    <vt:vector size="68" baseType="lpstr">
      <vt:lpstr>Arial</vt:lpstr>
      <vt:lpstr>宋体</vt:lpstr>
      <vt:lpstr>Wingdings</vt:lpstr>
      <vt:lpstr>Times New Roman</vt:lpstr>
      <vt:lpstr>楷体_GB2312</vt:lpstr>
      <vt:lpstr>新宋体</vt:lpstr>
      <vt:lpstr>黑体</vt:lpstr>
      <vt:lpstr>幼圆</vt:lpstr>
      <vt:lpstr>微软雅黑</vt:lpstr>
      <vt:lpstr>Arial Unicode MS</vt:lpstr>
      <vt:lpstr>Calibri</vt:lpstr>
      <vt:lpstr>隶书</vt:lpstr>
      <vt:lpstr>方正舒体</vt:lpstr>
      <vt:lpstr>华文新魏</vt:lpstr>
      <vt:lpstr>Cambria</vt:lpstr>
      <vt:lpstr>Arial</vt:lpstr>
      <vt:lpstr>等线</vt:lpstr>
      <vt:lpstr>默认设计模板</vt:lpstr>
      <vt:lpstr>默认设计模板_2</vt:lpstr>
      <vt:lpstr>自定义设计方案</vt:lpstr>
      <vt:lpstr>PowerPoint 演示文稿</vt:lpstr>
      <vt:lpstr>PowerPoint 演示文稿</vt:lpstr>
      <vt:lpstr>PowerPoint 演示文稿</vt:lpstr>
      <vt:lpstr>一位植物学家曾有意把不同时间开放的花种在一起，把花圃修建得像钟一样，组成花的“时钟”。</vt:lpstr>
      <vt:lpstr>日内瓦花钟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这些花在二十四小时内陆续（                  ）开放。你只要看看什么花刚刚开放，就知道大致（                 ）是几点钟，这是不是很有趣？ 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知识链接： 虫媒花——靠昆虫传粉的花。虫媒花一般具有鲜艳的花被，芳香的气味和蜜汁。虫媒花的花粉体积较大，表面粗糙，利于昆虫携带。油菜、桃、杏等的花都是虫媒花。 风媒花——依靠风力传送花粉的花。风媒花一般花被很小（或退化），没有鲜艳的颜色，没有芳香的气味和蜜腺，花柱的柱头呈羽毛状。玉米、杨、柳等的花都是风媒花。 水媒花——利用水流来授粉的水生植物的花。 鸟媒花——靠鸟类来传播花粉的花。</vt:lpstr>
      <vt:lpstr>PowerPoint 演示文稿</vt:lpstr>
      <vt:lpstr>PowerPoint 演示文稿</vt:lpstr>
      <vt:lpstr>PowerPoint 演示文稿</vt:lpstr>
      <vt:lpstr>                                           花钟         夏天，天亮得早，我起得也早。         大约五点钟，我去湖边跑步，做早操，我看见牵牛花已经开放了。每天都是这样。         我听见虫儿在草丛里高声鸣叫。露水很重。不知为什么，我总喜欢把那些牵牛花比做彩色的小喇叭。那些紫色的、蓝色的、粉红色的小喇叭，它们每天清晨，朝着东方，播放着第一场昆虫音乐会。         当我绕湖一周，又爬上那座小山坡时，大约六点钟。我看见蒲公英也展开了它金色的花冠。远远望去，好像满山坡都是点点阳光在闪烁，每天都是这样。         我提醒自己，该回家了；吃过早饭，就去上学。         我知道，当牵牛花开放的时候，我去锻炼；当蒲公英开放的时候，就该回家吃早饭了。我从来没有迟到过。我知道许许多多的花都按时开放着。在花的学校里，花是遵守时间的孩子，它们和我们一样。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58</cp:revision>
  <dcterms:created xsi:type="dcterms:W3CDTF">2004-10-29T07:59:00Z</dcterms:created>
  <dcterms:modified xsi:type="dcterms:W3CDTF">2023-11-13T12:49:29Z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AAE94998C04948028A6311BE221D37A0_13</vt:lpwstr>
  </property>
</Properties>
</file>